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9" r:id="rId7"/>
    <p:sldId id="370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ranth" initials="NA" lastIdx="1" clrIdx="0">
    <p:extLst>
      <p:ext uri="{19B8F6BF-5375-455C-9EA6-DF929625EA0E}">
        <p15:presenceInfo xmlns:p15="http://schemas.microsoft.com/office/powerpoint/2012/main" userId="Niranth" providerId="None"/>
      </p:ext>
    </p:extLst>
  </p:cmAuthor>
  <p:cmAuthor id="2" name="Huawei-Rev1" initials="Rev1" lastIdx="1" clrIdx="1">
    <p:extLst>
      <p:ext uri="{19B8F6BF-5375-455C-9EA6-DF929625EA0E}">
        <p15:presenceInfo xmlns:p15="http://schemas.microsoft.com/office/powerpoint/2012/main" userId="Huawei-Rev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27092"/>
    <a:srgbClr val="FFFFFF"/>
    <a:srgbClr val="FF6600"/>
    <a:srgbClr val="1A4669"/>
    <a:srgbClr val="C6D254"/>
    <a:srgbClr val="B1D254"/>
    <a:srgbClr val="2A6EA8"/>
    <a:srgbClr val="0F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深色样式 1 - 强调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07" autoAdjust="0"/>
    <p:restoredTop sz="87662" autoAdjust="0"/>
  </p:normalViewPr>
  <p:slideViewPr>
    <p:cSldViewPr snapToGrid="0">
      <p:cViewPr varScale="1">
        <p:scale>
          <a:sx n="100" d="100"/>
          <a:sy n="100" d="100"/>
        </p:scale>
        <p:origin x="840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3150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69383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8606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024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5813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6926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章节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8890" y="456134"/>
            <a:ext cx="10736446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9"/>
              </a:lnSpc>
              <a:spcBef>
                <a:spcPts val="0"/>
              </a:spcBef>
              <a:buNone/>
              <a:defRPr sz="3199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593662" indent="0" algn="ctr">
              <a:buNone/>
              <a:defRPr sz="2597"/>
            </a:lvl2pPr>
            <a:lvl3pPr marL="1187323" indent="0" algn="ctr">
              <a:buNone/>
              <a:defRPr sz="2337"/>
            </a:lvl3pPr>
            <a:lvl4pPr marL="1780986" indent="0" algn="ctr">
              <a:buNone/>
              <a:defRPr sz="2078"/>
            </a:lvl4pPr>
            <a:lvl5pPr marL="2374648" indent="0" algn="ctr">
              <a:buNone/>
              <a:defRPr sz="2078"/>
            </a:lvl5pPr>
            <a:lvl6pPr marL="2968309" indent="0" algn="ctr">
              <a:buNone/>
              <a:defRPr sz="2078"/>
            </a:lvl6pPr>
            <a:lvl7pPr marL="3561971" indent="0" algn="ctr">
              <a:buNone/>
              <a:defRPr sz="2078"/>
            </a:lvl7pPr>
            <a:lvl8pPr marL="4155634" indent="0" algn="ctr">
              <a:buNone/>
              <a:defRPr sz="2078"/>
            </a:lvl8pPr>
            <a:lvl9pPr marL="4749295" indent="0" algn="ctr">
              <a:buNone/>
              <a:defRPr sz="2078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A8B3F0C-616F-224A-B32F-9F9BF5EEE1BC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5738" y="1512876"/>
            <a:ext cx="10729365" cy="4690459"/>
          </a:xfrm>
          <a:prstGeom prst="rect">
            <a:avLst/>
          </a:prstGeom>
        </p:spPr>
        <p:txBody>
          <a:bodyPr lIns="0" tIns="0" rIns="0" bIns="0"/>
          <a:lstStyle>
            <a:lvl1pPr marL="179316" marR="0" indent="-168208" algn="l" defTabSz="11873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>
                <a:tab pos="1207605" algn="ctr"/>
              </a:tabLst>
              <a:defRPr sz="1799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328894" marR="0" indent="-168208" algn="l" defTabSz="11873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&gt;"/>
              <a:tabLst>
                <a:tab pos="1207605" algn="ctr"/>
              </a:tabLst>
              <a:defRPr sz="1599" baseline="0">
                <a:latin typeface="Microsoft YaHei" panose="020B0503020204020204" pitchFamily="34" charset="-122"/>
                <a:ea typeface="Microsoft YaHei" panose="020B0503020204020204" pitchFamily="34" charset="-122"/>
              </a:defRPr>
            </a:lvl2pPr>
            <a:lvl3pPr marL="1098136" marR="0" indent="-168208" algn="l" defTabSz="11873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-"/>
              <a:tabLst>
                <a:tab pos="1207605" algn="ctr"/>
              </a:tabLst>
              <a:defRPr sz="1298" baseline="0">
                <a:latin typeface="Microsoft YaHei" panose="020B0503020204020204" pitchFamily="34" charset="-122"/>
                <a:ea typeface="Microsoft YaHei" panose="020B0503020204020204" pitchFamily="34" charset="-122"/>
              </a:defRPr>
            </a:lvl3pPr>
            <a:lvl4pPr marL="525640" indent="-171091">
              <a:buFont typeface="Arial" panose="020B0604020202020204" pitchFamily="34" charset="0"/>
              <a:buChar char="•"/>
              <a:tabLst>
                <a:tab pos="1207937" algn="ctr"/>
              </a:tabLst>
              <a:defRPr sz="1298" baseline="0"/>
            </a:lvl4pPr>
            <a:lvl5pPr marL="525640" indent="-171091">
              <a:buFont typeface="Arial" panose="020B0604020202020204" pitchFamily="34" charset="0"/>
              <a:buChar char="•"/>
              <a:tabLst>
                <a:tab pos="1207937" algn="ctr"/>
              </a:tabLst>
              <a:defRPr sz="1298" baseline="0"/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  <a:p>
            <a:pPr marL="328894" marR="0" lvl="1" indent="-168208" algn="l" defTabSz="11873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605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1098136" marR="0" lvl="2" indent="-168208" algn="l" defTabSz="11873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605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1098136" marR="0" lvl="2" indent="-168208" algn="l" defTabSz="11873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605" algn="ctr"/>
              </a:tabLst>
              <a:defRPr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1925315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106362" y="974711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781" y="50534"/>
            <a:ext cx="1246188" cy="724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04953B71-6776-413E-AC69-E69762C9C33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73025"/>
            <a:ext cx="3486150" cy="27699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"/>
                <a:ea typeface="+mn-ea"/>
                <a:cs typeface="Arial" panose="020B0604020202020204" pitchFamily="34" charset="0"/>
              </a:rPr>
              <a:t>3GPP TSG-SA WG6 SA6#52-bis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  <p:sldLayoutId id="2147485164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1162" y="1736726"/>
            <a:ext cx="8005763" cy="2852737"/>
          </a:xfrm>
        </p:spPr>
        <p:txBody>
          <a:bodyPr/>
          <a:lstStyle/>
          <a:p>
            <a:pPr eaLnBrk="1" hangingPunct="1"/>
            <a:r>
              <a:rPr lang="en-GB" altLang="en-US" dirty="0"/>
              <a:t>Clarification on ACR scenarios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dirty="0" err="1"/>
              <a:t>Yajie</a:t>
            </a:r>
            <a:endParaRPr lang="en-GB" altLang="en-US" dirty="0"/>
          </a:p>
          <a:p>
            <a:pPr marL="0" indent="0" eaLnBrk="1" hangingPunct="1">
              <a:buFontTx/>
              <a:buNone/>
            </a:pPr>
            <a:r>
              <a:rPr lang="en-GB" altLang="en-US" dirty="0"/>
              <a:t>Huawei, Hisilicon</a:t>
            </a:r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090" y="221977"/>
            <a:ext cx="10515600" cy="1104917"/>
          </a:xfrm>
        </p:spPr>
        <p:txBody>
          <a:bodyPr/>
          <a:lstStyle/>
          <a:p>
            <a:r>
              <a:rPr lang="en-GB" altLang="en-US" dirty="0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549" y="1471663"/>
            <a:ext cx="10515600" cy="4351338"/>
          </a:xfrm>
        </p:spPr>
        <p:txBody>
          <a:bodyPr/>
          <a:lstStyle/>
          <a:p>
            <a:r>
              <a:rPr lang="en-US" altLang="en-US" dirty="0"/>
              <a:t>Background </a:t>
            </a:r>
            <a:r>
              <a:rPr lang="en-US" altLang="zh-CN" dirty="0"/>
              <a:t>&amp; issue</a:t>
            </a:r>
            <a:endParaRPr lang="en-US" altLang="en-US" dirty="0"/>
          </a:p>
          <a:p>
            <a:r>
              <a:rPr lang="en-US" altLang="zh-CN" dirty="0"/>
              <a:t>Proposal</a:t>
            </a:r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1"/>
          <p:cNvSpPr>
            <a:spLocks noGrp="1"/>
          </p:cNvSpPr>
          <p:nvPr>
            <p:ph type="subTitle" idx="1"/>
          </p:nvPr>
        </p:nvSpPr>
        <p:spPr>
          <a:xfrm>
            <a:off x="229706" y="410489"/>
            <a:ext cx="10736446" cy="993400"/>
          </a:xfrm>
        </p:spPr>
        <p:txBody>
          <a:bodyPr/>
          <a:lstStyle/>
          <a:p>
            <a:r>
              <a:rPr lang="en-US" altLang="zh-CN" dirty="0"/>
              <a:t>Background &amp; issue </a:t>
            </a:r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FA46B16D-F58E-4C4E-B084-DFC39AEE81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1" y="3929370"/>
            <a:ext cx="3333750" cy="2887616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63E9C3C2-5936-49BD-934D-3C89032772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8572" y="3853081"/>
            <a:ext cx="3677417" cy="2963905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D9304C22-7642-44A2-9D62-0C3A7C31EF8A}"/>
              </a:ext>
            </a:extLst>
          </p:cNvPr>
          <p:cNvSpPr/>
          <p:nvPr/>
        </p:nvSpPr>
        <p:spPr>
          <a:xfrm>
            <a:off x="5715613" y="4167013"/>
            <a:ext cx="571501" cy="3429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D90DE316-9DE9-40F5-B01E-2D9C2908CD98}"/>
              </a:ext>
            </a:extLst>
          </p:cNvPr>
          <p:cNvSpPr/>
          <p:nvPr/>
        </p:nvSpPr>
        <p:spPr>
          <a:xfrm>
            <a:off x="6468088" y="4167013"/>
            <a:ext cx="571501" cy="34289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CB06718-B1CD-4D7A-B797-DC50F7345F32}"/>
              </a:ext>
            </a:extLst>
          </p:cNvPr>
          <p:cNvSpPr txBox="1"/>
          <p:nvPr/>
        </p:nvSpPr>
        <p:spPr>
          <a:xfrm>
            <a:off x="5677513" y="4171358"/>
            <a:ext cx="64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b="1" dirty="0">
                <a:solidFill>
                  <a:srgbClr val="0070C0"/>
                </a:solidFill>
              </a:rPr>
              <a:t>EAS detection</a:t>
            </a:r>
            <a:endParaRPr lang="zh-CN" altLang="en-US" sz="800" b="1" dirty="0">
              <a:solidFill>
                <a:srgbClr val="0070C0"/>
              </a:solidFill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770A53B8-066E-4799-A639-4DFA2FD05DF1}"/>
              </a:ext>
            </a:extLst>
          </p:cNvPr>
          <p:cNvSpPr txBox="1"/>
          <p:nvPr/>
        </p:nvSpPr>
        <p:spPr>
          <a:xfrm>
            <a:off x="6429989" y="4171358"/>
            <a:ext cx="64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b="1" dirty="0">
                <a:solidFill>
                  <a:srgbClr val="0070C0"/>
                </a:solidFill>
              </a:rPr>
              <a:t>EES detection</a:t>
            </a:r>
            <a:endParaRPr lang="zh-CN" altLang="en-US" sz="800" b="1" dirty="0">
              <a:solidFill>
                <a:srgbClr val="0070C0"/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ADE7A306-91EE-44F0-B2D2-09AE27B2ACC6}"/>
              </a:ext>
            </a:extLst>
          </p:cNvPr>
          <p:cNvSpPr/>
          <p:nvPr/>
        </p:nvSpPr>
        <p:spPr>
          <a:xfrm>
            <a:off x="350654" y="1339905"/>
            <a:ext cx="10736446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Blip>
                <a:blip r:embed="rId5"/>
              </a:buBlip>
            </a:pPr>
            <a:r>
              <a:rPr lang="en-GB" altLang="zh-CN" sz="1400" dirty="0"/>
              <a:t>  </a:t>
            </a:r>
            <a:r>
              <a:rPr lang="en-US" altLang="zh-CN" sz="1400" dirty="0"/>
              <a:t> </a:t>
            </a:r>
            <a:r>
              <a:rPr lang="en-US" altLang="zh-CN" sz="1200" dirty="0"/>
              <a:t>In current standard, ACR scenario are used to indicate the capability of certain Entity, e.g.</a:t>
            </a:r>
            <a:r>
              <a:rPr lang="zh-CN" altLang="en-US" sz="1200" dirty="0"/>
              <a:t> </a:t>
            </a:r>
            <a:r>
              <a:rPr lang="en-US" altLang="zh-CN" sz="1200" dirty="0"/>
              <a:t>the parameter “EAS service continuity support” in EAS profile is used to indicate the ACR capability of EAS. </a:t>
            </a:r>
            <a:endParaRPr lang="en-GB" altLang="zh-CN" sz="1200" dirty="0">
              <a:ea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FF285A35-992E-49B7-A464-8EFAC285990A}"/>
              </a:ext>
            </a:extLst>
          </p:cNvPr>
          <p:cNvSpPr/>
          <p:nvPr/>
        </p:nvSpPr>
        <p:spPr>
          <a:xfrm>
            <a:off x="350654" y="1833462"/>
            <a:ext cx="10736446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Blip>
                <a:blip r:embed="rId5"/>
              </a:buBlip>
            </a:pPr>
            <a:r>
              <a:rPr lang="en-GB" altLang="zh-CN" sz="1400" dirty="0"/>
              <a:t>  </a:t>
            </a:r>
            <a:r>
              <a:rPr lang="en-US" altLang="zh-CN" sz="1400" dirty="0"/>
              <a:t> </a:t>
            </a:r>
            <a:r>
              <a:rPr lang="en-US" altLang="zh-CN" sz="1200" dirty="0"/>
              <a:t>However, each ACR scenario documented in clause 8.8.2 contains server sub-scenario associated with different assumption of EAS capability (also EEC, EES). For example, S-EAS decided ACR in clause 8.8.2.4 covers two sub-scenarios:</a:t>
            </a:r>
            <a:endParaRPr lang="en-GB" altLang="zh-CN" sz="1200" dirty="0">
              <a:ea typeface="Times New Roman" panose="02020603050405020304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A9B36DA-E1A2-4DFF-BA46-7F2D81E6421C}"/>
              </a:ext>
            </a:extLst>
          </p:cNvPr>
          <p:cNvSpPr txBox="1"/>
          <p:nvPr/>
        </p:nvSpPr>
        <p:spPr>
          <a:xfrm>
            <a:off x="771525" y="2285894"/>
            <a:ext cx="8896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b="1" dirty="0">
                <a:solidFill>
                  <a:srgbClr val="0070C0"/>
                </a:solidFill>
              </a:rPr>
              <a:t>Sub-scenaio#1:</a:t>
            </a:r>
            <a:r>
              <a:rPr lang="en-US" altLang="zh-CN" sz="1200" b="1" dirty="0"/>
              <a:t> </a:t>
            </a:r>
            <a:r>
              <a:rPr lang="en-US" altLang="zh-CN" sz="1200" dirty="0"/>
              <a:t>EES detection , EAS determination ( EAS does not support ACR detection, but only determination)</a:t>
            </a:r>
            <a:endParaRPr lang="zh-CN" altLang="en-US" sz="1200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C5994D42-6D55-48B2-93E4-464833CF6147}"/>
              </a:ext>
            </a:extLst>
          </p:cNvPr>
          <p:cNvSpPr txBox="1"/>
          <p:nvPr/>
        </p:nvSpPr>
        <p:spPr>
          <a:xfrm>
            <a:off x="771525" y="2599826"/>
            <a:ext cx="8896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b="1" dirty="0">
                <a:solidFill>
                  <a:srgbClr val="0070C0"/>
                </a:solidFill>
              </a:rPr>
              <a:t>Sub-scenaio#2: </a:t>
            </a:r>
            <a:r>
              <a:rPr lang="en-US" altLang="zh-CN" sz="1200" dirty="0"/>
              <a:t>EAS detection, EAS determination (EAS should support both detection and determination)</a:t>
            </a:r>
            <a:endParaRPr lang="zh-CN" altLang="en-US" sz="1200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73169269-D5C3-454E-9DCB-F43D4063DC15}"/>
              </a:ext>
            </a:extLst>
          </p:cNvPr>
          <p:cNvSpPr/>
          <p:nvPr/>
        </p:nvSpPr>
        <p:spPr>
          <a:xfrm>
            <a:off x="350654" y="2988846"/>
            <a:ext cx="10736446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altLang="zh-CN" sz="1600" b="1" dirty="0">
                <a:solidFill>
                  <a:srgbClr val="FF0000"/>
                </a:solidFill>
                <a:ea typeface="Times New Roman" panose="02020603050405020304" pitchFamily="18" charset="0"/>
              </a:rPr>
              <a:t>Existing issue: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7E6DA67-31D1-4BD2-ACEC-4EE927C36160}"/>
              </a:ext>
            </a:extLst>
          </p:cNvPr>
          <p:cNvSpPr txBox="1"/>
          <p:nvPr/>
        </p:nvSpPr>
        <p:spPr>
          <a:xfrm>
            <a:off x="457200" y="3302778"/>
            <a:ext cx="1104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/>
              <a:t>Due to above reason, if EAS profile tells EAS support S-EAS decided ACR scenario</a:t>
            </a:r>
            <a:r>
              <a:rPr lang="en-US" altLang="zh-CN" sz="1200" dirty="0">
                <a:solidFill>
                  <a:srgbClr val="FF0000"/>
                </a:solidFill>
              </a:rPr>
              <a:t>, it is unclear whether EAS support ACR detection or not. </a:t>
            </a:r>
            <a:r>
              <a:rPr lang="en-US" altLang="zh-CN" sz="1200" dirty="0"/>
              <a:t>However detection capabilities are very important for ACR scenario selection. </a:t>
            </a:r>
            <a:endParaRPr lang="zh-CN" altLang="en-US" sz="12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9D83087-1640-47DD-8BC5-529E1CAC077A}"/>
              </a:ext>
            </a:extLst>
          </p:cNvPr>
          <p:cNvSpPr txBox="1"/>
          <p:nvPr/>
        </p:nvSpPr>
        <p:spPr>
          <a:xfrm>
            <a:off x="8666630" y="4813219"/>
            <a:ext cx="11445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S-EAS decided ACR scenario </a:t>
            </a:r>
            <a:r>
              <a:rPr lang="en-US" altLang="zh-CN" sz="1000" dirty="0">
                <a:solidFill>
                  <a:srgbClr val="FF0000"/>
                </a:solidFill>
              </a:rPr>
              <a:t>indicates: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17" name="左大括号 16">
            <a:extLst>
              <a:ext uri="{FF2B5EF4-FFF2-40B4-BE49-F238E27FC236}">
                <a16:creationId xmlns:a16="http://schemas.microsoft.com/office/drawing/2014/main" id="{BC9AC11F-6D7A-4642-BB17-A21AAABD7661}"/>
              </a:ext>
            </a:extLst>
          </p:cNvPr>
          <p:cNvSpPr/>
          <p:nvPr/>
        </p:nvSpPr>
        <p:spPr>
          <a:xfrm>
            <a:off x="10063928" y="4614051"/>
            <a:ext cx="189732" cy="798443"/>
          </a:xfrm>
          <a:prstGeom prst="leftBrac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A09DCEA2-7666-4811-9391-D610927102EA}"/>
              </a:ext>
            </a:extLst>
          </p:cNvPr>
          <p:cNvSpPr/>
          <p:nvPr/>
        </p:nvSpPr>
        <p:spPr>
          <a:xfrm>
            <a:off x="10268058" y="4535068"/>
            <a:ext cx="17835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/>
              <a:t>EES detection , EAS determination </a:t>
            </a:r>
            <a:endParaRPr lang="zh-CN" altLang="en-US" sz="1000" dirty="0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22F8F3AD-E51F-4E28-B28D-7E8AA3DFC49E}"/>
              </a:ext>
            </a:extLst>
          </p:cNvPr>
          <p:cNvSpPr/>
          <p:nvPr/>
        </p:nvSpPr>
        <p:spPr>
          <a:xfrm>
            <a:off x="10267592" y="5057520"/>
            <a:ext cx="17835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/>
              <a:t>EAS detection , EAS determination </a:t>
            </a:r>
            <a:endParaRPr lang="zh-CN" altLang="en-US" sz="1000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4A509F64-96BB-4915-A79D-A44D0F0AD247}"/>
              </a:ext>
            </a:extLst>
          </p:cNvPr>
          <p:cNvSpPr/>
          <p:nvPr/>
        </p:nvSpPr>
        <p:spPr>
          <a:xfrm flipH="1">
            <a:off x="9635686" y="4756458"/>
            <a:ext cx="46488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？</a:t>
            </a:r>
            <a:endParaRPr lang="zh-CN" altLang="en-US" sz="28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8734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1"/>
          <p:cNvSpPr>
            <a:spLocks noGrp="1"/>
          </p:cNvSpPr>
          <p:nvPr>
            <p:ph type="subTitle" idx="1"/>
          </p:nvPr>
        </p:nvSpPr>
        <p:spPr>
          <a:xfrm>
            <a:off x="210656" y="435883"/>
            <a:ext cx="10736446" cy="497567"/>
          </a:xfrm>
        </p:spPr>
        <p:txBody>
          <a:bodyPr/>
          <a:lstStyle/>
          <a:p>
            <a:r>
              <a:rPr lang="en-US" altLang="zh-CN" dirty="0"/>
              <a:t>Proposal </a:t>
            </a:r>
            <a:endParaRPr lang="zh-CN" altLang="en-US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49E24AC2-BA55-4E80-95E0-54ED30252F02}"/>
              </a:ext>
            </a:extLst>
          </p:cNvPr>
          <p:cNvSpPr/>
          <p:nvPr/>
        </p:nvSpPr>
        <p:spPr>
          <a:xfrm>
            <a:off x="380150" y="1497221"/>
            <a:ext cx="107364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Blip>
                <a:blip r:embed="rId3"/>
              </a:buBlip>
            </a:pPr>
            <a:r>
              <a:rPr lang="en-GB" altLang="zh-CN" sz="2000" dirty="0"/>
              <a:t>  Further split ACR scenario into smaller granularity to indicate both detection capability information and determination capability information </a:t>
            </a:r>
            <a:r>
              <a:rPr lang="en-US" altLang="zh-CN" sz="2000" dirty="0"/>
              <a:t> </a:t>
            </a:r>
            <a:endParaRPr lang="en-GB" altLang="zh-CN" sz="20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476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CA3727-A4EB-4398-9783-D0148B061093}">
  <ds:schemaRefs>
    <ds:schemaRef ds:uri="280d8efa-eff2-4910-88d2-79ca146720c4"/>
    <ds:schemaRef ds:uri="http://www.w3.org/XML/1998/namespace"/>
    <ds:schemaRef ds:uri="http://schemas.microsoft.com/office/2006/metadata/properties"/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679a257e-872f-4c98-9e8a-0a9c104f72cd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16963</TotalTime>
  <Words>221</Words>
  <Application>Microsoft Office PowerPoint</Application>
  <PresentationFormat>宽屏</PresentationFormat>
  <Paragraphs>25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.AppleSystemUIFont</vt:lpstr>
      <vt:lpstr>Arial </vt:lpstr>
      <vt:lpstr>宋体</vt:lpstr>
      <vt:lpstr>Microsoft YaHei</vt:lpstr>
      <vt:lpstr>Arial</vt:lpstr>
      <vt:lpstr>Calibri</vt:lpstr>
      <vt:lpstr>Calibri Light</vt:lpstr>
      <vt:lpstr>Times New Roman</vt:lpstr>
      <vt:lpstr>Office Theme</vt:lpstr>
      <vt:lpstr>Clarification on ACR scenarios</vt:lpstr>
      <vt:lpstr>Outline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Huawei-Rev1</cp:lastModifiedBy>
  <cp:revision>933</cp:revision>
  <dcterms:created xsi:type="dcterms:W3CDTF">2010-02-05T13:52:04Z</dcterms:created>
  <dcterms:modified xsi:type="dcterms:W3CDTF">2023-01-17T10:33:38Z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(3)m+Ap6fmW7wLVW75VHDY+dM9bnnzFmCPfzy+ta1i+dMcq8+HQULCmxlrgpC9y7G76F35rOlfV
hRaHhUlUMtECpOzMo6DdRkGh0wxFAoat1Hz1vKs2XAWKZORmpAt9IKBxxMVjkOuodO584oNu
qwEGEgY0stk0F8uJPE/avfFxhEmRGJDNJC4yDyb6T0gLBoJH/vk8yPRLWC9zQO/5x4MSMjkK
QBi6CEQ+2z1fq5A//T</vt:lpwstr>
  </property>
  <property fmtid="{D5CDD505-2E9C-101B-9397-08002B2CF9AE}" pid="4" name="_2015_ms_pID_7253431">
    <vt:lpwstr>e0hjYdx9nmYCbZQgyWD5G055bJGBhAx9wWEhFZcJSknSyXZ0E61Rx5
ka/SjE2c0pGyuN96FRN+vMsZUZB4z9Y9L0DNrBeYoO9xCHfTgQvtJwFg21AI7T4aYmaC1Psy
QHQEP6TbS4cNf16cJRBoTatlC6I5q9jXBGZoZGp6Rg38wCVcTglJRISGBQOZnaJv/E/Qw+C+
2AJ20AaMZMYCQJjpzQMKGSG0G+8toWtfmwbk</vt:lpwstr>
  </property>
  <property fmtid="{D5CDD505-2E9C-101B-9397-08002B2CF9AE}" pid="5" name="_2015_ms_pID_7253432">
    <vt:lpwstr>ow==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1673863388</vt:lpwstr>
  </property>
</Properties>
</file>