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1"/>
  </p:notesMasterIdLst>
  <p:handoutMasterIdLst>
    <p:handoutMasterId r:id="rId12"/>
  </p:handoutMasterIdLst>
  <p:sldIdLst>
    <p:sldId id="528" r:id="rId2"/>
    <p:sldId id="548" r:id="rId3"/>
    <p:sldId id="549" r:id="rId4"/>
    <p:sldId id="551" r:id="rId5"/>
    <p:sldId id="554" r:id="rId6"/>
    <p:sldId id="550" r:id="rId7"/>
    <p:sldId id="555" r:id="rId8"/>
    <p:sldId id="537" r:id="rId9"/>
    <p:sldId id="545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0" autoAdjust="0"/>
    <p:restoredTop sz="99112" autoAdjust="0"/>
  </p:normalViewPr>
  <p:slideViewPr>
    <p:cSldViewPr snapToGrid="0">
      <p:cViewPr varScale="1">
        <p:scale>
          <a:sx n="76" d="100"/>
          <a:sy n="76" d="100"/>
        </p:scale>
        <p:origin x="75" y="408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SA6#51-e, 10 – 18 October</a:t>
            </a:r>
            <a:r>
              <a:rPr lang="en-GB" sz="1100" b="0" kern="1200" baseline="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2022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S6-222616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2900" dirty="0"/>
            </a:br>
            <a:r>
              <a:rPr lang="en-US" sz="5300" b="1" dirty="0"/>
              <a:t>SA6#51-e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dirty="0">
                <a:latin typeface="Arial" panose="020B0604020202020204" pitchFamily="34" charset="0"/>
              </a:rPr>
              <a:t>Alan Soloway (Qualcomm)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SA6 Chair</a:t>
            </a: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314617"/>
              </p:ext>
            </p:extLst>
          </p:nvPr>
        </p:nvGraphicFramePr>
        <p:xfrm>
          <a:off x="158285" y="1620093"/>
          <a:ext cx="11340608" cy="41754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95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3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SA#97-e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SA6#51-e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sharing of administrative configuration between interconnected MC service systems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FS_MCShAC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492310896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Mission Critical Ad hoc Group Communications Support for Mission Critical Services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FS_MCAHGC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981665877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SA#91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enablement aspects for subscriber-aware NB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/>
                        <a:t>90%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886940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975081"/>
              </p:ext>
            </p:extLst>
          </p:nvPr>
        </p:nvGraphicFramePr>
        <p:xfrm>
          <a:off x="216556" y="1629061"/>
          <a:ext cx="11182067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4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7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SA#97-e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SA6#51-e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Capability Exposure for </a:t>
                      </a:r>
                      <a:r>
                        <a:rPr lang="en-IN" sz="1600" dirty="0" err="1"/>
                        <a:t>IoT</a:t>
                      </a:r>
                      <a:r>
                        <a:rPr lang="en-IN" sz="1600" dirty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FS_ACE_IOT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6142674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FS_5GFLS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98474964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??%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910595"/>
              </p:ext>
            </p:extLst>
          </p:nvPr>
        </p:nvGraphicFramePr>
        <p:xfrm>
          <a:off x="265862" y="1624577"/>
          <a:ext cx="11034150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1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6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SA#97-e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SA6#51-e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FS_SEALDD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30808817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FS_eV2XAPP2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06302747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Data Analytics Enablement Service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FS_ADAES 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95%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layer support for Personal </a:t>
                      </a:r>
                      <a:r>
                        <a:rPr lang="en-IN" sz="1600" b="0" dirty="0" err="1">
                          <a:solidFill>
                            <a:schemeClr val="tx1"/>
                          </a:solidFill>
                        </a:rPr>
                        <a:t>IoT</a:t>
                      </a:r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 and Residential Networks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FS_PINAPP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60%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87421"/>
              </p:ext>
            </p:extLst>
          </p:nvPr>
        </p:nvGraphicFramePr>
        <p:xfrm>
          <a:off x="185179" y="1593201"/>
          <a:ext cx="11204480" cy="435823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SA#97-e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SA6#51-e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MCOver5MBS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98%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Mission Critical Services over 5GProSe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MCOver5GProSe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100%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845373662"/>
                  </a:ext>
                </a:extLst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MCGWUE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100%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SA#96</a:t>
                      </a:r>
                    </a:p>
                    <a:p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Mission Critical Push-to-talk architecture phase 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enh4MCPTT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23727104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Interconnection and Migration Aspects for Railways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IRail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FFAPP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05544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64313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499148"/>
              </p:ext>
            </p:extLst>
          </p:nvPr>
        </p:nvGraphicFramePr>
        <p:xfrm>
          <a:off x="185179" y="1593201"/>
          <a:ext cx="11204480" cy="451069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SA#97-e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SA6#51-e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Service Enabler Architecture Layer for Verticals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eSEAL2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New WID on support of the MSGin5G Service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5GMARCH_Ph2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SA#95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434128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Application enablement aspects for subscriber-aware northbound API access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973715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Network Slice Capability Exposure for Application Layer Enablement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SA#96 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/>
                        <a:t>10/15%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993390945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Application Architecture for enabling Edge Applications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EDGEAPP_Ph2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SA#97 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049511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502135"/>
              </p:ext>
            </p:extLst>
          </p:nvPr>
        </p:nvGraphicFramePr>
        <p:xfrm>
          <a:off x="185179" y="1593201"/>
          <a:ext cx="11204480" cy="377917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SA#97-e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SA6#51-e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Edge Application Standards in 3GPP and alignment with External Organizations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EDGEAPP_EXT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SA#96 (06/2022)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SA#100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Architecture for UAS Applications,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UASAPP_Ph2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SA#97 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NA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527083429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SEAL data delivery enabler for vertical applications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SEALDD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SA#97 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NA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8516239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Application layer support for V2X services; Phase 3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V2XAPP_Ph3?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SA#97 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NA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969895972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Application Data Analytics Enablement Service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ADAES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SA#97 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NA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150265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44029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400" dirty="0"/>
              <a:t>Pre-SA6#51-e conference calls (Dates are TBD) – 1.5 hours in duration</a:t>
            </a:r>
            <a:endParaRPr lang="en-IN" altLang="en-US" dirty="0"/>
          </a:p>
          <a:p>
            <a:pPr marL="767839" lvl="1" indent="-295323">
              <a:defRPr/>
            </a:pPr>
            <a:r>
              <a:rPr lang="en-GB" altLang="en-US" sz="1800" dirty="0"/>
              <a:t>MCAHGC, MCPTT,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MCShAC</a:t>
            </a: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, IRail, </a:t>
            </a:r>
            <a:r>
              <a:rPr lang="en-GB" altLang="en-US" sz="1800" dirty="0"/>
              <a:t>EDGEAPP, ACE-IoT, PINAPP, NSCALE, SNAAPP, 5GFLS, 5GMARCH, FFAPP, UASAPP, V2XAPP, ADAES, </a:t>
            </a: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GB" altLang="en-US" sz="1800" dirty="0">
                <a:latin typeface="Calibri" panose="020F0502020204030204" pitchFamily="34" charset="0"/>
              </a:rPr>
              <a:t>EAL/SEALDD</a:t>
            </a:r>
            <a:endParaRPr lang="en-GB" altLang="en-US" sz="1800" dirty="0"/>
          </a:p>
          <a:p>
            <a:pPr marL="767839" lvl="1" indent="-295323">
              <a:defRPr/>
            </a:pPr>
            <a:r>
              <a:rPr lang="en-GB" altLang="en-US" sz="1800" dirty="0"/>
              <a:t>Working Methods – 1 meeting</a:t>
            </a:r>
          </a:p>
          <a:p>
            <a:pPr marL="354387" indent="-354387">
              <a:defRPr/>
            </a:pPr>
            <a:r>
              <a:rPr lang="en-GB" altLang="en-US" sz="2400" dirty="0"/>
              <a:t>Rapporteurs to make the draft TRs/TSs available within one week</a:t>
            </a:r>
          </a:p>
          <a:p>
            <a:pPr marL="354387" indent="-354387">
              <a:defRPr/>
            </a:pPr>
            <a:r>
              <a:rPr lang="en-GB" altLang="en-US" sz="2400" dirty="0"/>
              <a:t>All pre-agreed/approved revisions MUST be in the inbox folder</a:t>
            </a:r>
          </a:p>
          <a:p>
            <a:pPr marL="354387" indent="-354387">
              <a:defRPr/>
            </a:pPr>
            <a:r>
              <a:rPr lang="en-GB" altLang="en-US" sz="2400" dirty="0"/>
              <a:t>SA6#52 Meeting Procedures – Requested a conference call to review these with all SA WG participants</a:t>
            </a:r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27410</TotalTime>
  <Words>960</Words>
  <Application>Microsoft Office PowerPoint</Application>
  <PresentationFormat>Widescreen</PresentationFormat>
  <Paragraphs>268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  SA6#51-e Work Plan Review</vt:lpstr>
      <vt:lpstr>Overview: Ongoing Studies</vt:lpstr>
      <vt:lpstr>Overview: Ongoing Studies</vt:lpstr>
      <vt:lpstr>Overview: Ongoing Studies</vt:lpstr>
      <vt:lpstr>Overview: Rel-18 Work-Items</vt:lpstr>
      <vt:lpstr>Overview: Rel-18 Work-Items</vt:lpstr>
      <vt:lpstr>Overview: Rel-18 Work-Items</vt:lpstr>
      <vt:lpstr>Conference calls and other items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Alan Soloway2</cp:lastModifiedBy>
  <cp:revision>2121</cp:revision>
  <dcterms:created xsi:type="dcterms:W3CDTF">2010-02-05T13:52:04Z</dcterms:created>
  <dcterms:modified xsi:type="dcterms:W3CDTF">2022-10-19T12:33:40Z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