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3"/>
  </p:notesMasterIdLst>
  <p:handoutMasterIdLst>
    <p:handoutMasterId r:id="rId14"/>
  </p:handoutMasterIdLst>
  <p:sldIdLst>
    <p:sldId id="341" r:id="rId5"/>
    <p:sldId id="363" r:id="rId6"/>
    <p:sldId id="364" r:id="rId7"/>
    <p:sldId id="376" r:id="rId8"/>
    <p:sldId id="377" r:id="rId9"/>
    <p:sldId id="378" r:id="rId10"/>
    <p:sldId id="379" r:id="rId11"/>
    <p:sldId id="365" r:id="rId12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853DC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 autoAdjust="0"/>
    <p:restoredTop sz="94679" autoAdjust="0"/>
  </p:normalViewPr>
  <p:slideViewPr>
    <p:cSldViewPr snapToGrid="0">
      <p:cViewPr varScale="1">
        <p:scale>
          <a:sx n="85" d="100"/>
          <a:sy n="85" d="100"/>
        </p:scale>
        <p:origin x="64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3198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78299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809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#51-e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10</a:t>
            </a:r>
            <a:r>
              <a:rPr lang="en-GB" altLang="en-US" sz="1200" b="1" baseline="30000" dirty="0">
                <a:latin typeface="Arial "/>
              </a:rPr>
              <a:t>th</a:t>
            </a:r>
            <a:r>
              <a:rPr lang="en-GB" altLang="en-US" sz="1200" b="1" dirty="0">
                <a:latin typeface="Arial "/>
              </a:rPr>
              <a:t> – 19</a:t>
            </a:r>
            <a:r>
              <a:rPr lang="en-GB" altLang="en-US" sz="1200" b="1" baseline="30000" dirty="0">
                <a:latin typeface="Arial "/>
              </a:rPr>
              <a:t>th</a:t>
            </a:r>
            <a:r>
              <a:rPr lang="en-GB" altLang="en-US" sz="1200" b="1" dirty="0">
                <a:latin typeface="Arial "/>
              </a:rPr>
              <a:t> October 2022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S6-222843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EAS bundles:</a:t>
            </a:r>
            <a:br>
              <a:rPr lang="en-GB" altLang="en-US" dirty="0"/>
            </a:br>
            <a:r>
              <a:rPr lang="en-GB" altLang="en-US" sz="4800" dirty="0"/>
              <a:t>open issues</a:t>
            </a: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Nishant Gupta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/>
              <a:t>Qualcomm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 Deployment consideration</a:t>
            </a:r>
          </a:p>
          <a:p>
            <a:r>
              <a:rPr lang="en-US" altLang="en-US" dirty="0"/>
              <a:t> Open discussions</a:t>
            </a:r>
          </a:p>
          <a:p>
            <a:pPr lvl="1"/>
            <a:r>
              <a:rPr lang="en-US" altLang="en-US" dirty="0"/>
              <a:t>Can a bundle be spread across EDNs?</a:t>
            </a:r>
          </a:p>
          <a:p>
            <a:pPr lvl="1"/>
            <a:r>
              <a:rPr lang="en-US" altLang="en-US" dirty="0"/>
              <a:t>Do EAS profile need to indicate EAS bundle information?</a:t>
            </a:r>
          </a:p>
          <a:p>
            <a:pPr lvl="1"/>
            <a:r>
              <a:rPr lang="en-US" altLang="en-US" dirty="0"/>
              <a:t>Do EASs of a bundle interact with each other?</a:t>
            </a:r>
          </a:p>
          <a:p>
            <a:pPr lvl="1"/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Deployment consideration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98067" cy="4351338"/>
          </a:xfrm>
        </p:spPr>
        <p:txBody>
          <a:bodyPr/>
          <a:lstStyle/>
          <a:p>
            <a:r>
              <a:rPr lang="en-US" sz="2000" dirty="0"/>
              <a:t>Availability zone</a:t>
            </a:r>
          </a:p>
          <a:p>
            <a:pPr marL="457200" lvl="1"/>
            <a:r>
              <a:rPr lang="en-US" sz="1600" dirty="0"/>
              <a:t>“An Availability Zone is the lowest level of abstraction exposed to an Application Provider who wants to deploy an Application on Edge Cloud.” – OPG.02 Operator Platform Telco Edge Requirements</a:t>
            </a:r>
          </a:p>
          <a:p>
            <a:pPr marL="457200" lvl="1"/>
            <a:r>
              <a:rPr lang="en-US" sz="1600" dirty="0"/>
              <a:t>Like “Geographical service area” defined in Rel-17.</a:t>
            </a:r>
          </a:p>
          <a:p>
            <a:pPr marL="457200" lvl="1"/>
            <a:r>
              <a:rPr lang="en-US" sz="1600" dirty="0"/>
              <a:t>No standard size/shape – can be as large or as small as ECSP prefers.</a:t>
            </a:r>
          </a:p>
          <a:p>
            <a:r>
              <a:rPr lang="en-US" altLang="en-US" sz="2000" dirty="0"/>
              <a:t> One availability zone can comprise of one or more Edge Data Networks, providing same or different KPI capabilities throughout the availability zone.</a:t>
            </a:r>
          </a:p>
          <a:p>
            <a:r>
              <a:rPr lang="en-US" altLang="en-US" sz="2000" dirty="0"/>
              <a:t> Each Edge Data Network can comprise of one or more Edge Hosting Environments.</a:t>
            </a:r>
          </a:p>
          <a:p>
            <a:r>
              <a:rPr lang="en-US" altLang="en-US" sz="2000" dirty="0"/>
              <a:t> One or more Edge Enabler Servers may be located in an Edge Data Network.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9D3EB2A-BD8E-4656-B948-D277F4DF997E}"/>
              </a:ext>
            </a:extLst>
          </p:cNvPr>
          <p:cNvSpPr>
            <a:spLocks noChangeAspect="1"/>
          </p:cNvSpPr>
          <p:nvPr/>
        </p:nvSpPr>
        <p:spPr>
          <a:xfrm>
            <a:off x="7236105" y="3884472"/>
            <a:ext cx="2060295" cy="2060295"/>
          </a:xfrm>
          <a:prstGeom prst="rect">
            <a:avLst/>
          </a:prstGeom>
          <a:solidFill>
            <a:srgbClr val="7BA0FF"/>
          </a:solidFill>
          <a:ln>
            <a:noFill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7F8FA"/>
                </a:solidFill>
                <a:effectLst/>
                <a:uLnTx/>
                <a:uFillTx/>
                <a:latin typeface="Microsoft Sans Serif"/>
                <a:ea typeface="+mn-ea"/>
                <a:cs typeface="Microsoft Sans Serif" panose="020B0604020202020204" pitchFamily="34" charset="0"/>
              </a:rPr>
              <a:t>EDN-A2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45F60AB-D2D3-4D8F-BD97-6B8797CC8E00}"/>
              </a:ext>
            </a:extLst>
          </p:cNvPr>
          <p:cNvSpPr txBox="1"/>
          <p:nvPr/>
        </p:nvSpPr>
        <p:spPr>
          <a:xfrm>
            <a:off x="7874883" y="6034747"/>
            <a:ext cx="28430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3171F"/>
                </a:solidFill>
                <a:latin typeface="Microsoft Sans Serif"/>
                <a:cs typeface="Microsoft Sans Serif" panose="020B0604020202020204" pitchFamily="34" charset="0"/>
              </a:rPr>
              <a:t>Availability Zone – A</a:t>
            </a:r>
            <a:endParaRPr lang="en-US" dirty="0">
              <a:solidFill>
                <a:srgbClr val="13171F"/>
              </a:solidFill>
              <a:latin typeface="Microsoft Sans Serif"/>
              <a:cs typeface="+mn-cs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D4FAB84-6475-41BB-8FC6-4BF00013157B}"/>
              </a:ext>
            </a:extLst>
          </p:cNvPr>
          <p:cNvSpPr/>
          <p:nvPr/>
        </p:nvSpPr>
        <p:spPr>
          <a:xfrm>
            <a:off x="7239000" y="1825625"/>
            <a:ext cx="4114800" cy="2060294"/>
          </a:xfrm>
          <a:prstGeom prst="rect">
            <a:avLst/>
          </a:prstGeom>
          <a:solidFill>
            <a:srgbClr val="2853DC"/>
          </a:solidFill>
          <a:ln w="10795" cap="flat" cmpd="sng" algn="ctr">
            <a:noFill/>
            <a:prstDash val="solid"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7F8FA"/>
                </a:solidFill>
                <a:effectLst/>
                <a:uLnTx/>
                <a:uFillTx/>
                <a:latin typeface="Microsoft Sans Serif"/>
                <a:ea typeface="+mn-ea"/>
                <a:cs typeface="Microsoft Sans Serif" panose="020B0604020202020204" pitchFamily="34" charset="0"/>
              </a:rPr>
              <a:t>EDN-A1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DF9D519-3DB7-4D65-BB3B-C561984EF52C}"/>
              </a:ext>
            </a:extLst>
          </p:cNvPr>
          <p:cNvSpPr>
            <a:spLocks noChangeAspect="1"/>
          </p:cNvSpPr>
          <p:nvPr/>
        </p:nvSpPr>
        <p:spPr>
          <a:xfrm>
            <a:off x="9296400" y="3885919"/>
            <a:ext cx="2057400" cy="2057400"/>
          </a:xfrm>
          <a:prstGeom prst="rect">
            <a:avLst/>
          </a:prstGeom>
          <a:solidFill>
            <a:srgbClr val="39A3B5"/>
          </a:solidFill>
          <a:ln>
            <a:noFill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7F8FA"/>
                </a:solidFill>
                <a:effectLst/>
                <a:uLnTx/>
                <a:uFillTx/>
                <a:latin typeface="Microsoft Sans Serif"/>
                <a:ea typeface="+mn-ea"/>
                <a:cs typeface="Microsoft Sans Serif" panose="020B0604020202020204" pitchFamily="34" charset="0"/>
              </a:rPr>
              <a:t>EDN-A3</a:t>
            </a:r>
          </a:p>
        </p:txBody>
      </p:sp>
      <p:pic>
        <p:nvPicPr>
          <p:cNvPr id="46" name="Graphic 45" descr="Server outline">
            <a:extLst>
              <a:ext uri="{FF2B5EF4-FFF2-40B4-BE49-F238E27FC236}">
                <a16:creationId xmlns:a16="http://schemas.microsoft.com/office/drawing/2014/main" id="{4B1CF7FA-6865-4F68-8EB1-445141E5A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67900" y="4458143"/>
            <a:ext cx="914400" cy="914400"/>
          </a:xfrm>
          <a:prstGeom prst="rect">
            <a:avLst/>
          </a:prstGeom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4C7D1B32-60FB-41DE-8571-79FB98B6AE47}"/>
              </a:ext>
            </a:extLst>
          </p:cNvPr>
          <p:cNvGrpSpPr/>
          <p:nvPr/>
        </p:nvGrpSpPr>
        <p:grpSpPr>
          <a:xfrm>
            <a:off x="7351853" y="4456696"/>
            <a:ext cx="1828800" cy="914400"/>
            <a:chOff x="3015125" y="4253968"/>
            <a:chExt cx="1828800" cy="914400"/>
          </a:xfrm>
        </p:grpSpPr>
        <p:pic>
          <p:nvPicPr>
            <p:cNvPr id="48" name="Graphic 47" descr="Server outline">
              <a:extLst>
                <a:ext uri="{FF2B5EF4-FFF2-40B4-BE49-F238E27FC236}">
                  <a16:creationId xmlns:a16="http://schemas.microsoft.com/office/drawing/2014/main" id="{877151BD-C174-4E8D-AB05-62EAE9D266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015125" y="4253968"/>
              <a:ext cx="914400" cy="914400"/>
            </a:xfrm>
            <a:prstGeom prst="rect">
              <a:avLst/>
            </a:prstGeom>
          </p:spPr>
        </p:pic>
        <p:pic>
          <p:nvPicPr>
            <p:cNvPr id="49" name="Graphic 48" descr="Server outline">
              <a:extLst>
                <a:ext uri="{FF2B5EF4-FFF2-40B4-BE49-F238E27FC236}">
                  <a16:creationId xmlns:a16="http://schemas.microsoft.com/office/drawing/2014/main" id="{5377B09B-A33C-449C-AEE2-598BF1BC09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929525" y="4253968"/>
              <a:ext cx="914400" cy="914400"/>
            </a:xfrm>
            <a:prstGeom prst="rect">
              <a:avLst/>
            </a:prstGeom>
          </p:spPr>
        </p:pic>
      </p:grpSp>
      <p:pic>
        <p:nvPicPr>
          <p:cNvPr id="50" name="Graphic 49" descr="Server outline">
            <a:extLst>
              <a:ext uri="{FF2B5EF4-FFF2-40B4-BE49-F238E27FC236}">
                <a16:creationId xmlns:a16="http://schemas.microsoft.com/office/drawing/2014/main" id="{7C0391DA-B6BD-4D38-8D72-63346A3E1F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6277" y="2403884"/>
            <a:ext cx="914400" cy="914400"/>
          </a:xfrm>
          <a:prstGeom prst="rect">
            <a:avLst/>
          </a:prstGeom>
        </p:spPr>
      </p:pic>
      <p:pic>
        <p:nvPicPr>
          <p:cNvPr id="51" name="Graphic 50" descr="Server outline">
            <a:extLst>
              <a:ext uri="{FF2B5EF4-FFF2-40B4-BE49-F238E27FC236}">
                <a16:creationId xmlns:a16="http://schemas.microsoft.com/office/drawing/2014/main" id="{1A873935-679E-4EFC-8D3F-49A9ACF203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39200" y="2403884"/>
            <a:ext cx="914400" cy="914400"/>
          </a:xfrm>
          <a:prstGeom prst="rect">
            <a:avLst/>
          </a:prstGeom>
        </p:spPr>
      </p:pic>
      <p:pic>
        <p:nvPicPr>
          <p:cNvPr id="52" name="Graphic 51" descr="Server outline">
            <a:extLst>
              <a:ext uri="{FF2B5EF4-FFF2-40B4-BE49-F238E27FC236}">
                <a16:creationId xmlns:a16="http://schemas.microsoft.com/office/drawing/2014/main" id="{3CA7FF74-66FC-429C-B946-6D296C5BEE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72123" y="2400887"/>
            <a:ext cx="914400" cy="91440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FD351933-8234-4C1B-8C29-D9B8670904B6}"/>
              </a:ext>
            </a:extLst>
          </p:cNvPr>
          <p:cNvSpPr txBox="1"/>
          <p:nvPr/>
        </p:nvSpPr>
        <p:spPr>
          <a:xfrm>
            <a:off x="7566780" y="3190877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EHE-A11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F7AABDF-EF3A-49ED-A808-0FC057564D26}"/>
              </a:ext>
            </a:extLst>
          </p:cNvPr>
          <p:cNvSpPr txBox="1"/>
          <p:nvPr/>
        </p:nvSpPr>
        <p:spPr>
          <a:xfrm>
            <a:off x="8899702" y="3198532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EHE-A12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F7DA44C-EAAA-46A0-8C78-262763978AE5}"/>
              </a:ext>
            </a:extLst>
          </p:cNvPr>
          <p:cNvSpPr txBox="1"/>
          <p:nvPr/>
        </p:nvSpPr>
        <p:spPr>
          <a:xfrm>
            <a:off x="10232626" y="3188605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EHE-A13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F02218-DF00-4B48-AE6F-EFE7C911FCA5}"/>
              </a:ext>
            </a:extLst>
          </p:cNvPr>
          <p:cNvSpPr txBox="1"/>
          <p:nvPr/>
        </p:nvSpPr>
        <p:spPr>
          <a:xfrm>
            <a:off x="7400889" y="5248374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EHE-A21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417797-87E1-4A4E-937F-DF5920DA6A20}"/>
              </a:ext>
            </a:extLst>
          </p:cNvPr>
          <p:cNvSpPr txBox="1"/>
          <p:nvPr/>
        </p:nvSpPr>
        <p:spPr>
          <a:xfrm>
            <a:off x="8326756" y="5242592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EHE-A22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781A9E8-B214-419B-A43A-C5496D372F38}"/>
              </a:ext>
            </a:extLst>
          </p:cNvPr>
          <p:cNvSpPr txBox="1"/>
          <p:nvPr/>
        </p:nvSpPr>
        <p:spPr>
          <a:xfrm>
            <a:off x="9924522" y="5242592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EHE-A31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602CA0-A6B2-4287-9368-D83F57DFD27D}"/>
              </a:ext>
            </a:extLst>
          </p:cNvPr>
          <p:cNvSpPr txBox="1"/>
          <p:nvPr/>
        </p:nvSpPr>
        <p:spPr>
          <a:xfrm>
            <a:off x="10167083" y="1824177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rgbClr val="FFFFFF"/>
                </a:solidFill>
              </a:rPr>
              <a:t>~30ms latency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3697094-E7DA-4EEE-A634-9132BC3A46AD}"/>
              </a:ext>
            </a:extLst>
          </p:cNvPr>
          <p:cNvSpPr txBox="1"/>
          <p:nvPr/>
        </p:nvSpPr>
        <p:spPr>
          <a:xfrm>
            <a:off x="8206705" y="3862794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~40ms latency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A3C4C6-BE89-4741-949D-AED9C80B421D}"/>
              </a:ext>
            </a:extLst>
          </p:cNvPr>
          <p:cNvSpPr txBox="1"/>
          <p:nvPr/>
        </p:nvSpPr>
        <p:spPr>
          <a:xfrm>
            <a:off x="10196891" y="3862793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~50ms latency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Bundle deployment examples</a:t>
            </a:r>
            <a:endParaRPr lang="en-GB" alt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1DAAAEB-D3CA-451B-8AAA-36E8C0C765DA}"/>
              </a:ext>
            </a:extLst>
          </p:cNvPr>
          <p:cNvGrpSpPr/>
          <p:nvPr/>
        </p:nvGrpSpPr>
        <p:grpSpPr>
          <a:xfrm>
            <a:off x="2422526" y="1979419"/>
            <a:ext cx="9613635" cy="4100747"/>
            <a:chOff x="142463" y="1884416"/>
            <a:chExt cx="9613635" cy="410074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89D3EB2A-BD8E-4656-B948-D277F4DF99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68372" y="3444552"/>
              <a:ext cx="1507826" cy="1507821"/>
            </a:xfrm>
            <a:prstGeom prst="rect">
              <a:avLst/>
            </a:prstGeom>
            <a:solidFill>
              <a:srgbClr val="7BA0FF"/>
            </a:solidFill>
            <a:ln>
              <a:noFill/>
            </a:ln>
            <a:effectLst/>
          </p:spPr>
          <p:txBody>
            <a:bodyPr rtlCol="0" anchor="b"/>
            <a:lstStyle/>
            <a:p>
              <a:pPr marL="0" marR="0" lvl="0" indent="0" algn="ctr" defTabSz="914400" eaLnBrk="1" fontAlgn="auto" latinLnBrk="0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F7F8FA"/>
                  </a:solidFill>
                  <a:effectLst/>
                  <a:uLnTx/>
                  <a:uFillTx/>
                  <a:latin typeface="Microsoft Sans Serif"/>
                  <a:ea typeface="+mn-ea"/>
                  <a:cs typeface="Microsoft Sans Serif" panose="020B0604020202020204" pitchFamily="34" charset="0"/>
                </a:rPr>
                <a:t>EDN-A2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245F60AB-D2D3-4D8F-BD97-6B8797CC8E00}"/>
                </a:ext>
              </a:extLst>
            </p:cNvPr>
            <p:cNvSpPr txBox="1"/>
            <p:nvPr/>
          </p:nvSpPr>
          <p:spPr>
            <a:xfrm>
              <a:off x="7135863" y="5018225"/>
              <a:ext cx="2080674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13171F"/>
                  </a:solidFill>
                  <a:latin typeface="Microsoft Sans Serif"/>
                  <a:cs typeface="Microsoft Sans Serif" panose="020B0604020202020204" pitchFamily="34" charset="0"/>
                </a:rPr>
                <a:t>Availability Zone – A</a:t>
              </a:r>
              <a:endParaRPr lang="en-US" sz="1100" dirty="0">
                <a:solidFill>
                  <a:srgbClr val="13171F"/>
                </a:solidFill>
                <a:latin typeface="Microsoft Sans Serif"/>
                <a:cs typeface="+mn-cs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D4FAB84-6475-41BB-8FC6-4BF00013157B}"/>
                </a:ext>
              </a:extLst>
            </p:cNvPr>
            <p:cNvSpPr/>
            <p:nvPr/>
          </p:nvSpPr>
          <p:spPr>
            <a:xfrm>
              <a:off x="6670491" y="1937791"/>
              <a:ext cx="3011416" cy="1507821"/>
            </a:xfrm>
            <a:prstGeom prst="rect">
              <a:avLst/>
            </a:prstGeom>
            <a:solidFill>
              <a:srgbClr val="2853DC"/>
            </a:solidFill>
            <a:ln w="10795" cap="flat" cmpd="sng" algn="ctr">
              <a:noFill/>
              <a:prstDash val="solid"/>
            </a:ln>
            <a:effectLst/>
          </p:spPr>
          <p:txBody>
            <a:bodyPr rtlCol="0" anchor="b"/>
            <a:lstStyle/>
            <a:p>
              <a:pPr marL="0" marR="0" lvl="0" indent="0" algn="ctr" defTabSz="914400" eaLnBrk="1" fontAlgn="auto" latinLnBrk="0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F7F8FA"/>
                  </a:solidFill>
                  <a:effectLst/>
                  <a:uLnTx/>
                  <a:uFillTx/>
                  <a:latin typeface="Microsoft Sans Serif"/>
                  <a:ea typeface="+mn-ea"/>
                  <a:cs typeface="Microsoft Sans Serif" panose="020B0604020202020204" pitchFamily="34" charset="0"/>
                </a:rPr>
                <a:t>EDN-A1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DF9D519-3DB7-4D65-BB3B-C561984EF52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76199" y="3445611"/>
              <a:ext cx="1505708" cy="1505703"/>
            </a:xfrm>
            <a:prstGeom prst="rect">
              <a:avLst/>
            </a:prstGeom>
            <a:solidFill>
              <a:srgbClr val="39A3B5"/>
            </a:solidFill>
            <a:ln>
              <a:noFill/>
            </a:ln>
            <a:effectLst/>
          </p:spPr>
          <p:txBody>
            <a:bodyPr rtlCol="0" anchor="b"/>
            <a:lstStyle/>
            <a:p>
              <a:pPr marL="0" marR="0" lvl="0" indent="0" algn="ctr" defTabSz="914400" eaLnBrk="1" fontAlgn="auto" latinLnBrk="0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F7F8FA"/>
                  </a:solidFill>
                  <a:effectLst/>
                  <a:uLnTx/>
                  <a:uFillTx/>
                  <a:latin typeface="Microsoft Sans Serif"/>
                  <a:ea typeface="+mn-ea"/>
                  <a:cs typeface="Microsoft Sans Serif" panose="020B0604020202020204" pitchFamily="34" charset="0"/>
                </a:rPr>
                <a:t>EDN-A3</a:t>
              </a:r>
            </a:p>
          </p:txBody>
        </p:sp>
        <p:pic>
          <p:nvPicPr>
            <p:cNvPr id="46" name="Graphic 45" descr="Server outline">
              <a:extLst>
                <a:ext uri="{FF2B5EF4-FFF2-40B4-BE49-F238E27FC236}">
                  <a16:creationId xmlns:a16="http://schemas.microsoft.com/office/drawing/2014/main" id="{4B1CF7FA-6865-4F68-8EB1-445141E5A4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594451" y="3864392"/>
              <a:ext cx="669204" cy="669201"/>
            </a:xfrm>
            <a:prstGeom prst="rect">
              <a:avLst/>
            </a:prstGeom>
          </p:spPr>
        </p:pic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4C7D1B32-60FB-41DE-8571-79FB98B6AE47}"/>
                </a:ext>
              </a:extLst>
            </p:cNvPr>
            <p:cNvGrpSpPr/>
            <p:nvPr/>
          </p:nvGrpSpPr>
          <p:grpSpPr>
            <a:xfrm>
              <a:off x="6753083" y="3863333"/>
              <a:ext cx="1338407" cy="669201"/>
              <a:chOff x="3015125" y="4253968"/>
              <a:chExt cx="1828800" cy="914400"/>
            </a:xfrm>
          </p:grpSpPr>
          <p:pic>
            <p:nvPicPr>
              <p:cNvPr id="48" name="Graphic 47" descr="Server outline">
                <a:extLst>
                  <a:ext uri="{FF2B5EF4-FFF2-40B4-BE49-F238E27FC236}">
                    <a16:creationId xmlns:a16="http://schemas.microsoft.com/office/drawing/2014/main" id="{877151BD-C174-4E8D-AB05-62EAE9D266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3015125" y="425396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49" name="Graphic 48" descr="Server outline">
                <a:extLst>
                  <a:ext uri="{FF2B5EF4-FFF2-40B4-BE49-F238E27FC236}">
                    <a16:creationId xmlns:a16="http://schemas.microsoft.com/office/drawing/2014/main" id="{5377B09B-A33C-449C-AEE2-598BF1BC09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3929525" y="4253968"/>
                <a:ext cx="914400" cy="914400"/>
              </a:xfrm>
              <a:prstGeom prst="rect">
                <a:avLst/>
              </a:prstGeom>
            </p:spPr>
          </p:pic>
        </p:grpSp>
        <p:pic>
          <p:nvPicPr>
            <p:cNvPr id="50" name="Graphic 49" descr="Server outline">
              <a:extLst>
                <a:ext uri="{FF2B5EF4-FFF2-40B4-BE49-F238E27FC236}">
                  <a16:creationId xmlns:a16="http://schemas.microsoft.com/office/drawing/2014/main" id="{7C0391DA-B6BD-4D38-8D72-63346A3E1F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866098" y="2360988"/>
              <a:ext cx="669204" cy="669201"/>
            </a:xfrm>
            <a:prstGeom prst="rect">
              <a:avLst/>
            </a:prstGeom>
          </p:spPr>
        </p:pic>
        <p:pic>
          <p:nvPicPr>
            <p:cNvPr id="51" name="Graphic 50" descr="Server outline">
              <a:extLst>
                <a:ext uri="{FF2B5EF4-FFF2-40B4-BE49-F238E27FC236}">
                  <a16:creationId xmlns:a16="http://schemas.microsoft.com/office/drawing/2014/main" id="{1A873935-679E-4EFC-8D3F-49A9ACF203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841597" y="2360988"/>
              <a:ext cx="669204" cy="669201"/>
            </a:xfrm>
            <a:prstGeom prst="rect">
              <a:avLst/>
            </a:prstGeom>
          </p:spPr>
        </p:pic>
        <p:pic>
          <p:nvPicPr>
            <p:cNvPr id="52" name="Graphic 51" descr="Server outline">
              <a:extLst>
                <a:ext uri="{FF2B5EF4-FFF2-40B4-BE49-F238E27FC236}">
                  <a16:creationId xmlns:a16="http://schemas.microsoft.com/office/drawing/2014/main" id="{3CA7FF74-66FC-429C-B946-6D296C5BEE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17097" y="2358794"/>
              <a:ext cx="669204" cy="669201"/>
            </a:xfrm>
            <a:prstGeom prst="rect">
              <a:avLst/>
            </a:prstGeom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D351933-8234-4C1B-8C29-D9B8670904B6}"/>
                </a:ext>
              </a:extLst>
            </p:cNvPr>
            <p:cNvSpPr txBox="1"/>
            <p:nvPr/>
          </p:nvSpPr>
          <p:spPr>
            <a:xfrm>
              <a:off x="6910377" y="2936947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EHE-A11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9F7AABDF-EF3A-49ED-A808-0FC057564D26}"/>
                </a:ext>
              </a:extLst>
            </p:cNvPr>
            <p:cNvSpPr txBox="1"/>
            <p:nvPr/>
          </p:nvSpPr>
          <p:spPr>
            <a:xfrm>
              <a:off x="7885875" y="2942550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EHE-A12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F7DA44C-EAAA-46A0-8C78-262763978AE5}"/>
                </a:ext>
              </a:extLst>
            </p:cNvPr>
            <p:cNvSpPr txBox="1"/>
            <p:nvPr/>
          </p:nvSpPr>
          <p:spPr>
            <a:xfrm>
              <a:off x="8861376" y="2935285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EHE-A13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CF02218-DF00-4B48-AE6F-EFE7C911FCA5}"/>
                </a:ext>
              </a:extLst>
            </p:cNvPr>
            <p:cNvSpPr txBox="1"/>
            <p:nvPr/>
          </p:nvSpPr>
          <p:spPr>
            <a:xfrm>
              <a:off x="6788970" y="4442721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EHE-A21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C417797-87E1-4A4E-937F-DF5920DA6A20}"/>
                </a:ext>
              </a:extLst>
            </p:cNvPr>
            <p:cNvSpPr txBox="1"/>
            <p:nvPr/>
          </p:nvSpPr>
          <p:spPr>
            <a:xfrm>
              <a:off x="7466565" y="4438489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EHE-A22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781A9E8-B214-419B-A43A-C5496D372F38}"/>
                </a:ext>
              </a:extLst>
            </p:cNvPr>
            <p:cNvSpPr txBox="1"/>
            <p:nvPr/>
          </p:nvSpPr>
          <p:spPr>
            <a:xfrm>
              <a:off x="8635890" y="4438489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EHE-A31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C96B877-1EF3-4279-B974-2BB6620BC7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27047" y="3444552"/>
              <a:ext cx="1507826" cy="1507821"/>
            </a:xfrm>
            <a:prstGeom prst="rect">
              <a:avLst/>
            </a:prstGeom>
            <a:solidFill>
              <a:srgbClr val="7BA0FF"/>
            </a:solidFill>
            <a:ln>
              <a:noFill/>
            </a:ln>
            <a:effectLst/>
          </p:spPr>
          <p:txBody>
            <a:bodyPr rtlCol="0" anchor="b"/>
            <a:lstStyle/>
            <a:p>
              <a:pPr marL="0" marR="0" lvl="0" indent="0" algn="ctr" defTabSz="914400" eaLnBrk="1" fontAlgn="auto" latinLnBrk="0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F7F8FA"/>
                  </a:solidFill>
                  <a:effectLst/>
                  <a:uLnTx/>
                  <a:uFillTx/>
                  <a:latin typeface="Microsoft Sans Serif"/>
                  <a:ea typeface="+mn-ea"/>
                  <a:cs typeface="Microsoft Sans Serif" panose="020B0604020202020204" pitchFamily="34" charset="0"/>
                </a:rPr>
                <a:t>EDN-A2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0955632-EEB5-474A-93D4-CC9213C8D860}"/>
                </a:ext>
              </a:extLst>
            </p:cNvPr>
            <p:cNvSpPr txBox="1"/>
            <p:nvPr/>
          </p:nvSpPr>
          <p:spPr>
            <a:xfrm>
              <a:off x="3894536" y="5018225"/>
              <a:ext cx="2080674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13171F"/>
                  </a:solidFill>
                  <a:latin typeface="Microsoft Sans Serif"/>
                  <a:cs typeface="Microsoft Sans Serif" panose="020B0604020202020204" pitchFamily="34" charset="0"/>
                </a:rPr>
                <a:t>Availability Zone – A</a:t>
              </a:r>
              <a:endParaRPr lang="en-US" sz="1100" dirty="0">
                <a:solidFill>
                  <a:srgbClr val="13171F"/>
                </a:solidFill>
                <a:latin typeface="Microsoft Sans Serif"/>
                <a:cs typeface="+mn-cs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D315B55-CD9C-4E74-AF10-387CD721600A}"/>
                </a:ext>
              </a:extLst>
            </p:cNvPr>
            <p:cNvSpPr/>
            <p:nvPr/>
          </p:nvSpPr>
          <p:spPr>
            <a:xfrm>
              <a:off x="3429166" y="1937791"/>
              <a:ext cx="3011416" cy="1507821"/>
            </a:xfrm>
            <a:prstGeom prst="rect">
              <a:avLst/>
            </a:prstGeom>
            <a:solidFill>
              <a:srgbClr val="2853DC"/>
            </a:solidFill>
            <a:ln w="10795" cap="flat" cmpd="sng" algn="ctr">
              <a:noFill/>
              <a:prstDash val="solid"/>
            </a:ln>
            <a:effectLst/>
          </p:spPr>
          <p:txBody>
            <a:bodyPr rtlCol="0" anchor="b"/>
            <a:lstStyle/>
            <a:p>
              <a:pPr marL="0" marR="0" lvl="0" indent="0" algn="ctr" defTabSz="914400" eaLnBrk="1" fontAlgn="auto" latinLnBrk="0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F7F8FA"/>
                  </a:solidFill>
                  <a:effectLst/>
                  <a:uLnTx/>
                  <a:uFillTx/>
                  <a:latin typeface="Microsoft Sans Serif"/>
                  <a:ea typeface="+mn-ea"/>
                  <a:cs typeface="Microsoft Sans Serif" panose="020B0604020202020204" pitchFamily="34" charset="0"/>
                </a:rPr>
                <a:t>EDN-A1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D09AAA4-F06E-4D22-84D9-8F81EB7EF6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34874" y="3445611"/>
              <a:ext cx="1505708" cy="1505703"/>
            </a:xfrm>
            <a:prstGeom prst="rect">
              <a:avLst/>
            </a:prstGeom>
            <a:solidFill>
              <a:srgbClr val="39A3B5"/>
            </a:solidFill>
            <a:ln>
              <a:noFill/>
            </a:ln>
            <a:effectLst/>
          </p:spPr>
          <p:txBody>
            <a:bodyPr rtlCol="0" anchor="b"/>
            <a:lstStyle/>
            <a:p>
              <a:pPr marL="0" marR="0" lvl="0" indent="0" algn="ctr" defTabSz="914400" eaLnBrk="1" fontAlgn="auto" latinLnBrk="0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F7F8FA"/>
                  </a:solidFill>
                  <a:effectLst/>
                  <a:uLnTx/>
                  <a:uFillTx/>
                  <a:latin typeface="Microsoft Sans Serif"/>
                  <a:ea typeface="+mn-ea"/>
                  <a:cs typeface="Microsoft Sans Serif" panose="020B0604020202020204" pitchFamily="34" charset="0"/>
                </a:rPr>
                <a:t>EDN-A3</a:t>
              </a:r>
            </a:p>
          </p:txBody>
        </p:sp>
        <p:pic>
          <p:nvPicPr>
            <p:cNvPr id="26" name="Graphic 25" descr="Server outline">
              <a:extLst>
                <a:ext uri="{FF2B5EF4-FFF2-40B4-BE49-F238E27FC236}">
                  <a16:creationId xmlns:a16="http://schemas.microsoft.com/office/drawing/2014/main" id="{B706B869-2498-4C4F-AB37-EF78D3A354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353126" y="3864392"/>
              <a:ext cx="669204" cy="669201"/>
            </a:xfrm>
            <a:prstGeom prst="rect">
              <a:avLst/>
            </a:prstGeom>
          </p:spPr>
        </p:pic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A2A2913C-80CA-432C-B0CD-8110AB017543}"/>
                </a:ext>
              </a:extLst>
            </p:cNvPr>
            <p:cNvGrpSpPr/>
            <p:nvPr/>
          </p:nvGrpSpPr>
          <p:grpSpPr>
            <a:xfrm>
              <a:off x="3511757" y="3863333"/>
              <a:ext cx="1338407" cy="669201"/>
              <a:chOff x="3015125" y="4253968"/>
              <a:chExt cx="1828800" cy="914400"/>
            </a:xfrm>
          </p:grpSpPr>
          <p:pic>
            <p:nvPicPr>
              <p:cNvPr id="28" name="Graphic 27" descr="Server outline">
                <a:extLst>
                  <a:ext uri="{FF2B5EF4-FFF2-40B4-BE49-F238E27FC236}">
                    <a16:creationId xmlns:a16="http://schemas.microsoft.com/office/drawing/2014/main" id="{002B8EEB-7FF2-4A29-89E2-56F6E64E94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3015125" y="425396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9" name="Graphic 28" descr="Server outline">
                <a:extLst>
                  <a:ext uri="{FF2B5EF4-FFF2-40B4-BE49-F238E27FC236}">
                    <a16:creationId xmlns:a16="http://schemas.microsoft.com/office/drawing/2014/main" id="{D85E2DF7-9F49-4A41-BA05-9A6C20BF83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3929525" y="4253968"/>
                <a:ext cx="914400" cy="914400"/>
              </a:xfrm>
              <a:prstGeom prst="rect">
                <a:avLst/>
              </a:prstGeom>
            </p:spPr>
          </p:pic>
        </p:grpSp>
        <p:pic>
          <p:nvPicPr>
            <p:cNvPr id="30" name="Graphic 29" descr="Server outline">
              <a:extLst>
                <a:ext uri="{FF2B5EF4-FFF2-40B4-BE49-F238E27FC236}">
                  <a16:creationId xmlns:a16="http://schemas.microsoft.com/office/drawing/2014/main" id="{170DA767-1ADA-4331-A954-9FA3FF7369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624773" y="2360988"/>
              <a:ext cx="669204" cy="669201"/>
            </a:xfrm>
            <a:prstGeom prst="rect">
              <a:avLst/>
            </a:prstGeom>
          </p:spPr>
        </p:pic>
        <p:pic>
          <p:nvPicPr>
            <p:cNvPr id="31" name="Graphic 30" descr="Server outline">
              <a:extLst>
                <a:ext uri="{FF2B5EF4-FFF2-40B4-BE49-F238E27FC236}">
                  <a16:creationId xmlns:a16="http://schemas.microsoft.com/office/drawing/2014/main" id="{A855F91D-18C0-44D0-93B1-8ED6F00605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600272" y="2360988"/>
              <a:ext cx="669204" cy="669201"/>
            </a:xfrm>
            <a:prstGeom prst="rect">
              <a:avLst/>
            </a:prstGeom>
          </p:spPr>
        </p:pic>
        <p:pic>
          <p:nvPicPr>
            <p:cNvPr id="32" name="Graphic 31" descr="Server outline">
              <a:extLst>
                <a:ext uri="{FF2B5EF4-FFF2-40B4-BE49-F238E27FC236}">
                  <a16:creationId xmlns:a16="http://schemas.microsoft.com/office/drawing/2014/main" id="{BFE59E72-E2AC-4B76-9A63-F918F007BA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575771" y="2358794"/>
              <a:ext cx="669204" cy="669201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14E1D76-3480-474C-A95D-2A3B0003A00E}"/>
                </a:ext>
              </a:extLst>
            </p:cNvPr>
            <p:cNvSpPr txBox="1"/>
            <p:nvPr/>
          </p:nvSpPr>
          <p:spPr>
            <a:xfrm>
              <a:off x="3669051" y="2936947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EHE-A11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46E03EA-B50E-42BC-8B88-DE56D9DB3D4F}"/>
                </a:ext>
              </a:extLst>
            </p:cNvPr>
            <p:cNvSpPr txBox="1"/>
            <p:nvPr/>
          </p:nvSpPr>
          <p:spPr>
            <a:xfrm>
              <a:off x="4644550" y="2942550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EHE-A12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39F7EAF-5521-467E-BA3E-563C9E896126}"/>
                </a:ext>
              </a:extLst>
            </p:cNvPr>
            <p:cNvSpPr txBox="1"/>
            <p:nvPr/>
          </p:nvSpPr>
          <p:spPr>
            <a:xfrm>
              <a:off x="5620051" y="2935285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EHE-A13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46CC0AE-38C0-49A6-BB4F-B6E583959439}"/>
                </a:ext>
              </a:extLst>
            </p:cNvPr>
            <p:cNvSpPr txBox="1"/>
            <p:nvPr/>
          </p:nvSpPr>
          <p:spPr>
            <a:xfrm>
              <a:off x="3547644" y="4442721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EHE-A21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D02EA88-8A50-4B35-BAE8-B5AB47B83E20}"/>
                </a:ext>
              </a:extLst>
            </p:cNvPr>
            <p:cNvSpPr txBox="1"/>
            <p:nvPr/>
          </p:nvSpPr>
          <p:spPr>
            <a:xfrm>
              <a:off x="4225240" y="4438489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EHE-A22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0B25B4A-3A1D-4C9D-BD99-F8835CF167F0}"/>
                </a:ext>
              </a:extLst>
            </p:cNvPr>
            <p:cNvSpPr txBox="1"/>
            <p:nvPr/>
          </p:nvSpPr>
          <p:spPr>
            <a:xfrm>
              <a:off x="5394565" y="4438489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EHE-A31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073062A-48F3-42D4-A336-39FA3DD6FE6B}"/>
                </a:ext>
              </a:extLst>
            </p:cNvPr>
            <p:cNvSpPr txBox="1"/>
            <p:nvPr/>
          </p:nvSpPr>
          <p:spPr>
            <a:xfrm>
              <a:off x="4364015" y="2016999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>
                  <a:solidFill>
                    <a:srgbClr val="FFFF00"/>
                  </a:solidFill>
                </a:rPr>
                <a:t>EAS1  EAS2  EAS3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F81BF46-22C0-4F58-918D-F83A008E5699}"/>
                </a:ext>
              </a:extLst>
            </p:cNvPr>
            <p:cNvCxnSpPr>
              <a:cxnSpLocks/>
              <a:endCxn id="31" idx="0"/>
            </p:cNvCxnSpPr>
            <p:nvPr/>
          </p:nvCxnSpPr>
          <p:spPr>
            <a:xfrm>
              <a:off x="4592429" y="2197857"/>
              <a:ext cx="342445" cy="163131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7BAC2E1B-DFF0-4D12-AA6A-E51FF04DB865}"/>
                </a:ext>
              </a:extLst>
            </p:cNvPr>
            <p:cNvCxnSpPr>
              <a:cxnSpLocks/>
              <a:stCxn id="31" idx="0"/>
            </p:cNvCxnSpPr>
            <p:nvPr/>
          </p:nvCxnSpPr>
          <p:spPr>
            <a:xfrm flipV="1">
              <a:off x="4934874" y="2196797"/>
              <a:ext cx="334601" cy="164191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B4C85F58-8380-4405-A594-71A3872B0F34}"/>
                </a:ext>
              </a:extLst>
            </p:cNvPr>
            <p:cNvCxnSpPr>
              <a:cxnSpLocks/>
              <a:stCxn id="31" idx="0"/>
              <a:endCxn id="3" idx="2"/>
            </p:cNvCxnSpPr>
            <p:nvPr/>
          </p:nvCxnSpPr>
          <p:spPr>
            <a:xfrm flipV="1">
              <a:off x="4934874" y="2247831"/>
              <a:ext cx="37641" cy="113157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36F5BDEC-1479-40E0-A0B8-2BCAE2D669EE}"/>
                </a:ext>
              </a:extLst>
            </p:cNvPr>
            <p:cNvSpPr txBox="1"/>
            <p:nvPr/>
          </p:nvSpPr>
          <p:spPr>
            <a:xfrm>
              <a:off x="7933183" y="2019591"/>
              <a:ext cx="4860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b="1" dirty="0">
                  <a:solidFill>
                    <a:srgbClr val="FFFF00"/>
                  </a:solidFill>
                </a:rPr>
                <a:t>EAS1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D94D343-2E93-479D-8012-931AE2DF308B}"/>
                </a:ext>
              </a:extLst>
            </p:cNvPr>
            <p:cNvCxnSpPr>
              <a:cxnSpLocks/>
              <a:stCxn id="51" idx="0"/>
              <a:endCxn id="61" idx="2"/>
            </p:cNvCxnSpPr>
            <p:nvPr/>
          </p:nvCxnSpPr>
          <p:spPr>
            <a:xfrm flipV="1">
              <a:off x="8176199" y="2250423"/>
              <a:ext cx="0" cy="110565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4F0F229-72FE-4BA6-AB84-A8AA3199F4E8}"/>
                </a:ext>
              </a:extLst>
            </p:cNvPr>
            <p:cNvSpPr txBox="1"/>
            <p:nvPr/>
          </p:nvSpPr>
          <p:spPr>
            <a:xfrm>
              <a:off x="8500240" y="3570886"/>
              <a:ext cx="8515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b="1" dirty="0">
                  <a:solidFill>
                    <a:srgbClr val="FFFF00"/>
                  </a:solidFill>
                </a:rPr>
                <a:t>EAS2  EAS3</a:t>
              </a: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664C6BD-F258-4BA7-B078-027A65678AF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60693" y="3730133"/>
              <a:ext cx="165306" cy="130900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705BA12-4950-4CA0-8304-AADC36F161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25999" y="3730133"/>
              <a:ext cx="128989" cy="129439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AFDDA60-9832-40E9-9E58-0B4FC3FE1620}"/>
                </a:ext>
              </a:extLst>
            </p:cNvPr>
            <p:cNvSpPr txBox="1"/>
            <p:nvPr/>
          </p:nvSpPr>
          <p:spPr>
            <a:xfrm>
              <a:off x="5663975" y="2023875"/>
              <a:ext cx="4860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b="1" dirty="0">
                  <a:solidFill>
                    <a:srgbClr val="FFFF00"/>
                  </a:solidFill>
                </a:rPr>
                <a:t>EAS4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D68D39B6-4660-484D-8717-F93F6B0EAB06}"/>
                </a:ext>
              </a:extLst>
            </p:cNvPr>
            <p:cNvCxnSpPr>
              <a:cxnSpLocks/>
              <a:endCxn id="66" idx="2"/>
            </p:cNvCxnSpPr>
            <p:nvPr/>
          </p:nvCxnSpPr>
          <p:spPr>
            <a:xfrm flipH="1" flipV="1">
              <a:off x="5906991" y="2254707"/>
              <a:ext cx="1" cy="110564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214134A-E932-4A3D-9693-FEFA21ECAE81}"/>
                </a:ext>
              </a:extLst>
            </p:cNvPr>
            <p:cNvSpPr txBox="1"/>
            <p:nvPr/>
          </p:nvSpPr>
          <p:spPr>
            <a:xfrm>
              <a:off x="6840852" y="3515763"/>
              <a:ext cx="49531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>
                  <a:solidFill>
                    <a:srgbClr val="FFFF00"/>
                  </a:solidFill>
                </a:rPr>
                <a:t>EAS4</a:t>
              </a:r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80B0E45-375C-4BB7-A101-98F73CA878A5}"/>
                </a:ext>
              </a:extLst>
            </p:cNvPr>
            <p:cNvCxnSpPr>
              <a:cxnSpLocks/>
              <a:stCxn id="48" idx="0"/>
              <a:endCxn id="68" idx="2"/>
            </p:cNvCxnSpPr>
            <p:nvPr/>
          </p:nvCxnSpPr>
          <p:spPr>
            <a:xfrm flipV="1">
              <a:off x="7087685" y="3746595"/>
              <a:ext cx="825" cy="116738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AF5D968-B458-41CA-A130-1494C9BE33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3532" y="3444552"/>
              <a:ext cx="1507826" cy="1507821"/>
            </a:xfrm>
            <a:prstGeom prst="rect">
              <a:avLst/>
            </a:prstGeom>
            <a:solidFill>
              <a:srgbClr val="7BA0FF"/>
            </a:solidFill>
            <a:ln>
              <a:noFill/>
            </a:ln>
            <a:effectLst/>
          </p:spPr>
          <p:txBody>
            <a:bodyPr rtlCol="0" anchor="b"/>
            <a:lstStyle/>
            <a:p>
              <a:pPr marL="0" marR="0" lvl="0" indent="0" algn="ctr" defTabSz="914400" eaLnBrk="1" fontAlgn="auto" latinLnBrk="0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F7F8FA"/>
                  </a:solidFill>
                  <a:effectLst/>
                  <a:uLnTx/>
                  <a:uFillTx/>
                  <a:latin typeface="Microsoft Sans Serif"/>
                  <a:ea typeface="+mn-ea"/>
                  <a:cs typeface="Microsoft Sans Serif" panose="020B0604020202020204" pitchFamily="34" charset="0"/>
                </a:rPr>
                <a:t>EDN-A2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2116E33-712F-4A98-B8DC-F3303B84AC79}"/>
                </a:ext>
              </a:extLst>
            </p:cNvPr>
            <p:cNvSpPr txBox="1"/>
            <p:nvPr/>
          </p:nvSpPr>
          <p:spPr>
            <a:xfrm>
              <a:off x="661022" y="5018225"/>
              <a:ext cx="2080674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13171F"/>
                  </a:solidFill>
                  <a:latin typeface="Microsoft Sans Serif"/>
                  <a:cs typeface="Microsoft Sans Serif" panose="020B0604020202020204" pitchFamily="34" charset="0"/>
                </a:rPr>
                <a:t>Availability Zone – A</a:t>
              </a:r>
              <a:endParaRPr lang="en-US" sz="1100" dirty="0">
                <a:solidFill>
                  <a:srgbClr val="13171F"/>
                </a:solidFill>
                <a:latin typeface="Microsoft Sans Serif"/>
                <a:cs typeface="+mn-cs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DCF82F95-95D7-4223-894A-5BFDC1B6A2A0}"/>
                </a:ext>
              </a:extLst>
            </p:cNvPr>
            <p:cNvSpPr/>
            <p:nvPr/>
          </p:nvSpPr>
          <p:spPr>
            <a:xfrm>
              <a:off x="195651" y="1937791"/>
              <a:ext cx="3011416" cy="1507821"/>
            </a:xfrm>
            <a:prstGeom prst="rect">
              <a:avLst/>
            </a:prstGeom>
            <a:solidFill>
              <a:srgbClr val="2853DC"/>
            </a:solidFill>
            <a:ln w="10795" cap="flat" cmpd="sng" algn="ctr">
              <a:noFill/>
              <a:prstDash val="solid"/>
            </a:ln>
            <a:effectLst/>
          </p:spPr>
          <p:txBody>
            <a:bodyPr rtlCol="0" anchor="b"/>
            <a:lstStyle/>
            <a:p>
              <a:pPr marL="0" marR="0" lvl="0" indent="0" algn="ctr" defTabSz="914400" eaLnBrk="1" fontAlgn="auto" latinLnBrk="0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F7F8FA"/>
                  </a:solidFill>
                  <a:effectLst/>
                  <a:uLnTx/>
                  <a:uFillTx/>
                  <a:latin typeface="Microsoft Sans Serif"/>
                  <a:ea typeface="+mn-ea"/>
                  <a:cs typeface="Microsoft Sans Serif" panose="020B0604020202020204" pitchFamily="34" charset="0"/>
                </a:rPr>
                <a:t>EDN-A1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F6769D92-8176-4AA8-AD8F-F322CC5814F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01358" y="3445611"/>
              <a:ext cx="1505708" cy="1505703"/>
            </a:xfrm>
            <a:prstGeom prst="rect">
              <a:avLst/>
            </a:prstGeom>
            <a:solidFill>
              <a:srgbClr val="39A3B5"/>
            </a:solidFill>
            <a:ln>
              <a:noFill/>
            </a:ln>
            <a:effectLst/>
          </p:spPr>
          <p:txBody>
            <a:bodyPr rtlCol="0" anchor="b"/>
            <a:lstStyle/>
            <a:p>
              <a:pPr marL="0" marR="0" lvl="0" indent="0" algn="ctr" defTabSz="914400" eaLnBrk="1" fontAlgn="auto" latinLnBrk="0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F7F8FA"/>
                  </a:solidFill>
                  <a:effectLst/>
                  <a:uLnTx/>
                  <a:uFillTx/>
                  <a:latin typeface="Microsoft Sans Serif"/>
                  <a:ea typeface="+mn-ea"/>
                  <a:cs typeface="Microsoft Sans Serif" panose="020B0604020202020204" pitchFamily="34" charset="0"/>
                </a:rPr>
                <a:t>EDN-A3</a:t>
              </a:r>
            </a:p>
          </p:txBody>
        </p:sp>
        <p:pic>
          <p:nvPicPr>
            <p:cNvPr id="76" name="Graphic 75" descr="Server outline">
              <a:extLst>
                <a:ext uri="{FF2B5EF4-FFF2-40B4-BE49-F238E27FC236}">
                  <a16:creationId xmlns:a16="http://schemas.microsoft.com/office/drawing/2014/main" id="{2113095F-6A25-4CF7-8137-7765B03D17F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119611" y="3864392"/>
              <a:ext cx="669204" cy="669201"/>
            </a:xfrm>
            <a:prstGeom prst="rect">
              <a:avLst/>
            </a:prstGeom>
          </p:spPr>
        </p:pic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FCF1992-D8EE-4F16-91D8-6BB5DDF6BD16}"/>
                </a:ext>
              </a:extLst>
            </p:cNvPr>
            <p:cNvGrpSpPr/>
            <p:nvPr/>
          </p:nvGrpSpPr>
          <p:grpSpPr>
            <a:xfrm>
              <a:off x="278242" y="3863333"/>
              <a:ext cx="1338407" cy="669201"/>
              <a:chOff x="3015125" y="4253968"/>
              <a:chExt cx="1828800" cy="914400"/>
            </a:xfrm>
          </p:grpSpPr>
          <p:pic>
            <p:nvPicPr>
              <p:cNvPr id="78" name="Graphic 77" descr="Server outline">
                <a:extLst>
                  <a:ext uri="{FF2B5EF4-FFF2-40B4-BE49-F238E27FC236}">
                    <a16:creationId xmlns:a16="http://schemas.microsoft.com/office/drawing/2014/main" id="{CC616BFC-1FBF-4803-A277-A83F60E5FE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3015125" y="425396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79" name="Graphic 78" descr="Server outline">
                <a:extLst>
                  <a:ext uri="{FF2B5EF4-FFF2-40B4-BE49-F238E27FC236}">
                    <a16:creationId xmlns:a16="http://schemas.microsoft.com/office/drawing/2014/main" id="{3D30AEE0-E54E-4502-A33C-30EFF2B047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3929525" y="4253968"/>
                <a:ext cx="914400" cy="914400"/>
              </a:xfrm>
              <a:prstGeom prst="rect">
                <a:avLst/>
              </a:prstGeom>
            </p:spPr>
          </p:pic>
        </p:grpSp>
        <p:pic>
          <p:nvPicPr>
            <p:cNvPr id="80" name="Graphic 79" descr="Server outline">
              <a:extLst>
                <a:ext uri="{FF2B5EF4-FFF2-40B4-BE49-F238E27FC236}">
                  <a16:creationId xmlns:a16="http://schemas.microsoft.com/office/drawing/2014/main" id="{773594F6-C3A6-45A4-ACCE-4575F20B33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91257" y="2360988"/>
              <a:ext cx="669204" cy="669201"/>
            </a:xfrm>
            <a:prstGeom prst="rect">
              <a:avLst/>
            </a:prstGeom>
          </p:spPr>
        </p:pic>
        <p:pic>
          <p:nvPicPr>
            <p:cNvPr id="81" name="Graphic 80" descr="Server outline">
              <a:extLst>
                <a:ext uri="{FF2B5EF4-FFF2-40B4-BE49-F238E27FC236}">
                  <a16:creationId xmlns:a16="http://schemas.microsoft.com/office/drawing/2014/main" id="{68BFBAA5-651C-424A-8A95-952BCDBA10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366757" y="2360988"/>
              <a:ext cx="669204" cy="669201"/>
            </a:xfrm>
            <a:prstGeom prst="rect">
              <a:avLst/>
            </a:prstGeom>
          </p:spPr>
        </p:pic>
        <p:pic>
          <p:nvPicPr>
            <p:cNvPr id="82" name="Graphic 81" descr="Server outline">
              <a:extLst>
                <a:ext uri="{FF2B5EF4-FFF2-40B4-BE49-F238E27FC236}">
                  <a16:creationId xmlns:a16="http://schemas.microsoft.com/office/drawing/2014/main" id="{3C291524-8A21-4CCD-8202-80F1ED16DB6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342257" y="2358794"/>
              <a:ext cx="669204" cy="669201"/>
            </a:xfrm>
            <a:prstGeom prst="rect">
              <a:avLst/>
            </a:prstGeom>
          </p:spPr>
        </p:pic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89AF611-2FBA-4560-A2D9-5F3DC92BF05C}"/>
                </a:ext>
              </a:extLst>
            </p:cNvPr>
            <p:cNvSpPr txBox="1"/>
            <p:nvPr/>
          </p:nvSpPr>
          <p:spPr>
            <a:xfrm>
              <a:off x="435537" y="2936947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EHE-A11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7C43011A-EA9A-4DD3-B2B6-105B813AE316}"/>
                </a:ext>
              </a:extLst>
            </p:cNvPr>
            <p:cNvSpPr txBox="1"/>
            <p:nvPr/>
          </p:nvSpPr>
          <p:spPr>
            <a:xfrm>
              <a:off x="1411035" y="2942550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EHE-A12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CDAE0836-B0B2-4398-BE5A-4695C4B22035}"/>
                </a:ext>
              </a:extLst>
            </p:cNvPr>
            <p:cNvSpPr txBox="1"/>
            <p:nvPr/>
          </p:nvSpPr>
          <p:spPr>
            <a:xfrm>
              <a:off x="2386536" y="2935285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EHE-A13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5C5D28E-C278-4548-92A4-6D54ED77A227}"/>
                </a:ext>
              </a:extLst>
            </p:cNvPr>
            <p:cNvSpPr txBox="1"/>
            <p:nvPr/>
          </p:nvSpPr>
          <p:spPr>
            <a:xfrm>
              <a:off x="314129" y="4442721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EHE-A21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2E13547D-84B4-44E4-B2BE-150FE6987FA2}"/>
                </a:ext>
              </a:extLst>
            </p:cNvPr>
            <p:cNvSpPr txBox="1"/>
            <p:nvPr/>
          </p:nvSpPr>
          <p:spPr>
            <a:xfrm>
              <a:off x="991725" y="4438489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EHE-A22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6B59A396-F7ED-4622-B501-BB9583F01BA7}"/>
                </a:ext>
              </a:extLst>
            </p:cNvPr>
            <p:cNvSpPr txBox="1"/>
            <p:nvPr/>
          </p:nvSpPr>
          <p:spPr>
            <a:xfrm>
              <a:off x="2161050" y="4438489"/>
              <a:ext cx="580645" cy="3286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eaLnBrk="1" fontAlgn="auto" hangingPunct="1">
                <a:lnSpc>
                  <a:spcPct val="96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800" dirty="0">
                  <a:solidFill>
                    <a:srgbClr val="F7F8FA"/>
                  </a:solidFill>
                  <a:latin typeface="Microsoft Sans Serif"/>
                  <a:cs typeface="Microsoft Sans Serif" panose="020B0604020202020204" pitchFamily="34" charset="0"/>
                </a:rPr>
                <a:t>EHE-A31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79E296A-C0E8-44C9-A6AE-9B16F9E973F7}"/>
                </a:ext>
              </a:extLst>
            </p:cNvPr>
            <p:cNvSpPr txBox="1"/>
            <p:nvPr/>
          </p:nvSpPr>
          <p:spPr>
            <a:xfrm>
              <a:off x="923916" y="2016999"/>
              <a:ext cx="158248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>
                  <a:solidFill>
                    <a:srgbClr val="FFFF00"/>
                  </a:solidFill>
                </a:rPr>
                <a:t>EAS1  EAS2  EAS3  EAS4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13BCE90-7EE4-4855-A793-E37AEF177301}"/>
                </a:ext>
              </a:extLst>
            </p:cNvPr>
            <p:cNvCxnSpPr>
              <a:cxnSpLocks/>
              <a:endCxn id="81" idx="0"/>
            </p:cNvCxnSpPr>
            <p:nvPr/>
          </p:nvCxnSpPr>
          <p:spPr>
            <a:xfrm>
              <a:off x="1130500" y="2231560"/>
              <a:ext cx="570858" cy="129428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8553F3C-0260-45BD-B6EF-C9935FB54755}"/>
                </a:ext>
              </a:extLst>
            </p:cNvPr>
            <p:cNvCxnSpPr>
              <a:cxnSpLocks/>
              <a:stCxn id="81" idx="0"/>
            </p:cNvCxnSpPr>
            <p:nvPr/>
          </p:nvCxnSpPr>
          <p:spPr>
            <a:xfrm flipV="1">
              <a:off x="1701358" y="2218661"/>
              <a:ext cx="548820" cy="142328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6790018-5A67-4199-B663-62DD36D98CF5}"/>
                </a:ext>
              </a:extLst>
            </p:cNvPr>
            <p:cNvCxnSpPr>
              <a:cxnSpLocks/>
              <a:stCxn id="81" idx="0"/>
            </p:cNvCxnSpPr>
            <p:nvPr/>
          </p:nvCxnSpPr>
          <p:spPr>
            <a:xfrm flipH="1" flipV="1">
              <a:off x="1572370" y="2217601"/>
              <a:ext cx="128988" cy="143387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65BFACB8-7C93-4404-A9AA-4D5DF5B890D4}"/>
                </a:ext>
              </a:extLst>
            </p:cNvPr>
            <p:cNvCxnSpPr>
              <a:cxnSpLocks/>
              <a:endCxn id="81" idx="0"/>
            </p:cNvCxnSpPr>
            <p:nvPr/>
          </p:nvCxnSpPr>
          <p:spPr>
            <a:xfrm flipH="1">
              <a:off x="1701358" y="2231560"/>
              <a:ext cx="128988" cy="129428"/>
            </a:xfrm>
            <a:prstGeom prst="line">
              <a:avLst/>
            </a:prstGeom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CDA5836B-B740-463A-8B94-B3C60703409E}"/>
                </a:ext>
              </a:extLst>
            </p:cNvPr>
            <p:cNvSpPr txBox="1"/>
            <p:nvPr/>
          </p:nvSpPr>
          <p:spPr>
            <a:xfrm>
              <a:off x="8904583" y="1911408"/>
              <a:ext cx="851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FFFF"/>
                  </a:solidFill>
                </a:rPr>
                <a:t>~30ms latency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4EA587D8-5EFE-4634-9790-1C34BE35CEA8}"/>
                </a:ext>
              </a:extLst>
            </p:cNvPr>
            <p:cNvSpPr txBox="1"/>
            <p:nvPr/>
          </p:nvSpPr>
          <p:spPr>
            <a:xfrm>
              <a:off x="7390492" y="3411797"/>
              <a:ext cx="851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FFFF"/>
                  </a:solidFill>
                </a:rPr>
                <a:t>~40ms latency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A0B3715A-075F-486D-8044-3BA21A5FFC9C}"/>
                </a:ext>
              </a:extLst>
            </p:cNvPr>
            <p:cNvSpPr txBox="1"/>
            <p:nvPr/>
          </p:nvSpPr>
          <p:spPr>
            <a:xfrm>
              <a:off x="8892712" y="3411797"/>
              <a:ext cx="851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FFFF"/>
                  </a:solidFill>
                </a:rPr>
                <a:t>~50ms latency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F998A8C1-80BA-40AC-9FDC-8B7380D59F9D}"/>
                </a:ext>
              </a:extLst>
            </p:cNvPr>
            <p:cNvSpPr txBox="1"/>
            <p:nvPr/>
          </p:nvSpPr>
          <p:spPr>
            <a:xfrm>
              <a:off x="5663530" y="1911408"/>
              <a:ext cx="851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FFFF"/>
                  </a:solidFill>
                </a:rPr>
                <a:t>~30ms latency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997C5FA8-0FD1-4E44-B1A6-E370154CC31B}"/>
                </a:ext>
              </a:extLst>
            </p:cNvPr>
            <p:cNvSpPr txBox="1"/>
            <p:nvPr/>
          </p:nvSpPr>
          <p:spPr>
            <a:xfrm>
              <a:off x="4161892" y="3411797"/>
              <a:ext cx="851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FFFF"/>
                  </a:solidFill>
                </a:rPr>
                <a:t>~40ms latency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A0347F69-4D4A-4AF2-B664-47FE51F6BCBF}"/>
                </a:ext>
              </a:extLst>
            </p:cNvPr>
            <p:cNvSpPr txBox="1"/>
            <p:nvPr/>
          </p:nvSpPr>
          <p:spPr>
            <a:xfrm>
              <a:off x="5663529" y="3411797"/>
              <a:ext cx="851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FFFF"/>
                  </a:solidFill>
                </a:rPr>
                <a:t>~50ms latency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FBB88D06-FBB4-4E84-A8BF-39488E574E06}"/>
                </a:ext>
              </a:extLst>
            </p:cNvPr>
            <p:cNvSpPr txBox="1"/>
            <p:nvPr/>
          </p:nvSpPr>
          <p:spPr>
            <a:xfrm>
              <a:off x="2433297" y="1908169"/>
              <a:ext cx="851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FFFF"/>
                  </a:solidFill>
                </a:rPr>
                <a:t>~30ms latency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A0B5D33-F620-4CF7-9E4F-327CD2ED20F6}"/>
                </a:ext>
              </a:extLst>
            </p:cNvPr>
            <p:cNvSpPr txBox="1"/>
            <p:nvPr/>
          </p:nvSpPr>
          <p:spPr>
            <a:xfrm>
              <a:off x="931078" y="3408560"/>
              <a:ext cx="851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FFFF"/>
                  </a:solidFill>
                </a:rPr>
                <a:t>~40ms latency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B0588EA8-5A26-4843-A7A5-E0154D58C32E}"/>
                </a:ext>
              </a:extLst>
            </p:cNvPr>
            <p:cNvSpPr txBox="1"/>
            <p:nvPr/>
          </p:nvSpPr>
          <p:spPr>
            <a:xfrm>
              <a:off x="2433885" y="3408559"/>
              <a:ext cx="85151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solidFill>
                    <a:srgbClr val="FFFFFF"/>
                  </a:solidFill>
                </a:rPr>
                <a:t>~50ms latency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117C8F5-4AB3-4142-97AC-335F1BF1428F}"/>
                </a:ext>
              </a:extLst>
            </p:cNvPr>
            <p:cNvSpPr/>
            <p:nvPr/>
          </p:nvSpPr>
          <p:spPr>
            <a:xfrm>
              <a:off x="142463" y="1884418"/>
              <a:ext cx="3098886" cy="41007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Example deployment 1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1396F243-17E6-452E-9D70-6AB4017ABD71}"/>
                </a:ext>
              </a:extLst>
            </p:cNvPr>
            <p:cNvSpPr/>
            <p:nvPr/>
          </p:nvSpPr>
          <p:spPr>
            <a:xfrm>
              <a:off x="3369636" y="1884417"/>
              <a:ext cx="3098886" cy="41007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Example deployment 2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8B6B5FD9-8F7D-41F5-9242-E60E68AA59EE}"/>
                </a:ext>
              </a:extLst>
            </p:cNvPr>
            <p:cNvSpPr/>
            <p:nvPr/>
          </p:nvSpPr>
          <p:spPr>
            <a:xfrm>
              <a:off x="6610385" y="1884416"/>
              <a:ext cx="3098886" cy="41007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Example deployment 3</a:t>
              </a:r>
            </a:p>
          </p:txBody>
        </p:sp>
      </p:grp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1BB70FA4-BFDC-4BC1-A0A2-4857C0E74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062983"/>
              </p:ext>
            </p:extLst>
          </p:nvPr>
        </p:nvGraphicFramePr>
        <p:xfrm>
          <a:off x="165095" y="3201893"/>
          <a:ext cx="218136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359">
                  <a:extLst>
                    <a:ext uri="{9D8B030D-6E8A-4147-A177-3AD203B41FA5}">
                      <a16:colId xmlns:a16="http://schemas.microsoft.com/office/drawing/2014/main" val="2134794480"/>
                    </a:ext>
                  </a:extLst>
                </a:gridCol>
                <a:gridCol w="1610003">
                  <a:extLst>
                    <a:ext uri="{9D8B030D-6E8A-4147-A177-3AD203B41FA5}">
                      <a16:colId xmlns:a16="http://schemas.microsoft.com/office/drawing/2014/main" val="72162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Latency tolerance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715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35ms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116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60ms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695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60ms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81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15419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00463A6-A114-4D3C-A2EF-288DA29FCDBA}"/>
              </a:ext>
            </a:extLst>
          </p:cNvPr>
          <p:cNvSpPr txBox="1"/>
          <p:nvPr/>
        </p:nvSpPr>
        <p:spPr>
          <a:xfrm>
            <a:off x="176970" y="1979419"/>
            <a:ext cx="1981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Considering a bundle of 4 EASs with the following latency tolerance:</a:t>
            </a:r>
          </a:p>
        </p:txBody>
      </p:sp>
    </p:spTree>
    <p:extLst>
      <p:ext uri="{BB962C8B-B14F-4D97-AF65-F5344CB8AC3E}">
        <p14:creationId xmlns:p14="http://schemas.microsoft.com/office/powerpoint/2010/main" val="14510038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Can a bundle be spread across EDNs?</a:t>
            </a:r>
            <a:endParaRPr lang="en-GB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7945" y="1825625"/>
            <a:ext cx="3335856" cy="4351338"/>
          </a:xfrm>
        </p:spPr>
        <p:txBody>
          <a:bodyPr/>
          <a:lstStyle/>
          <a:p>
            <a:r>
              <a:rPr lang="en-US" sz="2000" dirty="0"/>
              <a:t>Yes! An EAS bundle can be spread across EDNs, as long as application’s KPI requirements are met.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6D9A3AB-2A5D-4D54-B10D-1FB1CBEA261A}"/>
              </a:ext>
            </a:extLst>
          </p:cNvPr>
          <p:cNvSpPr>
            <a:spLocks noChangeAspect="1"/>
          </p:cNvSpPr>
          <p:nvPr/>
        </p:nvSpPr>
        <p:spPr>
          <a:xfrm>
            <a:off x="3898221" y="3891729"/>
            <a:ext cx="2060295" cy="2060295"/>
          </a:xfrm>
          <a:prstGeom prst="rect">
            <a:avLst/>
          </a:prstGeom>
          <a:solidFill>
            <a:srgbClr val="7BA0FF"/>
          </a:solidFill>
          <a:ln>
            <a:noFill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7F8FA"/>
                </a:solidFill>
                <a:effectLst/>
                <a:uLnTx/>
                <a:uFillTx/>
                <a:latin typeface="Microsoft Sans Serif"/>
                <a:ea typeface="+mn-ea"/>
                <a:cs typeface="Microsoft Sans Serif" panose="020B0604020202020204" pitchFamily="34" charset="0"/>
              </a:rPr>
              <a:t>EDN-A2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6DE0256-5919-403A-AE44-94210146E5F8}"/>
              </a:ext>
            </a:extLst>
          </p:cNvPr>
          <p:cNvSpPr txBox="1"/>
          <p:nvPr/>
        </p:nvSpPr>
        <p:spPr>
          <a:xfrm>
            <a:off x="4536999" y="6042004"/>
            <a:ext cx="28430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3171F"/>
                </a:solidFill>
                <a:latin typeface="Microsoft Sans Serif"/>
                <a:cs typeface="Microsoft Sans Serif" panose="020B0604020202020204" pitchFamily="34" charset="0"/>
              </a:rPr>
              <a:t>Availability Zone – City A</a:t>
            </a:r>
            <a:endParaRPr lang="en-US" dirty="0">
              <a:solidFill>
                <a:srgbClr val="13171F"/>
              </a:solidFill>
              <a:latin typeface="Microsoft Sans Serif"/>
              <a:cs typeface="+mn-cs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E42AB0D-93C3-4B10-BCF1-87BAEAEDB186}"/>
              </a:ext>
            </a:extLst>
          </p:cNvPr>
          <p:cNvSpPr/>
          <p:nvPr/>
        </p:nvSpPr>
        <p:spPr>
          <a:xfrm>
            <a:off x="3901116" y="1832882"/>
            <a:ext cx="4114800" cy="2060294"/>
          </a:xfrm>
          <a:prstGeom prst="rect">
            <a:avLst/>
          </a:prstGeom>
          <a:solidFill>
            <a:srgbClr val="2853DC"/>
          </a:solidFill>
          <a:ln w="10795" cap="flat" cmpd="sng" algn="ctr">
            <a:noFill/>
            <a:prstDash val="solid"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7F8FA"/>
                </a:solidFill>
                <a:effectLst/>
                <a:uLnTx/>
                <a:uFillTx/>
                <a:latin typeface="Microsoft Sans Serif"/>
                <a:ea typeface="+mn-ea"/>
                <a:cs typeface="Microsoft Sans Serif" panose="020B0604020202020204" pitchFamily="34" charset="0"/>
              </a:rPr>
              <a:t>EDN-A1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FCFA125-76BC-4589-A09E-1FA0D76C0CCE}"/>
              </a:ext>
            </a:extLst>
          </p:cNvPr>
          <p:cNvSpPr>
            <a:spLocks noChangeAspect="1"/>
          </p:cNvSpPr>
          <p:nvPr/>
        </p:nvSpPr>
        <p:spPr>
          <a:xfrm>
            <a:off x="5958516" y="3893176"/>
            <a:ext cx="2057400" cy="2057400"/>
          </a:xfrm>
          <a:prstGeom prst="rect">
            <a:avLst/>
          </a:prstGeom>
          <a:solidFill>
            <a:srgbClr val="39A3B5"/>
          </a:solidFill>
          <a:ln>
            <a:noFill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7F8FA"/>
                </a:solidFill>
                <a:effectLst/>
                <a:uLnTx/>
                <a:uFillTx/>
                <a:latin typeface="Microsoft Sans Serif"/>
                <a:ea typeface="+mn-ea"/>
                <a:cs typeface="Microsoft Sans Serif" panose="020B0604020202020204" pitchFamily="34" charset="0"/>
              </a:rPr>
              <a:t>EDN-A3</a:t>
            </a:r>
          </a:p>
        </p:txBody>
      </p:sp>
      <p:pic>
        <p:nvPicPr>
          <p:cNvPr id="65" name="Graphic 64" descr="Server outline">
            <a:extLst>
              <a:ext uri="{FF2B5EF4-FFF2-40B4-BE49-F238E27FC236}">
                <a16:creationId xmlns:a16="http://schemas.microsoft.com/office/drawing/2014/main" id="{138AB956-2264-4094-8096-A5427F2199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30016" y="4465400"/>
            <a:ext cx="914400" cy="914400"/>
          </a:xfrm>
          <a:prstGeom prst="rect">
            <a:avLst/>
          </a:prstGeom>
        </p:spPr>
      </p:pic>
      <p:grpSp>
        <p:nvGrpSpPr>
          <p:cNvPr id="66" name="Group 65">
            <a:extLst>
              <a:ext uri="{FF2B5EF4-FFF2-40B4-BE49-F238E27FC236}">
                <a16:creationId xmlns:a16="http://schemas.microsoft.com/office/drawing/2014/main" id="{093A8486-A7AE-4147-8479-FF1AD40A8316}"/>
              </a:ext>
            </a:extLst>
          </p:cNvPr>
          <p:cNvGrpSpPr/>
          <p:nvPr/>
        </p:nvGrpSpPr>
        <p:grpSpPr>
          <a:xfrm>
            <a:off x="4013969" y="4463953"/>
            <a:ext cx="1828800" cy="914400"/>
            <a:chOff x="3015125" y="4253968"/>
            <a:chExt cx="1828800" cy="914400"/>
          </a:xfrm>
        </p:grpSpPr>
        <p:pic>
          <p:nvPicPr>
            <p:cNvPr id="67" name="Graphic 66" descr="Server outline">
              <a:extLst>
                <a:ext uri="{FF2B5EF4-FFF2-40B4-BE49-F238E27FC236}">
                  <a16:creationId xmlns:a16="http://schemas.microsoft.com/office/drawing/2014/main" id="{18196392-F605-4E30-8215-44CEC6631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015125" y="4253968"/>
              <a:ext cx="914400" cy="914400"/>
            </a:xfrm>
            <a:prstGeom prst="rect">
              <a:avLst/>
            </a:prstGeom>
          </p:spPr>
        </p:pic>
        <p:pic>
          <p:nvPicPr>
            <p:cNvPr id="68" name="Graphic 67" descr="Server outline">
              <a:extLst>
                <a:ext uri="{FF2B5EF4-FFF2-40B4-BE49-F238E27FC236}">
                  <a16:creationId xmlns:a16="http://schemas.microsoft.com/office/drawing/2014/main" id="{A80FD360-6930-4777-9740-0ECE6F275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929525" y="4253968"/>
              <a:ext cx="914400" cy="914400"/>
            </a:xfrm>
            <a:prstGeom prst="rect">
              <a:avLst/>
            </a:prstGeom>
          </p:spPr>
        </p:pic>
      </p:grpSp>
      <p:pic>
        <p:nvPicPr>
          <p:cNvPr id="69" name="Graphic 68" descr="Server outline">
            <a:extLst>
              <a:ext uri="{FF2B5EF4-FFF2-40B4-BE49-F238E27FC236}">
                <a16:creationId xmlns:a16="http://schemas.microsoft.com/office/drawing/2014/main" id="{0BFBEF52-3625-461D-8758-EBB28147E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68393" y="2411141"/>
            <a:ext cx="914400" cy="914400"/>
          </a:xfrm>
          <a:prstGeom prst="rect">
            <a:avLst/>
          </a:prstGeom>
        </p:spPr>
      </p:pic>
      <p:pic>
        <p:nvPicPr>
          <p:cNvPr id="70" name="Graphic 69" descr="Server outline">
            <a:extLst>
              <a:ext uri="{FF2B5EF4-FFF2-40B4-BE49-F238E27FC236}">
                <a16:creationId xmlns:a16="http://schemas.microsoft.com/office/drawing/2014/main" id="{7ABF6D56-B6AE-49C9-A015-6A5023A54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1316" y="2411141"/>
            <a:ext cx="914400" cy="914400"/>
          </a:xfrm>
          <a:prstGeom prst="rect">
            <a:avLst/>
          </a:prstGeom>
        </p:spPr>
      </p:pic>
      <p:pic>
        <p:nvPicPr>
          <p:cNvPr id="71" name="Graphic 70" descr="Server outline">
            <a:extLst>
              <a:ext uri="{FF2B5EF4-FFF2-40B4-BE49-F238E27FC236}">
                <a16:creationId xmlns:a16="http://schemas.microsoft.com/office/drawing/2014/main" id="{1C126386-44CB-4626-B0B8-86E85F166B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34239" y="2408144"/>
            <a:ext cx="914400" cy="914400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5D713AC3-D3E9-4723-B816-9B5780F40075}"/>
              </a:ext>
            </a:extLst>
          </p:cNvPr>
          <p:cNvSpPr txBox="1"/>
          <p:nvPr/>
        </p:nvSpPr>
        <p:spPr>
          <a:xfrm>
            <a:off x="4228896" y="3198134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EHE-A11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7337012-C5FB-4CFC-9AE5-2A0374F2B1C2}"/>
              </a:ext>
            </a:extLst>
          </p:cNvPr>
          <p:cNvSpPr txBox="1"/>
          <p:nvPr/>
        </p:nvSpPr>
        <p:spPr>
          <a:xfrm>
            <a:off x="5561818" y="3205789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EHE-A12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3289BA6-F630-4EEF-A60E-3E97B42A6BBE}"/>
              </a:ext>
            </a:extLst>
          </p:cNvPr>
          <p:cNvSpPr txBox="1"/>
          <p:nvPr/>
        </p:nvSpPr>
        <p:spPr>
          <a:xfrm>
            <a:off x="6894742" y="3195862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EHE-A13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8B06AD9-1DA0-4F90-A182-A55BF391E64B}"/>
              </a:ext>
            </a:extLst>
          </p:cNvPr>
          <p:cNvSpPr txBox="1"/>
          <p:nvPr/>
        </p:nvSpPr>
        <p:spPr>
          <a:xfrm>
            <a:off x="4063005" y="5255631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EHE-A21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4BC79F3-E8B8-449A-998E-0062490B46DB}"/>
              </a:ext>
            </a:extLst>
          </p:cNvPr>
          <p:cNvSpPr txBox="1"/>
          <p:nvPr/>
        </p:nvSpPr>
        <p:spPr>
          <a:xfrm>
            <a:off x="4988872" y="5249849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EHE-A22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F687792-E073-4405-9EA0-4403EB12AE14}"/>
              </a:ext>
            </a:extLst>
          </p:cNvPr>
          <p:cNvSpPr txBox="1"/>
          <p:nvPr/>
        </p:nvSpPr>
        <p:spPr>
          <a:xfrm>
            <a:off x="6586638" y="5249849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EHE-A31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7C676B2-461D-4758-BFDB-29AE1331B852}"/>
              </a:ext>
            </a:extLst>
          </p:cNvPr>
          <p:cNvSpPr txBox="1"/>
          <p:nvPr/>
        </p:nvSpPr>
        <p:spPr>
          <a:xfrm>
            <a:off x="5665806" y="1944655"/>
            <a:ext cx="5854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FFF00"/>
                </a:solidFill>
              </a:rPr>
              <a:t>EAS1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341A41D-BFFA-4ED1-9796-8A2CA2DC781E}"/>
              </a:ext>
            </a:extLst>
          </p:cNvPr>
          <p:cNvCxnSpPr>
            <a:cxnSpLocks/>
            <a:stCxn id="70" idx="0"/>
            <a:endCxn id="78" idx="2"/>
          </p:cNvCxnSpPr>
          <p:nvPr/>
        </p:nvCxnSpPr>
        <p:spPr>
          <a:xfrm flipH="1" flipV="1">
            <a:off x="5958515" y="2221654"/>
            <a:ext cx="1" cy="189487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7276E1BF-9EE7-4F4D-8EB1-A3BF4EA8679C}"/>
              </a:ext>
            </a:extLst>
          </p:cNvPr>
          <p:cNvSpPr txBox="1"/>
          <p:nvPr/>
        </p:nvSpPr>
        <p:spPr>
          <a:xfrm>
            <a:off x="6446678" y="4064353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FFF00"/>
                </a:solidFill>
              </a:rPr>
              <a:t>EAS2  EAS3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CD17F68-45F2-43A0-8AC5-ED0FFF5D8DC4}"/>
              </a:ext>
            </a:extLst>
          </p:cNvPr>
          <p:cNvCxnSpPr>
            <a:cxnSpLocks/>
          </p:cNvCxnSpPr>
          <p:nvPr/>
        </p:nvCxnSpPr>
        <p:spPr>
          <a:xfrm flipH="1" flipV="1">
            <a:off x="6757169" y="4281948"/>
            <a:ext cx="225874" cy="178863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86922FBD-6B42-4CB2-9D06-CA3C8EBE63CE}"/>
              </a:ext>
            </a:extLst>
          </p:cNvPr>
          <p:cNvCxnSpPr>
            <a:cxnSpLocks/>
          </p:cNvCxnSpPr>
          <p:nvPr/>
        </p:nvCxnSpPr>
        <p:spPr>
          <a:xfrm flipV="1">
            <a:off x="6983043" y="4281948"/>
            <a:ext cx="176250" cy="176866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ADCF9E3C-9AFE-4CE0-BA7F-782BB8DB3AB1}"/>
              </a:ext>
            </a:extLst>
          </p:cNvPr>
          <p:cNvSpPr txBox="1"/>
          <p:nvPr/>
        </p:nvSpPr>
        <p:spPr>
          <a:xfrm>
            <a:off x="4179600" y="3989034"/>
            <a:ext cx="5854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FFF00"/>
                </a:solidFill>
              </a:rPr>
              <a:t>EAS4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7B36CA4C-951E-4AF5-9BFA-1FC9364C096D}"/>
              </a:ext>
            </a:extLst>
          </p:cNvPr>
          <p:cNvCxnSpPr>
            <a:cxnSpLocks/>
            <a:stCxn id="67" idx="0"/>
            <a:endCxn id="83" idx="2"/>
          </p:cNvCxnSpPr>
          <p:nvPr/>
        </p:nvCxnSpPr>
        <p:spPr>
          <a:xfrm flipV="1">
            <a:off x="4471169" y="4266033"/>
            <a:ext cx="1140" cy="19792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DD2E97C-FEBF-44D4-90A9-30FD5E2329DD}"/>
              </a:ext>
            </a:extLst>
          </p:cNvPr>
          <p:cNvSpPr txBox="1"/>
          <p:nvPr/>
        </p:nvSpPr>
        <p:spPr>
          <a:xfrm>
            <a:off x="6825570" y="1824177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rgbClr val="FFFFFF"/>
                </a:solidFill>
              </a:rPr>
              <a:t>~30ms latency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E67CB5A-63F4-418E-8647-E49174054E95}"/>
              </a:ext>
            </a:extLst>
          </p:cNvPr>
          <p:cNvSpPr txBox="1"/>
          <p:nvPr/>
        </p:nvSpPr>
        <p:spPr>
          <a:xfrm>
            <a:off x="4865192" y="3862794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~40ms latency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C3C3532-9057-469A-B712-E434514FAC2A}"/>
              </a:ext>
            </a:extLst>
          </p:cNvPr>
          <p:cNvSpPr txBox="1"/>
          <p:nvPr/>
        </p:nvSpPr>
        <p:spPr>
          <a:xfrm>
            <a:off x="6855378" y="3862793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~50ms latency</a:t>
            </a:r>
          </a:p>
        </p:txBody>
      </p:sp>
      <p:graphicFrame>
        <p:nvGraphicFramePr>
          <p:cNvPr id="31" name="Table 8">
            <a:extLst>
              <a:ext uri="{FF2B5EF4-FFF2-40B4-BE49-F238E27FC236}">
                <a16:creationId xmlns:a16="http://schemas.microsoft.com/office/drawing/2014/main" id="{E1BE4C4D-28A2-4954-A77E-01353B075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417333"/>
              </p:ext>
            </p:extLst>
          </p:nvPr>
        </p:nvGraphicFramePr>
        <p:xfrm>
          <a:off x="1381894" y="4096376"/>
          <a:ext cx="218136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359">
                  <a:extLst>
                    <a:ext uri="{9D8B030D-6E8A-4147-A177-3AD203B41FA5}">
                      <a16:colId xmlns:a16="http://schemas.microsoft.com/office/drawing/2014/main" val="2134794480"/>
                    </a:ext>
                  </a:extLst>
                </a:gridCol>
                <a:gridCol w="1610003">
                  <a:extLst>
                    <a:ext uri="{9D8B030D-6E8A-4147-A177-3AD203B41FA5}">
                      <a16:colId xmlns:a16="http://schemas.microsoft.com/office/drawing/2014/main" val="721623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Latency tolerance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715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35ms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116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60ms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695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60ms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81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EAS4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154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321237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en-US" sz="3200" dirty="0"/>
              <a:t>Does EAS profile need to indicate EAS bundle information?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98067" cy="4351338"/>
          </a:xfrm>
        </p:spPr>
        <p:txBody>
          <a:bodyPr/>
          <a:lstStyle/>
          <a:p>
            <a:r>
              <a:rPr lang="en-US" altLang="en-US" sz="2000" dirty="0"/>
              <a:t> ASPs need to indicate affinity requirements to ECSP for the EASs in the bundle.</a:t>
            </a:r>
          </a:p>
          <a:p>
            <a:r>
              <a:rPr lang="en-US" sz="2000" dirty="0"/>
              <a:t> EAS bundle information at the ECS/EES eases operations for coordinated EAS discovery and coordinated ACR -</a:t>
            </a:r>
          </a:p>
          <a:p>
            <a:pPr lvl="1"/>
            <a:r>
              <a:rPr lang="en-US" altLang="en-US" sz="1600" dirty="0"/>
              <a:t>Discovery of one of the bundled EAS can provide information of all the EASs in the bundle.</a:t>
            </a:r>
          </a:p>
          <a:p>
            <a:pPr lvl="1"/>
            <a:r>
              <a:rPr lang="en-US" altLang="en-US" sz="1600" dirty="0"/>
              <a:t>ACR for one of the bundled EAS can trigger ACR detection for all the EASs of the bundle.</a:t>
            </a:r>
          </a:p>
          <a:p>
            <a:pPr lvl="1"/>
            <a:r>
              <a:rPr lang="en-US" altLang="en-US" sz="1600" dirty="0"/>
              <a:t>EAS bundle information at the EES/ECS is particularly useful for EAS initiated and EES initiated scenarios.</a:t>
            </a:r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 Conclusion: EAS bundle information needs to be included in the EAS profiles.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6D9A3AB-2A5D-4D54-B10D-1FB1CBEA261A}"/>
              </a:ext>
            </a:extLst>
          </p:cNvPr>
          <p:cNvSpPr>
            <a:spLocks noChangeAspect="1"/>
          </p:cNvSpPr>
          <p:nvPr/>
        </p:nvSpPr>
        <p:spPr>
          <a:xfrm>
            <a:off x="7239734" y="3891729"/>
            <a:ext cx="2060295" cy="2060295"/>
          </a:xfrm>
          <a:prstGeom prst="rect">
            <a:avLst/>
          </a:prstGeom>
          <a:solidFill>
            <a:srgbClr val="7BA0FF"/>
          </a:solidFill>
          <a:ln>
            <a:noFill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7F8FA"/>
                </a:solidFill>
                <a:effectLst/>
                <a:uLnTx/>
                <a:uFillTx/>
                <a:latin typeface="Microsoft Sans Serif"/>
                <a:ea typeface="+mn-ea"/>
                <a:cs typeface="Microsoft Sans Serif" panose="020B0604020202020204" pitchFamily="34" charset="0"/>
              </a:rPr>
              <a:t>EDN-A2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6DE0256-5919-403A-AE44-94210146E5F8}"/>
              </a:ext>
            </a:extLst>
          </p:cNvPr>
          <p:cNvSpPr txBox="1"/>
          <p:nvPr/>
        </p:nvSpPr>
        <p:spPr>
          <a:xfrm>
            <a:off x="7878512" y="6042004"/>
            <a:ext cx="28430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13171F"/>
                </a:solidFill>
                <a:latin typeface="Microsoft Sans Serif"/>
                <a:cs typeface="Microsoft Sans Serif" panose="020B0604020202020204" pitchFamily="34" charset="0"/>
              </a:rPr>
              <a:t>Availability Zone – City A</a:t>
            </a:r>
            <a:endParaRPr lang="en-US" dirty="0">
              <a:solidFill>
                <a:srgbClr val="13171F"/>
              </a:solidFill>
              <a:latin typeface="Microsoft Sans Serif"/>
              <a:cs typeface="+mn-cs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E42AB0D-93C3-4B10-BCF1-87BAEAEDB186}"/>
              </a:ext>
            </a:extLst>
          </p:cNvPr>
          <p:cNvSpPr/>
          <p:nvPr/>
        </p:nvSpPr>
        <p:spPr>
          <a:xfrm>
            <a:off x="7242629" y="1832882"/>
            <a:ext cx="4114800" cy="2060294"/>
          </a:xfrm>
          <a:prstGeom prst="rect">
            <a:avLst/>
          </a:prstGeom>
          <a:solidFill>
            <a:srgbClr val="2853DC"/>
          </a:solidFill>
          <a:ln w="10795" cap="flat" cmpd="sng" algn="ctr">
            <a:noFill/>
            <a:prstDash val="solid"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7F8FA"/>
                </a:solidFill>
                <a:effectLst/>
                <a:uLnTx/>
                <a:uFillTx/>
                <a:latin typeface="Microsoft Sans Serif"/>
                <a:ea typeface="+mn-ea"/>
                <a:cs typeface="Microsoft Sans Serif" panose="020B0604020202020204" pitchFamily="34" charset="0"/>
              </a:rPr>
              <a:t>EDN-A1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FCFA125-76BC-4589-A09E-1FA0D76C0CCE}"/>
              </a:ext>
            </a:extLst>
          </p:cNvPr>
          <p:cNvSpPr>
            <a:spLocks noChangeAspect="1"/>
          </p:cNvSpPr>
          <p:nvPr/>
        </p:nvSpPr>
        <p:spPr>
          <a:xfrm>
            <a:off x="9300029" y="3893176"/>
            <a:ext cx="2057400" cy="2057400"/>
          </a:xfrm>
          <a:prstGeom prst="rect">
            <a:avLst/>
          </a:prstGeom>
          <a:solidFill>
            <a:srgbClr val="39A3B5"/>
          </a:solidFill>
          <a:ln>
            <a:noFill/>
          </a:ln>
          <a:effectLst/>
        </p:spPr>
        <p:txBody>
          <a:bodyPr rtlCol="0" anchor="b"/>
          <a:lstStyle/>
          <a:p>
            <a:pPr marL="0" marR="0" lvl="0" indent="0" algn="ctr" defTabSz="914400" eaLnBrk="1" fontAlgn="auto" latinLnBrk="0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7F8FA"/>
                </a:solidFill>
                <a:effectLst/>
                <a:uLnTx/>
                <a:uFillTx/>
                <a:latin typeface="Microsoft Sans Serif"/>
                <a:ea typeface="+mn-ea"/>
                <a:cs typeface="Microsoft Sans Serif" panose="020B0604020202020204" pitchFamily="34" charset="0"/>
              </a:rPr>
              <a:t>EDN-A3</a:t>
            </a:r>
          </a:p>
        </p:txBody>
      </p:sp>
      <p:pic>
        <p:nvPicPr>
          <p:cNvPr id="65" name="Graphic 64" descr="Server outline">
            <a:extLst>
              <a:ext uri="{FF2B5EF4-FFF2-40B4-BE49-F238E27FC236}">
                <a16:creationId xmlns:a16="http://schemas.microsoft.com/office/drawing/2014/main" id="{138AB956-2264-4094-8096-A5427F2199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71529" y="4465400"/>
            <a:ext cx="914400" cy="914400"/>
          </a:xfrm>
          <a:prstGeom prst="rect">
            <a:avLst/>
          </a:prstGeom>
        </p:spPr>
      </p:pic>
      <p:grpSp>
        <p:nvGrpSpPr>
          <p:cNvPr id="66" name="Group 65">
            <a:extLst>
              <a:ext uri="{FF2B5EF4-FFF2-40B4-BE49-F238E27FC236}">
                <a16:creationId xmlns:a16="http://schemas.microsoft.com/office/drawing/2014/main" id="{093A8486-A7AE-4147-8479-FF1AD40A8316}"/>
              </a:ext>
            </a:extLst>
          </p:cNvPr>
          <p:cNvGrpSpPr/>
          <p:nvPr/>
        </p:nvGrpSpPr>
        <p:grpSpPr>
          <a:xfrm>
            <a:off x="7355482" y="4463953"/>
            <a:ext cx="1828800" cy="914400"/>
            <a:chOff x="3015125" y="4253968"/>
            <a:chExt cx="1828800" cy="914400"/>
          </a:xfrm>
        </p:grpSpPr>
        <p:pic>
          <p:nvPicPr>
            <p:cNvPr id="67" name="Graphic 66" descr="Server outline">
              <a:extLst>
                <a:ext uri="{FF2B5EF4-FFF2-40B4-BE49-F238E27FC236}">
                  <a16:creationId xmlns:a16="http://schemas.microsoft.com/office/drawing/2014/main" id="{18196392-F605-4E30-8215-44CEC6631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015125" y="4253968"/>
              <a:ext cx="914400" cy="914400"/>
            </a:xfrm>
            <a:prstGeom prst="rect">
              <a:avLst/>
            </a:prstGeom>
          </p:spPr>
        </p:pic>
        <p:pic>
          <p:nvPicPr>
            <p:cNvPr id="68" name="Graphic 67" descr="Server outline">
              <a:extLst>
                <a:ext uri="{FF2B5EF4-FFF2-40B4-BE49-F238E27FC236}">
                  <a16:creationId xmlns:a16="http://schemas.microsoft.com/office/drawing/2014/main" id="{A80FD360-6930-4777-9740-0ECE6F275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929525" y="4253968"/>
              <a:ext cx="914400" cy="914400"/>
            </a:xfrm>
            <a:prstGeom prst="rect">
              <a:avLst/>
            </a:prstGeom>
          </p:spPr>
        </p:pic>
      </p:grpSp>
      <p:pic>
        <p:nvPicPr>
          <p:cNvPr id="69" name="Graphic 68" descr="Server outline">
            <a:extLst>
              <a:ext uri="{FF2B5EF4-FFF2-40B4-BE49-F238E27FC236}">
                <a16:creationId xmlns:a16="http://schemas.microsoft.com/office/drawing/2014/main" id="{0BFBEF52-3625-461D-8758-EBB28147EF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09906" y="2411141"/>
            <a:ext cx="914400" cy="914400"/>
          </a:xfrm>
          <a:prstGeom prst="rect">
            <a:avLst/>
          </a:prstGeom>
        </p:spPr>
      </p:pic>
      <p:pic>
        <p:nvPicPr>
          <p:cNvPr id="70" name="Graphic 69" descr="Server outline">
            <a:extLst>
              <a:ext uri="{FF2B5EF4-FFF2-40B4-BE49-F238E27FC236}">
                <a16:creationId xmlns:a16="http://schemas.microsoft.com/office/drawing/2014/main" id="{7ABF6D56-B6AE-49C9-A015-6A5023A54B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42829" y="2411141"/>
            <a:ext cx="914400" cy="914400"/>
          </a:xfrm>
          <a:prstGeom prst="rect">
            <a:avLst/>
          </a:prstGeom>
        </p:spPr>
      </p:pic>
      <p:pic>
        <p:nvPicPr>
          <p:cNvPr id="71" name="Graphic 70" descr="Server outline">
            <a:extLst>
              <a:ext uri="{FF2B5EF4-FFF2-40B4-BE49-F238E27FC236}">
                <a16:creationId xmlns:a16="http://schemas.microsoft.com/office/drawing/2014/main" id="{1C126386-44CB-4626-B0B8-86E85F166B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75752" y="2408144"/>
            <a:ext cx="914400" cy="914400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5D713AC3-D3E9-4723-B816-9B5780F40075}"/>
              </a:ext>
            </a:extLst>
          </p:cNvPr>
          <p:cNvSpPr txBox="1"/>
          <p:nvPr/>
        </p:nvSpPr>
        <p:spPr>
          <a:xfrm>
            <a:off x="7570409" y="3198134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EHE-A11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7337012-C5FB-4CFC-9AE5-2A0374F2B1C2}"/>
              </a:ext>
            </a:extLst>
          </p:cNvPr>
          <p:cNvSpPr txBox="1"/>
          <p:nvPr/>
        </p:nvSpPr>
        <p:spPr>
          <a:xfrm>
            <a:off x="8903331" y="3205789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EHE-A12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3289BA6-F630-4EEF-A60E-3E97B42A6BBE}"/>
              </a:ext>
            </a:extLst>
          </p:cNvPr>
          <p:cNvSpPr txBox="1"/>
          <p:nvPr/>
        </p:nvSpPr>
        <p:spPr>
          <a:xfrm>
            <a:off x="10236255" y="3195862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EHE-A13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8B06AD9-1DA0-4F90-A182-A55BF391E64B}"/>
              </a:ext>
            </a:extLst>
          </p:cNvPr>
          <p:cNvSpPr txBox="1"/>
          <p:nvPr/>
        </p:nvSpPr>
        <p:spPr>
          <a:xfrm>
            <a:off x="7404518" y="5255631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EHE-A21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4BC79F3-E8B8-449A-998E-0062490B46DB}"/>
              </a:ext>
            </a:extLst>
          </p:cNvPr>
          <p:cNvSpPr txBox="1"/>
          <p:nvPr/>
        </p:nvSpPr>
        <p:spPr>
          <a:xfrm>
            <a:off x="8330385" y="5249849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EHE-A22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F687792-E073-4405-9EA0-4403EB12AE14}"/>
              </a:ext>
            </a:extLst>
          </p:cNvPr>
          <p:cNvSpPr txBox="1"/>
          <p:nvPr/>
        </p:nvSpPr>
        <p:spPr>
          <a:xfrm>
            <a:off x="9928151" y="5249849"/>
            <a:ext cx="793394" cy="254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9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7F8FA"/>
                </a:solidFill>
                <a:latin typeface="Microsoft Sans Serif"/>
                <a:cs typeface="Microsoft Sans Serif" panose="020B0604020202020204" pitchFamily="34" charset="0"/>
              </a:rPr>
              <a:t>EHE-A31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F8957B7-3B91-44F7-9C5E-C8B23EB6DE95}"/>
              </a:ext>
            </a:extLst>
          </p:cNvPr>
          <p:cNvSpPr txBox="1"/>
          <p:nvPr/>
        </p:nvSpPr>
        <p:spPr>
          <a:xfrm>
            <a:off x="8281756" y="1949512"/>
            <a:ext cx="20473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FF00"/>
                </a:solidFill>
              </a:rPr>
              <a:t>EAS1  EAS2  EAS3  EAS4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9C6F135-66D1-477B-8497-23016766B4EB}"/>
              </a:ext>
            </a:extLst>
          </p:cNvPr>
          <p:cNvCxnSpPr>
            <a:cxnSpLocks/>
          </p:cNvCxnSpPr>
          <p:nvPr/>
        </p:nvCxnSpPr>
        <p:spPr>
          <a:xfrm>
            <a:off x="8665369" y="2192525"/>
            <a:ext cx="634659" cy="232307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9FC41A1-64D6-4D36-BBC4-0CBB45A4F9B1}"/>
              </a:ext>
            </a:extLst>
          </p:cNvPr>
          <p:cNvCxnSpPr>
            <a:cxnSpLocks/>
          </p:cNvCxnSpPr>
          <p:nvPr/>
        </p:nvCxnSpPr>
        <p:spPr>
          <a:xfrm flipV="1">
            <a:off x="9300028" y="2191077"/>
            <a:ext cx="628123" cy="233756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94E4066-4FFC-48BC-B01F-BBD13DE10D63}"/>
              </a:ext>
            </a:extLst>
          </p:cNvPr>
          <p:cNvCxnSpPr>
            <a:cxnSpLocks/>
          </p:cNvCxnSpPr>
          <p:nvPr/>
        </p:nvCxnSpPr>
        <p:spPr>
          <a:xfrm flipH="1" flipV="1">
            <a:off x="9103519" y="2165098"/>
            <a:ext cx="196509" cy="25973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9AE5F31-EE3D-4D6A-9DDE-9BA475954FE4}"/>
              </a:ext>
            </a:extLst>
          </p:cNvPr>
          <p:cNvCxnSpPr>
            <a:cxnSpLocks/>
          </p:cNvCxnSpPr>
          <p:nvPr/>
        </p:nvCxnSpPr>
        <p:spPr>
          <a:xfrm flipH="1">
            <a:off x="9300028" y="2172077"/>
            <a:ext cx="209916" cy="25275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38561E2-1D64-4288-8580-C2F80404B2EF}"/>
              </a:ext>
            </a:extLst>
          </p:cNvPr>
          <p:cNvSpPr txBox="1"/>
          <p:nvPr/>
        </p:nvSpPr>
        <p:spPr>
          <a:xfrm>
            <a:off x="10167083" y="1824177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solidFill>
                  <a:srgbClr val="FFFFFF"/>
                </a:solidFill>
              </a:rPr>
              <a:t>~30ms latency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4B0245-3000-4338-9298-C35962B3C850}"/>
              </a:ext>
            </a:extLst>
          </p:cNvPr>
          <p:cNvSpPr txBox="1"/>
          <p:nvPr/>
        </p:nvSpPr>
        <p:spPr>
          <a:xfrm>
            <a:off x="8206705" y="3862794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~40ms latency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C141DD5-4001-42F4-8BED-85ED5CD29FC9}"/>
              </a:ext>
            </a:extLst>
          </p:cNvPr>
          <p:cNvSpPr txBox="1"/>
          <p:nvPr/>
        </p:nvSpPr>
        <p:spPr>
          <a:xfrm>
            <a:off x="10196891" y="3862793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</a:rPr>
              <a:t>~50ms latency</a:t>
            </a:r>
          </a:p>
        </p:txBody>
      </p:sp>
    </p:spTree>
    <p:extLst>
      <p:ext uri="{BB962C8B-B14F-4D97-AF65-F5344CB8AC3E}">
        <p14:creationId xmlns:p14="http://schemas.microsoft.com/office/powerpoint/2010/main" val="31789551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en-US" sz="3200" dirty="0"/>
              <a:t>Do EASs of a bundle interact with each other?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en-US" sz="2000" dirty="0"/>
              <a:t> It depends on application’s requirements.</a:t>
            </a:r>
          </a:p>
          <a:p>
            <a:r>
              <a:rPr lang="en-US" altLang="en-US" sz="2000" dirty="0"/>
              <a:t> In below examples, EASs of a gaming application may require sync, while EASs of a streaming application may not; while both application would benefit from coordinated discovery and coordinated ACR.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DA31316-8B11-487B-8879-5F8FFE4DE93A}"/>
              </a:ext>
            </a:extLst>
          </p:cNvPr>
          <p:cNvSpPr/>
          <p:nvPr/>
        </p:nvSpPr>
        <p:spPr>
          <a:xfrm>
            <a:off x="1911674" y="3429000"/>
            <a:ext cx="3069005" cy="2465632"/>
          </a:xfrm>
          <a:prstGeom prst="roundRect">
            <a:avLst/>
          </a:prstGeom>
          <a:solidFill>
            <a:srgbClr val="2853D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C66AC3B-00F5-46A0-B4B4-2EC3BA8DD6AF}"/>
              </a:ext>
            </a:extLst>
          </p:cNvPr>
          <p:cNvSpPr/>
          <p:nvPr/>
        </p:nvSpPr>
        <p:spPr>
          <a:xfrm>
            <a:off x="2008512" y="3730746"/>
            <a:ext cx="1176948" cy="82684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Game Engine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443EC4E-9B1C-422C-BC62-EE545CDA9626}"/>
              </a:ext>
            </a:extLst>
          </p:cNvPr>
          <p:cNvSpPr/>
          <p:nvPr/>
        </p:nvSpPr>
        <p:spPr>
          <a:xfrm>
            <a:off x="3699444" y="3730746"/>
            <a:ext cx="1176948" cy="82684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Game Renderer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C794415-16C4-4CE8-990D-4FCE39839247}"/>
              </a:ext>
            </a:extLst>
          </p:cNvPr>
          <p:cNvSpPr/>
          <p:nvPr/>
        </p:nvSpPr>
        <p:spPr>
          <a:xfrm>
            <a:off x="2842805" y="4870389"/>
            <a:ext cx="1176948" cy="82684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Chat server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A46BE48-2EBE-4ECA-AB98-EC5017CABA2F}"/>
              </a:ext>
            </a:extLst>
          </p:cNvPr>
          <p:cNvCxnSpPr>
            <a:stCxn id="2" idx="3"/>
            <a:endCxn id="27" idx="1"/>
          </p:cNvCxnSpPr>
          <p:nvPr/>
        </p:nvCxnSpPr>
        <p:spPr>
          <a:xfrm>
            <a:off x="3185461" y="4144168"/>
            <a:ext cx="513984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33538B87-0F8C-48A5-9F1D-350907F4ACDB}"/>
              </a:ext>
            </a:extLst>
          </p:cNvPr>
          <p:cNvSpPr/>
          <p:nvPr/>
        </p:nvSpPr>
        <p:spPr>
          <a:xfrm>
            <a:off x="7092571" y="3429000"/>
            <a:ext cx="3069005" cy="2465632"/>
          </a:xfrm>
          <a:prstGeom prst="roundRect">
            <a:avLst/>
          </a:prstGeom>
          <a:solidFill>
            <a:srgbClr val="2853D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B270D4B7-E416-41AE-9B18-A99DA6BA921D}"/>
              </a:ext>
            </a:extLst>
          </p:cNvPr>
          <p:cNvSpPr/>
          <p:nvPr/>
        </p:nvSpPr>
        <p:spPr>
          <a:xfrm>
            <a:off x="7189409" y="3730746"/>
            <a:ext cx="1176948" cy="82684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Video component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7239D1BB-C48D-4BFF-98CE-0652520C76BE}"/>
              </a:ext>
            </a:extLst>
          </p:cNvPr>
          <p:cNvSpPr/>
          <p:nvPr/>
        </p:nvSpPr>
        <p:spPr>
          <a:xfrm>
            <a:off x="8880341" y="3730746"/>
            <a:ext cx="1176948" cy="82684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Audio component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F3B15528-4D17-4A9D-ACEC-C43B1F41FE19}"/>
              </a:ext>
            </a:extLst>
          </p:cNvPr>
          <p:cNvSpPr/>
          <p:nvPr/>
        </p:nvSpPr>
        <p:spPr>
          <a:xfrm>
            <a:off x="8023701" y="4870389"/>
            <a:ext cx="1176948" cy="82684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Subtext component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74184C-9DF5-45E2-908A-805F100E8A88}"/>
              </a:ext>
            </a:extLst>
          </p:cNvPr>
          <p:cNvSpPr txBox="1"/>
          <p:nvPr/>
        </p:nvSpPr>
        <p:spPr>
          <a:xfrm>
            <a:off x="2362670" y="5944361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Gaming application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E1A6DC4-FE4C-477A-82B1-6489300B4940}"/>
              </a:ext>
            </a:extLst>
          </p:cNvPr>
          <p:cNvSpPr txBox="1"/>
          <p:nvPr/>
        </p:nvSpPr>
        <p:spPr>
          <a:xfrm>
            <a:off x="7419017" y="5880114"/>
            <a:ext cx="2416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Streaming Application</a:t>
            </a:r>
          </a:p>
        </p:txBody>
      </p:sp>
    </p:spTree>
    <p:extLst>
      <p:ext uri="{BB962C8B-B14F-4D97-AF65-F5344CB8AC3E}">
        <p14:creationId xmlns:p14="http://schemas.microsoft.com/office/powerpoint/2010/main" val="3841695865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b"/>
          <a:lstStyle/>
          <a:p>
            <a:pPr marL="0" indent="0" algn="ctr">
              <a:buNone/>
            </a:pPr>
            <a:r>
              <a:rPr lang="en-US" sz="2000" dirty="0"/>
              <a:t>Thank you!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6995</TotalTime>
  <Words>583</Words>
  <Application>Microsoft Office PowerPoint</Application>
  <PresentationFormat>Widescreen</PresentationFormat>
  <Paragraphs>155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</vt:lpstr>
      <vt:lpstr>Calibri</vt:lpstr>
      <vt:lpstr>Calibri Light</vt:lpstr>
      <vt:lpstr>Microsoft Sans Serif</vt:lpstr>
      <vt:lpstr>Times New Roman</vt:lpstr>
      <vt:lpstr>Office Theme</vt:lpstr>
      <vt:lpstr>EAS bundles: open issues</vt:lpstr>
      <vt:lpstr>Outline</vt:lpstr>
      <vt:lpstr>Deployment consideration</vt:lpstr>
      <vt:lpstr>Bundle deployment examples</vt:lpstr>
      <vt:lpstr>Can a bundle be spread across EDNs?</vt:lpstr>
      <vt:lpstr>Does EAS profile need to indicate EAS bundle information?</vt:lpstr>
      <vt:lpstr>Do EASs of a bundle interact with each other?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Qualcomm</cp:lastModifiedBy>
  <cp:revision>625</cp:revision>
  <dcterms:created xsi:type="dcterms:W3CDTF">2010-02-05T13:52:04Z</dcterms:created>
  <dcterms:modified xsi:type="dcterms:W3CDTF">2022-10-04T19:01:28Z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