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9"/>
  </p:notesMasterIdLst>
  <p:handoutMasterIdLst>
    <p:handoutMasterId r:id="rId20"/>
  </p:handoutMasterIdLst>
  <p:sldIdLst>
    <p:sldId id="341" r:id="rId5"/>
    <p:sldId id="363" r:id="rId6"/>
    <p:sldId id="364" r:id="rId7"/>
    <p:sldId id="367" r:id="rId8"/>
    <p:sldId id="366" r:id="rId9"/>
    <p:sldId id="374" r:id="rId10"/>
    <p:sldId id="368" r:id="rId11"/>
    <p:sldId id="369" r:id="rId12"/>
    <p:sldId id="370" r:id="rId13"/>
    <p:sldId id="371" r:id="rId14"/>
    <p:sldId id="365" r:id="rId15"/>
    <p:sldId id="372" r:id="rId16"/>
    <p:sldId id="373" r:id="rId17"/>
    <p:sldId id="375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1" d="100"/>
          <a:sy n="81" d="100"/>
        </p:scale>
        <p:origin x="810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#51-e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10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October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S6-222845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cid:image004.png@01D86C4C.70CE9250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Federation and Roaming:</a:t>
            </a:r>
            <a:br>
              <a:rPr lang="en-GB" altLang="en-US" dirty="0"/>
            </a:br>
            <a:r>
              <a:rPr lang="en-GB" altLang="en-US" sz="4800" dirty="0"/>
              <a:t>Use cases and solution options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Nishant Gupta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Qualcomm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Use case 8: </a:t>
            </a:r>
            <a:r>
              <a:rPr lang="en-US" sz="4000" dirty="0"/>
              <a:t>ACR within Federation and Roaming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98067" cy="4351338"/>
          </a:xfrm>
        </p:spPr>
        <p:txBody>
          <a:bodyPr/>
          <a:lstStyle/>
          <a:p>
            <a:r>
              <a:rPr lang="en-US" sz="2000" dirty="0"/>
              <a:t>Deployment</a:t>
            </a:r>
          </a:p>
          <a:p>
            <a:pPr lvl="1"/>
            <a:r>
              <a:rPr lang="en-US" sz="1800" dirty="0"/>
              <a:t>User is a subscriber of ECSP1.</a:t>
            </a:r>
          </a:p>
          <a:p>
            <a:pPr lvl="1"/>
            <a:r>
              <a:rPr lang="en-US" sz="1800" dirty="0"/>
              <a:t>ASP is partner of multiple ECSPs</a:t>
            </a:r>
          </a:p>
          <a:p>
            <a:pPr lvl="1"/>
            <a:r>
              <a:rPr lang="en-US" sz="1800" dirty="0"/>
              <a:t>ECSPs are federation partners</a:t>
            </a:r>
          </a:p>
          <a:p>
            <a:r>
              <a:rPr lang="en-US" sz="2000" dirty="0"/>
              <a:t>Scenario</a:t>
            </a:r>
          </a:p>
          <a:p>
            <a:pPr lvl="1"/>
            <a:r>
              <a:rPr lang="en-US" sz="1800" dirty="0"/>
              <a:t>T-EAS discovery is initiated by EEC or S-EES</a:t>
            </a:r>
          </a:p>
          <a:p>
            <a:r>
              <a:rPr lang="en-US" sz="2000" dirty="0"/>
              <a:t>Expectation</a:t>
            </a:r>
          </a:p>
          <a:p>
            <a:pPr lvl="1"/>
            <a:r>
              <a:rPr lang="en-US" sz="1800" dirty="0"/>
              <a:t>Find a partner ECSP that has the required EAS as quickly as possible to avoid service continuity failure.</a:t>
            </a:r>
          </a:p>
        </p:txBody>
      </p:sp>
      <p:pic>
        <p:nvPicPr>
          <p:cNvPr id="31" name="Picture 8">
            <a:extLst>
              <a:ext uri="{FF2B5EF4-FFF2-40B4-BE49-F238E27FC236}">
                <a16:creationId xmlns:a16="http://schemas.microsoft.com/office/drawing/2014/main" id="{817DD629-9E34-4095-AAC5-102BAF72E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75" y="2530475"/>
            <a:ext cx="3705225" cy="294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81203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Solution Options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Pre-configuring the ECS with relevant information (Out of scope of 3GPP)</a:t>
            </a:r>
          </a:p>
          <a:p>
            <a:r>
              <a:rPr lang="en-US" sz="2000" dirty="0"/>
              <a:t> OAM based ECS configuration (SA5’s scope)</a:t>
            </a:r>
          </a:p>
          <a:p>
            <a:r>
              <a:rPr lang="en-US" sz="2000" dirty="0"/>
              <a:t> A searchable repository (SA6’s scope)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4EB0B-4CAF-4341-9D79-60C5324A5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3C4CBEE9-7A61-4E2C-9478-681C010CF9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274869"/>
              </p:ext>
            </p:extLst>
          </p:nvPr>
        </p:nvGraphicFramePr>
        <p:xfrm>
          <a:off x="295703" y="1757475"/>
          <a:ext cx="8466667" cy="4633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764">
                  <a:extLst>
                    <a:ext uri="{9D8B030D-6E8A-4147-A177-3AD203B41FA5}">
                      <a16:colId xmlns:a16="http://schemas.microsoft.com/office/drawing/2014/main" val="2017273280"/>
                    </a:ext>
                  </a:extLst>
                </a:gridCol>
                <a:gridCol w="4163636">
                  <a:extLst>
                    <a:ext uri="{9D8B030D-6E8A-4147-A177-3AD203B41FA5}">
                      <a16:colId xmlns:a16="http://schemas.microsoft.com/office/drawing/2014/main" val="3409176588"/>
                    </a:ext>
                  </a:extLst>
                </a:gridCol>
                <a:gridCol w="3996267">
                  <a:extLst>
                    <a:ext uri="{9D8B030D-6E8A-4147-A177-3AD203B41FA5}">
                      <a16:colId xmlns:a16="http://schemas.microsoft.com/office/drawing/2014/main" val="753073815"/>
                    </a:ext>
                  </a:extLst>
                </a:gridCol>
              </a:tblGrid>
              <a:tr h="278819">
                <a:tc>
                  <a:txBody>
                    <a:bodyPr/>
                    <a:lstStyle/>
                    <a:p>
                      <a:pPr algn="ctr"/>
                      <a:r>
                        <a:rPr lang="en-US" sz="1250" dirty="0"/>
                        <a:t>#</a:t>
                      </a:r>
                    </a:p>
                  </a:txBody>
                  <a:tcPr marR="27432" marT="27432" marB="27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50" dirty="0"/>
                        <a:t>OAM based ECS configuration</a:t>
                      </a:r>
                    </a:p>
                  </a:txBody>
                  <a:tcPr marR="27432" marT="27432" marB="27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50" dirty="0"/>
                        <a:t>A searchable repository</a:t>
                      </a:r>
                    </a:p>
                  </a:txBody>
                  <a:tcPr marR="27432" marT="27432" marB="27432"/>
                </a:tc>
                <a:extLst>
                  <a:ext uri="{0D108BD9-81ED-4DB2-BD59-A6C34878D82A}">
                    <a16:rowId xmlns:a16="http://schemas.microsoft.com/office/drawing/2014/main" val="3201623602"/>
                  </a:ext>
                </a:extLst>
              </a:tr>
              <a:tr h="573991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</a:t>
                      </a:r>
                    </a:p>
                  </a:txBody>
                  <a:tcPr marR="27432" marT="27432" marB="27432"/>
                </a:tc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ECSPs share EAS information with </a:t>
                      </a:r>
                      <a:r>
                        <a:rPr lang="en-US" sz="125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each partner ECSP individually </a:t>
                      </a:r>
                      <a:r>
                        <a:rPr lang="en-US" sz="12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at the time of EAS (de)instantiation – </a:t>
                      </a:r>
                      <a:r>
                        <a:rPr lang="en-US" sz="125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P2P model</a:t>
                      </a:r>
                      <a:r>
                        <a:rPr lang="en-US" sz="12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.</a:t>
                      </a:r>
                    </a:p>
                  </a:txBody>
                  <a:tcPr marR="27432" marT="27432" marB="27432"/>
                </a:tc>
                <a:tc>
                  <a:txBody>
                    <a:bodyPr/>
                    <a:lstStyle/>
                    <a:p>
                      <a:r>
                        <a:rPr lang="en-US" sz="1250" dirty="0"/>
                        <a:t>ECSPs share EAS information with the searchable repository as part of ECS registration – </a:t>
                      </a:r>
                      <a:r>
                        <a:rPr lang="en-US" sz="1250" b="1" dirty="0"/>
                        <a:t>Hub and Spoke model</a:t>
                      </a:r>
                      <a:r>
                        <a:rPr lang="en-US" sz="1250" dirty="0"/>
                        <a:t>.</a:t>
                      </a:r>
                    </a:p>
                  </a:txBody>
                  <a:tcPr marR="27432" marT="27432" marB="27432"/>
                </a:tc>
                <a:extLst>
                  <a:ext uri="{0D108BD9-81ED-4DB2-BD59-A6C34878D82A}">
                    <a16:rowId xmlns:a16="http://schemas.microsoft.com/office/drawing/2014/main" val="2247596440"/>
                  </a:ext>
                </a:extLst>
              </a:tr>
              <a:tr h="1080333">
                <a:tc>
                  <a:txBody>
                    <a:bodyPr/>
                    <a:lstStyle/>
                    <a:p>
                      <a:r>
                        <a:rPr lang="en-US" sz="1250" dirty="0"/>
                        <a:t>2.</a:t>
                      </a:r>
                    </a:p>
                  </a:txBody>
                  <a:tcPr marR="27432" marT="27432" marB="27432"/>
                </a:tc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Sharing information based on EAS instantiation is </a:t>
                      </a:r>
                      <a:r>
                        <a:rPr lang="en-US" sz="125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inaccurate as it does not take EAS registration into account</a:t>
                      </a:r>
                      <a:r>
                        <a:rPr lang="en-US" sz="12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, which enables EAS’s discovery. </a:t>
                      </a:r>
                      <a:br>
                        <a:rPr lang="en-US" sz="12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(TS 23.558, clause 8.3.4.1 “The EAS Registration procedure allows an EAS to provide its information to an EES in order to enable its discovery.”)</a:t>
                      </a:r>
                      <a:endParaRPr lang="en-US" sz="12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R="27432" marT="27432" marB="27432"/>
                </a:tc>
                <a:tc>
                  <a:txBody>
                    <a:bodyPr/>
                    <a:lstStyle/>
                    <a:p>
                      <a:r>
                        <a:rPr lang="en-US" sz="1250" dirty="0"/>
                        <a:t>Sharing of information is </a:t>
                      </a:r>
                      <a:r>
                        <a:rPr lang="en-US" sz="1250" b="1" dirty="0"/>
                        <a:t>based on EAS registration </a:t>
                      </a:r>
                      <a:r>
                        <a:rPr lang="en-US" sz="1250" dirty="0"/>
                        <a:t>– no conflict with Rel-17.</a:t>
                      </a:r>
                    </a:p>
                  </a:txBody>
                  <a:tcPr marR="27432" marT="27432" marB="27432"/>
                </a:tc>
                <a:extLst>
                  <a:ext uri="{0D108BD9-81ED-4DB2-BD59-A6C34878D82A}">
                    <a16:rowId xmlns:a16="http://schemas.microsoft.com/office/drawing/2014/main" val="1953472365"/>
                  </a:ext>
                </a:extLst>
              </a:tr>
              <a:tr h="522853">
                <a:tc>
                  <a:txBody>
                    <a:bodyPr/>
                    <a:lstStyle/>
                    <a:p>
                      <a:r>
                        <a:rPr lang="en-US" sz="1250" dirty="0"/>
                        <a:t>3. </a:t>
                      </a:r>
                    </a:p>
                  </a:txBody>
                  <a:tcPr marR="27432" marT="27432" marB="27432"/>
                </a:tc>
                <a:tc>
                  <a:txBody>
                    <a:bodyPr/>
                    <a:lstStyle/>
                    <a:p>
                      <a:r>
                        <a:rPr lang="en-US" sz="1250" dirty="0"/>
                        <a:t>Huge </a:t>
                      </a:r>
                      <a:r>
                        <a:rPr lang="en-US" sz="1250" b="1" dirty="0"/>
                        <a:t>waste of resources </a:t>
                      </a:r>
                      <a:r>
                        <a:rPr lang="en-US" sz="1250" dirty="0"/>
                        <a:t>if partner ECSPs do not require the information</a:t>
                      </a:r>
                    </a:p>
                  </a:txBody>
                  <a:tcPr marR="27432" marT="27432" marB="27432"/>
                </a:tc>
                <a:tc>
                  <a:txBody>
                    <a:bodyPr/>
                    <a:lstStyle/>
                    <a:p>
                      <a:r>
                        <a:rPr lang="en-US" sz="1250" dirty="0"/>
                        <a:t>Information is shared once to the edge repository – further </a:t>
                      </a:r>
                      <a:r>
                        <a:rPr lang="en-US" sz="1250" b="1" dirty="0"/>
                        <a:t>distribution is on a need basis only </a:t>
                      </a:r>
                      <a:r>
                        <a:rPr lang="en-US" sz="1250" dirty="0"/>
                        <a:t>(query based). </a:t>
                      </a:r>
                    </a:p>
                  </a:txBody>
                  <a:tcPr marR="27432" marT="27432" marB="27432"/>
                </a:tc>
                <a:extLst>
                  <a:ext uri="{0D108BD9-81ED-4DB2-BD59-A6C34878D82A}">
                    <a16:rowId xmlns:a16="http://schemas.microsoft.com/office/drawing/2014/main" val="4078232176"/>
                  </a:ext>
                </a:extLst>
              </a:tr>
              <a:tr h="827162">
                <a:tc>
                  <a:txBody>
                    <a:bodyPr/>
                    <a:lstStyle/>
                    <a:p>
                      <a:r>
                        <a:rPr lang="en-US" sz="1250" dirty="0"/>
                        <a:t>4. </a:t>
                      </a:r>
                    </a:p>
                  </a:txBody>
                  <a:tcPr marR="27432" marT="27432" marB="27432"/>
                </a:tc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Sharing information of all instantiated EASs </a:t>
                      </a:r>
                      <a:r>
                        <a:rPr lang="en-US" sz="125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exposes ECSPs business-sensitive information </a:t>
                      </a:r>
                      <a:r>
                        <a:rPr lang="en-US" sz="125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about all </a:t>
                      </a:r>
                      <a:r>
                        <a:rPr lang="en-US" sz="12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EAS deployments to all partners, who may never require this information.</a:t>
                      </a:r>
                    </a:p>
                  </a:txBody>
                  <a:tcPr marR="27432" marT="27432" marB="27432"/>
                </a:tc>
                <a:tc>
                  <a:txBody>
                    <a:bodyPr/>
                    <a:lstStyle/>
                    <a:p>
                      <a:r>
                        <a:rPr lang="en-US" sz="1250" dirty="0"/>
                        <a:t>Information is shared to partners </a:t>
                      </a:r>
                      <a:r>
                        <a:rPr lang="en-US" sz="1250" b="1" dirty="0"/>
                        <a:t>only on a need basis</a:t>
                      </a:r>
                    </a:p>
                  </a:txBody>
                  <a:tcPr marR="27432" marT="27432" marB="27432"/>
                </a:tc>
                <a:extLst>
                  <a:ext uri="{0D108BD9-81ED-4DB2-BD59-A6C34878D82A}">
                    <a16:rowId xmlns:a16="http://schemas.microsoft.com/office/drawing/2014/main" val="1158104653"/>
                  </a:ext>
                </a:extLst>
              </a:tr>
              <a:tr h="522853">
                <a:tc>
                  <a:txBody>
                    <a:bodyPr/>
                    <a:lstStyle/>
                    <a:p>
                      <a:r>
                        <a:rPr lang="en-US" sz="1250" dirty="0"/>
                        <a:t>5. </a:t>
                      </a:r>
                    </a:p>
                  </a:txBody>
                  <a:tcPr marR="27432" marT="27432" marB="27432"/>
                </a:tc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Not clear how this model works when federation brokers are used.</a:t>
                      </a:r>
                    </a:p>
                  </a:txBody>
                  <a:tcPr marR="27432" marT="27432" marB="27432"/>
                </a:tc>
                <a:tc>
                  <a:txBody>
                    <a:bodyPr/>
                    <a:lstStyle/>
                    <a:p>
                      <a:r>
                        <a:rPr lang="en-US" sz="1250" dirty="0"/>
                        <a:t>Edge repository </a:t>
                      </a:r>
                      <a:r>
                        <a:rPr lang="en-US" sz="1250" b="1" dirty="0"/>
                        <a:t>works with both </a:t>
                      </a:r>
                      <a:r>
                        <a:rPr lang="en-US" sz="1250" dirty="0"/>
                        <a:t>direct (one-to-one) and broker-based federation.</a:t>
                      </a:r>
                    </a:p>
                  </a:txBody>
                  <a:tcPr marR="27432" marT="27432" marB="27432"/>
                </a:tc>
                <a:extLst>
                  <a:ext uri="{0D108BD9-81ED-4DB2-BD59-A6C34878D82A}">
                    <a16:rowId xmlns:a16="http://schemas.microsoft.com/office/drawing/2014/main" val="458354935"/>
                  </a:ext>
                </a:extLst>
              </a:tr>
              <a:tr h="827162">
                <a:tc>
                  <a:txBody>
                    <a:bodyPr/>
                    <a:lstStyle/>
                    <a:p>
                      <a:r>
                        <a:rPr lang="en-US" sz="1250" dirty="0"/>
                        <a:t>6.</a:t>
                      </a:r>
                    </a:p>
                  </a:txBody>
                  <a:tcPr marR="27432" marT="27432" marB="27432"/>
                </a:tc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5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Some use cases from previous slides will not work </a:t>
                      </a:r>
                      <a:r>
                        <a:rPr lang="en-US" sz="12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unless information of all EASs is shared with partner ECSPs – which will require huge resources for distribution and maintenance.</a:t>
                      </a:r>
                    </a:p>
                  </a:txBody>
                  <a:tcPr marR="27432" marT="27432" marB="27432"/>
                </a:tc>
                <a:tc>
                  <a:txBody>
                    <a:bodyPr/>
                    <a:lstStyle/>
                    <a:p>
                      <a:r>
                        <a:rPr lang="en-US" sz="1250" dirty="0"/>
                        <a:t>All use cases will work with </a:t>
                      </a:r>
                      <a:r>
                        <a:rPr lang="en-US" sz="1250" b="1" dirty="0"/>
                        <a:t>minimum resource consumption </a:t>
                      </a:r>
                      <a:r>
                        <a:rPr lang="en-US" sz="1250" dirty="0"/>
                        <a:t>as information needs to be maintained at a central place, and not with individual ECSPs.</a:t>
                      </a:r>
                    </a:p>
                  </a:txBody>
                  <a:tcPr marR="27432" marT="27432" marB="27432"/>
                </a:tc>
                <a:extLst>
                  <a:ext uri="{0D108BD9-81ED-4DB2-BD59-A6C34878D82A}">
                    <a16:rowId xmlns:a16="http://schemas.microsoft.com/office/drawing/2014/main" val="4009524908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BA020780-92FB-4265-A981-390E2A360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2661" y="1848959"/>
            <a:ext cx="2565020" cy="21031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C02AF73-B002-4D97-BCBD-11DB074329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2661" y="4274456"/>
            <a:ext cx="2599418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96470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EABFF-53B9-41F4-9350-8DA95E983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4D858-8888-4788-9ED6-D2BBEA673E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Preconfiguring ECS is out of scope of 3GPP</a:t>
            </a:r>
          </a:p>
          <a:p>
            <a:pPr lvl="1"/>
            <a:r>
              <a:rPr lang="en-US" dirty="0"/>
              <a:t>Capture as an option, but work on scenarios where pre-configuration is not available (e.g., OAM based configuration and edge repository)</a:t>
            </a:r>
          </a:p>
          <a:p>
            <a:r>
              <a:rPr lang="en-US" dirty="0"/>
              <a:t> OAM based configurations is in scope of SA5</a:t>
            </a:r>
          </a:p>
          <a:p>
            <a:pPr lvl="1"/>
            <a:r>
              <a:rPr lang="en-US" dirty="0"/>
              <a:t>Has multiple challenges, see slide 11.</a:t>
            </a:r>
          </a:p>
          <a:p>
            <a:pPr lvl="1"/>
            <a:r>
              <a:rPr lang="en-US" dirty="0"/>
              <a:t>Capture as an option, not as a mandatory mechanism. Initiate LS to SA5 to check feasibility.</a:t>
            </a:r>
          </a:p>
          <a:p>
            <a:pPr lvl="1"/>
            <a:r>
              <a:rPr lang="en-US" dirty="0"/>
              <a:t>Work on scenarios where OAM based configurations are not available</a:t>
            </a:r>
          </a:p>
          <a:p>
            <a:r>
              <a:rPr lang="en-US" dirty="0"/>
              <a:t> Edge Repository is in scope of SA6</a:t>
            </a:r>
          </a:p>
          <a:p>
            <a:pPr lvl="1"/>
            <a:r>
              <a:rPr lang="en-US" dirty="0"/>
              <a:t>Capture as an option for cases where pre-configuration and OAM based configuration are not available.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07241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1B60C-DA36-48AB-BAF7-A4D91F57F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261ECA-3CBA-4224-A4A7-E65324943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R="0" lvl="0" defTabSz="914400" latinLnBrk="0">
              <a:buClr>
                <a:srgbClr val="2853DC"/>
              </a:buClr>
              <a:buSzTx/>
              <a:tabLst/>
              <a:defRPr/>
            </a:pPr>
            <a:r>
              <a:rPr lang="en-US" dirty="0"/>
              <a:t>All 3 approaches are valid for different business models and assumptions.</a:t>
            </a:r>
          </a:p>
          <a:p>
            <a:pPr marR="0" lvl="0" defTabSz="914400" latinLnBrk="0">
              <a:buClr>
                <a:srgbClr val="2853DC"/>
              </a:buClr>
              <a:buSzTx/>
              <a:tabLst/>
              <a:defRPr/>
            </a:pPr>
            <a:r>
              <a:rPr lang="en-US" dirty="0"/>
              <a:t>Incorporate all 3 approaches in the following order.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00" dirty="0"/>
              <a:t>Step a:	ECS determines that information of a federation partner needs to be provided.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00" dirty="0">
                <a:solidFill>
                  <a:srgbClr val="00B050"/>
                </a:solidFill>
              </a:rPr>
              <a:t>Step b:	ECS checks availability of any preconfigured or OEM configured information.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00" dirty="0">
                <a:solidFill>
                  <a:srgbClr val="00B050"/>
                </a:solidFill>
              </a:rPr>
              <a:t>Step c:	If required information is available, ECS provides it to the requestor (EEC/S-EES).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00" dirty="0">
                <a:solidFill>
                  <a:srgbClr val="00B050"/>
                </a:solidFill>
              </a:rPr>
              <a:t>Step d:	If not, ECS queries the repository and seeks relevant ECS information.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28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00" dirty="0">
                <a:solidFill>
                  <a:srgbClr val="00B050"/>
                </a:solidFill>
              </a:rPr>
              <a:t>Step e:	If available with repository, ECS provides the information to the requestor (EEC/S-EES); otherwise ECS 	sends a negative response back to the requestor.</a:t>
            </a:r>
          </a:p>
          <a:p>
            <a:pPr>
              <a:buClr>
                <a:srgbClr val="2853DC"/>
              </a:buClr>
              <a:defRPr/>
            </a:pPr>
            <a:r>
              <a:rPr lang="en-US" dirty="0"/>
              <a:t>See related contributions for more details.</a:t>
            </a:r>
          </a:p>
        </p:txBody>
      </p:sp>
    </p:spTree>
    <p:extLst>
      <p:ext uri="{BB962C8B-B14F-4D97-AF65-F5344CB8AC3E}">
        <p14:creationId xmlns:p14="http://schemas.microsoft.com/office/powerpoint/2010/main" val="33633371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Use cases</a:t>
            </a:r>
          </a:p>
          <a:p>
            <a:r>
              <a:rPr lang="en-US" altLang="en-US" dirty="0"/>
              <a:t> Solution options</a:t>
            </a:r>
          </a:p>
          <a:p>
            <a:r>
              <a:rPr lang="en-US" altLang="en-US" dirty="0"/>
              <a:t> Comparison</a:t>
            </a:r>
          </a:p>
          <a:p>
            <a:r>
              <a:rPr lang="en-US" altLang="en-US" dirty="0"/>
              <a:t> Conclusion</a:t>
            </a:r>
          </a:p>
          <a:p>
            <a:r>
              <a:rPr lang="en-US" altLang="en-US" dirty="0"/>
              <a:t> Way forward proposal</a:t>
            </a: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Use case 1: </a:t>
            </a:r>
            <a:r>
              <a:rPr lang="en-GB" altLang="en-US" sz="4000" dirty="0"/>
              <a:t>Generic ‘Edge service authorization’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98067" cy="4351338"/>
          </a:xfrm>
        </p:spPr>
        <p:txBody>
          <a:bodyPr/>
          <a:lstStyle/>
          <a:p>
            <a:r>
              <a:rPr lang="en-US" sz="2000" dirty="0"/>
              <a:t>Deployment</a:t>
            </a:r>
          </a:p>
          <a:p>
            <a:pPr lvl="1"/>
            <a:r>
              <a:rPr lang="en-US" sz="1800" dirty="0"/>
              <a:t>User is a subscriber of ECSP1 </a:t>
            </a:r>
          </a:p>
          <a:p>
            <a:pPr lvl="1"/>
            <a:r>
              <a:rPr lang="en-US" sz="1800" dirty="0"/>
              <a:t>ECSP1 and ECSP2 are federation partners.</a:t>
            </a:r>
          </a:p>
          <a:p>
            <a:r>
              <a:rPr lang="en-US" sz="2000" dirty="0"/>
              <a:t>Scenario</a:t>
            </a:r>
          </a:p>
          <a:p>
            <a:pPr lvl="1"/>
            <a:r>
              <a:rPr lang="en-US" sz="1800" dirty="0"/>
              <a:t>User requires an EAS that is not available via ECSP1; or</a:t>
            </a:r>
          </a:p>
          <a:p>
            <a:pPr lvl="1"/>
            <a:r>
              <a:rPr lang="en-US" sz="1800" dirty="0"/>
              <a:t>User is at a location where only ECSP2 provides edge services.</a:t>
            </a:r>
          </a:p>
          <a:p>
            <a:r>
              <a:rPr lang="en-US" sz="2000" dirty="0"/>
              <a:t>Expectation</a:t>
            </a:r>
          </a:p>
          <a:p>
            <a:pPr lvl="1"/>
            <a:r>
              <a:rPr lang="en-US" sz="1800" dirty="0"/>
              <a:t>User should be able to discover the applications (e.g., EAS2) available via ECSP2 at its current location</a:t>
            </a:r>
          </a:p>
          <a:p>
            <a:endParaRPr lang="en-US" altLang="en-US" sz="2000" dirty="0"/>
          </a:p>
        </p:txBody>
      </p:sp>
      <p:sp>
        <p:nvSpPr>
          <p:cNvPr id="19" name="TextBox 48">
            <a:extLst>
              <a:ext uri="{FF2B5EF4-FFF2-40B4-BE49-F238E27FC236}">
                <a16:creationId xmlns:a16="http://schemas.microsoft.com/office/drawing/2014/main" id="{A249ADDD-4D27-4CA7-9635-46834C5E7D0D}"/>
              </a:ext>
            </a:extLst>
          </p:cNvPr>
          <p:cNvSpPr txBox="1"/>
          <p:nvPr/>
        </p:nvSpPr>
        <p:spPr>
          <a:xfrm>
            <a:off x="7601740" y="5117192"/>
            <a:ext cx="3455720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IN" sz="1400" dirty="0"/>
              <a:t>NOTE: ‘Edge service authorization(s)’ is agnostic to applications. It is analogous to an internet authorization, where the user simply purchases internet access, and not ‘internet access for application 1’ </a:t>
            </a:r>
            <a:endParaRPr lang="en-US" sz="1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81EF360-59E5-4DD8-8F6F-4578B33B5FFE}"/>
              </a:ext>
            </a:extLst>
          </p:cNvPr>
          <p:cNvGrpSpPr/>
          <p:nvPr/>
        </p:nvGrpSpPr>
        <p:grpSpPr>
          <a:xfrm>
            <a:off x="6610397" y="2514599"/>
            <a:ext cx="5323646" cy="2499807"/>
            <a:chOff x="6610397" y="2514599"/>
            <a:chExt cx="5323646" cy="2499807"/>
          </a:xfrm>
        </p:grpSpPr>
        <p:sp>
          <p:nvSpPr>
            <p:cNvPr id="5" name="矩形 46">
              <a:extLst>
                <a:ext uri="{FF2B5EF4-FFF2-40B4-BE49-F238E27FC236}">
                  <a16:creationId xmlns:a16="http://schemas.microsoft.com/office/drawing/2014/main" id="{08AAFC81-6D20-42FB-A3A1-0D529C06EDA0}"/>
                </a:ext>
              </a:extLst>
            </p:cNvPr>
            <p:cNvSpPr/>
            <p:nvPr/>
          </p:nvSpPr>
          <p:spPr>
            <a:xfrm>
              <a:off x="6942550" y="3631214"/>
              <a:ext cx="1489047" cy="54598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ECSP#1</a:t>
              </a:r>
            </a:p>
          </p:txBody>
        </p:sp>
        <p:sp>
          <p:nvSpPr>
            <p:cNvPr id="6" name="矩形 48">
              <a:extLst>
                <a:ext uri="{FF2B5EF4-FFF2-40B4-BE49-F238E27FC236}">
                  <a16:creationId xmlns:a16="http://schemas.microsoft.com/office/drawing/2014/main" id="{51C03322-155F-4463-A7B8-665E8C61B7A4}"/>
                </a:ext>
              </a:extLst>
            </p:cNvPr>
            <p:cNvSpPr/>
            <p:nvPr/>
          </p:nvSpPr>
          <p:spPr>
            <a:xfrm>
              <a:off x="10158480" y="3635790"/>
              <a:ext cx="1489047" cy="54598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ECSP#2 </a:t>
              </a:r>
            </a:p>
          </p:txBody>
        </p:sp>
        <p:cxnSp>
          <p:nvCxnSpPr>
            <p:cNvPr id="7" name="直接连接符 81">
              <a:extLst>
                <a:ext uri="{FF2B5EF4-FFF2-40B4-BE49-F238E27FC236}">
                  <a16:creationId xmlns:a16="http://schemas.microsoft.com/office/drawing/2014/main" id="{8057341C-4CE8-415F-BC0E-A591D75483A3}"/>
                </a:ext>
              </a:extLst>
            </p:cNvPr>
            <p:cNvCxnSpPr>
              <a:cxnSpLocks/>
              <a:stCxn id="12" idx="2"/>
              <a:endCxn id="6" idx="0"/>
            </p:cNvCxnSpPr>
            <p:nvPr/>
          </p:nvCxnSpPr>
          <p:spPr>
            <a:xfrm>
              <a:off x="10903002" y="3233280"/>
              <a:ext cx="1" cy="4025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82">
              <a:extLst>
                <a:ext uri="{FF2B5EF4-FFF2-40B4-BE49-F238E27FC236}">
                  <a16:creationId xmlns:a16="http://schemas.microsoft.com/office/drawing/2014/main" id="{3AEAF8A7-88E3-4D86-95CC-413052E6004D}"/>
                </a:ext>
              </a:extLst>
            </p:cNvPr>
            <p:cNvSpPr/>
            <p:nvPr/>
          </p:nvSpPr>
          <p:spPr>
            <a:xfrm>
              <a:off x="6670050" y="2514599"/>
              <a:ext cx="2441340" cy="2499807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矩形 83">
              <a:extLst>
                <a:ext uri="{FF2B5EF4-FFF2-40B4-BE49-F238E27FC236}">
                  <a16:creationId xmlns:a16="http://schemas.microsoft.com/office/drawing/2014/main" id="{FF019994-C4F3-4A62-87D4-259C421A9199}"/>
                </a:ext>
              </a:extLst>
            </p:cNvPr>
            <p:cNvSpPr/>
            <p:nvPr/>
          </p:nvSpPr>
          <p:spPr>
            <a:xfrm>
              <a:off x="9501372" y="2514599"/>
              <a:ext cx="2432671" cy="2499807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文本框 86">
              <a:extLst>
                <a:ext uri="{FF2B5EF4-FFF2-40B4-BE49-F238E27FC236}">
                  <a16:creationId xmlns:a16="http://schemas.microsoft.com/office/drawing/2014/main" id="{15B143BA-4E36-4D68-B6B4-7989D5E462EF}"/>
                </a:ext>
              </a:extLst>
            </p:cNvPr>
            <p:cNvSpPr txBox="1"/>
            <p:nvPr/>
          </p:nvSpPr>
          <p:spPr>
            <a:xfrm>
              <a:off x="10413970" y="2526728"/>
              <a:ext cx="60358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ECSP#2 </a:t>
              </a:r>
            </a:p>
          </p:txBody>
        </p:sp>
        <p:cxnSp>
          <p:nvCxnSpPr>
            <p:cNvPr id="11" name="直接连接符 88">
              <a:extLst>
                <a:ext uri="{FF2B5EF4-FFF2-40B4-BE49-F238E27FC236}">
                  <a16:creationId xmlns:a16="http://schemas.microsoft.com/office/drawing/2014/main" id="{45D91F6E-3C06-462D-AB32-A16156BC52F7}"/>
                </a:ext>
              </a:extLst>
            </p:cNvPr>
            <p:cNvCxnSpPr>
              <a:cxnSpLocks/>
              <a:stCxn id="5" idx="3"/>
              <a:endCxn id="6" idx="1"/>
            </p:cNvCxnSpPr>
            <p:nvPr/>
          </p:nvCxnSpPr>
          <p:spPr>
            <a:xfrm>
              <a:off x="8431598" y="3904205"/>
              <a:ext cx="1726884" cy="457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89">
              <a:extLst>
                <a:ext uri="{FF2B5EF4-FFF2-40B4-BE49-F238E27FC236}">
                  <a16:creationId xmlns:a16="http://schemas.microsoft.com/office/drawing/2014/main" id="{EF99301E-8F68-4C70-9B08-DA5CCAA1F2AD}"/>
                </a:ext>
              </a:extLst>
            </p:cNvPr>
            <p:cNvSpPr/>
            <p:nvPr/>
          </p:nvSpPr>
          <p:spPr>
            <a:xfrm>
              <a:off x="10481105" y="2929146"/>
              <a:ext cx="843796" cy="30413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b="1" dirty="0">
                  <a:solidFill>
                    <a:schemeClr val="tx1"/>
                  </a:solidFill>
                </a:rPr>
                <a:t>EAS2</a:t>
              </a:r>
            </a:p>
          </p:txBody>
        </p:sp>
        <p:sp>
          <p:nvSpPr>
            <p:cNvPr id="13" name="文本框 94">
              <a:extLst>
                <a:ext uri="{FF2B5EF4-FFF2-40B4-BE49-F238E27FC236}">
                  <a16:creationId xmlns:a16="http://schemas.microsoft.com/office/drawing/2014/main" id="{9F37FA33-9D4A-42E1-BDA6-9CB267544110}"/>
                </a:ext>
              </a:extLst>
            </p:cNvPr>
            <p:cNvSpPr txBox="1"/>
            <p:nvPr/>
          </p:nvSpPr>
          <p:spPr>
            <a:xfrm>
              <a:off x="8560841" y="3630854"/>
              <a:ext cx="153751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>
                  <a:solidFill>
                    <a:srgbClr val="FF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Federation agreement</a:t>
              </a:r>
            </a:p>
          </p:txBody>
        </p:sp>
        <p:sp>
          <p:nvSpPr>
            <p:cNvPr id="14" name="文本框 96">
              <a:extLst>
                <a:ext uri="{FF2B5EF4-FFF2-40B4-BE49-F238E27FC236}">
                  <a16:creationId xmlns:a16="http://schemas.microsoft.com/office/drawing/2014/main" id="{D53DBE1B-9E32-44BE-8B5A-36E212226DDD}"/>
                </a:ext>
              </a:extLst>
            </p:cNvPr>
            <p:cNvSpPr txBox="1"/>
            <p:nvPr/>
          </p:nvSpPr>
          <p:spPr>
            <a:xfrm>
              <a:off x="10715760" y="3282186"/>
              <a:ext cx="1218283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>
                  <a:solidFill>
                    <a:srgbClr val="FF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ASP service agreement</a:t>
              </a:r>
            </a:p>
          </p:txBody>
        </p:sp>
        <p:sp>
          <p:nvSpPr>
            <p:cNvPr id="15" name="矩形 97">
              <a:extLst>
                <a:ext uri="{FF2B5EF4-FFF2-40B4-BE49-F238E27FC236}">
                  <a16:creationId xmlns:a16="http://schemas.microsoft.com/office/drawing/2014/main" id="{399F7C24-4D71-4A29-99D7-03CC848ECDEE}"/>
                </a:ext>
              </a:extLst>
            </p:cNvPr>
            <p:cNvSpPr/>
            <p:nvPr/>
          </p:nvSpPr>
          <p:spPr>
            <a:xfrm>
              <a:off x="7387569" y="2929146"/>
              <a:ext cx="599008" cy="32878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>
                  <a:solidFill>
                    <a:schemeClr val="tx1"/>
                  </a:solidFill>
                </a:rPr>
                <a:t>UE </a:t>
              </a:r>
            </a:p>
          </p:txBody>
        </p:sp>
        <p:sp>
          <p:nvSpPr>
            <p:cNvPr id="16" name="文本框 98">
              <a:extLst>
                <a:ext uri="{FF2B5EF4-FFF2-40B4-BE49-F238E27FC236}">
                  <a16:creationId xmlns:a16="http://schemas.microsoft.com/office/drawing/2014/main" id="{50CD9C12-37C1-462D-98A4-E56CE9C772C0}"/>
                </a:ext>
              </a:extLst>
            </p:cNvPr>
            <p:cNvSpPr txBox="1"/>
            <p:nvPr/>
          </p:nvSpPr>
          <p:spPr>
            <a:xfrm>
              <a:off x="7550031" y="2526728"/>
              <a:ext cx="68137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ECSP#1 </a:t>
              </a:r>
            </a:p>
          </p:txBody>
        </p:sp>
        <p:cxnSp>
          <p:nvCxnSpPr>
            <p:cNvPr id="17" name="直接连接符 81">
              <a:extLst>
                <a:ext uri="{FF2B5EF4-FFF2-40B4-BE49-F238E27FC236}">
                  <a16:creationId xmlns:a16="http://schemas.microsoft.com/office/drawing/2014/main" id="{D789DD28-987A-4F13-AA1C-E23A636BB45C}"/>
                </a:ext>
              </a:extLst>
            </p:cNvPr>
            <p:cNvCxnSpPr>
              <a:cxnSpLocks/>
              <a:stCxn id="15" idx="2"/>
              <a:endCxn id="5" idx="0"/>
            </p:cNvCxnSpPr>
            <p:nvPr/>
          </p:nvCxnSpPr>
          <p:spPr>
            <a:xfrm>
              <a:off x="7687073" y="3257931"/>
              <a:ext cx="1" cy="3732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96">
              <a:extLst>
                <a:ext uri="{FF2B5EF4-FFF2-40B4-BE49-F238E27FC236}">
                  <a16:creationId xmlns:a16="http://schemas.microsoft.com/office/drawing/2014/main" id="{746E0F7D-F534-4997-8002-5C350211E191}"/>
                </a:ext>
              </a:extLst>
            </p:cNvPr>
            <p:cNvSpPr txBox="1"/>
            <p:nvPr/>
          </p:nvSpPr>
          <p:spPr>
            <a:xfrm>
              <a:off x="6610397" y="3267091"/>
              <a:ext cx="11346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>
                  <a:solidFill>
                    <a:srgbClr val="FF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Edge Service Authorization (s)</a:t>
              </a:r>
            </a:p>
          </p:txBody>
        </p:sp>
        <p:sp>
          <p:nvSpPr>
            <p:cNvPr id="21" name="矩形 89">
              <a:extLst>
                <a:ext uri="{FF2B5EF4-FFF2-40B4-BE49-F238E27FC236}">
                  <a16:creationId xmlns:a16="http://schemas.microsoft.com/office/drawing/2014/main" id="{2745F803-7833-4FAB-844E-49CC101029A9}"/>
                </a:ext>
              </a:extLst>
            </p:cNvPr>
            <p:cNvSpPr/>
            <p:nvPr/>
          </p:nvSpPr>
          <p:spPr>
            <a:xfrm>
              <a:off x="7265175" y="4599757"/>
              <a:ext cx="843796" cy="304134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b="1" dirty="0">
                  <a:solidFill>
                    <a:schemeClr val="tx1"/>
                  </a:solidFill>
                </a:rPr>
                <a:t>EAS1</a:t>
              </a:r>
            </a:p>
          </p:txBody>
        </p:sp>
        <p:sp>
          <p:nvSpPr>
            <p:cNvPr id="22" name="文本框 96">
              <a:extLst>
                <a:ext uri="{FF2B5EF4-FFF2-40B4-BE49-F238E27FC236}">
                  <a16:creationId xmlns:a16="http://schemas.microsoft.com/office/drawing/2014/main" id="{ACDAC9A6-C96F-463F-BD24-FDFEFAA1CE05}"/>
                </a:ext>
              </a:extLst>
            </p:cNvPr>
            <p:cNvSpPr txBox="1"/>
            <p:nvPr/>
          </p:nvSpPr>
          <p:spPr>
            <a:xfrm>
              <a:off x="7622268" y="4223003"/>
              <a:ext cx="1218283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>
                  <a:solidFill>
                    <a:srgbClr val="FF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ASP service agreement</a:t>
              </a:r>
            </a:p>
          </p:txBody>
        </p:sp>
        <p:cxnSp>
          <p:nvCxnSpPr>
            <p:cNvPr id="23" name="直接连接符 81">
              <a:extLst>
                <a:ext uri="{FF2B5EF4-FFF2-40B4-BE49-F238E27FC236}">
                  <a16:creationId xmlns:a16="http://schemas.microsoft.com/office/drawing/2014/main" id="{66686CA4-D646-4B39-B83B-A56CA44C0F50}"/>
                </a:ext>
              </a:extLst>
            </p:cNvPr>
            <p:cNvCxnSpPr>
              <a:cxnSpLocks/>
              <a:stCxn id="5" idx="2"/>
              <a:endCxn id="21" idx="0"/>
            </p:cNvCxnSpPr>
            <p:nvPr/>
          </p:nvCxnSpPr>
          <p:spPr>
            <a:xfrm flipH="1">
              <a:off x="7687073" y="4177198"/>
              <a:ext cx="1" cy="4225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Use case 2: </a:t>
            </a:r>
            <a:r>
              <a:rPr lang="en-US" sz="4000" dirty="0"/>
              <a:t>ASP is partner of only primary ECSP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98067" cy="4351338"/>
          </a:xfrm>
        </p:spPr>
        <p:txBody>
          <a:bodyPr/>
          <a:lstStyle/>
          <a:p>
            <a:r>
              <a:rPr lang="en-US" sz="2000" dirty="0"/>
              <a:t>Deployment details</a:t>
            </a:r>
          </a:p>
          <a:p>
            <a:pPr lvl="1"/>
            <a:r>
              <a:rPr lang="en-US" sz="1800" dirty="0"/>
              <a:t>User is a subscriber of ECSP1</a:t>
            </a:r>
          </a:p>
          <a:p>
            <a:pPr lvl="1"/>
            <a:r>
              <a:rPr lang="en-US" sz="1800" dirty="0"/>
              <a:t>ASP is partner of only ECSP1</a:t>
            </a:r>
          </a:p>
          <a:p>
            <a:pPr lvl="1"/>
            <a:r>
              <a:rPr lang="en-US" sz="1800" dirty="0"/>
              <a:t>ECSP1 and ECSP2 are federation partners</a:t>
            </a:r>
          </a:p>
          <a:p>
            <a:r>
              <a:rPr lang="en-US" sz="2000" dirty="0"/>
              <a:t>Scenario</a:t>
            </a:r>
          </a:p>
          <a:p>
            <a:pPr lvl="1"/>
            <a:r>
              <a:rPr lang="en-US" sz="1800" dirty="0"/>
              <a:t>User requires an EAS at a location where ECSP#1 does not provide services, but ECSP#2 does.</a:t>
            </a:r>
          </a:p>
          <a:p>
            <a:r>
              <a:rPr lang="en-US" sz="2000" dirty="0"/>
              <a:t>Expectation</a:t>
            </a:r>
          </a:p>
          <a:p>
            <a:pPr lvl="1"/>
            <a:r>
              <a:rPr lang="en-US" sz="1800" dirty="0"/>
              <a:t>ECSP1 requests ECSP2 to instantiate the EAS required by the user</a:t>
            </a:r>
          </a:p>
          <a:p>
            <a:pPr lvl="1"/>
            <a:r>
              <a:rPr lang="en-US" sz="1800" dirty="0"/>
              <a:t>ECSP1 redirects the user to ECS/EES of ECSP2</a:t>
            </a:r>
          </a:p>
          <a:p>
            <a:pPr lvl="1"/>
            <a:r>
              <a:rPr lang="en-US" sz="1800" dirty="0"/>
              <a:t>EEC discovers the EAS available through ECSP2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56E7B94-FB4D-47F3-ADBD-C144E04935D7}"/>
              </a:ext>
            </a:extLst>
          </p:cNvPr>
          <p:cNvGrpSpPr/>
          <p:nvPr/>
        </p:nvGrpSpPr>
        <p:grpSpPr>
          <a:xfrm>
            <a:off x="6669332" y="2514599"/>
            <a:ext cx="5263993" cy="2499807"/>
            <a:chOff x="6670050" y="2514599"/>
            <a:chExt cx="5263993" cy="2499807"/>
          </a:xfrm>
        </p:grpSpPr>
        <p:sp>
          <p:nvSpPr>
            <p:cNvPr id="21" name="矩形 46">
              <a:extLst>
                <a:ext uri="{FF2B5EF4-FFF2-40B4-BE49-F238E27FC236}">
                  <a16:creationId xmlns:a16="http://schemas.microsoft.com/office/drawing/2014/main" id="{A4C249F8-52B5-4D20-B517-BE003E5A81A8}"/>
                </a:ext>
              </a:extLst>
            </p:cNvPr>
            <p:cNvSpPr/>
            <p:nvPr/>
          </p:nvSpPr>
          <p:spPr>
            <a:xfrm>
              <a:off x="6942550" y="3631214"/>
              <a:ext cx="1489047" cy="54598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ECSP#1</a:t>
              </a:r>
            </a:p>
          </p:txBody>
        </p:sp>
        <p:sp>
          <p:nvSpPr>
            <p:cNvPr id="22" name="矩形 48">
              <a:extLst>
                <a:ext uri="{FF2B5EF4-FFF2-40B4-BE49-F238E27FC236}">
                  <a16:creationId xmlns:a16="http://schemas.microsoft.com/office/drawing/2014/main" id="{40CB7127-4A5C-495E-9D87-06E3422DFB1A}"/>
                </a:ext>
              </a:extLst>
            </p:cNvPr>
            <p:cNvSpPr/>
            <p:nvPr/>
          </p:nvSpPr>
          <p:spPr>
            <a:xfrm>
              <a:off x="10158480" y="3635790"/>
              <a:ext cx="1489047" cy="54598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ECSP#2 </a:t>
              </a:r>
            </a:p>
          </p:txBody>
        </p:sp>
        <p:cxnSp>
          <p:nvCxnSpPr>
            <p:cNvPr id="23" name="直接连接符 81">
              <a:extLst>
                <a:ext uri="{FF2B5EF4-FFF2-40B4-BE49-F238E27FC236}">
                  <a16:creationId xmlns:a16="http://schemas.microsoft.com/office/drawing/2014/main" id="{E72540F7-309D-482F-899A-25555836C258}"/>
                </a:ext>
              </a:extLst>
            </p:cNvPr>
            <p:cNvCxnSpPr>
              <a:cxnSpLocks/>
              <a:stCxn id="28" idx="2"/>
              <a:endCxn id="22" idx="0"/>
            </p:cNvCxnSpPr>
            <p:nvPr/>
          </p:nvCxnSpPr>
          <p:spPr>
            <a:xfrm>
              <a:off x="10903003" y="3265714"/>
              <a:ext cx="1" cy="3700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82">
              <a:extLst>
                <a:ext uri="{FF2B5EF4-FFF2-40B4-BE49-F238E27FC236}">
                  <a16:creationId xmlns:a16="http://schemas.microsoft.com/office/drawing/2014/main" id="{628EC869-4601-4F7D-A1AD-1607776443E6}"/>
                </a:ext>
              </a:extLst>
            </p:cNvPr>
            <p:cNvSpPr/>
            <p:nvPr/>
          </p:nvSpPr>
          <p:spPr>
            <a:xfrm>
              <a:off x="6670050" y="2514599"/>
              <a:ext cx="2441340" cy="2499807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25" name="矩形 83">
              <a:extLst>
                <a:ext uri="{FF2B5EF4-FFF2-40B4-BE49-F238E27FC236}">
                  <a16:creationId xmlns:a16="http://schemas.microsoft.com/office/drawing/2014/main" id="{CF877648-2E8D-41F1-8280-BE06864334B6}"/>
                </a:ext>
              </a:extLst>
            </p:cNvPr>
            <p:cNvSpPr/>
            <p:nvPr/>
          </p:nvSpPr>
          <p:spPr>
            <a:xfrm>
              <a:off x="9501372" y="2514599"/>
              <a:ext cx="2432671" cy="2499807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26" name="文本框 86">
              <a:extLst>
                <a:ext uri="{FF2B5EF4-FFF2-40B4-BE49-F238E27FC236}">
                  <a16:creationId xmlns:a16="http://schemas.microsoft.com/office/drawing/2014/main" id="{312CAF36-8D80-4B5B-82F4-1778E8FDAB09}"/>
                </a:ext>
              </a:extLst>
            </p:cNvPr>
            <p:cNvSpPr txBox="1"/>
            <p:nvPr/>
          </p:nvSpPr>
          <p:spPr>
            <a:xfrm>
              <a:off x="10413970" y="2526728"/>
              <a:ext cx="60358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ECSP#2 </a:t>
              </a:r>
            </a:p>
          </p:txBody>
        </p:sp>
        <p:cxnSp>
          <p:nvCxnSpPr>
            <p:cNvPr id="27" name="直接连接符 88">
              <a:extLst>
                <a:ext uri="{FF2B5EF4-FFF2-40B4-BE49-F238E27FC236}">
                  <a16:creationId xmlns:a16="http://schemas.microsoft.com/office/drawing/2014/main" id="{5197A61E-E9FD-41C0-9237-1FDDAD06DF71}"/>
                </a:ext>
              </a:extLst>
            </p:cNvPr>
            <p:cNvCxnSpPr>
              <a:cxnSpLocks/>
              <a:stCxn id="21" idx="3"/>
              <a:endCxn id="22" idx="1"/>
            </p:cNvCxnSpPr>
            <p:nvPr/>
          </p:nvCxnSpPr>
          <p:spPr>
            <a:xfrm>
              <a:off x="8431598" y="3904205"/>
              <a:ext cx="1726884" cy="457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89">
              <a:extLst>
                <a:ext uri="{FF2B5EF4-FFF2-40B4-BE49-F238E27FC236}">
                  <a16:creationId xmlns:a16="http://schemas.microsoft.com/office/drawing/2014/main" id="{ADA577D8-A433-4400-A1F1-605225DBDF6B}"/>
                </a:ext>
              </a:extLst>
            </p:cNvPr>
            <p:cNvSpPr/>
            <p:nvPr/>
          </p:nvSpPr>
          <p:spPr>
            <a:xfrm>
              <a:off x="10481105" y="2929146"/>
              <a:ext cx="843796" cy="336568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b="1" dirty="0">
                  <a:solidFill>
                    <a:schemeClr val="tx1"/>
                  </a:solidFill>
                </a:rPr>
                <a:t>EAS1</a:t>
              </a:r>
            </a:p>
          </p:txBody>
        </p:sp>
        <p:sp>
          <p:nvSpPr>
            <p:cNvPr id="29" name="文本框 94">
              <a:extLst>
                <a:ext uri="{FF2B5EF4-FFF2-40B4-BE49-F238E27FC236}">
                  <a16:creationId xmlns:a16="http://schemas.microsoft.com/office/drawing/2014/main" id="{1B19840E-BC35-4277-8F60-C8964DD47009}"/>
                </a:ext>
              </a:extLst>
            </p:cNvPr>
            <p:cNvSpPr txBox="1"/>
            <p:nvPr/>
          </p:nvSpPr>
          <p:spPr>
            <a:xfrm>
              <a:off x="8560841" y="3630854"/>
              <a:ext cx="153751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>
                  <a:solidFill>
                    <a:srgbClr val="FF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Federation agreement</a:t>
              </a:r>
            </a:p>
          </p:txBody>
        </p:sp>
        <p:sp>
          <p:nvSpPr>
            <p:cNvPr id="31" name="矩形 97">
              <a:extLst>
                <a:ext uri="{FF2B5EF4-FFF2-40B4-BE49-F238E27FC236}">
                  <a16:creationId xmlns:a16="http://schemas.microsoft.com/office/drawing/2014/main" id="{93444945-9A72-484B-BEE5-3741E2E9A2DF}"/>
                </a:ext>
              </a:extLst>
            </p:cNvPr>
            <p:cNvSpPr/>
            <p:nvPr/>
          </p:nvSpPr>
          <p:spPr>
            <a:xfrm>
              <a:off x="7387569" y="2929146"/>
              <a:ext cx="599008" cy="32878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>
                  <a:solidFill>
                    <a:schemeClr val="tx1"/>
                  </a:solidFill>
                </a:rPr>
                <a:t>UE </a:t>
              </a:r>
            </a:p>
          </p:txBody>
        </p:sp>
        <p:sp>
          <p:nvSpPr>
            <p:cNvPr id="32" name="文本框 98">
              <a:extLst>
                <a:ext uri="{FF2B5EF4-FFF2-40B4-BE49-F238E27FC236}">
                  <a16:creationId xmlns:a16="http://schemas.microsoft.com/office/drawing/2014/main" id="{A1EC12AB-3C3C-46F2-800C-6F3E48ECE53D}"/>
                </a:ext>
              </a:extLst>
            </p:cNvPr>
            <p:cNvSpPr txBox="1"/>
            <p:nvPr/>
          </p:nvSpPr>
          <p:spPr>
            <a:xfrm>
              <a:off x="7550031" y="2526728"/>
              <a:ext cx="68137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ECSP#1 </a:t>
              </a:r>
            </a:p>
          </p:txBody>
        </p:sp>
        <p:cxnSp>
          <p:nvCxnSpPr>
            <p:cNvPr id="33" name="直接连接符 81">
              <a:extLst>
                <a:ext uri="{FF2B5EF4-FFF2-40B4-BE49-F238E27FC236}">
                  <a16:creationId xmlns:a16="http://schemas.microsoft.com/office/drawing/2014/main" id="{5E6EEED1-DB1D-4D32-A1A1-70CD427A524C}"/>
                </a:ext>
              </a:extLst>
            </p:cNvPr>
            <p:cNvCxnSpPr>
              <a:cxnSpLocks/>
              <a:stCxn id="31" idx="2"/>
              <a:endCxn id="21" idx="0"/>
            </p:cNvCxnSpPr>
            <p:nvPr/>
          </p:nvCxnSpPr>
          <p:spPr>
            <a:xfrm>
              <a:off x="7687073" y="3257931"/>
              <a:ext cx="1" cy="3732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89">
              <a:extLst>
                <a:ext uri="{FF2B5EF4-FFF2-40B4-BE49-F238E27FC236}">
                  <a16:creationId xmlns:a16="http://schemas.microsoft.com/office/drawing/2014/main" id="{AA7FFF50-5F0F-4CE9-875A-666A4E522297}"/>
                </a:ext>
              </a:extLst>
            </p:cNvPr>
            <p:cNvSpPr/>
            <p:nvPr/>
          </p:nvSpPr>
          <p:spPr>
            <a:xfrm>
              <a:off x="7265175" y="4599757"/>
              <a:ext cx="843796" cy="304134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b="1" dirty="0">
                  <a:solidFill>
                    <a:schemeClr val="tx1"/>
                  </a:solidFill>
                </a:rPr>
                <a:t>EAS1</a:t>
              </a:r>
            </a:p>
          </p:txBody>
        </p:sp>
        <p:sp>
          <p:nvSpPr>
            <p:cNvPr id="36" name="文本框 96">
              <a:extLst>
                <a:ext uri="{FF2B5EF4-FFF2-40B4-BE49-F238E27FC236}">
                  <a16:creationId xmlns:a16="http://schemas.microsoft.com/office/drawing/2014/main" id="{7D5A4C6A-9BF3-4252-98FB-6B99F72E1CB3}"/>
                </a:ext>
              </a:extLst>
            </p:cNvPr>
            <p:cNvSpPr txBox="1"/>
            <p:nvPr/>
          </p:nvSpPr>
          <p:spPr>
            <a:xfrm>
              <a:off x="7622268" y="4223003"/>
              <a:ext cx="1218283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>
                  <a:solidFill>
                    <a:srgbClr val="FF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ASP service agreement</a:t>
              </a:r>
            </a:p>
          </p:txBody>
        </p:sp>
        <p:cxnSp>
          <p:nvCxnSpPr>
            <p:cNvPr id="37" name="直接连接符 81">
              <a:extLst>
                <a:ext uri="{FF2B5EF4-FFF2-40B4-BE49-F238E27FC236}">
                  <a16:creationId xmlns:a16="http://schemas.microsoft.com/office/drawing/2014/main" id="{E7B7D5FF-0036-4D20-B58F-25D0FAA52DEC}"/>
                </a:ext>
              </a:extLst>
            </p:cNvPr>
            <p:cNvCxnSpPr>
              <a:cxnSpLocks/>
              <a:stCxn id="21" idx="2"/>
              <a:endCxn id="35" idx="0"/>
            </p:cNvCxnSpPr>
            <p:nvPr/>
          </p:nvCxnSpPr>
          <p:spPr>
            <a:xfrm flipH="1">
              <a:off x="7687073" y="4177198"/>
              <a:ext cx="1" cy="4225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96">
            <a:extLst>
              <a:ext uri="{FF2B5EF4-FFF2-40B4-BE49-F238E27FC236}">
                <a16:creationId xmlns:a16="http://schemas.microsoft.com/office/drawing/2014/main" id="{5535FA58-2A0E-4EA4-AF5C-C639297B4711}"/>
              </a:ext>
            </a:extLst>
          </p:cNvPr>
          <p:cNvSpPr txBox="1"/>
          <p:nvPr/>
        </p:nvSpPr>
        <p:spPr>
          <a:xfrm>
            <a:off x="6610397" y="3267091"/>
            <a:ext cx="1134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Edge Service Authorization (s)</a:t>
            </a:r>
          </a:p>
        </p:txBody>
      </p:sp>
    </p:spTree>
    <p:extLst>
      <p:ext uri="{BB962C8B-B14F-4D97-AF65-F5344CB8AC3E}">
        <p14:creationId xmlns:p14="http://schemas.microsoft.com/office/powerpoint/2010/main" val="318465572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Use case 3: </a:t>
            </a:r>
            <a:r>
              <a:rPr lang="en-US" sz="4000" dirty="0"/>
              <a:t>ASP is partner of only partner ECSP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98067" cy="4351338"/>
          </a:xfrm>
        </p:spPr>
        <p:txBody>
          <a:bodyPr/>
          <a:lstStyle/>
          <a:p>
            <a:r>
              <a:rPr lang="en-US" sz="2000" dirty="0"/>
              <a:t>Deployment details</a:t>
            </a:r>
          </a:p>
          <a:p>
            <a:pPr lvl="1"/>
            <a:r>
              <a:rPr lang="en-US" sz="1800" dirty="0"/>
              <a:t>User is a subscriber of ECSP1</a:t>
            </a:r>
          </a:p>
          <a:p>
            <a:pPr lvl="1"/>
            <a:r>
              <a:rPr lang="en-US" sz="1800" dirty="0"/>
              <a:t>ASP is partner of only ECSP2 (e.g., Edge services in a Sports Stadium are provided only by ECSP2)</a:t>
            </a:r>
          </a:p>
          <a:p>
            <a:pPr lvl="1"/>
            <a:r>
              <a:rPr lang="en-US" sz="1800" dirty="0"/>
              <a:t>ECSP1 and ECSP2 are federation partners</a:t>
            </a:r>
          </a:p>
          <a:p>
            <a:r>
              <a:rPr lang="en-US" sz="2000" dirty="0"/>
              <a:t>Scenario</a:t>
            </a:r>
          </a:p>
          <a:p>
            <a:pPr lvl="1"/>
            <a:r>
              <a:rPr lang="en-US" sz="1800" dirty="0"/>
              <a:t>User visits the stadium to watch a game</a:t>
            </a:r>
          </a:p>
          <a:p>
            <a:pPr lvl="1"/>
            <a:r>
              <a:rPr lang="en-US" sz="1800" dirty="0"/>
              <a:t>User receives an (offline/online) advertisement of AR based edge applications available in the stadium to enhance user’s experience</a:t>
            </a:r>
          </a:p>
          <a:p>
            <a:r>
              <a:rPr lang="en-US" sz="2000" dirty="0"/>
              <a:t>Expectation</a:t>
            </a:r>
          </a:p>
          <a:p>
            <a:pPr lvl="1"/>
            <a:r>
              <a:rPr lang="en-US" sz="1800" dirty="0"/>
              <a:t>Given location of the user, ECSP1 redirects the user to ECS/EES of ECSP2 in the stadium</a:t>
            </a:r>
          </a:p>
          <a:p>
            <a:pPr lvl="1"/>
            <a:r>
              <a:rPr lang="en-US" sz="1800" dirty="0"/>
              <a:t>EEC discovers applications available through ECSP2</a:t>
            </a:r>
          </a:p>
          <a:p>
            <a:pPr lvl="1"/>
            <a:r>
              <a:rPr lang="en-US" sz="1800" dirty="0"/>
              <a:t>User uses the applications available via ECSP2.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8A4CBCA-83DA-4364-A2EB-A9574A8D2053}"/>
              </a:ext>
            </a:extLst>
          </p:cNvPr>
          <p:cNvGrpSpPr>
            <a:grpSpLocks noChangeAspect="1"/>
          </p:cNvGrpSpPr>
          <p:nvPr/>
        </p:nvGrpSpPr>
        <p:grpSpPr>
          <a:xfrm>
            <a:off x="6670050" y="2514599"/>
            <a:ext cx="5263993" cy="1828801"/>
            <a:chOff x="2460079" y="685801"/>
            <a:chExt cx="7482824" cy="2599659"/>
          </a:xfrm>
        </p:grpSpPr>
        <p:sp>
          <p:nvSpPr>
            <p:cNvPr id="5" name="矩形 46">
              <a:extLst>
                <a:ext uri="{FF2B5EF4-FFF2-40B4-BE49-F238E27FC236}">
                  <a16:creationId xmlns:a16="http://schemas.microsoft.com/office/drawing/2014/main" id="{08AAFC81-6D20-42FB-A3A1-0D529C06EDA0}"/>
                </a:ext>
              </a:extLst>
            </p:cNvPr>
            <p:cNvSpPr/>
            <p:nvPr/>
          </p:nvSpPr>
          <p:spPr>
            <a:xfrm>
              <a:off x="2847441" y="2273080"/>
              <a:ext cx="2116697" cy="77612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ECSP#1</a:t>
              </a:r>
            </a:p>
          </p:txBody>
        </p:sp>
        <p:sp>
          <p:nvSpPr>
            <p:cNvPr id="6" name="矩形 48">
              <a:extLst>
                <a:ext uri="{FF2B5EF4-FFF2-40B4-BE49-F238E27FC236}">
                  <a16:creationId xmlns:a16="http://schemas.microsoft.com/office/drawing/2014/main" id="{51C03322-155F-4463-A7B8-665E8C61B7A4}"/>
                </a:ext>
              </a:extLst>
            </p:cNvPr>
            <p:cNvSpPr/>
            <p:nvPr/>
          </p:nvSpPr>
          <p:spPr>
            <a:xfrm>
              <a:off x="7418921" y="2279585"/>
              <a:ext cx="2116697" cy="77612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ECSP#2 </a:t>
              </a:r>
            </a:p>
          </p:txBody>
        </p:sp>
        <p:cxnSp>
          <p:nvCxnSpPr>
            <p:cNvPr id="7" name="直接连接符 81">
              <a:extLst>
                <a:ext uri="{FF2B5EF4-FFF2-40B4-BE49-F238E27FC236}">
                  <a16:creationId xmlns:a16="http://schemas.microsoft.com/office/drawing/2014/main" id="{8057341C-4CE8-415F-BC0E-A591D75483A3}"/>
                </a:ext>
              </a:extLst>
            </p:cNvPr>
            <p:cNvCxnSpPr>
              <a:cxnSpLocks/>
              <a:stCxn id="12" idx="2"/>
              <a:endCxn id="6" idx="0"/>
            </p:cNvCxnSpPr>
            <p:nvPr/>
          </p:nvCxnSpPr>
          <p:spPr>
            <a:xfrm>
              <a:off x="8477267" y="1707413"/>
              <a:ext cx="2" cy="5721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82">
              <a:extLst>
                <a:ext uri="{FF2B5EF4-FFF2-40B4-BE49-F238E27FC236}">
                  <a16:creationId xmlns:a16="http://schemas.microsoft.com/office/drawing/2014/main" id="{3AEAF8A7-88E3-4D86-95CC-413052E6004D}"/>
                </a:ext>
              </a:extLst>
            </p:cNvPr>
            <p:cNvSpPr/>
            <p:nvPr/>
          </p:nvSpPr>
          <p:spPr>
            <a:xfrm>
              <a:off x="2460079" y="685801"/>
              <a:ext cx="3470392" cy="2599659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矩形 83">
              <a:extLst>
                <a:ext uri="{FF2B5EF4-FFF2-40B4-BE49-F238E27FC236}">
                  <a16:creationId xmlns:a16="http://schemas.microsoft.com/office/drawing/2014/main" id="{FF019994-C4F3-4A62-87D4-259C421A9199}"/>
                </a:ext>
              </a:extLst>
            </p:cNvPr>
            <p:cNvSpPr/>
            <p:nvPr/>
          </p:nvSpPr>
          <p:spPr>
            <a:xfrm>
              <a:off x="6484834" y="685801"/>
              <a:ext cx="3458069" cy="2599659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文本框 86">
              <a:extLst>
                <a:ext uri="{FF2B5EF4-FFF2-40B4-BE49-F238E27FC236}">
                  <a16:creationId xmlns:a16="http://schemas.microsoft.com/office/drawing/2014/main" id="{15B143BA-4E36-4D68-B6B4-7989D5E462EF}"/>
                </a:ext>
              </a:extLst>
            </p:cNvPr>
            <p:cNvSpPr txBox="1"/>
            <p:nvPr/>
          </p:nvSpPr>
          <p:spPr>
            <a:xfrm>
              <a:off x="7782102" y="703043"/>
              <a:ext cx="857995" cy="328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ECSP#2 </a:t>
              </a:r>
            </a:p>
          </p:txBody>
        </p:sp>
        <p:cxnSp>
          <p:nvCxnSpPr>
            <p:cNvPr id="11" name="直接连接符 88">
              <a:extLst>
                <a:ext uri="{FF2B5EF4-FFF2-40B4-BE49-F238E27FC236}">
                  <a16:creationId xmlns:a16="http://schemas.microsoft.com/office/drawing/2014/main" id="{45D91F6E-3C06-462D-AB32-A16156BC52F7}"/>
                </a:ext>
              </a:extLst>
            </p:cNvPr>
            <p:cNvCxnSpPr>
              <a:cxnSpLocks/>
              <a:stCxn id="5" idx="3"/>
              <a:endCxn id="6" idx="1"/>
            </p:cNvCxnSpPr>
            <p:nvPr/>
          </p:nvCxnSpPr>
          <p:spPr>
            <a:xfrm>
              <a:off x="4964139" y="2661140"/>
              <a:ext cx="2454784" cy="650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89">
              <a:extLst>
                <a:ext uri="{FF2B5EF4-FFF2-40B4-BE49-F238E27FC236}">
                  <a16:creationId xmlns:a16="http://schemas.microsoft.com/office/drawing/2014/main" id="{EF99301E-8F68-4C70-9B08-DA5CCAA1F2AD}"/>
                </a:ext>
              </a:extLst>
            </p:cNvPr>
            <p:cNvSpPr/>
            <p:nvPr/>
          </p:nvSpPr>
          <p:spPr>
            <a:xfrm>
              <a:off x="7877535" y="1275084"/>
              <a:ext cx="1199466" cy="43232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b="1" dirty="0">
                  <a:solidFill>
                    <a:schemeClr val="tx1"/>
                  </a:solidFill>
                </a:rPr>
                <a:t>EAS</a:t>
              </a:r>
            </a:p>
          </p:txBody>
        </p:sp>
        <p:sp>
          <p:nvSpPr>
            <p:cNvPr id="13" name="文本框 94">
              <a:extLst>
                <a:ext uri="{FF2B5EF4-FFF2-40B4-BE49-F238E27FC236}">
                  <a16:creationId xmlns:a16="http://schemas.microsoft.com/office/drawing/2014/main" id="{9F37FA33-9D4A-42E1-BDA6-9CB267544110}"/>
                </a:ext>
              </a:extLst>
            </p:cNvPr>
            <p:cNvSpPr txBox="1"/>
            <p:nvPr/>
          </p:nvSpPr>
          <p:spPr>
            <a:xfrm>
              <a:off x="5147859" y="2272569"/>
              <a:ext cx="2185600" cy="328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>
                  <a:solidFill>
                    <a:srgbClr val="FF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Federation agreement</a:t>
              </a:r>
            </a:p>
          </p:txBody>
        </p:sp>
        <p:sp>
          <p:nvSpPr>
            <p:cNvPr id="14" name="文本框 96">
              <a:extLst>
                <a:ext uri="{FF2B5EF4-FFF2-40B4-BE49-F238E27FC236}">
                  <a16:creationId xmlns:a16="http://schemas.microsoft.com/office/drawing/2014/main" id="{D53DBE1B-9E32-44BE-8B5A-36E212226DDD}"/>
                </a:ext>
              </a:extLst>
            </p:cNvPr>
            <p:cNvSpPr txBox="1"/>
            <p:nvPr/>
          </p:nvSpPr>
          <p:spPr>
            <a:xfrm>
              <a:off x="8211100" y="1776933"/>
              <a:ext cx="1731803" cy="525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>
                  <a:solidFill>
                    <a:srgbClr val="FF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ASP service agreement</a:t>
              </a:r>
            </a:p>
          </p:txBody>
        </p:sp>
        <p:sp>
          <p:nvSpPr>
            <p:cNvPr id="15" name="矩形 97">
              <a:extLst>
                <a:ext uri="{FF2B5EF4-FFF2-40B4-BE49-F238E27FC236}">
                  <a16:creationId xmlns:a16="http://schemas.microsoft.com/office/drawing/2014/main" id="{399F7C24-4D71-4A29-99D7-03CC848ECDEE}"/>
                </a:ext>
              </a:extLst>
            </p:cNvPr>
            <p:cNvSpPr/>
            <p:nvPr/>
          </p:nvSpPr>
          <p:spPr>
            <a:xfrm>
              <a:off x="3480040" y="1275084"/>
              <a:ext cx="851497" cy="46737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>
                  <a:solidFill>
                    <a:schemeClr val="tx1"/>
                  </a:solidFill>
                </a:rPr>
                <a:t>UE </a:t>
              </a:r>
            </a:p>
          </p:txBody>
        </p:sp>
        <p:sp>
          <p:nvSpPr>
            <p:cNvPr id="16" name="文本框 98">
              <a:extLst>
                <a:ext uri="{FF2B5EF4-FFF2-40B4-BE49-F238E27FC236}">
                  <a16:creationId xmlns:a16="http://schemas.microsoft.com/office/drawing/2014/main" id="{50CD9C12-37C1-462D-98A4-E56CE9C772C0}"/>
                </a:ext>
              </a:extLst>
            </p:cNvPr>
            <p:cNvSpPr txBox="1"/>
            <p:nvPr/>
          </p:nvSpPr>
          <p:spPr>
            <a:xfrm>
              <a:off x="3710981" y="703043"/>
              <a:ext cx="968588" cy="328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ECSP#1 </a:t>
              </a:r>
            </a:p>
          </p:txBody>
        </p:sp>
        <p:cxnSp>
          <p:nvCxnSpPr>
            <p:cNvPr id="17" name="直接连接符 81">
              <a:extLst>
                <a:ext uri="{FF2B5EF4-FFF2-40B4-BE49-F238E27FC236}">
                  <a16:creationId xmlns:a16="http://schemas.microsoft.com/office/drawing/2014/main" id="{D789DD28-987A-4F13-AA1C-E23A636BB45C}"/>
                </a:ext>
              </a:extLst>
            </p:cNvPr>
            <p:cNvCxnSpPr>
              <a:cxnSpLocks/>
              <a:stCxn id="15" idx="2"/>
              <a:endCxn id="5" idx="0"/>
            </p:cNvCxnSpPr>
            <p:nvPr/>
          </p:nvCxnSpPr>
          <p:spPr>
            <a:xfrm>
              <a:off x="3905789" y="1742455"/>
              <a:ext cx="1" cy="5306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96">
            <a:extLst>
              <a:ext uri="{FF2B5EF4-FFF2-40B4-BE49-F238E27FC236}">
                <a16:creationId xmlns:a16="http://schemas.microsoft.com/office/drawing/2014/main" id="{02858576-AE84-4DF6-A976-63F934F24C52}"/>
              </a:ext>
            </a:extLst>
          </p:cNvPr>
          <p:cNvSpPr txBox="1"/>
          <p:nvPr/>
        </p:nvSpPr>
        <p:spPr>
          <a:xfrm>
            <a:off x="6610397" y="3267091"/>
            <a:ext cx="1134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Edge Service Authorization (s)</a:t>
            </a:r>
          </a:p>
        </p:txBody>
      </p:sp>
    </p:spTree>
    <p:extLst>
      <p:ext uri="{BB962C8B-B14F-4D97-AF65-F5344CB8AC3E}">
        <p14:creationId xmlns:p14="http://schemas.microsoft.com/office/powerpoint/2010/main" val="16839050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Use case 4: </a:t>
            </a:r>
            <a:r>
              <a:rPr lang="en-US" sz="4000" dirty="0"/>
              <a:t>ASP is partner of both ECSPs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98067" cy="4351338"/>
          </a:xfrm>
        </p:spPr>
        <p:txBody>
          <a:bodyPr/>
          <a:lstStyle/>
          <a:p>
            <a:r>
              <a:rPr lang="en-US" sz="2000" dirty="0"/>
              <a:t>Deployment details</a:t>
            </a:r>
          </a:p>
          <a:p>
            <a:pPr lvl="1"/>
            <a:r>
              <a:rPr lang="en-US" sz="1800" dirty="0"/>
              <a:t>User is a subscriber of ECSP1</a:t>
            </a:r>
          </a:p>
          <a:p>
            <a:pPr lvl="1"/>
            <a:r>
              <a:rPr lang="en-US" sz="1800" dirty="0"/>
              <a:t>ASP is partner of both ECSPs</a:t>
            </a:r>
          </a:p>
          <a:p>
            <a:pPr lvl="1"/>
            <a:r>
              <a:rPr lang="en-US" sz="1800" dirty="0"/>
              <a:t>ECSP1 and ECSP2 are federation partners</a:t>
            </a:r>
          </a:p>
          <a:p>
            <a:r>
              <a:rPr lang="en-US" sz="2000" dirty="0"/>
              <a:t>Scenario</a:t>
            </a:r>
          </a:p>
          <a:p>
            <a:pPr lvl="1"/>
            <a:r>
              <a:rPr lang="en-US" sz="1800" dirty="0"/>
              <a:t>User requires an EAS at a location where ECSP#1 does not provide services, but ECSP#2 does.</a:t>
            </a:r>
          </a:p>
          <a:p>
            <a:r>
              <a:rPr lang="en-US" sz="2000" dirty="0"/>
              <a:t>Expectation</a:t>
            </a:r>
          </a:p>
          <a:p>
            <a:pPr lvl="1"/>
            <a:r>
              <a:rPr lang="en-US" sz="1800" dirty="0"/>
              <a:t>ECSP1 redirects the user to ECS/EES of ECSP2</a:t>
            </a:r>
          </a:p>
          <a:p>
            <a:pPr lvl="1"/>
            <a:r>
              <a:rPr lang="en-US" sz="1800" dirty="0"/>
              <a:t>EEC discovers the EAS available through ECSP2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81FFE4B-D264-442B-BF6E-78ADC8E7D43E}"/>
              </a:ext>
            </a:extLst>
          </p:cNvPr>
          <p:cNvGrpSpPr>
            <a:grpSpLocks noChangeAspect="1"/>
          </p:cNvGrpSpPr>
          <p:nvPr/>
        </p:nvGrpSpPr>
        <p:grpSpPr>
          <a:xfrm>
            <a:off x="6536267" y="2726791"/>
            <a:ext cx="5455716" cy="2248995"/>
            <a:chOff x="1810902" y="685796"/>
            <a:chExt cx="8867377" cy="3655376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8F31B282-6356-45C6-9370-3D136A92C5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10902" y="685796"/>
              <a:ext cx="8867377" cy="3655376"/>
              <a:chOff x="1642253" y="4138928"/>
              <a:chExt cx="5176558" cy="2133922"/>
            </a:xfrm>
          </p:grpSpPr>
          <p:sp>
            <p:nvSpPr>
              <p:cNvPr id="25" name="矩形 46">
                <a:extLst>
                  <a:ext uri="{FF2B5EF4-FFF2-40B4-BE49-F238E27FC236}">
                    <a16:creationId xmlns:a16="http://schemas.microsoft.com/office/drawing/2014/main" id="{7DFE9143-C2AD-49C6-A62D-0C9B48B17737}"/>
                  </a:ext>
                </a:extLst>
              </p:cNvPr>
              <p:cNvSpPr/>
              <p:nvPr/>
            </p:nvSpPr>
            <p:spPr>
              <a:xfrm>
                <a:off x="2247359" y="5065543"/>
                <a:ext cx="1235676" cy="45308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100" dirty="0">
                    <a:solidFill>
                      <a:schemeClr val="tx1"/>
                    </a:solidFill>
                  </a:rPr>
                  <a:t>ECSP#1</a:t>
                </a:r>
              </a:p>
            </p:txBody>
          </p:sp>
          <p:sp>
            <p:nvSpPr>
              <p:cNvPr id="26" name="矩形 48">
                <a:extLst>
                  <a:ext uri="{FF2B5EF4-FFF2-40B4-BE49-F238E27FC236}">
                    <a16:creationId xmlns:a16="http://schemas.microsoft.com/office/drawing/2014/main" id="{13FF9AF2-C4DA-43E2-BAB9-AF18710402D9}"/>
                  </a:ext>
                </a:extLst>
              </p:cNvPr>
              <p:cNvSpPr/>
              <p:nvPr/>
            </p:nvSpPr>
            <p:spPr>
              <a:xfrm>
                <a:off x="4916078" y="5069340"/>
                <a:ext cx="1235676" cy="453081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100" dirty="0">
                    <a:solidFill>
                      <a:schemeClr val="tx1"/>
                    </a:solidFill>
                  </a:rPr>
                  <a:t>ECSP#2 </a:t>
                </a:r>
              </a:p>
            </p:txBody>
          </p:sp>
          <p:sp>
            <p:nvSpPr>
              <p:cNvPr id="27" name="矩形 76">
                <a:extLst>
                  <a:ext uri="{FF2B5EF4-FFF2-40B4-BE49-F238E27FC236}">
                    <a16:creationId xmlns:a16="http://schemas.microsoft.com/office/drawing/2014/main" id="{613C7F35-E1C6-4603-A8F0-34C9C807890A}"/>
                  </a:ext>
                </a:extLst>
              </p:cNvPr>
              <p:cNvSpPr/>
              <p:nvPr/>
            </p:nvSpPr>
            <p:spPr>
              <a:xfrm>
                <a:off x="2988763" y="4532178"/>
                <a:ext cx="700219" cy="252383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900" b="1" dirty="0">
                    <a:solidFill>
                      <a:schemeClr val="tx1"/>
                    </a:solidFill>
                  </a:rPr>
                  <a:t>Web-App#2</a:t>
                </a:r>
              </a:p>
            </p:txBody>
          </p:sp>
          <p:cxnSp>
            <p:nvCxnSpPr>
              <p:cNvPr id="28" name="直接连接符 79">
                <a:extLst>
                  <a:ext uri="{FF2B5EF4-FFF2-40B4-BE49-F238E27FC236}">
                    <a16:creationId xmlns:a16="http://schemas.microsoft.com/office/drawing/2014/main" id="{3EE1A2FB-9759-455F-9043-E33149801A10}"/>
                  </a:ext>
                </a:extLst>
              </p:cNvPr>
              <p:cNvCxnSpPr>
                <a:stCxn id="27" idx="2"/>
                <a:endCxn id="25" idx="0"/>
              </p:cNvCxnSpPr>
              <p:nvPr/>
            </p:nvCxnSpPr>
            <p:spPr>
              <a:xfrm flipH="1">
                <a:off x="2865197" y="4784561"/>
                <a:ext cx="473676" cy="28098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81">
                <a:extLst>
                  <a:ext uri="{FF2B5EF4-FFF2-40B4-BE49-F238E27FC236}">
                    <a16:creationId xmlns:a16="http://schemas.microsoft.com/office/drawing/2014/main" id="{609A98E4-8CE9-4F3D-901D-93B125EB500C}"/>
                  </a:ext>
                </a:extLst>
              </p:cNvPr>
              <p:cNvCxnSpPr>
                <a:endCxn id="26" idx="0"/>
              </p:cNvCxnSpPr>
              <p:nvPr/>
            </p:nvCxnSpPr>
            <p:spPr>
              <a:xfrm>
                <a:off x="5029353" y="4788359"/>
                <a:ext cx="504563" cy="28098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矩形 82">
                <a:extLst>
                  <a:ext uri="{FF2B5EF4-FFF2-40B4-BE49-F238E27FC236}">
                    <a16:creationId xmlns:a16="http://schemas.microsoft.com/office/drawing/2014/main" id="{ABE936EA-0CF4-4215-948A-ACBF04655CC1}"/>
                  </a:ext>
                </a:extLst>
              </p:cNvPr>
              <p:cNvSpPr/>
              <p:nvPr/>
            </p:nvSpPr>
            <p:spPr>
              <a:xfrm>
                <a:off x="1642253" y="4138928"/>
                <a:ext cx="2404904" cy="1852633"/>
              </a:xfrm>
              <a:prstGeom prst="rect">
                <a:avLst/>
              </a:prstGeom>
              <a:noFill/>
              <a:ln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400" dirty="0"/>
              </a:p>
            </p:txBody>
          </p:sp>
          <p:sp>
            <p:nvSpPr>
              <p:cNvPr id="31" name="矩形 83">
                <a:extLst>
                  <a:ext uri="{FF2B5EF4-FFF2-40B4-BE49-F238E27FC236}">
                    <a16:creationId xmlns:a16="http://schemas.microsoft.com/office/drawing/2014/main" id="{2A9089CA-02FD-481D-803C-44ABE6FF92A7}"/>
                  </a:ext>
                </a:extLst>
              </p:cNvPr>
              <p:cNvSpPr/>
              <p:nvPr/>
            </p:nvSpPr>
            <p:spPr>
              <a:xfrm>
                <a:off x="4370781" y="4138928"/>
                <a:ext cx="2386078" cy="1852633"/>
              </a:xfrm>
              <a:prstGeom prst="rect">
                <a:avLst/>
              </a:prstGeom>
              <a:noFill/>
              <a:ln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400" dirty="0"/>
              </a:p>
            </p:txBody>
          </p:sp>
          <p:sp>
            <p:nvSpPr>
              <p:cNvPr id="32" name="矩形 84">
                <a:extLst>
                  <a:ext uri="{FF2B5EF4-FFF2-40B4-BE49-F238E27FC236}">
                    <a16:creationId xmlns:a16="http://schemas.microsoft.com/office/drawing/2014/main" id="{E468718D-8D03-47E8-9ECD-61A1F4D60FD7}"/>
                  </a:ext>
                </a:extLst>
              </p:cNvPr>
              <p:cNvSpPr/>
              <p:nvPr/>
            </p:nvSpPr>
            <p:spPr>
              <a:xfrm>
                <a:off x="5946463" y="5687455"/>
                <a:ext cx="497083" cy="2728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050" b="1" dirty="0">
                    <a:solidFill>
                      <a:schemeClr val="tx1"/>
                    </a:solidFill>
                  </a:rPr>
                  <a:t>UE </a:t>
                </a:r>
              </a:p>
            </p:txBody>
          </p:sp>
          <p:sp>
            <p:nvSpPr>
              <p:cNvPr id="33" name="文本框 86">
                <a:extLst>
                  <a:ext uri="{FF2B5EF4-FFF2-40B4-BE49-F238E27FC236}">
                    <a16:creationId xmlns:a16="http://schemas.microsoft.com/office/drawing/2014/main" id="{97BF5F61-1407-4D02-9082-41ED47E2721D}"/>
                  </a:ext>
                </a:extLst>
              </p:cNvPr>
              <p:cNvSpPr txBox="1"/>
              <p:nvPr/>
            </p:nvSpPr>
            <p:spPr>
              <a:xfrm>
                <a:off x="5807826" y="4167578"/>
                <a:ext cx="1010985" cy="1898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700" dirty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ECSP#2 </a:t>
                </a:r>
              </a:p>
            </p:txBody>
          </p:sp>
          <p:sp>
            <p:nvSpPr>
              <p:cNvPr id="34" name="矩形 87">
                <a:extLst>
                  <a:ext uri="{FF2B5EF4-FFF2-40B4-BE49-F238E27FC236}">
                    <a16:creationId xmlns:a16="http://schemas.microsoft.com/office/drawing/2014/main" id="{F0413C5B-E258-45D8-A60E-7D224C010E5D}"/>
                  </a:ext>
                </a:extLst>
              </p:cNvPr>
              <p:cNvSpPr/>
              <p:nvPr/>
            </p:nvSpPr>
            <p:spPr>
              <a:xfrm>
                <a:off x="3860334" y="6000010"/>
                <a:ext cx="697495" cy="27284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050" b="1" dirty="0">
                    <a:solidFill>
                      <a:schemeClr val="tx1"/>
                    </a:solidFill>
                  </a:rPr>
                  <a:t>ASP</a:t>
                </a:r>
              </a:p>
            </p:txBody>
          </p:sp>
          <p:cxnSp>
            <p:nvCxnSpPr>
              <p:cNvPr id="35" name="直接连接符 88">
                <a:extLst>
                  <a:ext uri="{FF2B5EF4-FFF2-40B4-BE49-F238E27FC236}">
                    <a16:creationId xmlns:a16="http://schemas.microsoft.com/office/drawing/2014/main" id="{C0B8FBCA-6D98-4B77-8A72-0DAAD7DEDBAC}"/>
                  </a:ext>
                </a:extLst>
              </p:cNvPr>
              <p:cNvCxnSpPr>
                <a:stCxn id="25" idx="2"/>
                <a:endCxn id="34" idx="1"/>
              </p:cNvCxnSpPr>
              <p:nvPr/>
            </p:nvCxnSpPr>
            <p:spPr>
              <a:xfrm>
                <a:off x="2865197" y="5518624"/>
                <a:ext cx="995137" cy="61780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矩形 89">
                <a:extLst>
                  <a:ext uri="{FF2B5EF4-FFF2-40B4-BE49-F238E27FC236}">
                    <a16:creationId xmlns:a16="http://schemas.microsoft.com/office/drawing/2014/main" id="{D2FAF5F8-05F1-40AF-B32E-228F71F11EBE}"/>
                  </a:ext>
                </a:extLst>
              </p:cNvPr>
              <p:cNvSpPr/>
              <p:nvPr/>
            </p:nvSpPr>
            <p:spPr>
              <a:xfrm>
                <a:off x="4679243" y="4532178"/>
                <a:ext cx="700219" cy="252383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900" b="1" dirty="0">
                    <a:solidFill>
                      <a:schemeClr val="tx1"/>
                    </a:solidFill>
                  </a:rPr>
                  <a:t>Web-App#2</a:t>
                </a:r>
              </a:p>
            </p:txBody>
          </p:sp>
          <p:sp>
            <p:nvSpPr>
              <p:cNvPr id="39" name="文本框 94">
                <a:extLst>
                  <a:ext uri="{FF2B5EF4-FFF2-40B4-BE49-F238E27FC236}">
                    <a16:creationId xmlns:a16="http://schemas.microsoft.com/office/drawing/2014/main" id="{F901DD88-2FC6-4254-A8EB-9056D1EC8BE6}"/>
                  </a:ext>
                </a:extLst>
              </p:cNvPr>
              <p:cNvSpPr txBox="1"/>
              <p:nvPr/>
            </p:nvSpPr>
            <p:spPr>
              <a:xfrm>
                <a:off x="2310470" y="5600856"/>
                <a:ext cx="1275900" cy="1898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700" dirty="0">
                    <a:solidFill>
                      <a:srgbClr val="FF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ASP Service Agreement</a:t>
                </a:r>
              </a:p>
            </p:txBody>
          </p:sp>
          <p:cxnSp>
            <p:nvCxnSpPr>
              <p:cNvPr id="40" name="直接连接符 95">
                <a:extLst>
                  <a:ext uri="{FF2B5EF4-FFF2-40B4-BE49-F238E27FC236}">
                    <a16:creationId xmlns:a16="http://schemas.microsoft.com/office/drawing/2014/main" id="{1A09B012-8D51-41E6-A21E-F45FBD83A9F7}"/>
                  </a:ext>
                </a:extLst>
              </p:cNvPr>
              <p:cNvCxnSpPr>
                <a:stCxn id="26" idx="2"/>
                <a:endCxn id="34" idx="3"/>
              </p:cNvCxnSpPr>
              <p:nvPr/>
            </p:nvCxnSpPr>
            <p:spPr>
              <a:xfrm flipH="1">
                <a:off x="4557829" y="5522421"/>
                <a:ext cx="976087" cy="614009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文本框 96">
                <a:extLst>
                  <a:ext uri="{FF2B5EF4-FFF2-40B4-BE49-F238E27FC236}">
                    <a16:creationId xmlns:a16="http://schemas.microsoft.com/office/drawing/2014/main" id="{BFD129E2-0D17-4948-BEA6-47B86B627E90}"/>
                  </a:ext>
                </a:extLst>
              </p:cNvPr>
              <p:cNvSpPr txBox="1"/>
              <p:nvPr/>
            </p:nvSpPr>
            <p:spPr>
              <a:xfrm>
                <a:off x="4278127" y="5593976"/>
                <a:ext cx="1275900" cy="1898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700" dirty="0">
                    <a:solidFill>
                      <a:srgbClr val="FF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ASP Service Agreement</a:t>
                </a:r>
              </a:p>
            </p:txBody>
          </p:sp>
          <p:sp>
            <p:nvSpPr>
              <p:cNvPr id="42" name="文本框 98">
                <a:extLst>
                  <a:ext uri="{FF2B5EF4-FFF2-40B4-BE49-F238E27FC236}">
                    <a16:creationId xmlns:a16="http://schemas.microsoft.com/office/drawing/2014/main" id="{3CFDF356-C8DA-433C-9453-A48386F19394}"/>
                  </a:ext>
                </a:extLst>
              </p:cNvPr>
              <p:cNvSpPr txBox="1"/>
              <p:nvPr/>
            </p:nvSpPr>
            <p:spPr>
              <a:xfrm>
                <a:off x="1642253" y="4182017"/>
                <a:ext cx="1010985" cy="1898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700" dirty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ECSP#1 </a:t>
                </a:r>
              </a:p>
            </p:txBody>
          </p:sp>
        </p:grpSp>
        <p:sp>
          <p:nvSpPr>
            <p:cNvPr id="21" name="文本框 93">
              <a:extLst>
                <a:ext uri="{FF2B5EF4-FFF2-40B4-BE49-F238E27FC236}">
                  <a16:creationId xmlns:a16="http://schemas.microsoft.com/office/drawing/2014/main" id="{9A960DF6-1B81-424A-A61A-60561140F5D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5281895" y="2310264"/>
              <a:ext cx="1925818" cy="550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800" dirty="0">
                  <a:solidFill>
                    <a:srgbClr val="FF0000"/>
                  </a:solidFill>
                </a:rPr>
                <a:t>Federation agreement </a:t>
              </a:r>
            </a:p>
            <a:p>
              <a:endParaRPr lang="en-US" sz="800" dirty="0">
                <a:solidFill>
                  <a:srgbClr val="FF0000"/>
                </a:solidFill>
              </a:endParaRPr>
            </a:p>
          </p:txBody>
        </p:sp>
        <p:cxnSp>
          <p:nvCxnSpPr>
            <p:cNvPr id="22" name="曲线连接符 92">
              <a:extLst>
                <a:ext uri="{FF2B5EF4-FFF2-40B4-BE49-F238E27FC236}">
                  <a16:creationId xmlns:a16="http://schemas.microsoft.com/office/drawing/2014/main" id="{7E843D90-02EA-458C-A61E-4C8A60C20C6A}"/>
                </a:ext>
              </a:extLst>
            </p:cNvPr>
            <p:cNvCxnSpPr>
              <a:cxnSpLocks noChangeAspect="1"/>
            </p:cNvCxnSpPr>
            <p:nvPr/>
          </p:nvCxnSpPr>
          <p:spPr>
            <a:xfrm>
              <a:off x="4964138" y="2706887"/>
              <a:ext cx="2454783" cy="6504"/>
            </a:xfrm>
            <a:prstGeom prst="curvedConnector3">
              <a:avLst>
                <a:gd name="adj1" fmla="val 50000"/>
              </a:avLst>
            </a:prstGeom>
            <a:ln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8">
            <a:extLst>
              <a:ext uri="{FF2B5EF4-FFF2-40B4-BE49-F238E27FC236}">
                <a16:creationId xmlns:a16="http://schemas.microsoft.com/office/drawing/2014/main" id="{3BA11F17-1164-4F7C-8038-C0196772C3CA}"/>
              </a:ext>
            </a:extLst>
          </p:cNvPr>
          <p:cNvSpPr txBox="1"/>
          <p:nvPr/>
        </p:nvSpPr>
        <p:spPr>
          <a:xfrm>
            <a:off x="7389766" y="5432145"/>
            <a:ext cx="3748978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sz="1400" dirty="0"/>
              <a:t>NOTE: ASP can redirect the UE to ECSP2, but ASP will require knowing that ECSP1 and ECSP2 are federation partners and ECSP2 can trust the UE.</a:t>
            </a:r>
          </a:p>
        </p:txBody>
      </p:sp>
    </p:spTree>
    <p:extLst>
      <p:ext uri="{BB962C8B-B14F-4D97-AF65-F5344CB8AC3E}">
        <p14:creationId xmlns:p14="http://schemas.microsoft.com/office/powerpoint/2010/main" val="191552812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Use case 5: </a:t>
            </a:r>
            <a:r>
              <a:rPr lang="en-US" sz="4000" dirty="0"/>
              <a:t>Browser based applications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98067" cy="4351338"/>
          </a:xfrm>
        </p:spPr>
        <p:txBody>
          <a:bodyPr/>
          <a:lstStyle/>
          <a:p>
            <a:r>
              <a:rPr lang="en-US" sz="2000" dirty="0"/>
              <a:t>Deployment</a:t>
            </a:r>
          </a:p>
          <a:p>
            <a:pPr lvl="1"/>
            <a:r>
              <a:rPr lang="en-US" sz="1800" dirty="0"/>
              <a:t>User is a subscriber of ECSP1.</a:t>
            </a:r>
          </a:p>
          <a:p>
            <a:pPr lvl="1"/>
            <a:r>
              <a:rPr lang="en-US" sz="1800" dirty="0"/>
              <a:t>ASP is partner of ECSP1 and ECSP2</a:t>
            </a:r>
          </a:p>
          <a:p>
            <a:pPr lvl="1"/>
            <a:r>
              <a:rPr lang="en-US" sz="1800" dirty="0"/>
              <a:t>ECSP1 and ECSP2 are federation partners</a:t>
            </a:r>
          </a:p>
          <a:p>
            <a:pPr lvl="1"/>
            <a:r>
              <a:rPr lang="en-US" sz="1800" dirty="0"/>
              <a:t>ASP does not have a dedicated AC</a:t>
            </a:r>
          </a:p>
          <a:p>
            <a:r>
              <a:rPr lang="en-US" sz="2000" dirty="0"/>
              <a:t>Scenario</a:t>
            </a:r>
          </a:p>
          <a:p>
            <a:pPr lvl="1"/>
            <a:r>
              <a:rPr lang="en-US" sz="1800" dirty="0"/>
              <a:t>User is at a location where only ECSP2 provides edge services.</a:t>
            </a:r>
          </a:p>
          <a:p>
            <a:pPr lvl="1"/>
            <a:r>
              <a:rPr lang="en-US" sz="1800" dirty="0"/>
              <a:t>User uses web browser to connect to the EAS, e.g., a streaming service like Netflix.</a:t>
            </a:r>
          </a:p>
          <a:p>
            <a:r>
              <a:rPr lang="en-US" sz="2000" dirty="0"/>
              <a:t>Expectation</a:t>
            </a:r>
          </a:p>
          <a:p>
            <a:pPr lvl="1"/>
            <a:r>
              <a:rPr lang="en-US" sz="1800" dirty="0"/>
              <a:t>ECSP1 checks if the EAS is available via ECSP2 and redirects the UE to ECSP2 if the EAS is available via ECSP2.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B765AE4-32B9-4453-ADD6-F8EB96243170}"/>
              </a:ext>
            </a:extLst>
          </p:cNvPr>
          <p:cNvGrpSpPr>
            <a:grpSpLocks noChangeAspect="1"/>
          </p:cNvGrpSpPr>
          <p:nvPr/>
        </p:nvGrpSpPr>
        <p:grpSpPr>
          <a:xfrm>
            <a:off x="6536267" y="2726791"/>
            <a:ext cx="5455716" cy="2549006"/>
            <a:chOff x="1810902" y="685796"/>
            <a:chExt cx="8867377" cy="4142996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FF6D06C-F233-48CB-848B-D9366BFCC18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10902" y="685796"/>
              <a:ext cx="8867377" cy="4142996"/>
              <a:chOff x="1810902" y="685796"/>
              <a:chExt cx="8867377" cy="4142996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BA031992-446B-4707-9DE3-599D58B66C2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810902" y="685796"/>
                <a:ext cx="8867377" cy="4142996"/>
                <a:chOff x="1642253" y="4138928"/>
                <a:chExt cx="5176558" cy="2418583"/>
              </a:xfrm>
            </p:grpSpPr>
            <p:sp>
              <p:nvSpPr>
                <p:cNvPr id="25" name="矩形 46">
                  <a:extLst>
                    <a:ext uri="{FF2B5EF4-FFF2-40B4-BE49-F238E27FC236}">
                      <a16:creationId xmlns:a16="http://schemas.microsoft.com/office/drawing/2014/main" id="{C0C87C6F-8D75-4A27-8D3D-F44FC93BB1CA}"/>
                    </a:ext>
                  </a:extLst>
                </p:cNvPr>
                <p:cNvSpPr/>
                <p:nvPr/>
              </p:nvSpPr>
              <p:spPr>
                <a:xfrm>
                  <a:off x="2247359" y="5065543"/>
                  <a:ext cx="1235676" cy="453081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100" dirty="0">
                      <a:solidFill>
                        <a:schemeClr val="tx1"/>
                      </a:solidFill>
                    </a:rPr>
                    <a:t>ECSP#1</a:t>
                  </a:r>
                </a:p>
              </p:txBody>
            </p:sp>
            <p:sp>
              <p:nvSpPr>
                <p:cNvPr id="26" name="矩形 48">
                  <a:extLst>
                    <a:ext uri="{FF2B5EF4-FFF2-40B4-BE49-F238E27FC236}">
                      <a16:creationId xmlns:a16="http://schemas.microsoft.com/office/drawing/2014/main" id="{BF18E1CF-D9BD-4F08-B334-050B1C5D8A27}"/>
                    </a:ext>
                  </a:extLst>
                </p:cNvPr>
                <p:cNvSpPr/>
                <p:nvPr/>
              </p:nvSpPr>
              <p:spPr>
                <a:xfrm>
                  <a:off x="4916078" y="5069340"/>
                  <a:ext cx="1235676" cy="453081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100" dirty="0">
                      <a:solidFill>
                        <a:schemeClr val="tx1"/>
                      </a:solidFill>
                    </a:rPr>
                    <a:t>ECSP#2 </a:t>
                  </a:r>
                </a:p>
              </p:txBody>
            </p:sp>
            <p:sp>
              <p:nvSpPr>
                <p:cNvPr id="27" name="矩形 76">
                  <a:extLst>
                    <a:ext uri="{FF2B5EF4-FFF2-40B4-BE49-F238E27FC236}">
                      <a16:creationId xmlns:a16="http://schemas.microsoft.com/office/drawing/2014/main" id="{DAB95B4A-08D8-4DDF-98E6-DD3D93521918}"/>
                    </a:ext>
                  </a:extLst>
                </p:cNvPr>
                <p:cNvSpPr/>
                <p:nvPr/>
              </p:nvSpPr>
              <p:spPr>
                <a:xfrm>
                  <a:off x="2988763" y="4532178"/>
                  <a:ext cx="700219" cy="252383"/>
                </a:xfrm>
                <a:prstGeom prst="rect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900" b="1" dirty="0">
                      <a:solidFill>
                        <a:schemeClr val="tx1"/>
                      </a:solidFill>
                    </a:rPr>
                    <a:t>Web-App#2</a:t>
                  </a:r>
                </a:p>
              </p:txBody>
            </p:sp>
            <p:cxnSp>
              <p:nvCxnSpPr>
                <p:cNvPr id="28" name="直接连接符 79">
                  <a:extLst>
                    <a:ext uri="{FF2B5EF4-FFF2-40B4-BE49-F238E27FC236}">
                      <a16:creationId xmlns:a16="http://schemas.microsoft.com/office/drawing/2014/main" id="{8D9D453C-0C6E-406C-88A5-6ACCFF9AACF0}"/>
                    </a:ext>
                  </a:extLst>
                </p:cNvPr>
                <p:cNvCxnSpPr>
                  <a:stCxn id="27" idx="2"/>
                  <a:endCxn id="25" idx="0"/>
                </p:cNvCxnSpPr>
                <p:nvPr/>
              </p:nvCxnSpPr>
              <p:spPr>
                <a:xfrm flipH="1">
                  <a:off x="2865197" y="4784561"/>
                  <a:ext cx="473676" cy="28098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81">
                  <a:extLst>
                    <a:ext uri="{FF2B5EF4-FFF2-40B4-BE49-F238E27FC236}">
                      <a16:creationId xmlns:a16="http://schemas.microsoft.com/office/drawing/2014/main" id="{60C89F2F-C6A8-4439-BFF8-1597A84E3221}"/>
                    </a:ext>
                  </a:extLst>
                </p:cNvPr>
                <p:cNvCxnSpPr>
                  <a:endCxn id="26" idx="0"/>
                </p:cNvCxnSpPr>
                <p:nvPr/>
              </p:nvCxnSpPr>
              <p:spPr>
                <a:xfrm>
                  <a:off x="5029353" y="4788359"/>
                  <a:ext cx="504563" cy="280981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矩形 82">
                  <a:extLst>
                    <a:ext uri="{FF2B5EF4-FFF2-40B4-BE49-F238E27FC236}">
                      <a16:creationId xmlns:a16="http://schemas.microsoft.com/office/drawing/2014/main" id="{98491EF7-6B1B-4FC4-B7DB-28AE519567E1}"/>
                    </a:ext>
                  </a:extLst>
                </p:cNvPr>
                <p:cNvSpPr/>
                <p:nvPr/>
              </p:nvSpPr>
              <p:spPr>
                <a:xfrm>
                  <a:off x="1642253" y="4138928"/>
                  <a:ext cx="2404904" cy="1852633"/>
                </a:xfrm>
                <a:prstGeom prst="rect">
                  <a:avLst/>
                </a:prstGeom>
                <a:noFill/>
                <a:ln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1400" dirty="0"/>
                </a:p>
              </p:txBody>
            </p:sp>
            <p:sp>
              <p:nvSpPr>
                <p:cNvPr id="31" name="矩形 83">
                  <a:extLst>
                    <a:ext uri="{FF2B5EF4-FFF2-40B4-BE49-F238E27FC236}">
                      <a16:creationId xmlns:a16="http://schemas.microsoft.com/office/drawing/2014/main" id="{C056AA08-B6CB-4333-8419-E41517FB63BB}"/>
                    </a:ext>
                  </a:extLst>
                </p:cNvPr>
                <p:cNvSpPr/>
                <p:nvPr/>
              </p:nvSpPr>
              <p:spPr>
                <a:xfrm>
                  <a:off x="4370781" y="4138928"/>
                  <a:ext cx="2386078" cy="1852633"/>
                </a:xfrm>
                <a:prstGeom prst="rect">
                  <a:avLst/>
                </a:prstGeom>
                <a:noFill/>
                <a:ln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1400" dirty="0"/>
                </a:p>
              </p:txBody>
            </p:sp>
            <p:sp>
              <p:nvSpPr>
                <p:cNvPr id="32" name="矩形 84">
                  <a:extLst>
                    <a:ext uri="{FF2B5EF4-FFF2-40B4-BE49-F238E27FC236}">
                      <a16:creationId xmlns:a16="http://schemas.microsoft.com/office/drawing/2014/main" id="{FD16C84C-9A46-4BC8-9DD5-B2B27441DC3B}"/>
                    </a:ext>
                  </a:extLst>
                </p:cNvPr>
                <p:cNvSpPr/>
                <p:nvPr/>
              </p:nvSpPr>
              <p:spPr>
                <a:xfrm>
                  <a:off x="5946463" y="5687455"/>
                  <a:ext cx="497083" cy="272840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050" b="1" dirty="0">
                      <a:solidFill>
                        <a:schemeClr val="tx1"/>
                      </a:solidFill>
                    </a:rPr>
                    <a:t>UE </a:t>
                  </a:r>
                </a:p>
              </p:txBody>
            </p:sp>
            <p:sp>
              <p:nvSpPr>
                <p:cNvPr id="33" name="文本框 86">
                  <a:extLst>
                    <a:ext uri="{FF2B5EF4-FFF2-40B4-BE49-F238E27FC236}">
                      <a16:creationId xmlns:a16="http://schemas.microsoft.com/office/drawing/2014/main" id="{EACED578-D29D-4DE6-96DE-5736DBCDE6BE}"/>
                    </a:ext>
                  </a:extLst>
                </p:cNvPr>
                <p:cNvSpPr txBox="1"/>
                <p:nvPr/>
              </p:nvSpPr>
              <p:spPr>
                <a:xfrm>
                  <a:off x="5807826" y="4167578"/>
                  <a:ext cx="1010985" cy="1898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700" dirty="0"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ECSP#2 </a:t>
                  </a:r>
                </a:p>
              </p:txBody>
            </p:sp>
            <p:sp>
              <p:nvSpPr>
                <p:cNvPr id="34" name="矩形 87">
                  <a:extLst>
                    <a:ext uri="{FF2B5EF4-FFF2-40B4-BE49-F238E27FC236}">
                      <a16:creationId xmlns:a16="http://schemas.microsoft.com/office/drawing/2014/main" id="{BD33D2AA-00C0-4726-9BD8-4316EA90EBBD}"/>
                    </a:ext>
                  </a:extLst>
                </p:cNvPr>
                <p:cNvSpPr/>
                <p:nvPr/>
              </p:nvSpPr>
              <p:spPr>
                <a:xfrm>
                  <a:off x="3860334" y="6000010"/>
                  <a:ext cx="697495" cy="272840"/>
                </a:xfrm>
                <a:prstGeom prst="rect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050" b="1" dirty="0">
                      <a:solidFill>
                        <a:schemeClr val="tx1"/>
                      </a:solidFill>
                    </a:rPr>
                    <a:t>ASP</a:t>
                  </a:r>
                </a:p>
              </p:txBody>
            </p:sp>
            <p:cxnSp>
              <p:nvCxnSpPr>
                <p:cNvPr id="35" name="直接连接符 88">
                  <a:extLst>
                    <a:ext uri="{FF2B5EF4-FFF2-40B4-BE49-F238E27FC236}">
                      <a16:creationId xmlns:a16="http://schemas.microsoft.com/office/drawing/2014/main" id="{A8160E8C-A00D-47FB-A450-7D382FE1F158}"/>
                    </a:ext>
                  </a:extLst>
                </p:cNvPr>
                <p:cNvCxnSpPr>
                  <a:stCxn id="25" idx="2"/>
                  <a:endCxn id="34" idx="1"/>
                </p:cNvCxnSpPr>
                <p:nvPr/>
              </p:nvCxnSpPr>
              <p:spPr>
                <a:xfrm>
                  <a:off x="2865197" y="5518624"/>
                  <a:ext cx="995137" cy="617806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矩形 89">
                  <a:extLst>
                    <a:ext uri="{FF2B5EF4-FFF2-40B4-BE49-F238E27FC236}">
                      <a16:creationId xmlns:a16="http://schemas.microsoft.com/office/drawing/2014/main" id="{5552B006-746C-4125-99AF-32C82CD6683D}"/>
                    </a:ext>
                  </a:extLst>
                </p:cNvPr>
                <p:cNvSpPr/>
                <p:nvPr/>
              </p:nvSpPr>
              <p:spPr>
                <a:xfrm>
                  <a:off x="4679243" y="4532178"/>
                  <a:ext cx="700219" cy="252383"/>
                </a:xfrm>
                <a:prstGeom prst="rect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900" b="1" dirty="0">
                      <a:solidFill>
                        <a:schemeClr val="tx1"/>
                      </a:solidFill>
                    </a:rPr>
                    <a:t>Web-App#2</a:t>
                  </a:r>
                </a:p>
              </p:txBody>
            </p:sp>
            <p:sp>
              <p:nvSpPr>
                <p:cNvPr id="37" name="任意多边形 90">
                  <a:extLst>
                    <a:ext uri="{FF2B5EF4-FFF2-40B4-BE49-F238E27FC236}">
                      <a16:creationId xmlns:a16="http://schemas.microsoft.com/office/drawing/2014/main" id="{85C6C4F1-28D6-4544-BEC1-8D8F11F2C32E}"/>
                    </a:ext>
                  </a:extLst>
                </p:cNvPr>
                <p:cNvSpPr/>
                <p:nvPr/>
              </p:nvSpPr>
              <p:spPr>
                <a:xfrm>
                  <a:off x="4562475" y="5998421"/>
                  <a:ext cx="1753370" cy="218163"/>
                </a:xfrm>
                <a:custGeom>
                  <a:avLst/>
                  <a:gdLst>
                    <a:gd name="connsiteX0" fmla="*/ 1619250 w 1753370"/>
                    <a:gd name="connsiteY0" fmla="*/ 0 h 218163"/>
                    <a:gd name="connsiteX1" fmla="*/ 1590675 w 1753370"/>
                    <a:gd name="connsiteY1" fmla="*/ 209550 h 218163"/>
                    <a:gd name="connsiteX2" fmla="*/ 0 w 1753370"/>
                    <a:gd name="connsiteY2" fmla="*/ 180975 h 218163"/>
                    <a:gd name="connsiteX3" fmla="*/ 0 w 1753370"/>
                    <a:gd name="connsiteY3" fmla="*/ 180975 h 218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53370" h="218163">
                      <a:moveTo>
                        <a:pt x="1619250" y="0"/>
                      </a:moveTo>
                      <a:cubicBezTo>
                        <a:pt x="1739900" y="89694"/>
                        <a:pt x="1860550" y="179388"/>
                        <a:pt x="1590675" y="209550"/>
                      </a:cubicBezTo>
                      <a:cubicBezTo>
                        <a:pt x="1320800" y="239712"/>
                        <a:pt x="0" y="180975"/>
                        <a:pt x="0" y="180975"/>
                      </a:cubicBezTo>
                      <a:lnTo>
                        <a:pt x="0" y="180975"/>
                      </a:lnTo>
                    </a:path>
                  </a:pathLst>
                </a:cu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1400" dirty="0"/>
                </a:p>
              </p:txBody>
            </p:sp>
            <p:sp>
              <p:nvSpPr>
                <p:cNvPr id="38" name="文本框 91">
                  <a:extLst>
                    <a:ext uri="{FF2B5EF4-FFF2-40B4-BE49-F238E27FC236}">
                      <a16:creationId xmlns:a16="http://schemas.microsoft.com/office/drawing/2014/main" id="{BA017784-525C-4607-9172-2AC90AD2E644}"/>
                    </a:ext>
                  </a:extLst>
                </p:cNvPr>
                <p:cNvSpPr txBox="1"/>
                <p:nvPr/>
              </p:nvSpPr>
              <p:spPr>
                <a:xfrm>
                  <a:off x="4840077" y="6367692"/>
                  <a:ext cx="1970423" cy="1898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700" dirty="0">
                      <a:solidFill>
                        <a:srgbClr val="FF0000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Configuring AC/EEC</a:t>
                  </a:r>
                </a:p>
              </p:txBody>
            </p:sp>
            <p:sp>
              <p:nvSpPr>
                <p:cNvPr id="39" name="文本框 94">
                  <a:extLst>
                    <a:ext uri="{FF2B5EF4-FFF2-40B4-BE49-F238E27FC236}">
                      <a16:creationId xmlns:a16="http://schemas.microsoft.com/office/drawing/2014/main" id="{E338535E-972D-4C90-A66B-B12B1904577D}"/>
                    </a:ext>
                  </a:extLst>
                </p:cNvPr>
                <p:cNvSpPr txBox="1"/>
                <p:nvPr/>
              </p:nvSpPr>
              <p:spPr>
                <a:xfrm>
                  <a:off x="2310470" y="5600856"/>
                  <a:ext cx="1275900" cy="1898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700" dirty="0">
                      <a:solidFill>
                        <a:srgbClr val="FF0000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ASP Service Agreement</a:t>
                  </a:r>
                </a:p>
              </p:txBody>
            </p:sp>
            <p:cxnSp>
              <p:nvCxnSpPr>
                <p:cNvPr id="40" name="直接连接符 95">
                  <a:extLst>
                    <a:ext uri="{FF2B5EF4-FFF2-40B4-BE49-F238E27FC236}">
                      <a16:creationId xmlns:a16="http://schemas.microsoft.com/office/drawing/2014/main" id="{1A3B7DD7-A3EF-40D7-ABDF-4E78D2D190C6}"/>
                    </a:ext>
                  </a:extLst>
                </p:cNvPr>
                <p:cNvCxnSpPr>
                  <a:stCxn id="26" idx="2"/>
                  <a:endCxn id="34" idx="3"/>
                </p:cNvCxnSpPr>
                <p:nvPr/>
              </p:nvCxnSpPr>
              <p:spPr>
                <a:xfrm flipH="1">
                  <a:off x="4557829" y="5522421"/>
                  <a:ext cx="976087" cy="614009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" name="文本框 96">
                  <a:extLst>
                    <a:ext uri="{FF2B5EF4-FFF2-40B4-BE49-F238E27FC236}">
                      <a16:creationId xmlns:a16="http://schemas.microsoft.com/office/drawing/2014/main" id="{BABB3C10-17CA-4362-A7E9-0002C6329A5B}"/>
                    </a:ext>
                  </a:extLst>
                </p:cNvPr>
                <p:cNvSpPr txBox="1"/>
                <p:nvPr/>
              </p:nvSpPr>
              <p:spPr>
                <a:xfrm>
                  <a:off x="4278127" y="5593976"/>
                  <a:ext cx="1275900" cy="1898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700" dirty="0">
                      <a:solidFill>
                        <a:srgbClr val="FF0000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ASP Service Agreement</a:t>
                  </a:r>
                </a:p>
              </p:txBody>
            </p:sp>
            <p:sp>
              <p:nvSpPr>
                <p:cNvPr id="43" name="文本框 98">
                  <a:extLst>
                    <a:ext uri="{FF2B5EF4-FFF2-40B4-BE49-F238E27FC236}">
                      <a16:creationId xmlns:a16="http://schemas.microsoft.com/office/drawing/2014/main" id="{DE94B1D6-3DF9-4FEA-A68F-9E87E81A9CDA}"/>
                    </a:ext>
                  </a:extLst>
                </p:cNvPr>
                <p:cNvSpPr txBox="1"/>
                <p:nvPr/>
              </p:nvSpPr>
              <p:spPr>
                <a:xfrm>
                  <a:off x="1642253" y="4182017"/>
                  <a:ext cx="1010985" cy="1898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700" dirty="0"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ECSP#1 </a:t>
                  </a:r>
                </a:p>
              </p:txBody>
            </p:sp>
          </p:grpSp>
          <p:sp>
            <p:nvSpPr>
              <p:cNvPr id="24" name="乘号 4">
                <a:extLst>
                  <a:ext uri="{FF2B5EF4-FFF2-40B4-BE49-F238E27FC236}">
                    <a16:creationId xmlns:a16="http://schemas.microsoft.com/office/drawing/2014/main" id="{F37E8427-DD2E-478A-9EB4-822D0683916C}"/>
                  </a:ext>
                </a:extLst>
              </p:cNvPr>
              <p:cNvSpPr/>
              <p:nvPr/>
            </p:nvSpPr>
            <p:spPr>
              <a:xfrm>
                <a:off x="7653739" y="3515642"/>
                <a:ext cx="1194799" cy="1236589"/>
              </a:xfrm>
              <a:prstGeom prst="mathMultiply">
                <a:avLst>
                  <a:gd name="adj1" fmla="val 1352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000" dirty="0"/>
              </a:p>
            </p:txBody>
          </p:sp>
        </p:grpSp>
        <p:sp>
          <p:nvSpPr>
            <p:cNvPr id="21" name="文本框 93">
              <a:extLst>
                <a:ext uri="{FF2B5EF4-FFF2-40B4-BE49-F238E27FC236}">
                  <a16:creationId xmlns:a16="http://schemas.microsoft.com/office/drawing/2014/main" id="{BAACE8FF-A898-41A1-BF32-D054426D578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5281895" y="2310264"/>
              <a:ext cx="1925818" cy="550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800" dirty="0">
                  <a:solidFill>
                    <a:srgbClr val="FF0000"/>
                  </a:solidFill>
                </a:rPr>
                <a:t>Federation agreement </a:t>
              </a:r>
            </a:p>
            <a:p>
              <a:endParaRPr lang="en-US" sz="800" dirty="0">
                <a:solidFill>
                  <a:srgbClr val="FF0000"/>
                </a:solidFill>
              </a:endParaRPr>
            </a:p>
          </p:txBody>
        </p:sp>
        <p:cxnSp>
          <p:nvCxnSpPr>
            <p:cNvPr id="22" name="曲线连接符 92">
              <a:extLst>
                <a:ext uri="{FF2B5EF4-FFF2-40B4-BE49-F238E27FC236}">
                  <a16:creationId xmlns:a16="http://schemas.microsoft.com/office/drawing/2014/main" id="{8B3FA624-2C37-4F1B-80D1-ACDA095406A6}"/>
                </a:ext>
              </a:extLst>
            </p:cNvPr>
            <p:cNvCxnSpPr>
              <a:cxnSpLocks noChangeAspect="1"/>
            </p:cNvCxnSpPr>
            <p:nvPr/>
          </p:nvCxnSpPr>
          <p:spPr>
            <a:xfrm>
              <a:off x="4964138" y="2706887"/>
              <a:ext cx="2454783" cy="6504"/>
            </a:xfrm>
            <a:prstGeom prst="curvedConnector3">
              <a:avLst>
                <a:gd name="adj1" fmla="val 50000"/>
              </a:avLst>
            </a:prstGeom>
            <a:ln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Box 48">
            <a:extLst>
              <a:ext uri="{FF2B5EF4-FFF2-40B4-BE49-F238E27FC236}">
                <a16:creationId xmlns:a16="http://schemas.microsoft.com/office/drawing/2014/main" id="{5294F8B8-26D8-4865-A6A8-9A26BB391029}"/>
              </a:ext>
            </a:extLst>
          </p:cNvPr>
          <p:cNvSpPr txBox="1"/>
          <p:nvPr/>
        </p:nvSpPr>
        <p:spPr>
          <a:xfrm>
            <a:off x="7389766" y="5432145"/>
            <a:ext cx="3748978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sz="1400" dirty="0"/>
              <a:t>NOTE: ASP can not redirect the UE to ECSP2 as there is no dedicated AC on the UE</a:t>
            </a:r>
          </a:p>
        </p:txBody>
      </p:sp>
    </p:spTree>
    <p:extLst>
      <p:ext uri="{BB962C8B-B14F-4D97-AF65-F5344CB8AC3E}">
        <p14:creationId xmlns:p14="http://schemas.microsoft.com/office/powerpoint/2010/main" val="129910267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Use case 6: </a:t>
            </a:r>
            <a:r>
              <a:rPr lang="en-US" sz="4000" dirty="0"/>
              <a:t>Edge-unaware application clients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98067" cy="4351338"/>
          </a:xfrm>
        </p:spPr>
        <p:txBody>
          <a:bodyPr/>
          <a:lstStyle/>
          <a:p>
            <a:r>
              <a:rPr lang="en-US" sz="2000" dirty="0"/>
              <a:t>Deployment</a:t>
            </a:r>
          </a:p>
          <a:p>
            <a:pPr lvl="1"/>
            <a:r>
              <a:rPr lang="en-US" sz="1800" dirty="0"/>
              <a:t>User is a subscriber of ECSP1.</a:t>
            </a:r>
          </a:p>
          <a:p>
            <a:pPr lvl="1"/>
            <a:r>
              <a:rPr lang="en-US" sz="1800" dirty="0"/>
              <a:t>ASP is partner of ECSP1 and ECSP2</a:t>
            </a:r>
          </a:p>
          <a:p>
            <a:pPr lvl="1"/>
            <a:r>
              <a:rPr lang="en-US" sz="1800" dirty="0"/>
              <a:t>ECSP1 and ECSP2 are federation partners</a:t>
            </a:r>
          </a:p>
          <a:p>
            <a:pPr lvl="1"/>
            <a:r>
              <a:rPr lang="en-US" sz="1800" dirty="0"/>
              <a:t>ASP’s dedicated AC is not edge-aware (e.g., a legacy application)</a:t>
            </a:r>
          </a:p>
          <a:p>
            <a:r>
              <a:rPr lang="en-US" sz="2000" dirty="0"/>
              <a:t>Scenario</a:t>
            </a:r>
          </a:p>
          <a:p>
            <a:pPr lvl="1"/>
            <a:r>
              <a:rPr lang="en-US" sz="1800" dirty="0"/>
              <a:t>User is at a location where only ECSP2 provides edge services.</a:t>
            </a:r>
          </a:p>
          <a:p>
            <a:r>
              <a:rPr lang="en-US" sz="2000" dirty="0"/>
              <a:t>Expectation</a:t>
            </a:r>
          </a:p>
          <a:p>
            <a:pPr lvl="1"/>
            <a:r>
              <a:rPr lang="en-US" sz="1800" dirty="0"/>
              <a:t>ECSP1 checks if the EAS is available via ECSP2 and redirects the UE to ECSP2 if the application is available via ECSP2.</a:t>
            </a:r>
          </a:p>
        </p:txBody>
      </p:sp>
      <p:sp>
        <p:nvSpPr>
          <p:cNvPr id="44" name="TextBox 48">
            <a:extLst>
              <a:ext uri="{FF2B5EF4-FFF2-40B4-BE49-F238E27FC236}">
                <a16:creationId xmlns:a16="http://schemas.microsoft.com/office/drawing/2014/main" id="{5294F8B8-26D8-4865-A6A8-9A26BB391029}"/>
              </a:ext>
            </a:extLst>
          </p:cNvPr>
          <p:cNvSpPr txBox="1"/>
          <p:nvPr/>
        </p:nvSpPr>
        <p:spPr>
          <a:xfrm>
            <a:off x="7160202" y="5520539"/>
            <a:ext cx="3748978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sz="1400" dirty="0"/>
              <a:t>NOTE: ASP can not redirect the UE to ECSP2 as AC is not Edge-aware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06D774C-7B25-472E-96BF-9A4DF95AFCA3}"/>
              </a:ext>
            </a:extLst>
          </p:cNvPr>
          <p:cNvGrpSpPr/>
          <p:nvPr/>
        </p:nvGrpSpPr>
        <p:grpSpPr>
          <a:xfrm>
            <a:off x="6521753" y="2735830"/>
            <a:ext cx="5455714" cy="2549009"/>
            <a:chOff x="6306703" y="2750344"/>
            <a:chExt cx="5455714" cy="2549009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8283C8AE-F7EF-4B12-93F2-C50D1C41375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06703" y="2750344"/>
              <a:ext cx="5455714" cy="2501900"/>
              <a:chOff x="1810902" y="685800"/>
              <a:chExt cx="8867375" cy="4066431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639AF854-4BC3-46AD-A69E-BB10DD40127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810902" y="685800"/>
                <a:ext cx="8867375" cy="4066431"/>
                <a:chOff x="1810902" y="685800"/>
                <a:chExt cx="8867375" cy="4066431"/>
              </a:xfrm>
            </p:grpSpPr>
            <p:grpSp>
              <p:nvGrpSpPr>
                <p:cNvPr id="50" name="Group 49">
                  <a:extLst>
                    <a:ext uri="{FF2B5EF4-FFF2-40B4-BE49-F238E27FC236}">
                      <a16:creationId xmlns:a16="http://schemas.microsoft.com/office/drawing/2014/main" id="{A817128F-C87B-4B99-82C2-608892B1A41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810902" y="685800"/>
                  <a:ext cx="8867375" cy="3655380"/>
                  <a:chOff x="1642253" y="4138928"/>
                  <a:chExt cx="5176558" cy="2133922"/>
                </a:xfrm>
              </p:grpSpPr>
              <p:sp>
                <p:nvSpPr>
                  <p:cNvPr id="52" name="矩形 46">
                    <a:extLst>
                      <a:ext uri="{FF2B5EF4-FFF2-40B4-BE49-F238E27FC236}">
                        <a16:creationId xmlns:a16="http://schemas.microsoft.com/office/drawing/2014/main" id="{FB16884A-CAE3-48C6-AE55-A2B448130B74}"/>
                      </a:ext>
                    </a:extLst>
                  </p:cNvPr>
                  <p:cNvSpPr/>
                  <p:nvPr/>
                </p:nvSpPr>
                <p:spPr>
                  <a:xfrm>
                    <a:off x="2247359" y="5065543"/>
                    <a:ext cx="1235676" cy="453081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100" dirty="0">
                        <a:solidFill>
                          <a:schemeClr val="tx1"/>
                        </a:solidFill>
                      </a:rPr>
                      <a:t>ECSP#1</a:t>
                    </a:r>
                  </a:p>
                </p:txBody>
              </p:sp>
              <p:sp>
                <p:nvSpPr>
                  <p:cNvPr id="53" name="矩形 48">
                    <a:extLst>
                      <a:ext uri="{FF2B5EF4-FFF2-40B4-BE49-F238E27FC236}">
                        <a16:creationId xmlns:a16="http://schemas.microsoft.com/office/drawing/2014/main" id="{A3C7F2B2-B1FB-4868-86B4-7434A0E07E2A}"/>
                      </a:ext>
                    </a:extLst>
                  </p:cNvPr>
                  <p:cNvSpPr/>
                  <p:nvPr/>
                </p:nvSpPr>
                <p:spPr>
                  <a:xfrm>
                    <a:off x="4916078" y="5069340"/>
                    <a:ext cx="1235676" cy="453081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100" dirty="0">
                        <a:solidFill>
                          <a:schemeClr val="tx1"/>
                        </a:solidFill>
                      </a:rPr>
                      <a:t>ECSP#2 </a:t>
                    </a:r>
                  </a:p>
                </p:txBody>
              </p:sp>
              <p:sp>
                <p:nvSpPr>
                  <p:cNvPr id="54" name="矩形 76">
                    <a:extLst>
                      <a:ext uri="{FF2B5EF4-FFF2-40B4-BE49-F238E27FC236}">
                        <a16:creationId xmlns:a16="http://schemas.microsoft.com/office/drawing/2014/main" id="{7D7DFEB0-22CB-47D0-B13E-A59C6841C23E}"/>
                      </a:ext>
                    </a:extLst>
                  </p:cNvPr>
                  <p:cNvSpPr/>
                  <p:nvPr/>
                </p:nvSpPr>
                <p:spPr>
                  <a:xfrm>
                    <a:off x="2988763" y="4532178"/>
                    <a:ext cx="700219" cy="252383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050" b="1" dirty="0">
                        <a:solidFill>
                          <a:schemeClr val="tx1"/>
                        </a:solidFill>
                      </a:rPr>
                      <a:t>EAS</a:t>
                    </a:r>
                  </a:p>
                </p:txBody>
              </p:sp>
              <p:cxnSp>
                <p:nvCxnSpPr>
                  <p:cNvPr id="55" name="直接连接符 79">
                    <a:extLst>
                      <a:ext uri="{FF2B5EF4-FFF2-40B4-BE49-F238E27FC236}">
                        <a16:creationId xmlns:a16="http://schemas.microsoft.com/office/drawing/2014/main" id="{8D1DAD1F-3200-4F3E-9869-93AD592E35B9}"/>
                      </a:ext>
                    </a:extLst>
                  </p:cNvPr>
                  <p:cNvCxnSpPr>
                    <a:stCxn id="54" idx="2"/>
                    <a:endCxn id="52" idx="0"/>
                  </p:cNvCxnSpPr>
                  <p:nvPr/>
                </p:nvCxnSpPr>
                <p:spPr>
                  <a:xfrm flipH="1">
                    <a:off x="2865197" y="4784561"/>
                    <a:ext cx="473676" cy="280982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81">
                    <a:extLst>
                      <a:ext uri="{FF2B5EF4-FFF2-40B4-BE49-F238E27FC236}">
                        <a16:creationId xmlns:a16="http://schemas.microsoft.com/office/drawing/2014/main" id="{819DC242-9442-453A-89B0-4FE460B0B9E8}"/>
                      </a:ext>
                    </a:extLst>
                  </p:cNvPr>
                  <p:cNvCxnSpPr>
                    <a:endCxn id="53" idx="0"/>
                  </p:cNvCxnSpPr>
                  <p:nvPr/>
                </p:nvCxnSpPr>
                <p:spPr>
                  <a:xfrm>
                    <a:off x="5029353" y="4788359"/>
                    <a:ext cx="504563" cy="28098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7" name="矩形 82">
                    <a:extLst>
                      <a:ext uri="{FF2B5EF4-FFF2-40B4-BE49-F238E27FC236}">
                        <a16:creationId xmlns:a16="http://schemas.microsoft.com/office/drawing/2014/main" id="{80B5A09C-2AB0-4A39-BBFA-AC296D02877F}"/>
                      </a:ext>
                    </a:extLst>
                  </p:cNvPr>
                  <p:cNvSpPr/>
                  <p:nvPr/>
                </p:nvSpPr>
                <p:spPr>
                  <a:xfrm>
                    <a:off x="1642253" y="4138928"/>
                    <a:ext cx="2404904" cy="1852633"/>
                  </a:xfrm>
                  <a:prstGeom prst="rect">
                    <a:avLst/>
                  </a:prstGeom>
                  <a:noFill/>
                  <a:ln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400" dirty="0"/>
                  </a:p>
                </p:txBody>
              </p:sp>
              <p:sp>
                <p:nvSpPr>
                  <p:cNvPr id="58" name="矩形 83">
                    <a:extLst>
                      <a:ext uri="{FF2B5EF4-FFF2-40B4-BE49-F238E27FC236}">
                        <a16:creationId xmlns:a16="http://schemas.microsoft.com/office/drawing/2014/main" id="{1DCA1665-AC9D-46BA-8305-5C6456A48DDC}"/>
                      </a:ext>
                    </a:extLst>
                  </p:cNvPr>
                  <p:cNvSpPr/>
                  <p:nvPr/>
                </p:nvSpPr>
                <p:spPr>
                  <a:xfrm>
                    <a:off x="4370781" y="4138928"/>
                    <a:ext cx="2386078" cy="1852633"/>
                  </a:xfrm>
                  <a:prstGeom prst="rect">
                    <a:avLst/>
                  </a:prstGeom>
                  <a:noFill/>
                  <a:ln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400" dirty="0"/>
                  </a:p>
                </p:txBody>
              </p:sp>
              <p:sp>
                <p:nvSpPr>
                  <p:cNvPr id="59" name="矩形 84">
                    <a:extLst>
                      <a:ext uri="{FF2B5EF4-FFF2-40B4-BE49-F238E27FC236}">
                        <a16:creationId xmlns:a16="http://schemas.microsoft.com/office/drawing/2014/main" id="{DB25B612-9C89-48EE-8A3E-91981573F479}"/>
                      </a:ext>
                    </a:extLst>
                  </p:cNvPr>
                  <p:cNvSpPr/>
                  <p:nvPr/>
                </p:nvSpPr>
                <p:spPr>
                  <a:xfrm>
                    <a:off x="5946463" y="5687455"/>
                    <a:ext cx="497083" cy="272840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050" b="1" dirty="0">
                        <a:solidFill>
                          <a:schemeClr val="tx1"/>
                        </a:solidFill>
                      </a:rPr>
                      <a:t>UE </a:t>
                    </a:r>
                  </a:p>
                </p:txBody>
              </p:sp>
              <p:sp>
                <p:nvSpPr>
                  <p:cNvPr id="60" name="文本框 86">
                    <a:extLst>
                      <a:ext uri="{FF2B5EF4-FFF2-40B4-BE49-F238E27FC236}">
                        <a16:creationId xmlns:a16="http://schemas.microsoft.com/office/drawing/2014/main" id="{ACC7D3B0-4C40-4639-A086-9F11FF78638D}"/>
                      </a:ext>
                    </a:extLst>
                  </p:cNvPr>
                  <p:cNvSpPr txBox="1"/>
                  <p:nvPr/>
                </p:nvSpPr>
                <p:spPr>
                  <a:xfrm>
                    <a:off x="5807826" y="4167578"/>
                    <a:ext cx="1010985" cy="18981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dirty="0">
                        <a:latin typeface="Microsoft YaHei" panose="020B0503020204020204" pitchFamily="34" charset="-122"/>
                        <a:ea typeface="Microsoft YaHei" panose="020B0503020204020204" pitchFamily="34" charset="-122"/>
                      </a:rPr>
                      <a:t>ECSP#2 </a:t>
                    </a:r>
                  </a:p>
                </p:txBody>
              </p:sp>
              <p:sp>
                <p:nvSpPr>
                  <p:cNvPr id="61" name="矩形 87">
                    <a:extLst>
                      <a:ext uri="{FF2B5EF4-FFF2-40B4-BE49-F238E27FC236}">
                        <a16:creationId xmlns:a16="http://schemas.microsoft.com/office/drawing/2014/main" id="{D67F8CD1-0A24-4DC2-89C5-8DD86E98AD55}"/>
                      </a:ext>
                    </a:extLst>
                  </p:cNvPr>
                  <p:cNvSpPr/>
                  <p:nvPr/>
                </p:nvSpPr>
                <p:spPr>
                  <a:xfrm>
                    <a:off x="3860334" y="6000010"/>
                    <a:ext cx="697495" cy="27284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050" b="1" dirty="0">
                        <a:solidFill>
                          <a:schemeClr val="tx1"/>
                        </a:solidFill>
                      </a:rPr>
                      <a:t>ASP</a:t>
                    </a:r>
                  </a:p>
                </p:txBody>
              </p:sp>
              <p:cxnSp>
                <p:nvCxnSpPr>
                  <p:cNvPr id="62" name="直接连接符 88">
                    <a:extLst>
                      <a:ext uri="{FF2B5EF4-FFF2-40B4-BE49-F238E27FC236}">
                        <a16:creationId xmlns:a16="http://schemas.microsoft.com/office/drawing/2014/main" id="{559F085F-2D2B-4EF7-B0F4-B13B0A69A88A}"/>
                      </a:ext>
                    </a:extLst>
                  </p:cNvPr>
                  <p:cNvCxnSpPr>
                    <a:stCxn id="52" idx="2"/>
                    <a:endCxn id="61" idx="1"/>
                  </p:cNvCxnSpPr>
                  <p:nvPr/>
                </p:nvCxnSpPr>
                <p:spPr>
                  <a:xfrm>
                    <a:off x="2865197" y="5518624"/>
                    <a:ext cx="995137" cy="617806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3" name="矩形 89">
                    <a:extLst>
                      <a:ext uri="{FF2B5EF4-FFF2-40B4-BE49-F238E27FC236}">
                        <a16:creationId xmlns:a16="http://schemas.microsoft.com/office/drawing/2014/main" id="{ACC33249-B1FF-4996-8C13-63B49FDD1E45}"/>
                      </a:ext>
                    </a:extLst>
                  </p:cNvPr>
                  <p:cNvSpPr/>
                  <p:nvPr/>
                </p:nvSpPr>
                <p:spPr>
                  <a:xfrm>
                    <a:off x="4679243" y="4532178"/>
                    <a:ext cx="700219" cy="252383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050" b="1" dirty="0">
                        <a:solidFill>
                          <a:schemeClr val="tx1"/>
                        </a:solidFill>
                      </a:rPr>
                      <a:t>EAS</a:t>
                    </a:r>
                  </a:p>
                </p:txBody>
              </p:sp>
              <p:sp>
                <p:nvSpPr>
                  <p:cNvPr id="64" name="任意多边形 90">
                    <a:extLst>
                      <a:ext uri="{FF2B5EF4-FFF2-40B4-BE49-F238E27FC236}">
                        <a16:creationId xmlns:a16="http://schemas.microsoft.com/office/drawing/2014/main" id="{6897D11F-9E94-4F00-81EA-9949B58AA7F6}"/>
                      </a:ext>
                    </a:extLst>
                  </p:cNvPr>
                  <p:cNvSpPr/>
                  <p:nvPr/>
                </p:nvSpPr>
                <p:spPr>
                  <a:xfrm>
                    <a:off x="4562475" y="5998421"/>
                    <a:ext cx="1753370" cy="218163"/>
                  </a:xfrm>
                  <a:custGeom>
                    <a:avLst/>
                    <a:gdLst>
                      <a:gd name="connsiteX0" fmla="*/ 1619250 w 1753370"/>
                      <a:gd name="connsiteY0" fmla="*/ 0 h 218163"/>
                      <a:gd name="connsiteX1" fmla="*/ 1590675 w 1753370"/>
                      <a:gd name="connsiteY1" fmla="*/ 209550 h 218163"/>
                      <a:gd name="connsiteX2" fmla="*/ 0 w 1753370"/>
                      <a:gd name="connsiteY2" fmla="*/ 180975 h 218163"/>
                      <a:gd name="connsiteX3" fmla="*/ 0 w 1753370"/>
                      <a:gd name="connsiteY3" fmla="*/ 180975 h 218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53370" h="218163">
                        <a:moveTo>
                          <a:pt x="1619250" y="0"/>
                        </a:moveTo>
                        <a:cubicBezTo>
                          <a:pt x="1739900" y="89694"/>
                          <a:pt x="1860550" y="179388"/>
                          <a:pt x="1590675" y="209550"/>
                        </a:cubicBezTo>
                        <a:cubicBezTo>
                          <a:pt x="1320800" y="239712"/>
                          <a:pt x="0" y="180975"/>
                          <a:pt x="0" y="180975"/>
                        </a:cubicBezTo>
                        <a:lnTo>
                          <a:pt x="0" y="180975"/>
                        </a:lnTo>
                      </a:path>
                    </a:pathLst>
                  </a:custGeom>
                  <a:noFill/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400" dirty="0"/>
                  </a:p>
                </p:txBody>
              </p:sp>
              <p:sp>
                <p:nvSpPr>
                  <p:cNvPr id="65" name="文本框 94">
                    <a:extLst>
                      <a:ext uri="{FF2B5EF4-FFF2-40B4-BE49-F238E27FC236}">
                        <a16:creationId xmlns:a16="http://schemas.microsoft.com/office/drawing/2014/main" id="{B4EF3255-00A6-49D9-94F7-AB9BE3E23FC4}"/>
                      </a:ext>
                    </a:extLst>
                  </p:cNvPr>
                  <p:cNvSpPr txBox="1"/>
                  <p:nvPr/>
                </p:nvSpPr>
                <p:spPr>
                  <a:xfrm>
                    <a:off x="2310470" y="5600856"/>
                    <a:ext cx="1275900" cy="2920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dirty="0">
                        <a:solidFill>
                          <a:srgbClr val="FF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rPr>
                      <a:t>Service agreement </a:t>
                    </a:r>
                    <a:br>
                      <a:rPr lang="en-US" sz="700" dirty="0">
                        <a:solidFill>
                          <a:srgbClr val="FF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rPr>
                    </a:br>
                    <a:r>
                      <a:rPr lang="en-US" sz="700" dirty="0">
                        <a:solidFill>
                          <a:srgbClr val="FF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rPr>
                      <a:t>(Web-App#2) </a:t>
                    </a:r>
                  </a:p>
                </p:txBody>
              </p:sp>
              <p:cxnSp>
                <p:nvCxnSpPr>
                  <p:cNvPr id="66" name="直接连接符 95">
                    <a:extLst>
                      <a:ext uri="{FF2B5EF4-FFF2-40B4-BE49-F238E27FC236}">
                        <a16:creationId xmlns:a16="http://schemas.microsoft.com/office/drawing/2014/main" id="{A5EB8328-C5D9-45A5-A03C-7864F970851D}"/>
                      </a:ext>
                    </a:extLst>
                  </p:cNvPr>
                  <p:cNvCxnSpPr>
                    <a:stCxn id="53" idx="2"/>
                    <a:endCxn id="61" idx="3"/>
                  </p:cNvCxnSpPr>
                  <p:nvPr/>
                </p:nvCxnSpPr>
                <p:spPr>
                  <a:xfrm flipH="1">
                    <a:off x="4557829" y="5522421"/>
                    <a:ext cx="976087" cy="614009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7" name="文本框 96">
                    <a:extLst>
                      <a:ext uri="{FF2B5EF4-FFF2-40B4-BE49-F238E27FC236}">
                        <a16:creationId xmlns:a16="http://schemas.microsoft.com/office/drawing/2014/main" id="{7F0DE684-054D-4154-A21B-08A3F4F0C6BB}"/>
                      </a:ext>
                    </a:extLst>
                  </p:cNvPr>
                  <p:cNvSpPr txBox="1"/>
                  <p:nvPr/>
                </p:nvSpPr>
                <p:spPr>
                  <a:xfrm>
                    <a:off x="3954528" y="5563368"/>
                    <a:ext cx="1275900" cy="2920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dirty="0">
                        <a:solidFill>
                          <a:srgbClr val="FF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rPr>
                      <a:t>Service agreement </a:t>
                    </a:r>
                    <a:br>
                      <a:rPr lang="en-US" sz="700" dirty="0">
                        <a:solidFill>
                          <a:srgbClr val="FF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rPr>
                    </a:br>
                    <a:r>
                      <a:rPr lang="en-US" sz="700" dirty="0">
                        <a:solidFill>
                          <a:srgbClr val="FF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rPr>
                      <a:t>(Web-App#2) </a:t>
                    </a:r>
                  </a:p>
                </p:txBody>
              </p:sp>
              <p:sp>
                <p:nvSpPr>
                  <p:cNvPr id="68" name="文本框 98">
                    <a:extLst>
                      <a:ext uri="{FF2B5EF4-FFF2-40B4-BE49-F238E27FC236}">
                        <a16:creationId xmlns:a16="http://schemas.microsoft.com/office/drawing/2014/main" id="{40942AF4-D4BE-4BC0-9EB4-BB3355ED189A}"/>
                      </a:ext>
                    </a:extLst>
                  </p:cNvPr>
                  <p:cNvSpPr txBox="1"/>
                  <p:nvPr/>
                </p:nvSpPr>
                <p:spPr>
                  <a:xfrm>
                    <a:off x="1642253" y="4182017"/>
                    <a:ext cx="1010985" cy="18981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dirty="0">
                        <a:latin typeface="Microsoft YaHei" panose="020B0503020204020204" pitchFamily="34" charset="-122"/>
                        <a:ea typeface="Microsoft YaHei" panose="020B0503020204020204" pitchFamily="34" charset="-122"/>
                      </a:rPr>
                      <a:t>ECSP#1 </a:t>
                    </a:r>
                  </a:p>
                </p:txBody>
              </p:sp>
            </p:grpSp>
            <p:sp>
              <p:nvSpPr>
                <p:cNvPr id="51" name="乘号 4">
                  <a:extLst>
                    <a:ext uri="{FF2B5EF4-FFF2-40B4-BE49-F238E27FC236}">
                      <a16:creationId xmlns:a16="http://schemas.microsoft.com/office/drawing/2014/main" id="{09706A00-85F8-4AC7-9BD3-4215E5AE09A3}"/>
                    </a:ext>
                  </a:extLst>
                </p:cNvPr>
                <p:cNvSpPr/>
                <p:nvPr/>
              </p:nvSpPr>
              <p:spPr>
                <a:xfrm>
                  <a:off x="7653739" y="3515642"/>
                  <a:ext cx="1194799" cy="1236589"/>
                </a:xfrm>
                <a:prstGeom prst="mathMultiply">
                  <a:avLst>
                    <a:gd name="adj1" fmla="val 13520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 dirty="0"/>
                </a:p>
              </p:txBody>
            </p:sp>
          </p:grpSp>
          <p:sp>
            <p:nvSpPr>
              <p:cNvPr id="48" name="文本框 93">
                <a:extLst>
                  <a:ext uri="{FF2B5EF4-FFF2-40B4-BE49-F238E27FC236}">
                    <a16:creationId xmlns:a16="http://schemas.microsoft.com/office/drawing/2014/main" id="{C5BC1575-66AB-452F-97C6-1A10F1BEAB8B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5281894" y="2310264"/>
                <a:ext cx="1925818" cy="500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200">
                    <a:solidFill>
                      <a:srgbClr val="FF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defRPr>
                </a:lvl1pPr>
              </a:lstStyle>
              <a:p>
                <a:r>
                  <a:rPr lang="en-US" sz="700" dirty="0"/>
                  <a:t>Federation agreement </a:t>
                </a:r>
              </a:p>
              <a:p>
                <a:endParaRPr lang="en-US" sz="700" dirty="0"/>
              </a:p>
            </p:txBody>
          </p:sp>
          <p:cxnSp>
            <p:nvCxnSpPr>
              <p:cNvPr id="49" name="曲线连接符 92">
                <a:extLst>
                  <a:ext uri="{FF2B5EF4-FFF2-40B4-BE49-F238E27FC236}">
                    <a16:creationId xmlns:a16="http://schemas.microsoft.com/office/drawing/2014/main" id="{9A3B977A-FF4D-4338-AF0D-DE6973485935}"/>
                  </a:ext>
                </a:extLst>
              </p:cNvPr>
              <p:cNvCxnSpPr>
                <a:cxnSpLocks noChangeAspect="1"/>
              </p:cNvCxnSpPr>
              <p:nvPr/>
            </p:nvCxnSpPr>
            <p:spPr>
              <a:xfrm>
                <a:off x="4964138" y="2706887"/>
                <a:ext cx="2454783" cy="6504"/>
              </a:xfrm>
              <a:prstGeom prst="curvedConnector3">
                <a:avLst>
                  <a:gd name="adj1" fmla="val 50000"/>
                </a:avLst>
              </a:prstGeom>
              <a:ln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文本框 91">
              <a:extLst>
                <a:ext uri="{FF2B5EF4-FFF2-40B4-BE49-F238E27FC236}">
                  <a16:creationId xmlns:a16="http://schemas.microsoft.com/office/drawing/2014/main" id="{E999FF1E-A1AA-482E-B043-2837910D6084}"/>
                </a:ext>
              </a:extLst>
            </p:cNvPr>
            <p:cNvSpPr txBox="1"/>
            <p:nvPr/>
          </p:nvSpPr>
          <p:spPr>
            <a:xfrm>
              <a:off x="9676976" y="5099298"/>
              <a:ext cx="207668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solidFill>
                    <a:srgbClr val="FF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Configuring AC/EEC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625461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Use case 7: </a:t>
            </a:r>
            <a:r>
              <a:rPr lang="en-US" sz="4000" dirty="0"/>
              <a:t>No Cloud Application Servers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98067" cy="4351338"/>
          </a:xfrm>
        </p:spPr>
        <p:txBody>
          <a:bodyPr/>
          <a:lstStyle/>
          <a:p>
            <a:r>
              <a:rPr lang="en-US" sz="2000" dirty="0"/>
              <a:t>Deployment</a:t>
            </a:r>
          </a:p>
          <a:p>
            <a:pPr lvl="1"/>
            <a:r>
              <a:rPr lang="en-US" sz="1800" dirty="0"/>
              <a:t>User is a subscriber of ECSP1.</a:t>
            </a:r>
          </a:p>
          <a:p>
            <a:pPr lvl="1"/>
            <a:r>
              <a:rPr lang="en-US" sz="1800" dirty="0"/>
              <a:t>ASP is partner of ECSP1 and ECSP2</a:t>
            </a:r>
          </a:p>
          <a:p>
            <a:pPr lvl="1"/>
            <a:r>
              <a:rPr lang="en-US" sz="1800" dirty="0"/>
              <a:t>ECSP1 and ECSP2 are federation partners</a:t>
            </a:r>
          </a:p>
          <a:p>
            <a:pPr lvl="1"/>
            <a:r>
              <a:rPr lang="en-US" sz="1800" dirty="0"/>
              <a:t>ASP has only EASs and no Cloud Application Server (CAS)</a:t>
            </a:r>
          </a:p>
          <a:p>
            <a:r>
              <a:rPr lang="en-US" sz="2000" dirty="0"/>
              <a:t>Scenario</a:t>
            </a:r>
          </a:p>
          <a:p>
            <a:pPr lvl="1"/>
            <a:r>
              <a:rPr lang="en-US" sz="1800" dirty="0"/>
              <a:t>User is at a location where only ECSP2 provides edge services.</a:t>
            </a:r>
          </a:p>
          <a:p>
            <a:r>
              <a:rPr lang="en-US" sz="2000" dirty="0"/>
              <a:t>Expectation</a:t>
            </a:r>
          </a:p>
          <a:p>
            <a:pPr lvl="1"/>
            <a:r>
              <a:rPr lang="en-US" sz="1800" dirty="0"/>
              <a:t>ECSP1 checks if the EAS is available via ECSP2 and redirects the UE to ECSP2 if the application is available via ECSP2.</a:t>
            </a:r>
          </a:p>
          <a:p>
            <a:pPr lvl="1"/>
            <a:endParaRPr lang="en-US" sz="1800" dirty="0"/>
          </a:p>
        </p:txBody>
      </p:sp>
      <p:sp>
        <p:nvSpPr>
          <p:cNvPr id="44" name="TextBox 48">
            <a:extLst>
              <a:ext uri="{FF2B5EF4-FFF2-40B4-BE49-F238E27FC236}">
                <a16:creationId xmlns:a16="http://schemas.microsoft.com/office/drawing/2014/main" id="{5294F8B8-26D8-4865-A6A8-9A26BB391029}"/>
              </a:ext>
            </a:extLst>
          </p:cNvPr>
          <p:cNvSpPr txBox="1"/>
          <p:nvPr/>
        </p:nvSpPr>
        <p:spPr>
          <a:xfrm>
            <a:off x="7160202" y="5520539"/>
            <a:ext cx="3748978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sz="1400" dirty="0"/>
              <a:t>NOTE: ASP can not redirect the UE to ECSP2 as there is no CAS to provide edge information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06D774C-7B25-472E-96BF-9A4DF95AFCA3}"/>
              </a:ext>
            </a:extLst>
          </p:cNvPr>
          <p:cNvGrpSpPr/>
          <p:nvPr/>
        </p:nvGrpSpPr>
        <p:grpSpPr>
          <a:xfrm>
            <a:off x="6524413" y="2735830"/>
            <a:ext cx="5455714" cy="2549009"/>
            <a:chOff x="6306703" y="2750344"/>
            <a:chExt cx="5455714" cy="2549009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8283C8AE-F7EF-4B12-93F2-C50D1C41375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06703" y="2750344"/>
              <a:ext cx="5455714" cy="2501900"/>
              <a:chOff x="1810902" y="685800"/>
              <a:chExt cx="8867375" cy="4066431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639AF854-4BC3-46AD-A69E-BB10DD40127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810902" y="685800"/>
                <a:ext cx="8867375" cy="4066431"/>
                <a:chOff x="1810902" y="685800"/>
                <a:chExt cx="8867375" cy="4066431"/>
              </a:xfrm>
            </p:grpSpPr>
            <p:grpSp>
              <p:nvGrpSpPr>
                <p:cNvPr id="50" name="Group 49">
                  <a:extLst>
                    <a:ext uri="{FF2B5EF4-FFF2-40B4-BE49-F238E27FC236}">
                      <a16:creationId xmlns:a16="http://schemas.microsoft.com/office/drawing/2014/main" id="{A817128F-C87B-4B99-82C2-608892B1A41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810902" y="685800"/>
                  <a:ext cx="8867375" cy="3655380"/>
                  <a:chOff x="1642253" y="4138928"/>
                  <a:chExt cx="5176558" cy="2133922"/>
                </a:xfrm>
              </p:grpSpPr>
              <p:sp>
                <p:nvSpPr>
                  <p:cNvPr id="52" name="矩形 46">
                    <a:extLst>
                      <a:ext uri="{FF2B5EF4-FFF2-40B4-BE49-F238E27FC236}">
                        <a16:creationId xmlns:a16="http://schemas.microsoft.com/office/drawing/2014/main" id="{FB16884A-CAE3-48C6-AE55-A2B448130B74}"/>
                      </a:ext>
                    </a:extLst>
                  </p:cNvPr>
                  <p:cNvSpPr/>
                  <p:nvPr/>
                </p:nvSpPr>
                <p:spPr>
                  <a:xfrm>
                    <a:off x="2247359" y="5065543"/>
                    <a:ext cx="1235676" cy="453081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100" dirty="0">
                        <a:solidFill>
                          <a:schemeClr val="tx1"/>
                        </a:solidFill>
                      </a:rPr>
                      <a:t>ECSP#1</a:t>
                    </a:r>
                  </a:p>
                </p:txBody>
              </p:sp>
              <p:sp>
                <p:nvSpPr>
                  <p:cNvPr id="53" name="矩形 48">
                    <a:extLst>
                      <a:ext uri="{FF2B5EF4-FFF2-40B4-BE49-F238E27FC236}">
                        <a16:creationId xmlns:a16="http://schemas.microsoft.com/office/drawing/2014/main" id="{A3C7F2B2-B1FB-4868-86B4-7434A0E07E2A}"/>
                      </a:ext>
                    </a:extLst>
                  </p:cNvPr>
                  <p:cNvSpPr/>
                  <p:nvPr/>
                </p:nvSpPr>
                <p:spPr>
                  <a:xfrm>
                    <a:off x="4916078" y="5069340"/>
                    <a:ext cx="1235676" cy="453081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100" dirty="0">
                        <a:solidFill>
                          <a:schemeClr val="tx1"/>
                        </a:solidFill>
                      </a:rPr>
                      <a:t>ECSP#2 </a:t>
                    </a:r>
                  </a:p>
                </p:txBody>
              </p:sp>
              <p:sp>
                <p:nvSpPr>
                  <p:cNvPr id="54" name="矩形 76">
                    <a:extLst>
                      <a:ext uri="{FF2B5EF4-FFF2-40B4-BE49-F238E27FC236}">
                        <a16:creationId xmlns:a16="http://schemas.microsoft.com/office/drawing/2014/main" id="{7D7DFEB0-22CB-47D0-B13E-A59C6841C23E}"/>
                      </a:ext>
                    </a:extLst>
                  </p:cNvPr>
                  <p:cNvSpPr/>
                  <p:nvPr/>
                </p:nvSpPr>
                <p:spPr>
                  <a:xfrm>
                    <a:off x="2988763" y="4532178"/>
                    <a:ext cx="700219" cy="252383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050" b="1" dirty="0">
                        <a:solidFill>
                          <a:schemeClr val="tx1"/>
                        </a:solidFill>
                      </a:rPr>
                      <a:t>EAS</a:t>
                    </a:r>
                  </a:p>
                </p:txBody>
              </p:sp>
              <p:cxnSp>
                <p:nvCxnSpPr>
                  <p:cNvPr id="55" name="直接连接符 79">
                    <a:extLst>
                      <a:ext uri="{FF2B5EF4-FFF2-40B4-BE49-F238E27FC236}">
                        <a16:creationId xmlns:a16="http://schemas.microsoft.com/office/drawing/2014/main" id="{8D1DAD1F-3200-4F3E-9869-93AD592E35B9}"/>
                      </a:ext>
                    </a:extLst>
                  </p:cNvPr>
                  <p:cNvCxnSpPr>
                    <a:stCxn id="54" idx="2"/>
                    <a:endCxn id="52" idx="0"/>
                  </p:cNvCxnSpPr>
                  <p:nvPr/>
                </p:nvCxnSpPr>
                <p:spPr>
                  <a:xfrm flipH="1">
                    <a:off x="2865197" y="4784561"/>
                    <a:ext cx="473676" cy="280982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81">
                    <a:extLst>
                      <a:ext uri="{FF2B5EF4-FFF2-40B4-BE49-F238E27FC236}">
                        <a16:creationId xmlns:a16="http://schemas.microsoft.com/office/drawing/2014/main" id="{819DC242-9442-453A-89B0-4FE460B0B9E8}"/>
                      </a:ext>
                    </a:extLst>
                  </p:cNvPr>
                  <p:cNvCxnSpPr>
                    <a:endCxn id="53" idx="0"/>
                  </p:cNvCxnSpPr>
                  <p:nvPr/>
                </p:nvCxnSpPr>
                <p:spPr>
                  <a:xfrm>
                    <a:off x="5029353" y="4788359"/>
                    <a:ext cx="504563" cy="28098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7" name="矩形 82">
                    <a:extLst>
                      <a:ext uri="{FF2B5EF4-FFF2-40B4-BE49-F238E27FC236}">
                        <a16:creationId xmlns:a16="http://schemas.microsoft.com/office/drawing/2014/main" id="{80B5A09C-2AB0-4A39-BBFA-AC296D02877F}"/>
                      </a:ext>
                    </a:extLst>
                  </p:cNvPr>
                  <p:cNvSpPr/>
                  <p:nvPr/>
                </p:nvSpPr>
                <p:spPr>
                  <a:xfrm>
                    <a:off x="1642253" y="4138928"/>
                    <a:ext cx="2404904" cy="1852633"/>
                  </a:xfrm>
                  <a:prstGeom prst="rect">
                    <a:avLst/>
                  </a:prstGeom>
                  <a:noFill/>
                  <a:ln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400" dirty="0"/>
                  </a:p>
                </p:txBody>
              </p:sp>
              <p:sp>
                <p:nvSpPr>
                  <p:cNvPr id="58" name="矩形 83">
                    <a:extLst>
                      <a:ext uri="{FF2B5EF4-FFF2-40B4-BE49-F238E27FC236}">
                        <a16:creationId xmlns:a16="http://schemas.microsoft.com/office/drawing/2014/main" id="{1DCA1665-AC9D-46BA-8305-5C6456A48DDC}"/>
                      </a:ext>
                    </a:extLst>
                  </p:cNvPr>
                  <p:cNvSpPr/>
                  <p:nvPr/>
                </p:nvSpPr>
                <p:spPr>
                  <a:xfrm>
                    <a:off x="4370781" y="4138928"/>
                    <a:ext cx="2386078" cy="1852633"/>
                  </a:xfrm>
                  <a:prstGeom prst="rect">
                    <a:avLst/>
                  </a:prstGeom>
                  <a:noFill/>
                  <a:ln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400" dirty="0"/>
                  </a:p>
                </p:txBody>
              </p:sp>
              <p:sp>
                <p:nvSpPr>
                  <p:cNvPr id="59" name="矩形 84">
                    <a:extLst>
                      <a:ext uri="{FF2B5EF4-FFF2-40B4-BE49-F238E27FC236}">
                        <a16:creationId xmlns:a16="http://schemas.microsoft.com/office/drawing/2014/main" id="{DB25B612-9C89-48EE-8A3E-91981573F479}"/>
                      </a:ext>
                    </a:extLst>
                  </p:cNvPr>
                  <p:cNvSpPr/>
                  <p:nvPr/>
                </p:nvSpPr>
                <p:spPr>
                  <a:xfrm>
                    <a:off x="5946463" y="5687455"/>
                    <a:ext cx="497083" cy="272840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050" b="1" dirty="0">
                        <a:solidFill>
                          <a:schemeClr val="tx1"/>
                        </a:solidFill>
                      </a:rPr>
                      <a:t>UE </a:t>
                    </a:r>
                  </a:p>
                </p:txBody>
              </p:sp>
              <p:sp>
                <p:nvSpPr>
                  <p:cNvPr id="60" name="文本框 86">
                    <a:extLst>
                      <a:ext uri="{FF2B5EF4-FFF2-40B4-BE49-F238E27FC236}">
                        <a16:creationId xmlns:a16="http://schemas.microsoft.com/office/drawing/2014/main" id="{ACC7D3B0-4C40-4639-A086-9F11FF78638D}"/>
                      </a:ext>
                    </a:extLst>
                  </p:cNvPr>
                  <p:cNvSpPr txBox="1"/>
                  <p:nvPr/>
                </p:nvSpPr>
                <p:spPr>
                  <a:xfrm>
                    <a:off x="5807826" y="4167578"/>
                    <a:ext cx="1010985" cy="18981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dirty="0">
                        <a:latin typeface="Microsoft YaHei" panose="020B0503020204020204" pitchFamily="34" charset="-122"/>
                        <a:ea typeface="Microsoft YaHei" panose="020B0503020204020204" pitchFamily="34" charset="-122"/>
                      </a:rPr>
                      <a:t>ECSP#2 </a:t>
                    </a:r>
                  </a:p>
                </p:txBody>
              </p:sp>
              <p:sp>
                <p:nvSpPr>
                  <p:cNvPr id="61" name="矩形 87">
                    <a:extLst>
                      <a:ext uri="{FF2B5EF4-FFF2-40B4-BE49-F238E27FC236}">
                        <a16:creationId xmlns:a16="http://schemas.microsoft.com/office/drawing/2014/main" id="{D67F8CD1-0A24-4DC2-89C5-8DD86E98AD55}"/>
                      </a:ext>
                    </a:extLst>
                  </p:cNvPr>
                  <p:cNvSpPr/>
                  <p:nvPr/>
                </p:nvSpPr>
                <p:spPr>
                  <a:xfrm>
                    <a:off x="3860334" y="6000010"/>
                    <a:ext cx="697495" cy="27284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050" b="1" dirty="0">
                        <a:solidFill>
                          <a:schemeClr val="tx1"/>
                        </a:solidFill>
                      </a:rPr>
                      <a:t>ASP</a:t>
                    </a:r>
                  </a:p>
                </p:txBody>
              </p:sp>
              <p:cxnSp>
                <p:nvCxnSpPr>
                  <p:cNvPr id="62" name="直接连接符 88">
                    <a:extLst>
                      <a:ext uri="{FF2B5EF4-FFF2-40B4-BE49-F238E27FC236}">
                        <a16:creationId xmlns:a16="http://schemas.microsoft.com/office/drawing/2014/main" id="{559F085F-2D2B-4EF7-B0F4-B13B0A69A88A}"/>
                      </a:ext>
                    </a:extLst>
                  </p:cNvPr>
                  <p:cNvCxnSpPr>
                    <a:stCxn id="52" idx="2"/>
                    <a:endCxn id="61" idx="1"/>
                  </p:cNvCxnSpPr>
                  <p:nvPr/>
                </p:nvCxnSpPr>
                <p:spPr>
                  <a:xfrm>
                    <a:off x="2865197" y="5518624"/>
                    <a:ext cx="995137" cy="617806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3" name="矩形 89">
                    <a:extLst>
                      <a:ext uri="{FF2B5EF4-FFF2-40B4-BE49-F238E27FC236}">
                        <a16:creationId xmlns:a16="http://schemas.microsoft.com/office/drawing/2014/main" id="{ACC33249-B1FF-4996-8C13-63B49FDD1E45}"/>
                      </a:ext>
                    </a:extLst>
                  </p:cNvPr>
                  <p:cNvSpPr/>
                  <p:nvPr/>
                </p:nvSpPr>
                <p:spPr>
                  <a:xfrm>
                    <a:off x="4679243" y="4532178"/>
                    <a:ext cx="700219" cy="252383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050" b="1" dirty="0">
                        <a:solidFill>
                          <a:schemeClr val="tx1"/>
                        </a:solidFill>
                      </a:rPr>
                      <a:t>EAS</a:t>
                    </a:r>
                  </a:p>
                </p:txBody>
              </p:sp>
              <p:sp>
                <p:nvSpPr>
                  <p:cNvPr id="64" name="任意多边形 90">
                    <a:extLst>
                      <a:ext uri="{FF2B5EF4-FFF2-40B4-BE49-F238E27FC236}">
                        <a16:creationId xmlns:a16="http://schemas.microsoft.com/office/drawing/2014/main" id="{6897D11F-9E94-4F00-81EA-9949B58AA7F6}"/>
                      </a:ext>
                    </a:extLst>
                  </p:cNvPr>
                  <p:cNvSpPr/>
                  <p:nvPr/>
                </p:nvSpPr>
                <p:spPr>
                  <a:xfrm>
                    <a:off x="4562475" y="5998421"/>
                    <a:ext cx="1753370" cy="218163"/>
                  </a:xfrm>
                  <a:custGeom>
                    <a:avLst/>
                    <a:gdLst>
                      <a:gd name="connsiteX0" fmla="*/ 1619250 w 1753370"/>
                      <a:gd name="connsiteY0" fmla="*/ 0 h 218163"/>
                      <a:gd name="connsiteX1" fmla="*/ 1590675 w 1753370"/>
                      <a:gd name="connsiteY1" fmla="*/ 209550 h 218163"/>
                      <a:gd name="connsiteX2" fmla="*/ 0 w 1753370"/>
                      <a:gd name="connsiteY2" fmla="*/ 180975 h 218163"/>
                      <a:gd name="connsiteX3" fmla="*/ 0 w 1753370"/>
                      <a:gd name="connsiteY3" fmla="*/ 180975 h 218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53370" h="218163">
                        <a:moveTo>
                          <a:pt x="1619250" y="0"/>
                        </a:moveTo>
                        <a:cubicBezTo>
                          <a:pt x="1739900" y="89694"/>
                          <a:pt x="1860550" y="179388"/>
                          <a:pt x="1590675" y="209550"/>
                        </a:cubicBezTo>
                        <a:cubicBezTo>
                          <a:pt x="1320800" y="239712"/>
                          <a:pt x="0" y="180975"/>
                          <a:pt x="0" y="180975"/>
                        </a:cubicBezTo>
                        <a:lnTo>
                          <a:pt x="0" y="180975"/>
                        </a:lnTo>
                      </a:path>
                    </a:pathLst>
                  </a:custGeom>
                  <a:noFill/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400" dirty="0"/>
                  </a:p>
                </p:txBody>
              </p:sp>
              <p:sp>
                <p:nvSpPr>
                  <p:cNvPr id="65" name="文本框 94">
                    <a:extLst>
                      <a:ext uri="{FF2B5EF4-FFF2-40B4-BE49-F238E27FC236}">
                        <a16:creationId xmlns:a16="http://schemas.microsoft.com/office/drawing/2014/main" id="{B4EF3255-00A6-49D9-94F7-AB9BE3E23FC4}"/>
                      </a:ext>
                    </a:extLst>
                  </p:cNvPr>
                  <p:cNvSpPr txBox="1"/>
                  <p:nvPr/>
                </p:nvSpPr>
                <p:spPr>
                  <a:xfrm>
                    <a:off x="2310470" y="5600856"/>
                    <a:ext cx="1275900" cy="18981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dirty="0">
                        <a:solidFill>
                          <a:srgbClr val="FF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rPr>
                      <a:t>ASP Service agreement </a:t>
                    </a:r>
                  </a:p>
                </p:txBody>
              </p:sp>
              <p:cxnSp>
                <p:nvCxnSpPr>
                  <p:cNvPr id="66" name="直接连接符 95">
                    <a:extLst>
                      <a:ext uri="{FF2B5EF4-FFF2-40B4-BE49-F238E27FC236}">
                        <a16:creationId xmlns:a16="http://schemas.microsoft.com/office/drawing/2014/main" id="{A5EB8328-C5D9-45A5-A03C-7864F970851D}"/>
                      </a:ext>
                    </a:extLst>
                  </p:cNvPr>
                  <p:cNvCxnSpPr>
                    <a:stCxn id="53" idx="2"/>
                    <a:endCxn id="61" idx="3"/>
                  </p:cNvCxnSpPr>
                  <p:nvPr/>
                </p:nvCxnSpPr>
                <p:spPr>
                  <a:xfrm flipH="1">
                    <a:off x="4557829" y="5522421"/>
                    <a:ext cx="976087" cy="614009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7" name="文本框 96">
                    <a:extLst>
                      <a:ext uri="{FF2B5EF4-FFF2-40B4-BE49-F238E27FC236}">
                        <a16:creationId xmlns:a16="http://schemas.microsoft.com/office/drawing/2014/main" id="{7F0DE684-054D-4154-A21B-08A3F4F0C6BB}"/>
                      </a:ext>
                    </a:extLst>
                  </p:cNvPr>
                  <p:cNvSpPr txBox="1"/>
                  <p:nvPr/>
                </p:nvSpPr>
                <p:spPr>
                  <a:xfrm>
                    <a:off x="4266551" y="5595161"/>
                    <a:ext cx="1275900" cy="18981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dirty="0">
                        <a:solidFill>
                          <a:srgbClr val="FF0000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rPr>
                      <a:t>ASP service agreement</a:t>
                    </a:r>
                  </a:p>
                </p:txBody>
              </p:sp>
              <p:sp>
                <p:nvSpPr>
                  <p:cNvPr id="68" name="文本框 98">
                    <a:extLst>
                      <a:ext uri="{FF2B5EF4-FFF2-40B4-BE49-F238E27FC236}">
                        <a16:creationId xmlns:a16="http://schemas.microsoft.com/office/drawing/2014/main" id="{40942AF4-D4BE-4BC0-9EB4-BB3355ED189A}"/>
                      </a:ext>
                    </a:extLst>
                  </p:cNvPr>
                  <p:cNvSpPr txBox="1"/>
                  <p:nvPr/>
                </p:nvSpPr>
                <p:spPr>
                  <a:xfrm>
                    <a:off x="1642253" y="4182017"/>
                    <a:ext cx="1010985" cy="18981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dirty="0">
                        <a:latin typeface="Microsoft YaHei" panose="020B0503020204020204" pitchFamily="34" charset="-122"/>
                        <a:ea typeface="Microsoft YaHei" panose="020B0503020204020204" pitchFamily="34" charset="-122"/>
                      </a:rPr>
                      <a:t>ECSP#1 </a:t>
                    </a:r>
                  </a:p>
                </p:txBody>
              </p:sp>
            </p:grpSp>
            <p:sp>
              <p:nvSpPr>
                <p:cNvPr id="51" name="乘号 4">
                  <a:extLst>
                    <a:ext uri="{FF2B5EF4-FFF2-40B4-BE49-F238E27FC236}">
                      <a16:creationId xmlns:a16="http://schemas.microsoft.com/office/drawing/2014/main" id="{09706A00-85F8-4AC7-9BD3-4215E5AE09A3}"/>
                    </a:ext>
                  </a:extLst>
                </p:cNvPr>
                <p:cNvSpPr/>
                <p:nvPr/>
              </p:nvSpPr>
              <p:spPr>
                <a:xfrm>
                  <a:off x="7653739" y="3515642"/>
                  <a:ext cx="1194799" cy="1236589"/>
                </a:xfrm>
                <a:prstGeom prst="mathMultiply">
                  <a:avLst>
                    <a:gd name="adj1" fmla="val 13520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 dirty="0"/>
                </a:p>
              </p:txBody>
            </p:sp>
          </p:grpSp>
          <p:sp>
            <p:nvSpPr>
              <p:cNvPr id="48" name="文本框 93">
                <a:extLst>
                  <a:ext uri="{FF2B5EF4-FFF2-40B4-BE49-F238E27FC236}">
                    <a16:creationId xmlns:a16="http://schemas.microsoft.com/office/drawing/2014/main" id="{C5BC1575-66AB-452F-97C6-1A10F1BEAB8B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5281894" y="2310264"/>
                <a:ext cx="1925818" cy="500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200">
                    <a:solidFill>
                      <a:srgbClr val="FF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defRPr>
                </a:lvl1pPr>
              </a:lstStyle>
              <a:p>
                <a:r>
                  <a:rPr lang="en-US" sz="700" dirty="0"/>
                  <a:t>Federation agreement </a:t>
                </a:r>
              </a:p>
              <a:p>
                <a:endParaRPr lang="en-US" sz="700" dirty="0"/>
              </a:p>
            </p:txBody>
          </p:sp>
          <p:cxnSp>
            <p:nvCxnSpPr>
              <p:cNvPr id="49" name="曲线连接符 92">
                <a:extLst>
                  <a:ext uri="{FF2B5EF4-FFF2-40B4-BE49-F238E27FC236}">
                    <a16:creationId xmlns:a16="http://schemas.microsoft.com/office/drawing/2014/main" id="{9A3B977A-FF4D-4338-AF0D-DE6973485935}"/>
                  </a:ext>
                </a:extLst>
              </p:cNvPr>
              <p:cNvCxnSpPr>
                <a:cxnSpLocks noChangeAspect="1"/>
              </p:cNvCxnSpPr>
              <p:nvPr/>
            </p:nvCxnSpPr>
            <p:spPr>
              <a:xfrm>
                <a:off x="4964138" y="2706887"/>
                <a:ext cx="2454783" cy="6504"/>
              </a:xfrm>
              <a:prstGeom prst="curvedConnector3">
                <a:avLst>
                  <a:gd name="adj1" fmla="val 50000"/>
                </a:avLst>
              </a:prstGeom>
              <a:ln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文本框 91">
              <a:extLst>
                <a:ext uri="{FF2B5EF4-FFF2-40B4-BE49-F238E27FC236}">
                  <a16:creationId xmlns:a16="http://schemas.microsoft.com/office/drawing/2014/main" id="{E999FF1E-A1AA-482E-B043-2837910D6084}"/>
                </a:ext>
              </a:extLst>
            </p:cNvPr>
            <p:cNvSpPr txBox="1"/>
            <p:nvPr/>
          </p:nvSpPr>
          <p:spPr>
            <a:xfrm>
              <a:off x="9676976" y="5099298"/>
              <a:ext cx="207668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solidFill>
                    <a:srgbClr val="FF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Configuring AC/EEC</a:t>
              </a:r>
            </a:p>
          </p:txBody>
        </p:sp>
      </p:grpSp>
      <p:sp>
        <p:nvSpPr>
          <p:cNvPr id="30" name="TextBox 48">
            <a:extLst>
              <a:ext uri="{FF2B5EF4-FFF2-40B4-BE49-F238E27FC236}">
                <a16:creationId xmlns:a16="http://schemas.microsoft.com/office/drawing/2014/main" id="{FD958CC8-0F57-4E8F-9554-9F162DD34F08}"/>
              </a:ext>
            </a:extLst>
          </p:cNvPr>
          <p:cNvSpPr txBox="1"/>
          <p:nvPr/>
        </p:nvSpPr>
        <p:spPr>
          <a:xfrm>
            <a:off x="238841" y="5967359"/>
            <a:ext cx="6705600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sz="1400" dirty="0"/>
              <a:t>Excerpt from TS 23.558 clause 6.3.6: “It is possible that the server functions of an application are available only as an EAS.”</a:t>
            </a:r>
          </a:p>
        </p:txBody>
      </p:sp>
    </p:spTree>
    <p:extLst>
      <p:ext uri="{BB962C8B-B14F-4D97-AF65-F5344CB8AC3E}">
        <p14:creationId xmlns:p14="http://schemas.microsoft.com/office/powerpoint/2010/main" val="363637752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5691</TotalTime>
  <Words>1574</Words>
  <Application>Microsoft Office PowerPoint</Application>
  <PresentationFormat>Widescreen</PresentationFormat>
  <Paragraphs>218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Microsoft YaHei</vt:lpstr>
      <vt:lpstr>Arial</vt:lpstr>
      <vt:lpstr>Arial </vt:lpstr>
      <vt:lpstr>Calibri</vt:lpstr>
      <vt:lpstr>Calibri Light</vt:lpstr>
      <vt:lpstr>Times New Roman</vt:lpstr>
      <vt:lpstr>Office Theme</vt:lpstr>
      <vt:lpstr>Federation and Roaming: Use cases and solution options</vt:lpstr>
      <vt:lpstr>Outline</vt:lpstr>
      <vt:lpstr>Use case 1: Generic ‘Edge service authorization’</vt:lpstr>
      <vt:lpstr>Use case 2: ASP is partner of only primary ECSP</vt:lpstr>
      <vt:lpstr>Use case 3: ASP is partner of only partner ECSP</vt:lpstr>
      <vt:lpstr>Use case 4: ASP is partner of both ECSPs</vt:lpstr>
      <vt:lpstr>Use case 5: Browser based applications</vt:lpstr>
      <vt:lpstr>Use case 6: Edge-unaware application clients</vt:lpstr>
      <vt:lpstr>Use case 7: No Cloud Application Servers</vt:lpstr>
      <vt:lpstr>Use case 8: ACR within Federation and Roaming</vt:lpstr>
      <vt:lpstr>Solution Options</vt:lpstr>
      <vt:lpstr>Comparison</vt:lpstr>
      <vt:lpstr>Conclusion</vt:lpstr>
      <vt:lpstr>Proposed 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Qualcomm</cp:lastModifiedBy>
  <cp:revision>621</cp:revision>
  <dcterms:created xsi:type="dcterms:W3CDTF">2010-02-05T13:52:04Z</dcterms:created>
  <dcterms:modified xsi:type="dcterms:W3CDTF">2022-10-04T19:02:38Z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