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69" r:id="rId7"/>
    <p:sldId id="379" r:id="rId8"/>
    <p:sldId id="378" r:id="rId9"/>
    <p:sldId id="376" r:id="rId10"/>
    <p:sldId id="375" r:id="rId11"/>
    <p:sldId id="372" r:id="rId12"/>
    <p:sldId id="373" r:id="rId13"/>
    <p:sldId id="377" r:id="rId14"/>
    <p:sldId id="365"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ranth" initials="NA" lastIdx="1" clrIdx="0">
    <p:extLst>
      <p:ext uri="{19B8F6BF-5375-455C-9EA6-DF929625EA0E}">
        <p15:presenceInfo xmlns:p15="http://schemas.microsoft.com/office/powerpoint/2012/main" userId="Niran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7659" autoAdjust="0"/>
  </p:normalViewPr>
  <p:slideViewPr>
    <p:cSldViewPr snapToGrid="0">
      <p:cViewPr varScale="1">
        <p:scale>
          <a:sx n="74" d="100"/>
          <a:sy n="74" d="100"/>
        </p:scale>
        <p:origin x="845"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996938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575813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499618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834953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083397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As agreed principles in previous meetings:</a:t>
            </a:r>
          </a:p>
          <a:p>
            <a:r>
              <a:rPr lang="en-US" altLang="zh-CN" dirty="0" smtClean="0"/>
              <a:t>SEALDD server provides data distribution service for VAL server, VAL server only keeps the application logic part.</a:t>
            </a:r>
          </a:p>
          <a:p>
            <a:r>
              <a:rPr lang="en-US" altLang="zh-CN" dirty="0" smtClean="0"/>
              <a:t>Scenario A: VAL server can use SEALDD server for all the traffic transfer (including application signaling traffic and application data traffic)</a:t>
            </a:r>
          </a:p>
          <a:p>
            <a:r>
              <a:rPr lang="en-US" altLang="zh-CN" dirty="0" smtClean="0"/>
              <a:t>Scenario B: VAL server can use SEALDD server for part of the application data traffic transfer.</a:t>
            </a:r>
          </a:p>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2040347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As agreed principles in previous meetings:</a:t>
            </a:r>
          </a:p>
          <a:p>
            <a:r>
              <a:rPr lang="en-US" altLang="zh-CN" dirty="0" smtClean="0"/>
              <a:t>SEALDD server provides data distribution service for VAL server, VAL server only keeps the application logic part.</a:t>
            </a:r>
          </a:p>
          <a:p>
            <a:r>
              <a:rPr lang="en-US" altLang="zh-CN" dirty="0" smtClean="0"/>
              <a:t>Scenario A: VAL server can use SEALDD server for all the traffic transfer (including application signaling traffic and application data traffic)</a:t>
            </a:r>
          </a:p>
          <a:p>
            <a:r>
              <a:rPr lang="en-US" altLang="zh-CN" dirty="0" smtClean="0"/>
              <a:t>Scenario B: VAL server can use SEALDD server for part of the application data traffic transfer.</a:t>
            </a:r>
          </a:p>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52306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1925315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3GPP TSG-SA WG6 Meeting #51-e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emeeting, </a:t>
            </a: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10th </a:t>
            </a: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 19th October 2022</a:t>
            </a:r>
          </a:p>
        </p:txBody>
      </p:sp>
      <p:sp>
        <p:nvSpPr>
          <p:cNvPr id="15" name="Text Box 13">
            <a:extLst>
              <a:ext uri="{FF2B5EF4-FFF2-40B4-BE49-F238E27FC236}">
                <a16:creationId xmlns=""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S6-222811</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www.ibm.com/cloud/blog/sdk-vs-api"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jpeg"/><Relationship Id="rId7" Type="http://schemas.openxmlformats.org/officeDocument/2006/relationships/hyperlink" Target="https://docs.aws.amazon.com/apigateway/latest/developerguide/http-api-throttling.html"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docs.aws.amazon.com/apigateway/latest/developerguide/http-api-access-control.html" TargetMode="External"/><Relationship Id="rId5" Type="http://schemas.openxmlformats.org/officeDocument/2006/relationships/hyperlink" Target="https://docs.aws.amazon.com/apigateway/latest/developerguide/getting-started.html" TargetMode="External"/><Relationship Id="rId4" Type="http://schemas.openxmlformats.org/officeDocument/2006/relationships/hyperlink" Target="https://docs.aws.amazon.com/apigateway/latest/developerguide/welcome.html"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Microsoft_Visio_2003-2010_Drawing1.vsd"/><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e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Word_Document1.docx"/><Relationship Id="rId5" Type="http://schemas.openxmlformats.org/officeDocument/2006/relationships/oleObject" Target="../embeddings/oleObject2.bin"/><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Clarification about </a:t>
            </a:r>
            <a:r>
              <a:rPr lang="en-US" altLang="en-US" dirty="0" smtClean="0"/>
              <a:t>the role </a:t>
            </a:r>
            <a:r>
              <a:rPr lang="en-GB" altLang="en-US" dirty="0" smtClean="0"/>
              <a:t>of SEALDD and way forward</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err="1">
                <a:latin typeface="Arial" panose="020B0604020202020204" pitchFamily="34" charset="0"/>
              </a:rPr>
              <a:t>Yaxin</a:t>
            </a:r>
            <a:r>
              <a:rPr lang="en-GB" altLang="zh-CN" dirty="0">
                <a:latin typeface="Arial" panose="020B0604020202020204" pitchFamily="34" charset="0"/>
              </a:rPr>
              <a:t> (</a:t>
            </a:r>
            <a:r>
              <a:rPr lang="en-GB" altLang="zh-CN" u="sng" dirty="0">
                <a:solidFill>
                  <a:srgbClr val="0000FF"/>
                </a:solidFill>
                <a:latin typeface="Arial" panose="020B0604020202020204" pitchFamily="34" charset="0"/>
                <a:hlinkClick r:id="rId2"/>
              </a:rPr>
              <a:t>wangyaxin11@huawei.com</a:t>
            </a:r>
            <a:r>
              <a:rPr lang="en-GB" altLang="zh-CN" dirty="0">
                <a:latin typeface="Arial" panose="020B0604020202020204" pitchFamily="34" charset="0"/>
              </a:rPr>
              <a:t>)</a:t>
            </a:r>
            <a:endParaRPr lang="en-GB" altLang="en-US" dirty="0"/>
          </a:p>
          <a:p>
            <a:pPr marL="0" indent="0" eaLnBrk="1" hangingPunct="1">
              <a:buFontTx/>
              <a:buNone/>
            </a:pPr>
            <a:r>
              <a:rPr lang="en-GB" altLang="en-US" dirty="0"/>
              <a:t>Huawei, Hisilicon</a:t>
            </a: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normAutofit/>
          </a:bodyPr>
          <a:lstStyle/>
          <a:p>
            <a:r>
              <a:rPr lang="en-US" altLang="en-US" sz="2400" dirty="0" smtClean="0"/>
              <a:t>SEALDD enabled Traffic control</a:t>
            </a:r>
            <a:endParaRPr lang="zh-CN" altLang="en-US" sz="2400" dirty="0"/>
          </a:p>
        </p:txBody>
      </p:sp>
      <p:sp>
        <p:nvSpPr>
          <p:cNvPr id="4" name="Content Placeholder 2">
            <a:extLst>
              <a:ext uri="{FF2B5EF4-FFF2-40B4-BE49-F238E27FC236}">
                <a16:creationId xmlns="" xmlns:a16="http://schemas.microsoft.com/office/drawing/2014/main" id="{55F986D5-D7D9-6446-9526-9389CD9831D8}"/>
              </a:ext>
            </a:extLst>
          </p:cNvPr>
          <p:cNvSpPr txBox="1">
            <a:spLocks/>
          </p:cNvSpPr>
          <p:nvPr/>
        </p:nvSpPr>
        <p:spPr bwMode="auto">
          <a:xfrm>
            <a:off x="307875" y="1838325"/>
            <a:ext cx="11268240" cy="2166731"/>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t>Main controversial </a:t>
            </a:r>
            <a:r>
              <a:rPr lang="en-US" altLang="zh-CN" sz="1400" dirty="0" smtClean="0"/>
              <a:t>points: </a:t>
            </a:r>
          </a:p>
          <a:p>
            <a:pPr lvl="1"/>
            <a:r>
              <a:rPr lang="en-US" altLang="zh-CN" sz="1400" dirty="0" smtClean="0">
                <a:solidFill>
                  <a:prstClr val="black"/>
                </a:solidFill>
              </a:rPr>
              <a:t>Whether traffic control should be done by VAL server itself or by the SEALDD server.</a:t>
            </a:r>
          </a:p>
          <a:p>
            <a:r>
              <a:rPr lang="en-US" sz="1400" dirty="0" smtClean="0"/>
              <a:t>As Clarified in previous slide, if SEALDD service is used, Application server only keeps computing module. </a:t>
            </a:r>
            <a:r>
              <a:rPr lang="en-US" sz="1400" dirty="0" smtClean="0">
                <a:solidFill>
                  <a:srgbClr val="FF0000"/>
                </a:solidFill>
              </a:rPr>
              <a:t>VAL server only read/write from SEALDD server. SEALDD server is in charge of communicating with Clients. </a:t>
            </a:r>
          </a:p>
          <a:p>
            <a:pPr lvl="1"/>
            <a:r>
              <a:rPr lang="en-US" sz="1000" dirty="0" smtClean="0"/>
              <a:t>NOTE: If SEALDD service is not used by the Application server, it is up to the Application server’s implementation to do traffic control. It is out of SEALDD’s scope.</a:t>
            </a:r>
          </a:p>
          <a:p>
            <a:r>
              <a:rPr lang="en-US" altLang="zh-CN" sz="1400" dirty="0" smtClean="0">
                <a:solidFill>
                  <a:prstClr val="black"/>
                </a:solidFill>
              </a:rPr>
              <a:t>Data transmission related functions (such as traffic control) should be done in SEALDD server.</a:t>
            </a:r>
          </a:p>
          <a:p>
            <a:r>
              <a:rPr lang="en-US" altLang="zh-CN" sz="1400" dirty="0" smtClean="0">
                <a:solidFill>
                  <a:prstClr val="black"/>
                </a:solidFill>
              </a:rPr>
              <a:t>Conclusion:</a:t>
            </a:r>
          </a:p>
          <a:p>
            <a:pPr lvl="1"/>
            <a:r>
              <a:rPr lang="en-US" altLang="zh-CN" sz="1400" dirty="0" smtClean="0">
                <a:solidFill>
                  <a:prstClr val="black"/>
                </a:solidFill>
              </a:rPr>
              <a:t>For the VAL services consuming SEALDD service for data transfer, traffic control should be done in SEALDD server. </a:t>
            </a:r>
          </a:p>
        </p:txBody>
      </p:sp>
      <p:sp>
        <p:nvSpPr>
          <p:cNvPr id="8" name="文本框 7"/>
          <p:cNvSpPr txBox="1"/>
          <p:nvPr/>
        </p:nvSpPr>
        <p:spPr>
          <a:xfrm>
            <a:off x="163031" y="6209877"/>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Traffic </a:t>
            </a:r>
            <a:r>
              <a:rPr lang="en-US" altLang="zh-CN" sz="1400" dirty="0">
                <a:solidFill>
                  <a:schemeClr val="bg1"/>
                </a:solidFill>
              </a:rPr>
              <a:t>control </a:t>
            </a:r>
            <a:r>
              <a:rPr lang="en-US" altLang="zh-CN" sz="1400" dirty="0" smtClean="0">
                <a:solidFill>
                  <a:schemeClr val="bg1"/>
                </a:solidFill>
              </a:rPr>
              <a:t>can be </a:t>
            </a:r>
            <a:r>
              <a:rPr lang="en-US" altLang="zh-CN" sz="1400" dirty="0">
                <a:solidFill>
                  <a:schemeClr val="bg1"/>
                </a:solidFill>
              </a:rPr>
              <a:t>done in SEALDD server.</a:t>
            </a:r>
            <a:endParaRPr lang="zh-CN" altLang="en-US" sz="1400" dirty="0">
              <a:solidFill>
                <a:schemeClr val="bg1"/>
              </a:solidFill>
            </a:endParaRPr>
          </a:p>
        </p:txBody>
      </p:sp>
      <p:grpSp>
        <p:nvGrpSpPr>
          <p:cNvPr id="3" name="组合 2"/>
          <p:cNvGrpSpPr/>
          <p:nvPr/>
        </p:nvGrpSpPr>
        <p:grpSpPr>
          <a:xfrm>
            <a:off x="174578" y="4059188"/>
            <a:ext cx="10908197" cy="2111383"/>
            <a:chOff x="174578" y="4059188"/>
            <a:chExt cx="10908197" cy="2111383"/>
          </a:xfrm>
        </p:grpSpPr>
        <p:sp>
          <p:nvSpPr>
            <p:cNvPr id="110" name="矩形 109"/>
            <p:cNvSpPr/>
            <p:nvPr/>
          </p:nvSpPr>
          <p:spPr bwMode="auto">
            <a:xfrm>
              <a:off x="2369898" y="4059188"/>
              <a:ext cx="6194670" cy="2111383"/>
            </a:xfrm>
            <a:prstGeom prst="rect">
              <a:avLst/>
            </a:prstGeom>
            <a:solidFill>
              <a:srgbClr val="E7B95C">
                <a:lumMod val="40000"/>
                <a:lumOff val="60000"/>
              </a:srgbClr>
            </a:solidFill>
            <a:ln w="9525" cap="flat" cmpd="sng" algn="ctr">
              <a:solidFill>
                <a:srgbClr val="CDCDC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000000"/>
                </a:solidFill>
                <a:effectLst/>
                <a:uLnTx/>
                <a:uFillTx/>
                <a:latin typeface="Arial" charset="0"/>
                <a:cs typeface="+mn-cs"/>
              </a:endParaRPr>
            </a:p>
          </p:txBody>
        </p:sp>
        <p:sp>
          <p:nvSpPr>
            <p:cNvPr id="77" name="文本框 76"/>
            <p:cNvSpPr txBox="1"/>
            <p:nvPr/>
          </p:nvSpPr>
          <p:spPr bwMode="gray">
            <a:xfrm>
              <a:off x="5425870" y="4514955"/>
              <a:ext cx="914400" cy="914400"/>
            </a:xfrm>
            <a:prstGeom prst="rect">
              <a:avLst/>
            </a:prstGeom>
            <a:noFill/>
            <a:ln w="9525" algn="ctr">
              <a:noFill/>
              <a:miter lim="800000"/>
              <a:headEnd/>
              <a:tailEnd/>
            </a:ln>
          </p:spPr>
          <p:txBody>
            <a:bodyPr wrap="none" rtlCol="0" anchor="ctr">
              <a:noAutofit/>
            </a:bodyPr>
            <a:lstStyle/>
            <a:p>
              <a:pPr algn="ctr" fontAlgn="auto">
                <a:spcBef>
                  <a:spcPts val="0"/>
                </a:spcBef>
                <a:spcAft>
                  <a:spcPts val="0"/>
                </a:spcAft>
              </a:pPr>
              <a:endParaRPr lang="zh-CN" altLang="en-US" dirty="0" err="1" smtClean="0">
                <a:solidFill>
                  <a:srgbClr val="000000"/>
                </a:solidFill>
                <a:latin typeface="Arial"/>
                <a:ea typeface="微软雅黑" pitchFamily="34" charset="-122"/>
                <a:cs typeface="+mn-cs"/>
              </a:endParaRPr>
            </a:p>
          </p:txBody>
        </p:sp>
        <p:sp>
          <p:nvSpPr>
            <p:cNvPr id="78" name="左右箭头 77"/>
            <p:cNvSpPr/>
            <p:nvPr/>
          </p:nvSpPr>
          <p:spPr bwMode="auto">
            <a:xfrm>
              <a:off x="8560089" y="4818758"/>
              <a:ext cx="632820" cy="234853"/>
            </a:xfrm>
            <a:prstGeom prst="leftRightArrow">
              <a:avLst/>
            </a:prstGeom>
            <a:solidFill>
              <a:srgbClr val="CDCDCD"/>
            </a:solidFill>
            <a:ln w="9525" cap="flat" cmpd="sng" algn="ctr">
              <a:solidFill>
                <a:srgbClr val="CDCDC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1" hangingPunct="1"/>
              <a:endParaRPr lang="zh-CN" altLang="en-US" dirty="0" err="1" smtClean="0">
                <a:solidFill>
                  <a:srgbClr val="000000"/>
                </a:solidFill>
                <a:latin typeface="Arial" charset="0"/>
                <a:cs typeface="+mn-cs"/>
              </a:endParaRPr>
            </a:p>
          </p:txBody>
        </p:sp>
        <p:sp>
          <p:nvSpPr>
            <p:cNvPr id="79" name="文本框 78"/>
            <p:cNvSpPr txBox="1"/>
            <p:nvPr/>
          </p:nvSpPr>
          <p:spPr bwMode="gray">
            <a:xfrm>
              <a:off x="8383582" y="4666457"/>
              <a:ext cx="950748" cy="262234"/>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1000" dirty="0" smtClean="0">
                  <a:solidFill>
                    <a:srgbClr val="000000"/>
                  </a:solidFill>
                  <a:latin typeface="Arial"/>
                  <a:ea typeface="微软雅黑" pitchFamily="34" charset="-122"/>
                  <a:cs typeface="+mn-cs"/>
                </a:rPr>
                <a:t>Signal read/write</a:t>
              </a:r>
              <a:endParaRPr lang="zh-CN" altLang="en-US" sz="1000" dirty="0" smtClean="0">
                <a:solidFill>
                  <a:srgbClr val="000000"/>
                </a:solidFill>
                <a:latin typeface="Arial"/>
                <a:ea typeface="微软雅黑" pitchFamily="34" charset="-122"/>
                <a:cs typeface="+mn-cs"/>
              </a:endParaRPr>
            </a:p>
          </p:txBody>
        </p:sp>
        <p:sp>
          <p:nvSpPr>
            <p:cNvPr id="80" name="左右箭头 79"/>
            <p:cNvSpPr/>
            <p:nvPr/>
          </p:nvSpPr>
          <p:spPr bwMode="auto">
            <a:xfrm>
              <a:off x="8550454" y="5262474"/>
              <a:ext cx="632820" cy="234853"/>
            </a:xfrm>
            <a:prstGeom prst="leftRightArrow">
              <a:avLst/>
            </a:prstGeom>
            <a:solidFill>
              <a:srgbClr val="CDCDCD"/>
            </a:solidFill>
            <a:ln w="9525" cap="flat" cmpd="sng" algn="ctr">
              <a:solidFill>
                <a:srgbClr val="CDCDC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1" hangingPunct="1"/>
              <a:endParaRPr lang="zh-CN" altLang="en-US" dirty="0" err="1" smtClean="0">
                <a:solidFill>
                  <a:srgbClr val="000000"/>
                </a:solidFill>
                <a:latin typeface="Arial" charset="0"/>
                <a:cs typeface="+mn-cs"/>
              </a:endParaRPr>
            </a:p>
          </p:txBody>
        </p:sp>
        <p:sp>
          <p:nvSpPr>
            <p:cNvPr id="81" name="文本框 80"/>
            <p:cNvSpPr txBox="1"/>
            <p:nvPr/>
          </p:nvSpPr>
          <p:spPr bwMode="gray">
            <a:xfrm>
              <a:off x="8419981" y="5125160"/>
              <a:ext cx="950748" cy="262234"/>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900" dirty="0" smtClean="0">
                  <a:solidFill>
                    <a:srgbClr val="000000"/>
                  </a:solidFill>
                  <a:latin typeface="Arial"/>
                  <a:ea typeface="微软雅黑" pitchFamily="34" charset="-122"/>
                  <a:cs typeface="+mn-cs"/>
                </a:rPr>
                <a:t>Data read/write</a:t>
              </a:r>
              <a:endParaRPr lang="zh-CN" altLang="en-US" sz="900" dirty="0" smtClean="0">
                <a:solidFill>
                  <a:srgbClr val="000000"/>
                </a:solidFill>
                <a:latin typeface="Arial"/>
                <a:ea typeface="微软雅黑" pitchFamily="34" charset="-122"/>
                <a:cs typeface="+mn-cs"/>
              </a:endParaRPr>
            </a:p>
          </p:txBody>
        </p:sp>
        <p:cxnSp>
          <p:nvCxnSpPr>
            <p:cNvPr id="82" name="直接连接符 81"/>
            <p:cNvCxnSpPr/>
            <p:nvPr/>
          </p:nvCxnSpPr>
          <p:spPr bwMode="auto">
            <a:xfrm>
              <a:off x="853732" y="5353734"/>
              <a:ext cx="1562748" cy="3821"/>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文本框 82"/>
            <p:cNvSpPr txBox="1"/>
            <p:nvPr/>
          </p:nvSpPr>
          <p:spPr bwMode="gray">
            <a:xfrm>
              <a:off x="2104530" y="4572371"/>
              <a:ext cx="307564" cy="117426"/>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endParaRPr lang="zh-CN" altLang="en-US" dirty="0" err="1" smtClean="0">
                <a:solidFill>
                  <a:srgbClr val="000000"/>
                </a:solidFill>
                <a:latin typeface="Arial"/>
                <a:ea typeface="微软雅黑" pitchFamily="34" charset="-122"/>
                <a:cs typeface="+mn-cs"/>
              </a:endParaRPr>
            </a:p>
          </p:txBody>
        </p:sp>
        <p:sp>
          <p:nvSpPr>
            <p:cNvPr id="84" name="矩形 83"/>
            <p:cNvSpPr/>
            <p:nvPr/>
          </p:nvSpPr>
          <p:spPr bwMode="auto">
            <a:xfrm>
              <a:off x="174578" y="4605088"/>
              <a:ext cx="775460" cy="952482"/>
            </a:xfrm>
            <a:prstGeom prst="rect">
              <a:avLst/>
            </a:prstGeom>
            <a:solidFill>
              <a:srgbClr val="CDCDCD"/>
            </a:solidFill>
            <a:ln w="9525" cap="flat" cmpd="sng" algn="ctr">
              <a:solidFill>
                <a:srgbClr val="CDCDC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1" hangingPunct="1"/>
              <a:r>
                <a:rPr lang="en-US" altLang="zh-CN" sz="1200" dirty="0" smtClean="0">
                  <a:solidFill>
                    <a:srgbClr val="000000"/>
                  </a:solidFill>
                  <a:latin typeface="Arial" charset="0"/>
                  <a:cs typeface="+mn-cs"/>
                </a:rPr>
                <a:t>5G</a:t>
              </a:r>
              <a:r>
                <a:rPr lang="zh-CN" altLang="en-US" sz="1200" dirty="0">
                  <a:solidFill>
                    <a:srgbClr val="000000"/>
                  </a:solidFill>
                  <a:latin typeface="Arial" charset="0"/>
                  <a:cs typeface="+mn-cs"/>
                </a:rPr>
                <a:t> </a:t>
              </a:r>
              <a:r>
                <a:rPr lang="en-US" altLang="zh-CN" sz="1200" dirty="0" smtClean="0">
                  <a:solidFill>
                    <a:srgbClr val="000000"/>
                  </a:solidFill>
                  <a:latin typeface="Arial" charset="0"/>
                  <a:cs typeface="+mn-cs"/>
                </a:rPr>
                <a:t>Network</a:t>
              </a:r>
            </a:p>
          </p:txBody>
        </p:sp>
        <p:sp>
          <p:nvSpPr>
            <p:cNvPr id="85" name="文本框 84"/>
            <p:cNvSpPr txBox="1"/>
            <p:nvPr/>
          </p:nvSpPr>
          <p:spPr bwMode="gray">
            <a:xfrm>
              <a:off x="1293272" y="5190584"/>
              <a:ext cx="953298" cy="168277"/>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1100" dirty="0" smtClean="0">
                  <a:solidFill>
                    <a:srgbClr val="000000"/>
                  </a:solidFill>
                  <a:latin typeface="Arial"/>
                  <a:ea typeface="微软雅黑" pitchFamily="34" charset="-122"/>
                  <a:cs typeface="+mn-cs"/>
                </a:rPr>
                <a:t>N6</a:t>
              </a:r>
              <a:endParaRPr lang="zh-CN" altLang="en-US" sz="1100" dirty="0" err="1" smtClean="0">
                <a:solidFill>
                  <a:srgbClr val="000000"/>
                </a:solidFill>
                <a:latin typeface="Arial"/>
                <a:ea typeface="微软雅黑" pitchFamily="34" charset="-122"/>
                <a:cs typeface="+mn-cs"/>
              </a:endParaRPr>
            </a:p>
          </p:txBody>
        </p:sp>
        <p:cxnSp>
          <p:nvCxnSpPr>
            <p:cNvPr id="86" name="直接连接符 85"/>
            <p:cNvCxnSpPr/>
            <p:nvPr/>
          </p:nvCxnSpPr>
          <p:spPr bwMode="auto">
            <a:xfrm flipV="1">
              <a:off x="1506726" y="5012039"/>
              <a:ext cx="0" cy="138580"/>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7" name="文本框 86"/>
            <p:cNvSpPr txBox="1"/>
            <p:nvPr/>
          </p:nvSpPr>
          <p:spPr bwMode="gray">
            <a:xfrm>
              <a:off x="1048790" y="4676222"/>
              <a:ext cx="307564" cy="117426"/>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endParaRPr lang="zh-CN" altLang="en-US" dirty="0" err="1" smtClean="0">
                <a:solidFill>
                  <a:srgbClr val="000000"/>
                </a:solidFill>
                <a:latin typeface="Arial"/>
                <a:ea typeface="微软雅黑" pitchFamily="34" charset="-122"/>
                <a:cs typeface="+mn-cs"/>
              </a:endParaRPr>
            </a:p>
          </p:txBody>
        </p:sp>
        <p:sp>
          <p:nvSpPr>
            <p:cNvPr id="88" name="文本框 87"/>
            <p:cNvSpPr txBox="1"/>
            <p:nvPr/>
          </p:nvSpPr>
          <p:spPr bwMode="gray">
            <a:xfrm>
              <a:off x="1214027" y="4788443"/>
              <a:ext cx="1059563" cy="197103"/>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1200" dirty="0" smtClean="0">
                  <a:solidFill>
                    <a:srgbClr val="000000"/>
                  </a:solidFill>
                  <a:latin typeface="Arial"/>
                  <a:ea typeface="微软雅黑" pitchFamily="34" charset="-122"/>
                  <a:cs typeface="+mn-cs"/>
                </a:rPr>
                <a:t>N33/N5</a:t>
              </a:r>
              <a:endParaRPr lang="zh-CN" altLang="en-US" sz="1200" dirty="0" err="1" smtClean="0">
                <a:solidFill>
                  <a:srgbClr val="000000"/>
                </a:solidFill>
                <a:latin typeface="Arial"/>
                <a:ea typeface="微软雅黑" pitchFamily="34" charset="-122"/>
                <a:cs typeface="+mn-cs"/>
              </a:endParaRPr>
            </a:p>
          </p:txBody>
        </p:sp>
        <p:sp>
          <p:nvSpPr>
            <p:cNvPr id="89" name="矩形 88"/>
            <p:cNvSpPr/>
            <p:nvPr/>
          </p:nvSpPr>
          <p:spPr bwMode="auto">
            <a:xfrm>
              <a:off x="2919622" y="4591446"/>
              <a:ext cx="4396079" cy="1501063"/>
            </a:xfrm>
            <a:prstGeom prst="rect">
              <a:avLst/>
            </a:prstGeom>
            <a:solidFill>
              <a:srgbClr val="777777">
                <a:lumMod val="40000"/>
                <a:lumOff val="60000"/>
              </a:srgbClr>
            </a:solidFill>
            <a:ln w="38100"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err="1" smtClean="0">
                <a:ln>
                  <a:noFill/>
                </a:ln>
                <a:solidFill>
                  <a:srgbClr val="000000"/>
                </a:solidFill>
                <a:effectLst/>
                <a:uLnTx/>
                <a:uFillTx/>
                <a:latin typeface="Arial" charset="0"/>
                <a:cs typeface="+mn-cs"/>
              </a:endParaRPr>
            </a:p>
          </p:txBody>
        </p:sp>
        <p:sp>
          <p:nvSpPr>
            <p:cNvPr id="90" name="矩形 89"/>
            <p:cNvSpPr/>
            <p:nvPr/>
          </p:nvSpPr>
          <p:spPr bwMode="auto">
            <a:xfrm>
              <a:off x="3123353" y="5666674"/>
              <a:ext cx="4062146" cy="308712"/>
            </a:xfrm>
            <a:prstGeom prst="rect">
              <a:avLst/>
            </a:prstGeom>
            <a:solidFill>
              <a:srgbClr val="E7B95C">
                <a:lumMod val="75000"/>
              </a:srgbClr>
            </a:solidFill>
            <a:ln w="9525" cap="flat" cmpd="sng" algn="ctr">
              <a:solidFill>
                <a:srgbClr val="E7B95C">
                  <a:lumMod val="40000"/>
                  <a:lumOff val="60000"/>
                </a:srgb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kern="0" dirty="0">
                  <a:solidFill>
                    <a:srgbClr val="000000"/>
                  </a:solidFill>
                  <a:latin typeface="Arial" charset="0"/>
                  <a:cs typeface="+mn-cs"/>
                </a:rPr>
                <a:t>Communication endpoint </a:t>
              </a:r>
              <a:r>
                <a:rPr lang="en-US" altLang="zh-CN" sz="1400" kern="0" dirty="0" smtClean="0">
                  <a:solidFill>
                    <a:srgbClr val="000000"/>
                  </a:solidFill>
                  <a:latin typeface="Arial" charset="0"/>
                  <a:cs typeface="+mn-cs"/>
                </a:rPr>
                <a:t>service</a:t>
              </a:r>
              <a:endParaRPr lang="en-US" altLang="zh-CN" sz="1400" kern="0" dirty="0">
                <a:solidFill>
                  <a:srgbClr val="000000"/>
                </a:solidFill>
                <a:latin typeface="Arial" charset="0"/>
                <a:cs typeface="+mn-cs"/>
              </a:endParaRPr>
            </a:p>
          </p:txBody>
        </p:sp>
        <p:sp>
          <p:nvSpPr>
            <p:cNvPr id="91" name="矩形 90"/>
            <p:cNvSpPr/>
            <p:nvPr/>
          </p:nvSpPr>
          <p:spPr>
            <a:xfrm flipH="1">
              <a:off x="3998775" y="4567625"/>
              <a:ext cx="2537262" cy="261610"/>
            </a:xfrm>
            <a:prstGeom prst="rect">
              <a:avLst/>
            </a:prstGeom>
          </p:spPr>
          <p:txBody>
            <a:bodyPr wrap="square">
              <a:spAutoFit/>
            </a:bodyPr>
            <a:lstStyle/>
            <a:p>
              <a:pPr algn="ctr" eaLnBrk="1" hangingPunct="1"/>
              <a:r>
                <a:rPr lang="en-US" altLang="zh-CN" sz="1100" dirty="0">
                  <a:solidFill>
                    <a:srgbClr val="000000"/>
                  </a:solidFill>
                  <a:latin typeface="Arial" charset="0"/>
                  <a:cs typeface="+mn-cs"/>
                </a:rPr>
                <a:t>External Communication component</a:t>
              </a:r>
              <a:endParaRPr lang="en-US" altLang="zh-CN" sz="1100" dirty="0" smtClean="0">
                <a:solidFill>
                  <a:srgbClr val="000000"/>
                </a:solidFill>
                <a:latin typeface="Arial" charset="0"/>
                <a:cs typeface="+mn-cs"/>
              </a:endParaRPr>
            </a:p>
          </p:txBody>
        </p:sp>
        <p:sp>
          <p:nvSpPr>
            <p:cNvPr id="92" name="矩形 91"/>
            <p:cNvSpPr/>
            <p:nvPr/>
          </p:nvSpPr>
          <p:spPr bwMode="auto">
            <a:xfrm>
              <a:off x="5335571" y="4850739"/>
              <a:ext cx="1804563" cy="392084"/>
            </a:xfrm>
            <a:prstGeom prst="rect">
              <a:avLst/>
            </a:prstGeom>
            <a:solidFill>
              <a:srgbClr val="E7B95C">
                <a:lumMod val="40000"/>
                <a:lumOff val="60000"/>
              </a:srgbClr>
            </a:solidFill>
            <a:ln w="9525"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lvl="0" algn="ctr"/>
              <a:r>
                <a:rPr lang="en-US" altLang="zh-CN" sz="900" dirty="0">
                  <a:solidFill>
                    <a:prstClr val="black"/>
                  </a:solidFill>
                  <a:latin typeface="Calibri" panose="020F0502020204030204"/>
                  <a:cs typeface="+mn-cs"/>
                </a:rPr>
                <a:t>Media server function </a:t>
              </a:r>
            </a:p>
            <a:p>
              <a:pPr lvl="0" algn="ctr"/>
              <a:r>
                <a:rPr lang="en-US" altLang="zh-CN" sz="900" dirty="0">
                  <a:solidFill>
                    <a:prstClr val="black"/>
                  </a:solidFill>
                  <a:latin typeface="Calibri" panose="020F0502020204030204"/>
                  <a:cs typeface="+mn-cs"/>
                </a:rPr>
                <a:t>(video/data transmission </a:t>
              </a:r>
              <a:r>
                <a:rPr lang="en-US" altLang="zh-CN" sz="900" dirty="0" smtClean="0">
                  <a:solidFill>
                    <a:prstClr val="black"/>
                  </a:solidFill>
                  <a:latin typeface="Calibri" panose="020F0502020204030204"/>
                  <a:cs typeface="+mn-cs"/>
                </a:rPr>
                <a:t>gateway)</a:t>
              </a:r>
              <a:endParaRPr lang="zh-CN" altLang="en-US" sz="1400" dirty="0">
                <a:solidFill>
                  <a:prstClr val="black"/>
                </a:solidFill>
                <a:latin typeface="Calibri" panose="020F0502020204030204"/>
                <a:cs typeface="+mn-cs"/>
              </a:endParaRPr>
            </a:p>
          </p:txBody>
        </p:sp>
        <p:sp>
          <p:nvSpPr>
            <p:cNvPr id="93" name="矩形 92"/>
            <p:cNvSpPr/>
            <p:nvPr/>
          </p:nvSpPr>
          <p:spPr bwMode="auto">
            <a:xfrm>
              <a:off x="3171560" y="4842482"/>
              <a:ext cx="1753532" cy="392084"/>
            </a:xfrm>
            <a:prstGeom prst="rect">
              <a:avLst/>
            </a:prstGeom>
            <a:solidFill>
              <a:srgbClr val="E7B95C">
                <a:lumMod val="20000"/>
                <a:lumOff val="80000"/>
              </a:srgbClr>
            </a:solidFill>
            <a:ln w="9525"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100" kern="0" dirty="0">
                  <a:solidFill>
                    <a:srgbClr val="000000"/>
                  </a:solidFill>
                  <a:latin typeface="Arial" charset="0"/>
                  <a:cs typeface="+mn-cs"/>
                </a:rPr>
                <a:t>Signaling exchange </a:t>
              </a: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100" kern="0" dirty="0">
                  <a:solidFill>
                    <a:srgbClr val="000000"/>
                  </a:solidFill>
                  <a:latin typeface="Arial" charset="0"/>
                  <a:cs typeface="+mn-cs"/>
                </a:rPr>
                <a:t>(</a:t>
              </a:r>
              <a:r>
                <a:rPr lang="en-US" altLang="zh-CN" sz="1100" kern="0" dirty="0" err="1">
                  <a:solidFill>
                    <a:srgbClr val="000000"/>
                  </a:solidFill>
                  <a:latin typeface="Arial" charset="0"/>
                  <a:cs typeface="+mn-cs"/>
                </a:rPr>
                <a:t>e.g</a:t>
              </a:r>
              <a:r>
                <a:rPr lang="en-US" altLang="zh-CN" sz="1100" kern="0" dirty="0">
                  <a:solidFill>
                    <a:srgbClr val="000000"/>
                  </a:solidFill>
                  <a:latin typeface="Arial" charset="0"/>
                  <a:cs typeface="+mn-cs"/>
                </a:rPr>
                <a:t> API gateway)</a:t>
              </a:r>
            </a:p>
          </p:txBody>
        </p:sp>
        <p:cxnSp>
          <p:nvCxnSpPr>
            <p:cNvPr id="94" name="直接连接符 93"/>
            <p:cNvCxnSpPr/>
            <p:nvPr/>
          </p:nvCxnSpPr>
          <p:spPr bwMode="auto">
            <a:xfrm>
              <a:off x="1520648" y="5227478"/>
              <a:ext cx="0" cy="206802"/>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矩形 96"/>
            <p:cNvSpPr/>
            <p:nvPr/>
          </p:nvSpPr>
          <p:spPr bwMode="auto">
            <a:xfrm>
              <a:off x="3057810" y="5288626"/>
              <a:ext cx="4016781" cy="315586"/>
            </a:xfrm>
            <a:prstGeom prst="rect">
              <a:avLst/>
            </a:prstGeom>
            <a:solidFill>
              <a:srgbClr val="00B0F0"/>
            </a:solidFill>
            <a:ln w="9525"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err="1" smtClean="0">
                <a:ln>
                  <a:noFill/>
                </a:ln>
                <a:solidFill>
                  <a:srgbClr val="000000"/>
                </a:solidFill>
                <a:effectLst/>
                <a:uLnTx/>
                <a:uFillTx/>
                <a:latin typeface="Arial" charset="0"/>
                <a:cs typeface="+mn-cs"/>
              </a:endParaRPr>
            </a:p>
          </p:txBody>
        </p:sp>
        <p:cxnSp>
          <p:nvCxnSpPr>
            <p:cNvPr id="98" name="直接连接符 97"/>
            <p:cNvCxnSpPr>
              <a:stCxn id="84" idx="3"/>
            </p:cNvCxnSpPr>
            <p:nvPr/>
          </p:nvCxnSpPr>
          <p:spPr bwMode="auto">
            <a:xfrm flipV="1">
              <a:off x="950038" y="5065665"/>
              <a:ext cx="1359253" cy="15664"/>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98"/>
            <p:cNvCxnSpPr>
              <a:stCxn id="95" idx="0"/>
              <a:endCxn id="93" idx="2"/>
            </p:cNvCxnSpPr>
            <p:nvPr/>
          </p:nvCxnSpPr>
          <p:spPr bwMode="auto">
            <a:xfrm flipV="1">
              <a:off x="4045086" y="5234566"/>
              <a:ext cx="3240" cy="131608"/>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p:cNvCxnSpPr/>
            <p:nvPr/>
          </p:nvCxnSpPr>
          <p:spPr bwMode="auto">
            <a:xfrm flipV="1">
              <a:off x="6147182" y="5239472"/>
              <a:ext cx="3240" cy="131608"/>
            </a:xfrm>
            <a:prstGeom prst="line">
              <a:avLst/>
            </a:prstGeom>
            <a:noFill/>
            <a:ln w="9525" cap="flat" cmpd="sng" algn="ctr">
              <a:solidFill>
                <a:srgbClr val="A7A7A7"/>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1" name="矩形 100"/>
            <p:cNvSpPr/>
            <p:nvPr/>
          </p:nvSpPr>
          <p:spPr bwMode="auto">
            <a:xfrm>
              <a:off x="4751054" y="5341978"/>
              <a:ext cx="741724" cy="239185"/>
            </a:xfrm>
            <a:prstGeom prst="rect">
              <a:avLst/>
            </a:prstGeom>
            <a:solidFill>
              <a:srgbClr val="CDCDCD"/>
            </a:solidFill>
            <a:ln w="9525" cap="flat" cmpd="sng" algn="ctr">
              <a:solidFill>
                <a:srgbClr val="CDCDC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1" hangingPunct="1"/>
              <a:r>
                <a:rPr lang="en-US" altLang="zh-CN" sz="900" dirty="0" smtClean="0">
                  <a:solidFill>
                    <a:srgbClr val="000000"/>
                  </a:solidFill>
                  <a:latin typeface="Arial" charset="0"/>
                  <a:cs typeface="+mn-cs"/>
                </a:rPr>
                <a:t>5G Adaptation</a:t>
              </a:r>
              <a:endParaRPr lang="zh-CN" altLang="en-US" sz="900" dirty="0" smtClean="0">
                <a:solidFill>
                  <a:srgbClr val="000000"/>
                </a:solidFill>
                <a:latin typeface="Arial" charset="0"/>
                <a:cs typeface="+mn-cs"/>
              </a:endParaRPr>
            </a:p>
          </p:txBody>
        </p:sp>
        <p:sp>
          <p:nvSpPr>
            <p:cNvPr id="102" name="矩形 101"/>
            <p:cNvSpPr/>
            <p:nvPr/>
          </p:nvSpPr>
          <p:spPr bwMode="auto">
            <a:xfrm>
              <a:off x="7420828" y="4605088"/>
              <a:ext cx="1015933" cy="1470479"/>
            </a:xfrm>
            <a:prstGeom prst="rect">
              <a:avLst/>
            </a:prstGeom>
            <a:noFill/>
            <a:ln w="28575"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err="1" smtClean="0">
                <a:ln>
                  <a:noFill/>
                </a:ln>
                <a:solidFill>
                  <a:srgbClr val="000000"/>
                </a:solidFill>
                <a:effectLst/>
                <a:uLnTx/>
                <a:uFillTx/>
                <a:latin typeface="Arial" charset="0"/>
                <a:cs typeface="+mn-cs"/>
              </a:endParaRPr>
            </a:p>
          </p:txBody>
        </p:sp>
        <p:sp>
          <p:nvSpPr>
            <p:cNvPr id="103" name="矩形 102"/>
            <p:cNvSpPr/>
            <p:nvPr/>
          </p:nvSpPr>
          <p:spPr>
            <a:xfrm>
              <a:off x="7595349" y="4677648"/>
              <a:ext cx="716863" cy="430887"/>
            </a:xfrm>
            <a:prstGeom prst="rect">
              <a:avLst/>
            </a:prstGeom>
          </p:spPr>
          <p:txBody>
            <a:bodyPr wrap="none">
              <a:spAutoFit/>
            </a:bodyPr>
            <a:lstStyle/>
            <a:p>
              <a:pPr algn="ctr" eaLnBrk="1" hangingPunct="1"/>
              <a:r>
                <a:rPr lang="en-US" altLang="zh-CN" sz="1100" dirty="0" smtClean="0">
                  <a:solidFill>
                    <a:srgbClr val="000000"/>
                  </a:solidFill>
                  <a:latin typeface="Arial" charset="0"/>
                  <a:cs typeface="+mn-cs"/>
                </a:rPr>
                <a:t>Storage </a:t>
              </a:r>
            </a:p>
            <a:p>
              <a:pPr algn="ctr" eaLnBrk="1" hangingPunct="1"/>
              <a:r>
                <a:rPr lang="en-US" altLang="zh-CN" sz="1100" dirty="0" smtClean="0">
                  <a:solidFill>
                    <a:srgbClr val="000000"/>
                  </a:solidFill>
                  <a:latin typeface="Arial" charset="0"/>
                  <a:cs typeface="+mn-cs"/>
                </a:rPr>
                <a:t>service</a:t>
              </a:r>
              <a:endParaRPr lang="en-US" altLang="zh-CN" sz="1100" dirty="0">
                <a:solidFill>
                  <a:srgbClr val="000000"/>
                </a:solidFill>
                <a:latin typeface="Arial" charset="0"/>
                <a:cs typeface="+mn-cs"/>
              </a:endParaRPr>
            </a:p>
          </p:txBody>
        </p:sp>
        <p:sp>
          <p:nvSpPr>
            <p:cNvPr id="104" name="矩形 103"/>
            <p:cNvSpPr/>
            <p:nvPr/>
          </p:nvSpPr>
          <p:spPr bwMode="auto">
            <a:xfrm>
              <a:off x="10197605" y="4795919"/>
              <a:ext cx="660896" cy="583108"/>
            </a:xfrm>
            <a:prstGeom prst="rect">
              <a:avLst/>
            </a:prstGeom>
            <a:solidFill>
              <a:srgbClr val="CDCDCD"/>
            </a:solidFill>
            <a:ln w="9525" cap="flat" cmpd="sng" algn="ctr">
              <a:solidFill>
                <a:srgbClr val="77777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srgbClr val="000000"/>
                  </a:solidFill>
                  <a:effectLst/>
                  <a:uLnTx/>
                  <a:uFillTx/>
                  <a:latin typeface="Arial" charset="0"/>
                  <a:cs typeface="+mn-cs"/>
                </a:rPr>
                <a:t>Micro service 2</a:t>
              </a:r>
              <a:endParaRPr kumimoji="0" lang="zh-CN" altLang="en-US" sz="900" b="0" i="0" u="none" strike="noStrike" kern="0" cap="none" spc="0" normalizeH="0" baseline="0" noProof="0" dirty="0" smtClean="0">
                <a:ln>
                  <a:noFill/>
                </a:ln>
                <a:solidFill>
                  <a:srgbClr val="000000"/>
                </a:solidFill>
                <a:effectLst/>
                <a:uLnTx/>
                <a:uFillTx/>
                <a:latin typeface="Arial" charset="0"/>
                <a:cs typeface="+mn-cs"/>
              </a:endParaRPr>
            </a:p>
          </p:txBody>
        </p:sp>
        <p:sp>
          <p:nvSpPr>
            <p:cNvPr id="105" name="矩形 104"/>
            <p:cNvSpPr/>
            <p:nvPr/>
          </p:nvSpPr>
          <p:spPr bwMode="auto">
            <a:xfrm>
              <a:off x="9382643" y="4799903"/>
              <a:ext cx="669258" cy="592997"/>
            </a:xfrm>
            <a:prstGeom prst="rect">
              <a:avLst/>
            </a:prstGeom>
            <a:solidFill>
              <a:srgbClr val="CDCDCD"/>
            </a:solidFill>
            <a:ln w="9525" cap="flat" cmpd="sng" algn="ctr">
              <a:solidFill>
                <a:srgbClr val="77777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charset="0"/>
                  <a:cs typeface="+mn-cs"/>
                </a:rPr>
                <a:t>Micro</a:t>
              </a:r>
              <a:r>
                <a:rPr kumimoji="0" lang="en-US" altLang="zh-CN" sz="1000" b="0" i="0" u="none" strike="noStrike" kern="0" cap="none" spc="0" normalizeH="0" noProof="0" dirty="0" smtClean="0">
                  <a:ln>
                    <a:noFill/>
                  </a:ln>
                  <a:solidFill>
                    <a:srgbClr val="000000"/>
                  </a:solidFill>
                  <a:effectLst/>
                  <a:uLnTx/>
                  <a:uFillTx/>
                  <a:latin typeface="Arial" charset="0"/>
                  <a:cs typeface="+mn-cs"/>
                </a:rPr>
                <a:t> service1</a:t>
              </a:r>
              <a:endParaRPr kumimoji="0" lang="zh-CN" altLang="en-US" sz="1000" b="0" i="0" u="none" strike="noStrike" kern="0" cap="none" spc="0" normalizeH="0" baseline="0" noProof="0" dirty="0" smtClean="0">
                <a:ln>
                  <a:noFill/>
                </a:ln>
                <a:solidFill>
                  <a:srgbClr val="000000"/>
                </a:solidFill>
                <a:effectLst/>
                <a:uLnTx/>
                <a:uFillTx/>
                <a:latin typeface="Arial" charset="0"/>
                <a:cs typeface="+mn-cs"/>
              </a:endParaRPr>
            </a:p>
          </p:txBody>
        </p:sp>
        <p:sp>
          <p:nvSpPr>
            <p:cNvPr id="106" name="矩形 105"/>
            <p:cNvSpPr/>
            <p:nvPr/>
          </p:nvSpPr>
          <p:spPr>
            <a:xfrm>
              <a:off x="9413817" y="4526567"/>
              <a:ext cx="1485660" cy="215444"/>
            </a:xfrm>
            <a:prstGeom prst="rect">
              <a:avLst/>
            </a:prstGeom>
          </p:spPr>
          <p:txBody>
            <a:bodyPr wrap="square">
              <a:spAutoFit/>
            </a:bodyPr>
            <a:lstStyle/>
            <a:p>
              <a:pPr algn="ctr" eaLnBrk="1" hangingPunct="1"/>
              <a:r>
                <a:rPr lang="en-US" altLang="zh-CN" sz="800" dirty="0">
                  <a:solidFill>
                    <a:srgbClr val="000000"/>
                  </a:solidFill>
                  <a:latin typeface="Arial" charset="0"/>
                  <a:cs typeface="+mn-cs"/>
                </a:rPr>
                <a:t>Service logical component</a:t>
              </a:r>
            </a:p>
          </p:txBody>
        </p:sp>
        <p:sp>
          <p:nvSpPr>
            <p:cNvPr id="107" name="矩形 106"/>
            <p:cNvSpPr/>
            <p:nvPr/>
          </p:nvSpPr>
          <p:spPr bwMode="auto">
            <a:xfrm>
              <a:off x="9256372" y="4467361"/>
              <a:ext cx="1777060" cy="1111941"/>
            </a:xfrm>
            <a:prstGeom prst="rect">
              <a:avLst/>
            </a:prstGeom>
            <a:noFill/>
            <a:ln w="9525" cap="flat" cmpd="sng" algn="ctr">
              <a:solidFill>
                <a:srgbClr val="99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err="1" smtClean="0">
                <a:ln>
                  <a:noFill/>
                </a:ln>
                <a:solidFill>
                  <a:srgbClr val="000000"/>
                </a:solidFill>
                <a:effectLst/>
                <a:uLnTx/>
                <a:uFillTx/>
                <a:latin typeface="Arial" charset="0"/>
                <a:cs typeface="+mn-cs"/>
              </a:endParaRPr>
            </a:p>
          </p:txBody>
        </p:sp>
        <p:sp>
          <p:nvSpPr>
            <p:cNvPr id="108" name="文本框 107"/>
            <p:cNvSpPr txBox="1"/>
            <p:nvPr/>
          </p:nvSpPr>
          <p:spPr bwMode="gray">
            <a:xfrm>
              <a:off x="9370729" y="5601860"/>
              <a:ext cx="1663844" cy="395927"/>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1200" dirty="0" smtClean="0">
                  <a:solidFill>
                    <a:srgbClr val="000000"/>
                  </a:solidFill>
                  <a:latin typeface="Arial"/>
                  <a:ea typeface="微软雅黑" pitchFamily="34" charset="-122"/>
                  <a:cs typeface="+mn-cs"/>
                </a:rPr>
                <a:t>Application server</a:t>
              </a:r>
            </a:p>
          </p:txBody>
        </p:sp>
        <p:sp>
          <p:nvSpPr>
            <p:cNvPr id="109" name="矩形 108"/>
            <p:cNvSpPr/>
            <p:nvPr/>
          </p:nvSpPr>
          <p:spPr>
            <a:xfrm>
              <a:off x="9222775" y="4254615"/>
              <a:ext cx="1860000" cy="1731446"/>
            </a:xfrm>
            <a:prstGeom prst="rect">
              <a:avLst/>
            </a:prstGeom>
            <a:noFill/>
            <a:ln w="25400" cap="flat" cmpd="sng" algn="ctr">
              <a:solidFill>
                <a:srgbClr val="FF0000"/>
              </a:solidFill>
              <a:prstDash val="dash"/>
              <a:miter lim="800000"/>
            </a:ln>
            <a:effectLst/>
          </p:spPr>
          <p:txBody>
            <a:bodyPr rtlCol="0" anchor="ctr"/>
            <a:lstStyle/>
            <a:p>
              <a:pPr algn="ctr">
                <a:defRPr/>
              </a:pPr>
              <a:endParaRPr lang="zh-CN" altLang="en-US" sz="1600" kern="0" smtClean="0">
                <a:solidFill>
                  <a:prstClr val="white"/>
                </a:solidFill>
                <a:latin typeface="Calibri" panose="020F0502020204030204"/>
                <a:cs typeface="+mn-cs"/>
              </a:endParaRPr>
            </a:p>
          </p:txBody>
        </p:sp>
        <p:sp>
          <p:nvSpPr>
            <p:cNvPr id="96" name="矩形 95"/>
            <p:cNvSpPr/>
            <p:nvPr/>
          </p:nvSpPr>
          <p:spPr bwMode="auto">
            <a:xfrm>
              <a:off x="5521676" y="5358039"/>
              <a:ext cx="1303374" cy="193419"/>
            </a:xfrm>
            <a:prstGeom prst="rect">
              <a:avLst/>
            </a:prstGeom>
            <a:solidFill>
              <a:srgbClr val="990000"/>
            </a:solidFill>
            <a:ln w="9525" cap="flat" cmpd="sng" algn="ctr">
              <a:solidFill>
                <a:srgbClr val="CDCDC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smtClean="0">
                  <a:ln>
                    <a:noFill/>
                  </a:ln>
                  <a:solidFill>
                    <a:srgbClr val="FFFFFF"/>
                  </a:solidFill>
                  <a:effectLst/>
                  <a:uLnTx/>
                  <a:uFillTx/>
                  <a:latin typeface="Arial" charset="0"/>
                  <a:cs typeface="+mn-cs"/>
                </a:rPr>
                <a:t>User-plane</a:t>
              </a:r>
              <a:r>
                <a:rPr kumimoji="0" lang="en-US" altLang="zh-CN" sz="800" b="0" i="0" u="none" strike="noStrike" kern="0" cap="none" spc="0" normalizeH="0" noProof="0" dirty="0" smtClean="0">
                  <a:ln>
                    <a:noFill/>
                  </a:ln>
                  <a:solidFill>
                    <a:srgbClr val="FFFFFF"/>
                  </a:solidFill>
                  <a:effectLst/>
                  <a:uLnTx/>
                  <a:uFillTx/>
                  <a:latin typeface="Arial" charset="0"/>
                  <a:cs typeface="+mn-cs"/>
                </a:rPr>
                <a:t> processing</a:t>
              </a:r>
              <a:endParaRPr kumimoji="0" lang="zh-CN" altLang="en-US" sz="800" b="0" i="0" u="none" strike="noStrike" kern="0" cap="none" spc="0" normalizeH="0" baseline="0" noProof="0" dirty="0" smtClean="0">
                <a:ln>
                  <a:noFill/>
                </a:ln>
                <a:solidFill>
                  <a:srgbClr val="FFFFFF"/>
                </a:solidFill>
                <a:effectLst/>
                <a:uLnTx/>
                <a:uFillTx/>
                <a:latin typeface="Arial" charset="0"/>
                <a:cs typeface="+mn-cs"/>
              </a:endParaRPr>
            </a:p>
          </p:txBody>
        </p:sp>
        <p:sp>
          <p:nvSpPr>
            <p:cNvPr id="95" name="矩形 94"/>
            <p:cNvSpPr/>
            <p:nvPr/>
          </p:nvSpPr>
          <p:spPr bwMode="auto">
            <a:xfrm>
              <a:off x="3393399" y="5366174"/>
              <a:ext cx="1303374" cy="193419"/>
            </a:xfrm>
            <a:prstGeom prst="rect">
              <a:avLst/>
            </a:prstGeom>
            <a:solidFill>
              <a:srgbClr val="990000"/>
            </a:solidFill>
            <a:ln w="9525" cap="flat" cmpd="sng" algn="ctr">
              <a:solidFill>
                <a:srgbClr val="CDCDC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smtClean="0">
                  <a:ln>
                    <a:noFill/>
                  </a:ln>
                  <a:solidFill>
                    <a:srgbClr val="FFFFFF"/>
                  </a:solidFill>
                  <a:effectLst/>
                  <a:uLnTx/>
                  <a:uFillTx/>
                  <a:latin typeface="Arial" charset="0"/>
                  <a:cs typeface="+mn-cs"/>
                </a:rPr>
                <a:t>Control-plane processing</a:t>
              </a:r>
              <a:endParaRPr kumimoji="0" lang="zh-CN" altLang="en-US" sz="700" b="0" i="0" u="none" strike="noStrike" kern="0" cap="none" spc="0" normalizeH="0" baseline="0" noProof="0" dirty="0" smtClean="0">
                <a:ln>
                  <a:noFill/>
                </a:ln>
                <a:solidFill>
                  <a:srgbClr val="FFFFFF"/>
                </a:solidFill>
                <a:effectLst/>
                <a:uLnTx/>
                <a:uFillTx/>
                <a:latin typeface="Arial" charset="0"/>
                <a:cs typeface="+mn-cs"/>
              </a:endParaRPr>
            </a:p>
          </p:txBody>
        </p:sp>
        <p:sp>
          <p:nvSpPr>
            <p:cNvPr id="111" name="文本框 110"/>
            <p:cNvSpPr txBox="1"/>
            <p:nvPr/>
          </p:nvSpPr>
          <p:spPr bwMode="gray">
            <a:xfrm>
              <a:off x="3029782" y="4103062"/>
              <a:ext cx="5086696" cy="395927"/>
            </a:xfrm>
            <a:prstGeom prst="rect">
              <a:avLst/>
            </a:prstGeom>
            <a:noFill/>
            <a:ln w="9525" algn="ctr">
              <a:noFill/>
              <a:miter lim="800000"/>
              <a:headEnd/>
              <a:tailEnd/>
            </a:ln>
          </p:spPr>
          <p:txBody>
            <a:bodyPr wrap="square" rtlCol="0" anchor="ctr">
              <a:noAutofit/>
            </a:bodyPr>
            <a:lstStyle/>
            <a:p>
              <a:pPr algn="ctr" fontAlgn="auto">
                <a:spcBef>
                  <a:spcPts val="0"/>
                </a:spcBef>
                <a:spcAft>
                  <a:spcPts val="0"/>
                </a:spcAft>
              </a:pPr>
              <a:r>
                <a:rPr lang="en-US" altLang="zh-CN" sz="1200" dirty="0" smtClean="0">
                  <a:solidFill>
                    <a:srgbClr val="000000"/>
                  </a:solidFill>
                  <a:latin typeface="Arial"/>
                  <a:ea typeface="微软雅黑" pitchFamily="34" charset="-122"/>
                  <a:cs typeface="+mn-cs"/>
                </a:rPr>
                <a:t>SEALDD server communication and storage function with 5G network optimization</a:t>
              </a:r>
            </a:p>
          </p:txBody>
        </p:sp>
      </p:grpSp>
    </p:spTree>
    <p:extLst>
      <p:ext uri="{BB962C8B-B14F-4D97-AF65-F5344CB8AC3E}">
        <p14:creationId xmlns:p14="http://schemas.microsoft.com/office/powerpoint/2010/main" val="2068572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p:txBody>
          <a:bodyPr/>
          <a:lstStyle/>
          <a:p>
            <a:r>
              <a:rPr lang="en-US" altLang="en-US" sz="2000" dirty="0" smtClean="0"/>
              <a:t>SEALDD </a:t>
            </a:r>
            <a:r>
              <a:rPr lang="en-US" altLang="en-US" sz="2000" dirty="0"/>
              <a:t>covers </a:t>
            </a:r>
            <a:r>
              <a:rPr lang="en-US" altLang="en-US" sz="2000" dirty="0" smtClean="0"/>
              <a:t>data storage and external communication components </a:t>
            </a:r>
            <a:r>
              <a:rPr lang="en-US" altLang="en-US" sz="2000" dirty="0"/>
              <a:t>in its </a:t>
            </a:r>
            <a:r>
              <a:rPr lang="en-US" altLang="en-US" sz="2000" dirty="0" smtClean="0"/>
              <a:t>scope and provides </a:t>
            </a:r>
            <a:r>
              <a:rPr lang="en-US" altLang="en-US" sz="2000" dirty="0"/>
              <a:t>5G adaptation function for application </a:t>
            </a:r>
            <a:r>
              <a:rPr lang="en-US" altLang="en-US" sz="2000" dirty="0" smtClean="0"/>
              <a:t>server.</a:t>
            </a:r>
          </a:p>
          <a:p>
            <a:r>
              <a:rPr lang="en-US" altLang="en-US" sz="2000" dirty="0" smtClean="0"/>
              <a:t>SEALDD </a:t>
            </a:r>
            <a:r>
              <a:rPr lang="en-US" altLang="en-US" sz="2000" dirty="0"/>
              <a:t>server </a:t>
            </a:r>
            <a:r>
              <a:rPr lang="en-US" altLang="en-US" sz="2000" dirty="0" smtClean="0"/>
              <a:t>can consume </a:t>
            </a:r>
            <a:r>
              <a:rPr lang="en-US" altLang="en-US" sz="2000" dirty="0"/>
              <a:t>NRM services for control plane </a:t>
            </a:r>
            <a:r>
              <a:rPr lang="en-US" altLang="en-US" sz="2000" dirty="0" smtClean="0"/>
              <a:t>interaction with 5GC.</a:t>
            </a:r>
          </a:p>
          <a:p>
            <a:r>
              <a:rPr lang="en-US" altLang="en-US" sz="2000" dirty="0"/>
              <a:t>MSGin5G-3 and MSGin5G-4 will be reused by MSGin5G functionality integrated by </a:t>
            </a:r>
            <a:r>
              <a:rPr lang="en-US" altLang="en-US" sz="2000" dirty="0" smtClean="0"/>
              <a:t>SEALDD. MSGin5G </a:t>
            </a:r>
            <a:r>
              <a:rPr lang="en-US" altLang="en-US" sz="2000" dirty="0"/>
              <a:t>functionality will not </a:t>
            </a:r>
            <a:r>
              <a:rPr lang="en-US" altLang="zh-CN" sz="2000" dirty="0" smtClean="0"/>
              <a:t>invoke</a:t>
            </a:r>
            <a:r>
              <a:rPr lang="en-US" altLang="en-US" sz="2000" dirty="0" smtClean="0"/>
              <a:t> </a:t>
            </a:r>
            <a:r>
              <a:rPr lang="en-US" altLang="en-US" sz="2000" dirty="0"/>
              <a:t>SEALDD service for data delivery</a:t>
            </a:r>
            <a:r>
              <a:rPr lang="en-US" altLang="en-US" sz="2000" dirty="0" smtClean="0"/>
              <a:t>.</a:t>
            </a:r>
          </a:p>
          <a:p>
            <a:r>
              <a:rPr lang="en-US" altLang="en-US" sz="2000" dirty="0"/>
              <a:t>In addition to server to client communication, VAL server can also use SEALDD server to communicate with other VAL server</a:t>
            </a:r>
            <a:r>
              <a:rPr lang="en-US" altLang="en-US" sz="2000" dirty="0" smtClean="0"/>
              <a:t>.</a:t>
            </a:r>
          </a:p>
          <a:p>
            <a:r>
              <a:rPr lang="en-US" altLang="en-US" sz="2000" dirty="0"/>
              <a:t>Traffic control can be done in SEALDD server.</a:t>
            </a:r>
          </a:p>
          <a:p>
            <a:endParaRPr lang="en-US" altLang="en-US" dirty="0"/>
          </a:p>
          <a:p>
            <a:endParaRPr lang="en-US"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r>
              <a:rPr lang="en-US" altLang="en-US" dirty="0"/>
              <a:t>Application server deployment architecture</a:t>
            </a:r>
          </a:p>
          <a:p>
            <a:r>
              <a:rPr lang="en-US" altLang="en-US" dirty="0"/>
              <a:t>SEALDD enabling 3GPP specific optimizations</a:t>
            </a:r>
          </a:p>
          <a:p>
            <a:r>
              <a:rPr lang="en-US" altLang="en-US" dirty="0" smtClean="0"/>
              <a:t>SEALDD and NRM</a:t>
            </a:r>
          </a:p>
          <a:p>
            <a:pPr lvl="0"/>
            <a:r>
              <a:rPr lang="en-US" altLang="en-US" dirty="0" smtClean="0"/>
              <a:t>SEALDD and MSGin5G</a:t>
            </a:r>
          </a:p>
          <a:p>
            <a:pPr lvl="0"/>
            <a:r>
              <a:rPr lang="en-US" altLang="en-US" dirty="0"/>
              <a:t>Communication services between VAL servers</a:t>
            </a:r>
          </a:p>
          <a:p>
            <a:pPr lvl="0"/>
            <a:r>
              <a:rPr lang="en-US" altLang="en-US" dirty="0"/>
              <a:t>SEALDD enabled Traffic </a:t>
            </a:r>
            <a:r>
              <a:rPr lang="en-US" altLang="en-US" dirty="0" smtClean="0"/>
              <a:t>control</a:t>
            </a:r>
          </a:p>
          <a:p>
            <a:r>
              <a:rPr lang="en-US" altLang="en-US" dirty="0" smtClean="0"/>
              <a:t>Summary</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lstStyle/>
          <a:p>
            <a:r>
              <a:rPr lang="en-US" altLang="zh-CN" dirty="0" smtClean="0"/>
              <a:t>Application server deployment architecture</a:t>
            </a:r>
            <a:endParaRPr lang="zh-CN" altLang="en-US" dirty="0"/>
          </a:p>
        </p:txBody>
      </p:sp>
      <p:sp>
        <p:nvSpPr>
          <p:cNvPr id="2056" name="文本框 2055"/>
          <p:cNvSpPr txBox="1"/>
          <p:nvPr/>
        </p:nvSpPr>
        <p:spPr>
          <a:xfrm>
            <a:off x="9373525" y="1976999"/>
            <a:ext cx="2387943" cy="2989536"/>
          </a:xfrm>
          <a:prstGeom prst="rect">
            <a:avLst/>
          </a:prstGeom>
          <a:noFill/>
        </p:spPr>
        <p:txBody>
          <a:bodyPr wrap="square" rtlCol="0">
            <a:spAutoFit/>
          </a:bodyPr>
          <a:lstStyle/>
          <a:p>
            <a:pPr marL="228600" lvl="0" indent="-228600">
              <a:lnSpc>
                <a:spcPct val="90000"/>
              </a:lnSpc>
              <a:spcBef>
                <a:spcPts val="1000"/>
              </a:spcBef>
              <a:buBlip>
                <a:blip r:embed="rId3"/>
              </a:buBlip>
            </a:pPr>
            <a:r>
              <a:rPr lang="en-US" altLang="en-US" sz="1200" dirty="0">
                <a:solidFill>
                  <a:prstClr val="black"/>
                </a:solidFill>
                <a:latin typeface="Calibri" panose="020F0502020204030204"/>
                <a:cs typeface="+mn-cs"/>
              </a:rPr>
              <a:t>Application Server </a:t>
            </a:r>
            <a:r>
              <a:rPr lang="en-US" altLang="en-US" sz="1200" dirty="0" smtClean="0">
                <a:solidFill>
                  <a:prstClr val="black"/>
                </a:solidFill>
                <a:latin typeface="Calibri" panose="020F0502020204030204"/>
                <a:cs typeface="+mn-cs"/>
              </a:rPr>
              <a:t>provides services </a:t>
            </a:r>
            <a:r>
              <a:rPr lang="en-US" altLang="en-US" sz="1200" dirty="0">
                <a:solidFill>
                  <a:prstClr val="black"/>
                </a:solidFill>
                <a:latin typeface="Calibri" panose="020F0502020204030204"/>
                <a:cs typeface="+mn-cs"/>
              </a:rPr>
              <a:t>to either Application Client or Web server by the manner of </a:t>
            </a:r>
            <a:r>
              <a:rPr lang="en-US" altLang="en-US" sz="1200" dirty="0" smtClean="0">
                <a:solidFill>
                  <a:prstClr val="black"/>
                </a:solidFill>
                <a:latin typeface="Calibri" panose="020F0502020204030204"/>
                <a:cs typeface="+mn-cs"/>
              </a:rPr>
              <a:t>remote </a:t>
            </a:r>
            <a:r>
              <a:rPr lang="en-US" altLang="en-US" sz="1200" dirty="0">
                <a:solidFill>
                  <a:prstClr val="black"/>
                </a:solidFill>
                <a:latin typeface="Calibri" panose="020F0502020204030204"/>
                <a:cs typeface="+mn-cs"/>
              </a:rPr>
              <a:t>API(s</a:t>
            </a:r>
            <a:r>
              <a:rPr lang="en-US" altLang="en-US" sz="1200" dirty="0" smtClean="0">
                <a:solidFill>
                  <a:prstClr val="black"/>
                </a:solidFill>
                <a:latin typeface="Calibri" panose="020F0502020204030204"/>
                <a:cs typeface="+mn-cs"/>
              </a:rPr>
              <a:t>).</a:t>
            </a:r>
          </a:p>
          <a:p>
            <a:pPr marL="228600" lvl="0" indent="-228600">
              <a:lnSpc>
                <a:spcPct val="90000"/>
              </a:lnSpc>
              <a:spcBef>
                <a:spcPts val="1000"/>
              </a:spcBef>
              <a:buBlip>
                <a:blip r:embed="rId3"/>
              </a:buBlip>
            </a:pPr>
            <a:r>
              <a:rPr lang="en-US" altLang="en-US" sz="1200" dirty="0" smtClean="0">
                <a:solidFill>
                  <a:prstClr val="black"/>
                </a:solidFill>
                <a:latin typeface="Calibri" panose="020F0502020204030204"/>
                <a:cs typeface="+mn-cs"/>
              </a:rPr>
              <a:t>Remote </a:t>
            </a:r>
            <a:r>
              <a:rPr lang="en-US" altLang="en-US" sz="1200" dirty="0">
                <a:solidFill>
                  <a:prstClr val="black"/>
                </a:solidFill>
                <a:latin typeface="Calibri" panose="020F0502020204030204"/>
                <a:cs typeface="+mn-cs"/>
              </a:rPr>
              <a:t>API(s) invocation is </a:t>
            </a:r>
            <a:r>
              <a:rPr lang="en-US" altLang="en-US" sz="1200" dirty="0" smtClean="0">
                <a:solidFill>
                  <a:prstClr val="black"/>
                </a:solidFill>
                <a:latin typeface="Calibri" panose="020F0502020204030204"/>
                <a:cs typeface="+mn-cs"/>
              </a:rPr>
              <a:t>carried out </a:t>
            </a:r>
            <a:r>
              <a:rPr lang="en-US" altLang="en-US" sz="1200" dirty="0">
                <a:solidFill>
                  <a:prstClr val="black"/>
                </a:solidFill>
                <a:latin typeface="Calibri" panose="020F0502020204030204"/>
                <a:cs typeface="+mn-cs"/>
              </a:rPr>
              <a:t>by http signaling over TCP/IP</a:t>
            </a:r>
          </a:p>
          <a:p>
            <a:pPr marL="228600" lvl="0" indent="-228600">
              <a:lnSpc>
                <a:spcPct val="90000"/>
              </a:lnSpc>
              <a:spcBef>
                <a:spcPts val="1000"/>
              </a:spcBef>
              <a:buBlip>
                <a:blip r:embed="rId3"/>
              </a:buBlip>
            </a:pPr>
            <a:r>
              <a:rPr lang="en-US" altLang="en-US" sz="1200" dirty="0">
                <a:solidFill>
                  <a:prstClr val="black"/>
                </a:solidFill>
                <a:latin typeface="Calibri" panose="020F0502020204030204"/>
                <a:cs typeface="+mn-cs"/>
              </a:rPr>
              <a:t>Application Server </a:t>
            </a:r>
            <a:r>
              <a:rPr lang="en-US" altLang="en-US" sz="1200" dirty="0" smtClean="0">
                <a:solidFill>
                  <a:prstClr val="black"/>
                </a:solidFill>
                <a:latin typeface="Calibri" panose="020F0502020204030204"/>
                <a:cs typeface="+mn-cs"/>
              </a:rPr>
              <a:t>provides  </a:t>
            </a:r>
            <a:r>
              <a:rPr lang="en-US" altLang="en-US" sz="1200" dirty="0">
                <a:solidFill>
                  <a:prstClr val="black"/>
                </a:solidFill>
                <a:latin typeface="Calibri" panose="020F0502020204030204"/>
                <a:cs typeface="+mn-cs"/>
              </a:rPr>
              <a:t>contents (data type could be data/video) to </a:t>
            </a:r>
            <a:r>
              <a:rPr lang="en-US" altLang="en-US" sz="1200" dirty="0" smtClean="0">
                <a:solidFill>
                  <a:prstClr val="black"/>
                </a:solidFill>
                <a:latin typeface="Calibri" panose="020F0502020204030204"/>
                <a:cs typeface="+mn-cs"/>
              </a:rPr>
              <a:t>Application Clients </a:t>
            </a:r>
            <a:r>
              <a:rPr lang="en-US" altLang="en-US" sz="1200" dirty="0">
                <a:solidFill>
                  <a:prstClr val="black"/>
                </a:solidFill>
                <a:latin typeface="Calibri" panose="020F0502020204030204"/>
                <a:cs typeface="+mn-cs"/>
              </a:rPr>
              <a:t>or Web server </a:t>
            </a:r>
            <a:r>
              <a:rPr lang="en-US" altLang="en-US" sz="1200" dirty="0" smtClean="0">
                <a:solidFill>
                  <a:prstClr val="black"/>
                </a:solidFill>
                <a:latin typeface="Calibri" panose="020F0502020204030204"/>
                <a:cs typeface="+mn-cs"/>
              </a:rPr>
              <a:t>via media server function.</a:t>
            </a:r>
            <a:endParaRPr lang="en-US" altLang="en-US" sz="1200" dirty="0">
              <a:solidFill>
                <a:prstClr val="black"/>
              </a:solidFill>
              <a:latin typeface="Calibri" panose="020F0502020204030204"/>
              <a:cs typeface="+mn-cs"/>
            </a:endParaRPr>
          </a:p>
          <a:p>
            <a:endParaRPr lang="en-US" altLang="zh-CN" sz="1400" dirty="0" smtClean="0"/>
          </a:p>
          <a:p>
            <a:r>
              <a:rPr lang="en-US" altLang="zh-CN" sz="1400" dirty="0" smtClean="0"/>
              <a:t>   </a:t>
            </a:r>
          </a:p>
          <a:p>
            <a:endParaRPr lang="zh-CN" altLang="en-US" sz="1400" dirty="0"/>
          </a:p>
        </p:txBody>
      </p:sp>
      <p:sp>
        <p:nvSpPr>
          <p:cNvPr id="2058" name="文本框 2057"/>
          <p:cNvSpPr txBox="1"/>
          <p:nvPr/>
        </p:nvSpPr>
        <p:spPr>
          <a:xfrm>
            <a:off x="163031" y="5600864"/>
            <a:ext cx="11488091" cy="738664"/>
          </a:xfrm>
          <a:prstGeom prst="rect">
            <a:avLst/>
          </a:prstGeom>
          <a:solidFill>
            <a:srgbClr val="C00000"/>
          </a:solidFill>
        </p:spPr>
        <p:txBody>
          <a:bodyPr wrap="square" rtlCol="0">
            <a:spAutoFit/>
          </a:bodyPr>
          <a:lstStyle/>
          <a:p>
            <a:r>
              <a:rPr lang="en-US" altLang="zh-CN" sz="1400" dirty="0" smtClean="0">
                <a:solidFill>
                  <a:schemeClr val="bg1"/>
                </a:solidFill>
              </a:rPr>
              <a:t>Storage component and </a:t>
            </a:r>
            <a:r>
              <a:rPr lang="en-US" altLang="zh-CN" sz="1400" dirty="0">
                <a:solidFill>
                  <a:schemeClr val="bg1"/>
                </a:solidFill>
              </a:rPr>
              <a:t>External Communication </a:t>
            </a:r>
            <a:r>
              <a:rPr lang="en-US" altLang="zh-CN" sz="1400" dirty="0" smtClean="0">
                <a:solidFill>
                  <a:schemeClr val="bg1"/>
                </a:solidFill>
              </a:rPr>
              <a:t>component are generic to all type of application,  and they are normally provided as services in the cloud platform. SEAL DD covers these components in its scope and improves communication service performance by employing 5G capability support. </a:t>
            </a:r>
            <a:endParaRPr lang="zh-CN" altLang="en-US" sz="1400" dirty="0">
              <a:solidFill>
                <a:schemeClr val="bg1"/>
              </a:solidFill>
            </a:endParaRPr>
          </a:p>
        </p:txBody>
      </p:sp>
      <p:grpSp>
        <p:nvGrpSpPr>
          <p:cNvPr id="5" name="组合 4"/>
          <p:cNvGrpSpPr/>
          <p:nvPr/>
        </p:nvGrpSpPr>
        <p:grpSpPr>
          <a:xfrm>
            <a:off x="163031" y="1962683"/>
            <a:ext cx="9254849" cy="3654912"/>
            <a:chOff x="163031" y="1962683"/>
            <a:chExt cx="9254849" cy="3654912"/>
          </a:xfrm>
        </p:grpSpPr>
        <p:sp>
          <p:nvSpPr>
            <p:cNvPr id="118" name="矩形 117"/>
            <p:cNvSpPr/>
            <p:nvPr/>
          </p:nvSpPr>
          <p:spPr>
            <a:xfrm>
              <a:off x="2084879" y="2829858"/>
              <a:ext cx="680419" cy="2642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3GPP</a:t>
              </a:r>
            </a:p>
            <a:p>
              <a:pPr algn="ctr"/>
              <a:r>
                <a:rPr lang="en-US" altLang="zh-CN" sz="1100" dirty="0">
                  <a:solidFill>
                    <a:schemeClr val="tx1"/>
                  </a:solidFill>
                </a:rPr>
                <a:t>network</a:t>
              </a:r>
              <a:endParaRPr lang="zh-CN" altLang="en-US" sz="1100" dirty="0">
                <a:solidFill>
                  <a:schemeClr val="tx1"/>
                </a:solidFill>
              </a:endParaRPr>
            </a:p>
          </p:txBody>
        </p:sp>
        <p:grpSp>
          <p:nvGrpSpPr>
            <p:cNvPr id="4" name="组合 3"/>
            <p:cNvGrpSpPr/>
            <p:nvPr/>
          </p:nvGrpSpPr>
          <p:grpSpPr>
            <a:xfrm>
              <a:off x="163031" y="1962683"/>
              <a:ext cx="9254849" cy="3654912"/>
              <a:chOff x="163031" y="1962683"/>
              <a:chExt cx="9254849" cy="3654912"/>
            </a:xfrm>
          </p:grpSpPr>
          <p:sp>
            <p:nvSpPr>
              <p:cNvPr id="7" name="矩形 6"/>
              <p:cNvSpPr/>
              <p:nvPr/>
            </p:nvSpPr>
            <p:spPr>
              <a:xfrm>
                <a:off x="4368257" y="1962683"/>
                <a:ext cx="4965538" cy="32827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4705510" y="5279041"/>
                <a:ext cx="4712370" cy="338554"/>
              </a:xfrm>
              <a:prstGeom prst="rect">
                <a:avLst/>
              </a:prstGeom>
              <a:noFill/>
            </p:spPr>
            <p:txBody>
              <a:bodyPr wrap="square" rtlCol="0">
                <a:spAutoFit/>
              </a:bodyPr>
              <a:lstStyle/>
              <a:p>
                <a:r>
                  <a:rPr lang="en-US" altLang="zh-CN" sz="1600" dirty="0" smtClean="0"/>
                  <a:t>Components of Instances of Application server </a:t>
                </a:r>
                <a:endParaRPr lang="zh-CN" altLang="en-US" sz="1600" dirty="0"/>
              </a:p>
            </p:txBody>
          </p:sp>
          <p:sp>
            <p:nvSpPr>
              <p:cNvPr id="8" name="矩形 7"/>
              <p:cNvSpPr/>
              <p:nvPr/>
            </p:nvSpPr>
            <p:spPr>
              <a:xfrm>
                <a:off x="4705511" y="4252231"/>
                <a:ext cx="4145825" cy="3835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Communication endpoint service towards </a:t>
                </a:r>
              </a:p>
              <a:p>
                <a:pPr algn="ctr"/>
                <a:r>
                  <a:rPr lang="en-US" altLang="zh-CN" sz="1400" dirty="0" smtClean="0">
                    <a:solidFill>
                      <a:schemeClr val="tx1"/>
                    </a:solidFill>
                  </a:rPr>
                  <a:t>clients and servers</a:t>
                </a:r>
                <a:endParaRPr lang="zh-CN" altLang="en-US" sz="1400" dirty="0">
                  <a:solidFill>
                    <a:schemeClr val="tx1"/>
                  </a:solidFill>
                </a:endParaRPr>
              </a:p>
            </p:txBody>
          </p:sp>
          <p:sp>
            <p:nvSpPr>
              <p:cNvPr id="9" name="矩形 8"/>
              <p:cNvSpPr/>
              <p:nvPr/>
            </p:nvSpPr>
            <p:spPr>
              <a:xfrm>
                <a:off x="4705510" y="3772266"/>
                <a:ext cx="2158921" cy="3797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Signaling exchange </a:t>
                </a:r>
              </a:p>
              <a:p>
                <a:pPr algn="ctr"/>
                <a:r>
                  <a:rPr lang="en-US" altLang="zh-CN" sz="1400" dirty="0" smtClean="0">
                    <a:solidFill>
                      <a:schemeClr val="tx1"/>
                    </a:solidFill>
                  </a:rPr>
                  <a:t>(</a:t>
                </a:r>
                <a:r>
                  <a:rPr lang="en-US" altLang="zh-CN" sz="1400" dirty="0" err="1" smtClean="0">
                    <a:solidFill>
                      <a:schemeClr val="tx1"/>
                    </a:solidFill>
                  </a:rPr>
                  <a:t>e.g</a:t>
                </a:r>
                <a:r>
                  <a:rPr lang="en-US" altLang="zh-CN" sz="1400" dirty="0" smtClean="0">
                    <a:solidFill>
                      <a:schemeClr val="tx1"/>
                    </a:solidFill>
                  </a:rPr>
                  <a:t> API gateway)</a:t>
                </a:r>
                <a:endParaRPr lang="zh-CN" altLang="en-US" sz="1400" dirty="0">
                  <a:solidFill>
                    <a:schemeClr val="tx1"/>
                  </a:solidFill>
                </a:endParaRPr>
              </a:p>
            </p:txBody>
          </p:sp>
          <p:sp>
            <p:nvSpPr>
              <p:cNvPr id="15" name="矩形 14"/>
              <p:cNvSpPr/>
              <p:nvPr/>
            </p:nvSpPr>
            <p:spPr>
              <a:xfrm>
                <a:off x="6919708" y="3751161"/>
                <a:ext cx="1913896" cy="3999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tx1"/>
                    </a:solidFill>
                  </a:rPr>
                  <a:t>Media server </a:t>
                </a:r>
                <a:r>
                  <a:rPr lang="en-US" altLang="zh-CN" sz="900" dirty="0" smtClean="0">
                    <a:solidFill>
                      <a:schemeClr val="tx1"/>
                    </a:solidFill>
                  </a:rPr>
                  <a:t>function </a:t>
                </a:r>
              </a:p>
              <a:p>
                <a:pPr algn="ctr"/>
                <a:r>
                  <a:rPr lang="en-US" altLang="zh-CN" sz="900" dirty="0" smtClean="0">
                    <a:solidFill>
                      <a:schemeClr val="tx1"/>
                    </a:solidFill>
                  </a:rPr>
                  <a:t>(video/data transmission gateway</a:t>
                </a:r>
                <a:r>
                  <a:rPr lang="en-US" altLang="zh-CN" sz="1400" dirty="0" smtClean="0">
                    <a:solidFill>
                      <a:schemeClr val="tx1"/>
                    </a:solidFill>
                  </a:rPr>
                  <a:t>)</a:t>
                </a:r>
                <a:endParaRPr lang="zh-CN" altLang="en-US" sz="1400" dirty="0">
                  <a:solidFill>
                    <a:schemeClr val="tx1"/>
                  </a:solidFill>
                </a:endParaRPr>
              </a:p>
            </p:txBody>
          </p:sp>
          <p:sp>
            <p:nvSpPr>
              <p:cNvPr id="12" name="矩形 11"/>
              <p:cNvSpPr/>
              <p:nvPr/>
            </p:nvSpPr>
            <p:spPr>
              <a:xfrm>
                <a:off x="4450773" y="3693564"/>
                <a:ext cx="4774301" cy="13487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4450773" y="2038097"/>
                <a:ext cx="2610557" cy="1571929"/>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9" name="矩形 18"/>
              <p:cNvSpPr/>
              <p:nvPr/>
            </p:nvSpPr>
            <p:spPr>
              <a:xfrm>
                <a:off x="4610230" y="2049907"/>
                <a:ext cx="2436172" cy="338554"/>
              </a:xfrm>
              <a:prstGeom prst="rect">
                <a:avLst/>
              </a:prstGeom>
              <a:noFill/>
            </p:spPr>
            <p:txBody>
              <a:bodyPr wrap="square">
                <a:spAutoFit/>
              </a:bodyPr>
              <a:lstStyle/>
              <a:p>
                <a:pPr algn="ctr"/>
                <a:r>
                  <a:rPr lang="en-US" altLang="zh-CN" sz="1600" dirty="0">
                    <a:latin typeface="+mn-lt"/>
                    <a:cs typeface="+mn-cs"/>
                  </a:rPr>
                  <a:t>Service </a:t>
                </a:r>
                <a:r>
                  <a:rPr lang="en-US" altLang="zh-CN" sz="1600" dirty="0" smtClean="0">
                    <a:latin typeface="+mn-lt"/>
                    <a:cs typeface="+mn-cs"/>
                  </a:rPr>
                  <a:t>logical </a:t>
                </a:r>
                <a:r>
                  <a:rPr lang="en-US" altLang="zh-CN" sz="1600" dirty="0" smtClean="0"/>
                  <a:t>component</a:t>
                </a:r>
                <a:endParaRPr lang="zh-CN" altLang="en-US" sz="1600" dirty="0"/>
              </a:p>
            </p:txBody>
          </p:sp>
          <p:sp>
            <p:nvSpPr>
              <p:cNvPr id="20" name="矩形 19"/>
              <p:cNvSpPr/>
              <p:nvPr/>
            </p:nvSpPr>
            <p:spPr>
              <a:xfrm>
                <a:off x="8169932" y="2623073"/>
                <a:ext cx="817806" cy="833751"/>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Data storage</a:t>
                </a:r>
                <a:endParaRPr lang="zh-CN" altLang="en-US" sz="1100" dirty="0">
                  <a:solidFill>
                    <a:schemeClr val="tx1"/>
                  </a:solidFill>
                </a:endParaRPr>
              </a:p>
            </p:txBody>
          </p:sp>
          <p:sp>
            <p:nvSpPr>
              <p:cNvPr id="21" name="矩形 20"/>
              <p:cNvSpPr/>
              <p:nvPr/>
            </p:nvSpPr>
            <p:spPr>
              <a:xfrm>
                <a:off x="5505156" y="2666102"/>
                <a:ext cx="595241" cy="8013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M</a:t>
                </a:r>
                <a:r>
                  <a:rPr lang="en-US" altLang="zh-CN" sz="1000" dirty="0" smtClean="0">
                    <a:solidFill>
                      <a:schemeClr val="tx1"/>
                    </a:solidFill>
                  </a:rPr>
                  <a:t>icro services</a:t>
                </a:r>
                <a:endParaRPr lang="zh-CN" altLang="en-US" sz="1000" dirty="0">
                  <a:solidFill>
                    <a:schemeClr val="tx1"/>
                  </a:solidFill>
                </a:endParaRPr>
              </a:p>
            </p:txBody>
          </p:sp>
          <p:sp>
            <p:nvSpPr>
              <p:cNvPr id="22" name="矩形 21"/>
              <p:cNvSpPr/>
              <p:nvPr/>
            </p:nvSpPr>
            <p:spPr>
              <a:xfrm>
                <a:off x="6226088" y="2665902"/>
                <a:ext cx="672851" cy="8137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Arial" panose="020B0604020202020204" pitchFamily="34" charset="0"/>
                    <a:cs typeface="Arial" panose="020B0604020202020204" pitchFamily="34" charset="0"/>
                  </a:rPr>
                  <a:t>Location</a:t>
                </a:r>
                <a:endParaRPr lang="zh-CN" altLang="en-US" sz="1000" dirty="0">
                  <a:solidFill>
                    <a:schemeClr val="tx1"/>
                  </a:solidFill>
                  <a:latin typeface="Arial" panose="020B0604020202020204" pitchFamily="34" charset="0"/>
                  <a:cs typeface="Arial" panose="020B0604020202020204" pitchFamily="34" charset="0"/>
                </a:endParaRPr>
              </a:p>
            </p:txBody>
          </p:sp>
          <p:sp>
            <p:nvSpPr>
              <p:cNvPr id="23" name="矩形 22"/>
              <p:cNvSpPr/>
              <p:nvPr/>
            </p:nvSpPr>
            <p:spPr>
              <a:xfrm>
                <a:off x="7307682" y="2623073"/>
                <a:ext cx="753597" cy="839661"/>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Data storage accessing</a:t>
                </a:r>
                <a:endParaRPr lang="zh-CN" altLang="en-US" sz="1100" dirty="0">
                  <a:solidFill>
                    <a:schemeClr val="tx1"/>
                  </a:solidFill>
                </a:endParaRPr>
              </a:p>
            </p:txBody>
          </p:sp>
          <p:sp>
            <p:nvSpPr>
              <p:cNvPr id="31" name="矩形 30"/>
              <p:cNvSpPr/>
              <p:nvPr/>
            </p:nvSpPr>
            <p:spPr>
              <a:xfrm>
                <a:off x="4705510" y="2665902"/>
                <a:ext cx="595241" cy="8012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rPr>
                  <a:t>Micro services</a:t>
                </a:r>
                <a:endParaRPr lang="zh-CN" altLang="en-US" sz="1000" dirty="0">
                  <a:solidFill>
                    <a:schemeClr val="tx1"/>
                  </a:solidFill>
                </a:endParaRPr>
              </a:p>
            </p:txBody>
          </p:sp>
          <p:sp>
            <p:nvSpPr>
              <p:cNvPr id="35" name="矩形 34"/>
              <p:cNvSpPr/>
              <p:nvPr/>
            </p:nvSpPr>
            <p:spPr>
              <a:xfrm>
                <a:off x="4614777" y="2331912"/>
                <a:ext cx="2302206" cy="307777"/>
              </a:xfrm>
              <a:prstGeom prst="rect">
                <a:avLst/>
              </a:prstGeom>
              <a:noFill/>
            </p:spPr>
            <p:txBody>
              <a:bodyPr wrap="square">
                <a:spAutoFit/>
              </a:bodyPr>
              <a:lstStyle/>
              <a:p>
                <a:pPr algn="ctr"/>
                <a:r>
                  <a:rPr lang="en-US" altLang="zh-CN" sz="1400" dirty="0" smtClean="0"/>
                  <a:t>(supported micro </a:t>
                </a:r>
                <a:r>
                  <a:rPr lang="en-US" altLang="zh-CN" sz="1400" dirty="0"/>
                  <a:t>services) </a:t>
                </a:r>
                <a:endParaRPr lang="zh-CN" altLang="en-US" sz="1400" dirty="0"/>
              </a:p>
            </p:txBody>
          </p:sp>
          <p:sp>
            <p:nvSpPr>
              <p:cNvPr id="47" name="椭圆 46"/>
              <p:cNvSpPr/>
              <p:nvPr/>
            </p:nvSpPr>
            <p:spPr>
              <a:xfrm>
                <a:off x="7431881" y="3426618"/>
                <a:ext cx="130970" cy="62211"/>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0" name="直接连接符 49"/>
              <p:cNvCxnSpPr>
                <a:stCxn id="47" idx="4"/>
              </p:cNvCxnSpPr>
              <p:nvPr/>
            </p:nvCxnSpPr>
            <p:spPr>
              <a:xfrm flipH="1">
                <a:off x="7496176" y="3488829"/>
                <a:ext cx="1190" cy="15359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157283" y="4759513"/>
                <a:ext cx="969589" cy="49562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Web server</a:t>
                </a:r>
                <a:endParaRPr lang="zh-CN" altLang="en-US" sz="1400" dirty="0">
                  <a:solidFill>
                    <a:schemeClr val="tx1"/>
                  </a:solidFill>
                </a:endParaRPr>
              </a:p>
            </p:txBody>
          </p:sp>
          <p:sp>
            <p:nvSpPr>
              <p:cNvPr id="63" name="矩形 62"/>
              <p:cNvSpPr/>
              <p:nvPr/>
            </p:nvSpPr>
            <p:spPr>
              <a:xfrm>
                <a:off x="163031" y="3181585"/>
                <a:ext cx="1564850" cy="6450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Client based APP</a:t>
                </a:r>
                <a:endParaRPr lang="zh-CN" altLang="en-US" sz="1400" dirty="0">
                  <a:solidFill>
                    <a:schemeClr val="tx1"/>
                  </a:solidFill>
                </a:endParaRPr>
              </a:p>
            </p:txBody>
          </p:sp>
          <p:sp>
            <p:nvSpPr>
              <p:cNvPr id="66" name="矩形 65"/>
              <p:cNvSpPr/>
              <p:nvPr/>
            </p:nvSpPr>
            <p:spPr>
              <a:xfrm>
                <a:off x="163031" y="4468216"/>
                <a:ext cx="1573140" cy="6450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Browser </a:t>
                </a:r>
                <a:r>
                  <a:rPr lang="en-US" altLang="zh-CN" sz="1400" dirty="0">
                    <a:solidFill>
                      <a:schemeClr val="tx1"/>
                    </a:solidFill>
                  </a:rPr>
                  <a:t>based </a:t>
                </a:r>
                <a:r>
                  <a:rPr lang="en-US" altLang="zh-CN" sz="1400" dirty="0" smtClean="0">
                    <a:solidFill>
                      <a:schemeClr val="tx1"/>
                    </a:solidFill>
                  </a:rPr>
                  <a:t>APP</a:t>
                </a:r>
                <a:endParaRPr lang="zh-CN" altLang="en-US" sz="1400" dirty="0">
                  <a:solidFill>
                    <a:schemeClr val="tx1"/>
                  </a:solidFill>
                </a:endParaRPr>
              </a:p>
            </p:txBody>
          </p:sp>
          <p:cxnSp>
            <p:nvCxnSpPr>
              <p:cNvPr id="73" name="直接连接符 72"/>
              <p:cNvCxnSpPr>
                <a:stCxn id="61" idx="3"/>
              </p:cNvCxnSpPr>
              <p:nvPr/>
            </p:nvCxnSpPr>
            <p:spPr>
              <a:xfrm>
                <a:off x="4126872" y="5007325"/>
                <a:ext cx="221721" cy="0"/>
              </a:xfrm>
              <a:prstGeom prst="line">
                <a:avLst/>
              </a:prstGeom>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a:off x="6486951" y="3449982"/>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3" name="直接连接符 102"/>
              <p:cNvCxnSpPr>
                <a:stCxn id="102" idx="4"/>
              </p:cNvCxnSpPr>
              <p:nvPr/>
            </p:nvCxnSpPr>
            <p:spPr>
              <a:xfrm>
                <a:off x="6562538" y="3513297"/>
                <a:ext cx="187" cy="1291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5725580" y="3439519"/>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5" name="直接连接符 104"/>
              <p:cNvCxnSpPr>
                <a:stCxn id="104" idx="4"/>
              </p:cNvCxnSpPr>
              <p:nvPr/>
            </p:nvCxnSpPr>
            <p:spPr>
              <a:xfrm flipH="1">
                <a:off x="5800725" y="3502834"/>
                <a:ext cx="442" cy="139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4915570" y="3436277"/>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7" name="直接连接符 106"/>
              <p:cNvCxnSpPr>
                <a:stCxn id="106" idx="4"/>
              </p:cNvCxnSpPr>
              <p:nvPr/>
            </p:nvCxnSpPr>
            <p:spPr>
              <a:xfrm>
                <a:off x="4991157" y="3499592"/>
                <a:ext cx="0" cy="14282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4960131" y="3642421"/>
                <a:ext cx="2567000" cy="10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5692239" y="3642527"/>
                <a:ext cx="0" cy="12879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63" idx="3"/>
              </p:cNvCxnSpPr>
              <p:nvPr/>
            </p:nvCxnSpPr>
            <p:spPr>
              <a:xfrm>
                <a:off x="1727881" y="3504096"/>
                <a:ext cx="3569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736171" y="4771301"/>
                <a:ext cx="3569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7" idx="1"/>
              </p:cNvCxnSpPr>
              <p:nvPr/>
            </p:nvCxnSpPr>
            <p:spPr>
              <a:xfrm flipV="1">
                <a:off x="2765298" y="3604056"/>
                <a:ext cx="1602959" cy="5970"/>
              </a:xfrm>
              <a:prstGeom prst="line">
                <a:avLst/>
              </a:prstGeom>
            </p:spPr>
            <p:style>
              <a:lnRef idx="1">
                <a:schemeClr val="accent1"/>
              </a:lnRef>
              <a:fillRef idx="0">
                <a:schemeClr val="accent1"/>
              </a:fillRef>
              <a:effectRef idx="0">
                <a:schemeClr val="accent1"/>
              </a:effectRef>
              <a:fontRef idx="minor">
                <a:schemeClr val="tx1"/>
              </a:fontRef>
            </p:style>
          </p:cxnSp>
          <p:sp>
            <p:nvSpPr>
              <p:cNvPr id="135" name="矩形 134"/>
              <p:cNvSpPr/>
              <p:nvPr/>
            </p:nvSpPr>
            <p:spPr>
              <a:xfrm>
                <a:off x="4518857" y="4639356"/>
                <a:ext cx="4835004" cy="369332"/>
              </a:xfrm>
              <a:prstGeom prst="rect">
                <a:avLst/>
              </a:prstGeom>
              <a:noFill/>
            </p:spPr>
            <p:txBody>
              <a:bodyPr wrap="square">
                <a:spAutoFit/>
              </a:bodyPr>
              <a:lstStyle/>
              <a:p>
                <a:pPr algn="ctr"/>
                <a:r>
                  <a:rPr lang="en-US" altLang="zh-CN" dirty="0" smtClean="0">
                    <a:latin typeface="+mn-lt"/>
                    <a:cs typeface="+mn-cs"/>
                  </a:rPr>
                  <a:t>External Communication </a:t>
                </a:r>
                <a:r>
                  <a:rPr lang="en-US" altLang="zh-CN" dirty="0" smtClean="0"/>
                  <a:t>component</a:t>
                </a:r>
                <a:endParaRPr lang="zh-CN" altLang="en-US" dirty="0"/>
              </a:p>
            </p:txBody>
          </p:sp>
          <p:sp>
            <p:nvSpPr>
              <p:cNvPr id="136" name="矩形 135"/>
              <p:cNvSpPr/>
              <p:nvPr/>
            </p:nvSpPr>
            <p:spPr>
              <a:xfrm>
                <a:off x="7167094" y="2023811"/>
                <a:ext cx="2057980" cy="157821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054" name="矩形 2053"/>
              <p:cNvSpPr/>
              <p:nvPr/>
            </p:nvSpPr>
            <p:spPr>
              <a:xfrm>
                <a:off x="7287787" y="2076700"/>
                <a:ext cx="1874406" cy="338554"/>
              </a:xfrm>
              <a:prstGeom prst="rect">
                <a:avLst/>
              </a:prstGeom>
            </p:spPr>
            <p:txBody>
              <a:bodyPr wrap="square">
                <a:spAutoFit/>
              </a:bodyPr>
              <a:lstStyle/>
              <a:p>
                <a:pPr algn="ctr"/>
                <a:r>
                  <a:rPr lang="en-US" altLang="zh-CN" sz="1600" dirty="0">
                    <a:latin typeface="+mn-lt"/>
                    <a:cs typeface="+mn-cs"/>
                  </a:rPr>
                  <a:t>Storage component</a:t>
                </a:r>
                <a:endParaRPr lang="zh-CN" altLang="en-US" sz="1600" dirty="0">
                  <a:latin typeface="+mn-lt"/>
                  <a:cs typeface="+mn-cs"/>
                </a:endParaRPr>
              </a:p>
            </p:txBody>
          </p:sp>
          <p:cxnSp>
            <p:nvCxnSpPr>
              <p:cNvPr id="140" name="直接连接符 139"/>
              <p:cNvCxnSpPr>
                <a:endCxn id="61" idx="1"/>
              </p:cNvCxnSpPr>
              <p:nvPr/>
            </p:nvCxnSpPr>
            <p:spPr>
              <a:xfrm>
                <a:off x="2726994" y="5007325"/>
                <a:ext cx="4302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307682" y="3642773"/>
                <a:ext cx="1051" cy="108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5616652" y="3746014"/>
                <a:ext cx="125348"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7238445" y="3726211"/>
                <a:ext cx="133905" cy="520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28487349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lstStyle/>
          <a:p>
            <a:r>
              <a:rPr lang="en-US" altLang="zh-CN" dirty="0" smtClean="0"/>
              <a:t>Application server deployment architecture</a:t>
            </a:r>
            <a:endParaRPr lang="zh-CN" altLang="en-US" dirty="0"/>
          </a:p>
        </p:txBody>
      </p:sp>
      <p:sp>
        <p:nvSpPr>
          <p:cNvPr id="2058" name="文本框 2057"/>
          <p:cNvSpPr txBox="1"/>
          <p:nvPr/>
        </p:nvSpPr>
        <p:spPr>
          <a:xfrm>
            <a:off x="260828" y="6006217"/>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Two </a:t>
            </a:r>
            <a:r>
              <a:rPr lang="en-US" altLang="zh-CN" sz="1400" dirty="0">
                <a:solidFill>
                  <a:schemeClr val="bg1"/>
                </a:solidFill>
              </a:rPr>
              <a:t>developing </a:t>
            </a:r>
            <a:r>
              <a:rPr lang="en-US" altLang="zh-CN" sz="1400" dirty="0" smtClean="0">
                <a:solidFill>
                  <a:schemeClr val="bg1"/>
                </a:solidFill>
              </a:rPr>
              <a:t>methods are provided </a:t>
            </a:r>
            <a:r>
              <a:rPr lang="en-US" altLang="zh-CN" sz="1400" dirty="0">
                <a:solidFill>
                  <a:schemeClr val="bg1"/>
                </a:solidFill>
              </a:rPr>
              <a:t>to use the service provided by cloud platform. </a:t>
            </a:r>
            <a:endParaRPr lang="zh-CN" altLang="en-US" sz="1400" dirty="0">
              <a:solidFill>
                <a:schemeClr val="bg1"/>
              </a:solidFill>
            </a:endParaRPr>
          </a:p>
        </p:txBody>
      </p:sp>
      <p:sp>
        <p:nvSpPr>
          <p:cNvPr id="48" name="文本框 47"/>
          <p:cNvSpPr txBox="1"/>
          <p:nvPr/>
        </p:nvSpPr>
        <p:spPr>
          <a:xfrm>
            <a:off x="-65988" y="1874875"/>
            <a:ext cx="12141724" cy="2780248"/>
          </a:xfrm>
          <a:prstGeom prst="rect">
            <a:avLst/>
          </a:prstGeom>
          <a:noFill/>
        </p:spPr>
        <p:txBody>
          <a:bodyPr wrap="square" rtlCol="0">
            <a:spAutoFit/>
          </a:bodyPr>
          <a:lstStyle/>
          <a:p>
            <a:pPr marL="228600" lvl="0" indent="-228600">
              <a:lnSpc>
                <a:spcPct val="90000"/>
              </a:lnSpc>
              <a:spcBef>
                <a:spcPts val="1000"/>
              </a:spcBef>
              <a:buBlip>
                <a:blip r:embed="rId3"/>
              </a:buBlip>
            </a:pPr>
            <a:r>
              <a:rPr lang="en-US" altLang="zh-CN" sz="1200" dirty="0" smtClean="0">
                <a:solidFill>
                  <a:prstClr val="black"/>
                </a:solidFill>
                <a:latin typeface="Calibri" panose="020F0502020204030204"/>
                <a:cs typeface="+mn-cs"/>
              </a:rPr>
              <a:t>As </a:t>
            </a:r>
            <a:r>
              <a:rPr lang="en-US" altLang="zh-CN" sz="1200" dirty="0">
                <a:solidFill>
                  <a:prstClr val="black"/>
                </a:solidFill>
                <a:latin typeface="Calibri" panose="020F0502020204030204"/>
                <a:cs typeface="+mn-cs"/>
              </a:rPr>
              <a:t>described </a:t>
            </a:r>
            <a:r>
              <a:rPr lang="en-US" altLang="zh-CN" sz="1200" dirty="0" smtClean="0">
                <a:solidFill>
                  <a:prstClr val="black"/>
                </a:solidFill>
                <a:latin typeface="Calibri" panose="020F0502020204030204"/>
                <a:cs typeface="+mn-cs"/>
              </a:rPr>
              <a:t>in </a:t>
            </a:r>
            <a:r>
              <a:rPr lang="en-US" altLang="zh-CN" sz="1200" dirty="0" smtClean="0">
                <a:solidFill>
                  <a:prstClr val="black"/>
                </a:solidFill>
                <a:latin typeface="Calibri" panose="020F0502020204030204"/>
                <a:cs typeface="+mn-cs"/>
                <a:hlinkClick r:id="rId4"/>
              </a:rPr>
              <a:t>https</a:t>
            </a:r>
            <a:r>
              <a:rPr lang="en-US" altLang="zh-CN" sz="1200" dirty="0">
                <a:solidFill>
                  <a:prstClr val="black"/>
                </a:solidFill>
                <a:latin typeface="Calibri" panose="020F0502020204030204"/>
                <a:cs typeface="+mn-cs"/>
                <a:hlinkClick r:id="rId4"/>
              </a:rPr>
              <a:t>://</a:t>
            </a:r>
            <a:r>
              <a:rPr lang="en-US" altLang="zh-CN" sz="1200" dirty="0" smtClean="0">
                <a:solidFill>
                  <a:prstClr val="black"/>
                </a:solidFill>
                <a:latin typeface="Calibri" panose="020F0502020204030204"/>
                <a:cs typeface="+mn-cs"/>
                <a:hlinkClick r:id="rId4"/>
              </a:rPr>
              <a:t>www.ibm.com/cloud/blog/sdk-vs-api</a:t>
            </a:r>
            <a:r>
              <a:rPr lang="en-US" altLang="zh-CN" sz="1200" dirty="0" smtClean="0">
                <a:solidFill>
                  <a:prstClr val="black"/>
                </a:solidFill>
                <a:latin typeface="Calibri" panose="020F0502020204030204"/>
                <a:cs typeface="+mn-cs"/>
              </a:rPr>
              <a:t>, there are two developing methods to use the service provided by cloud platform.</a:t>
            </a:r>
          </a:p>
          <a:p>
            <a:pPr marL="228600" lvl="0" indent="-228600">
              <a:lnSpc>
                <a:spcPct val="90000"/>
              </a:lnSpc>
              <a:spcBef>
                <a:spcPts val="1000"/>
              </a:spcBef>
              <a:buBlip>
                <a:blip r:embed="rId3"/>
              </a:buBlip>
            </a:pPr>
            <a:r>
              <a:rPr lang="en-US" altLang="zh-CN" sz="1200" dirty="0" smtClean="0">
                <a:solidFill>
                  <a:prstClr val="black"/>
                </a:solidFill>
                <a:latin typeface="Calibri" panose="020F0502020204030204"/>
                <a:cs typeface="+mn-cs"/>
              </a:rPr>
              <a:t>SDK method:</a:t>
            </a:r>
          </a:p>
          <a:p>
            <a:pPr marL="685800" lvl="1" indent="-228600">
              <a:lnSpc>
                <a:spcPct val="90000"/>
              </a:lnSpc>
              <a:spcBef>
                <a:spcPts val="1000"/>
              </a:spcBef>
              <a:buBlip>
                <a:blip r:embed="rId3"/>
              </a:buBlip>
            </a:pPr>
            <a:r>
              <a:rPr lang="en-US" altLang="zh-CN" sz="1200" dirty="0">
                <a:solidFill>
                  <a:prstClr val="black"/>
                </a:solidFill>
                <a:latin typeface="Calibri" panose="020F0502020204030204"/>
                <a:cs typeface="+mn-cs"/>
              </a:rPr>
              <a:t>Purchase, </a:t>
            </a:r>
            <a:r>
              <a:rPr lang="en-US" altLang="zh-CN" sz="1200" dirty="0" smtClean="0">
                <a:solidFill>
                  <a:srgbClr val="FF0000"/>
                </a:solidFill>
                <a:latin typeface="Calibri" panose="020F0502020204030204"/>
                <a:cs typeface="+mn-cs"/>
              </a:rPr>
              <a:t>download and install the “kit” for your platform </a:t>
            </a:r>
            <a:r>
              <a:rPr lang="en-US" altLang="zh-CN" sz="1200" dirty="0" smtClean="0">
                <a:solidFill>
                  <a:prstClr val="black"/>
                </a:solidFill>
                <a:latin typeface="Calibri" panose="020F0502020204030204"/>
                <a:cs typeface="+mn-cs"/>
              </a:rPr>
              <a:t>(</a:t>
            </a:r>
            <a:r>
              <a:rPr lang="en-US" altLang="zh-CN" sz="1200" dirty="0">
                <a:solidFill>
                  <a:prstClr val="black"/>
                </a:solidFill>
                <a:latin typeface="Calibri" panose="020F0502020204030204"/>
                <a:cs typeface="+mn-cs"/>
              </a:rPr>
              <a:t>e.g., premade parts, examples and instructions).</a:t>
            </a:r>
          </a:p>
          <a:p>
            <a:pPr marL="685800" lvl="1" indent="-228600">
              <a:lnSpc>
                <a:spcPct val="90000"/>
              </a:lnSpc>
              <a:spcBef>
                <a:spcPts val="1000"/>
              </a:spcBef>
              <a:buBlip>
                <a:blip r:embed="rId3"/>
              </a:buBlip>
            </a:pPr>
            <a:r>
              <a:rPr lang="en-US" altLang="zh-CN" sz="1200" dirty="0">
                <a:solidFill>
                  <a:srgbClr val="FF0000"/>
                </a:solidFill>
                <a:latin typeface="Calibri" panose="020F0502020204030204"/>
                <a:cs typeface="+mn-cs"/>
              </a:rPr>
              <a:t>Open and leverage any APIs and all </a:t>
            </a:r>
            <a:r>
              <a:rPr lang="en-US" altLang="zh-CN" sz="1200" dirty="0" smtClean="0">
                <a:solidFill>
                  <a:srgbClr val="FF0000"/>
                </a:solidFill>
                <a:latin typeface="Calibri" panose="020F0502020204030204"/>
                <a:cs typeface="+mn-cs"/>
              </a:rPr>
              <a:t>the </a:t>
            </a:r>
            <a:r>
              <a:rPr lang="en-US" altLang="zh-CN" sz="1200" dirty="0">
                <a:solidFill>
                  <a:srgbClr val="FF0000"/>
                </a:solidFill>
                <a:latin typeface="Calibri" panose="020F0502020204030204"/>
                <a:cs typeface="+mn-cs"/>
              </a:rPr>
              <a:t>development tools you need to build a new application, beginning with the integrated development environment (IDE). </a:t>
            </a:r>
            <a:r>
              <a:rPr lang="en-US" altLang="zh-CN" sz="1200" dirty="0">
                <a:solidFill>
                  <a:prstClr val="black"/>
                </a:solidFill>
                <a:latin typeface="Calibri" panose="020F0502020204030204"/>
                <a:cs typeface="+mn-cs"/>
              </a:rPr>
              <a:t>This is the space where you will do the actual coding and where your compiler is.</a:t>
            </a:r>
          </a:p>
          <a:p>
            <a:pPr marL="685800" lvl="1" indent="-228600">
              <a:lnSpc>
                <a:spcPct val="90000"/>
              </a:lnSpc>
              <a:spcBef>
                <a:spcPts val="1000"/>
              </a:spcBef>
              <a:buBlip>
                <a:blip r:embed="rId3"/>
              </a:buBlip>
            </a:pPr>
            <a:r>
              <a:rPr lang="en-US" altLang="zh-CN" sz="1200" dirty="0">
                <a:solidFill>
                  <a:prstClr val="black"/>
                </a:solidFill>
                <a:latin typeface="Calibri" panose="020F0502020204030204"/>
                <a:cs typeface="+mn-cs"/>
              </a:rPr>
              <a:t>Use the instructions, documentation, code samples and testing tools to do the building, which gives you and your team a healthy head-start.</a:t>
            </a:r>
            <a:endParaRPr lang="en-US" altLang="zh-CN" sz="1200" dirty="0" smtClean="0">
              <a:solidFill>
                <a:prstClr val="black"/>
              </a:solidFill>
              <a:latin typeface="Calibri" panose="020F0502020204030204"/>
              <a:cs typeface="+mn-cs"/>
            </a:endParaRPr>
          </a:p>
          <a:p>
            <a:pPr marL="228600" lvl="0" indent="-228600">
              <a:lnSpc>
                <a:spcPct val="90000"/>
              </a:lnSpc>
              <a:spcBef>
                <a:spcPts val="1000"/>
              </a:spcBef>
              <a:buBlip>
                <a:blip r:embed="rId3"/>
              </a:buBlip>
            </a:pPr>
            <a:r>
              <a:rPr lang="en-US" altLang="en-US" sz="1200" dirty="0" smtClean="0">
                <a:solidFill>
                  <a:prstClr val="black"/>
                </a:solidFill>
                <a:latin typeface="Calibri" panose="020F0502020204030204"/>
                <a:cs typeface="+mn-cs"/>
              </a:rPr>
              <a:t>API method:</a:t>
            </a:r>
          </a:p>
          <a:p>
            <a:pPr marL="685800" lvl="1" indent="-228600">
              <a:lnSpc>
                <a:spcPct val="90000"/>
              </a:lnSpc>
              <a:spcBef>
                <a:spcPts val="1000"/>
              </a:spcBef>
              <a:buBlip>
                <a:blip r:embed="rId3"/>
              </a:buBlip>
            </a:pPr>
            <a:r>
              <a:rPr lang="en-US" altLang="en-US" sz="1200" dirty="0">
                <a:solidFill>
                  <a:prstClr val="black"/>
                </a:solidFill>
                <a:latin typeface="Calibri" panose="020F0502020204030204"/>
                <a:cs typeface="+mn-cs"/>
              </a:rPr>
              <a:t>As the application user who needs to complete a task, you </a:t>
            </a:r>
            <a:r>
              <a:rPr lang="en-US" altLang="en-US" sz="1200" dirty="0">
                <a:solidFill>
                  <a:srgbClr val="FF0000"/>
                </a:solidFill>
                <a:latin typeface="Calibri" panose="020F0502020204030204"/>
                <a:cs typeface="+mn-cs"/>
              </a:rPr>
              <a:t>initiate the task from your app, creating a request.</a:t>
            </a:r>
          </a:p>
          <a:p>
            <a:pPr marL="685800" lvl="1" indent="-228600">
              <a:lnSpc>
                <a:spcPct val="90000"/>
              </a:lnSpc>
              <a:spcBef>
                <a:spcPts val="1000"/>
              </a:spcBef>
              <a:buBlip>
                <a:blip r:embed="rId3"/>
              </a:buBlip>
            </a:pPr>
            <a:r>
              <a:rPr lang="en-US" altLang="en-US" sz="1200" dirty="0">
                <a:solidFill>
                  <a:prstClr val="black"/>
                </a:solidFill>
                <a:latin typeface="Calibri" panose="020F0502020204030204"/>
                <a:cs typeface="+mn-cs"/>
              </a:rPr>
              <a:t>The API makes a call to the web server, relaying the request. The API knows where to send the request </a:t>
            </a:r>
            <a:r>
              <a:rPr lang="en-US" altLang="en-US" sz="1200" dirty="0">
                <a:solidFill>
                  <a:srgbClr val="FF0000"/>
                </a:solidFill>
                <a:latin typeface="Calibri" panose="020F0502020204030204"/>
                <a:cs typeface="+mn-cs"/>
              </a:rPr>
              <a:t>because it goes to the API endpoint, </a:t>
            </a:r>
            <a:r>
              <a:rPr lang="en-US" altLang="en-US" sz="1200" dirty="0">
                <a:solidFill>
                  <a:prstClr val="black"/>
                </a:solidFill>
                <a:latin typeface="Calibri" panose="020F0502020204030204"/>
                <a:cs typeface="+mn-cs"/>
              </a:rPr>
              <a:t>typically the URL of a server.</a:t>
            </a:r>
          </a:p>
          <a:p>
            <a:pPr marL="685800" lvl="1" indent="-228600">
              <a:lnSpc>
                <a:spcPct val="90000"/>
              </a:lnSpc>
              <a:spcBef>
                <a:spcPts val="1000"/>
              </a:spcBef>
              <a:buBlip>
                <a:blip r:embed="rId3"/>
              </a:buBlip>
            </a:pPr>
            <a:r>
              <a:rPr lang="en-US" altLang="en-US" sz="1200" dirty="0">
                <a:solidFill>
                  <a:srgbClr val="FF0000"/>
                </a:solidFill>
                <a:latin typeface="Calibri" panose="020F0502020204030204"/>
                <a:cs typeface="+mn-cs"/>
              </a:rPr>
              <a:t>The task is then executed by the third-party application, or database, providing the service</a:t>
            </a:r>
            <a:r>
              <a:rPr lang="en-US" altLang="en-US" sz="1200" dirty="0" smtClean="0">
                <a:solidFill>
                  <a:srgbClr val="FF0000"/>
                </a:solidFill>
                <a:latin typeface="Calibri" panose="020F0502020204030204"/>
                <a:cs typeface="+mn-cs"/>
              </a:rPr>
              <a:t>.</a:t>
            </a:r>
            <a:endParaRPr lang="en-US" altLang="en-US" sz="1200" dirty="0">
              <a:solidFill>
                <a:srgbClr val="FF0000"/>
              </a:solidFill>
              <a:latin typeface="Calibri" panose="020F0502020204030204"/>
              <a:cs typeface="+mn-cs"/>
            </a:endParaRPr>
          </a:p>
        </p:txBody>
      </p:sp>
      <p:pic>
        <p:nvPicPr>
          <p:cNvPr id="3" name="图片 2"/>
          <p:cNvPicPr>
            <a:picLocks noChangeAspect="1"/>
          </p:cNvPicPr>
          <p:nvPr/>
        </p:nvPicPr>
        <p:blipFill>
          <a:blip r:embed="rId5"/>
          <a:stretch>
            <a:fillRect/>
          </a:stretch>
        </p:blipFill>
        <p:spPr>
          <a:xfrm>
            <a:off x="1715610" y="4641185"/>
            <a:ext cx="2072192" cy="1132894"/>
          </a:xfrm>
          <a:prstGeom prst="rect">
            <a:avLst/>
          </a:prstGeom>
        </p:spPr>
      </p:pic>
      <p:pic>
        <p:nvPicPr>
          <p:cNvPr id="4" name="图片 3"/>
          <p:cNvPicPr>
            <a:picLocks noChangeAspect="1"/>
          </p:cNvPicPr>
          <p:nvPr/>
        </p:nvPicPr>
        <p:blipFill>
          <a:blip r:embed="rId6"/>
          <a:stretch>
            <a:fillRect/>
          </a:stretch>
        </p:blipFill>
        <p:spPr>
          <a:xfrm>
            <a:off x="7641592" y="4493465"/>
            <a:ext cx="1895812" cy="1280614"/>
          </a:xfrm>
          <a:prstGeom prst="rect">
            <a:avLst/>
          </a:prstGeom>
        </p:spPr>
      </p:pic>
      <p:sp>
        <p:nvSpPr>
          <p:cNvPr id="5" name="文本框 4"/>
          <p:cNvSpPr txBox="1"/>
          <p:nvPr/>
        </p:nvSpPr>
        <p:spPr>
          <a:xfrm>
            <a:off x="2184992" y="5759343"/>
            <a:ext cx="1095152" cy="261610"/>
          </a:xfrm>
          <a:prstGeom prst="rect">
            <a:avLst/>
          </a:prstGeom>
          <a:noFill/>
        </p:spPr>
        <p:txBody>
          <a:bodyPr wrap="square" rtlCol="0">
            <a:spAutoFit/>
          </a:bodyPr>
          <a:lstStyle/>
          <a:p>
            <a:r>
              <a:rPr lang="en-US" altLang="zh-CN" sz="1100" dirty="0" smtClean="0"/>
              <a:t>SDK method</a:t>
            </a:r>
            <a:endParaRPr lang="zh-CN" altLang="en-US" sz="1100" dirty="0"/>
          </a:p>
        </p:txBody>
      </p:sp>
      <p:sp>
        <p:nvSpPr>
          <p:cNvPr id="9" name="文本框 8"/>
          <p:cNvSpPr txBox="1"/>
          <p:nvPr/>
        </p:nvSpPr>
        <p:spPr>
          <a:xfrm>
            <a:off x="8169513" y="5744607"/>
            <a:ext cx="1095152" cy="261610"/>
          </a:xfrm>
          <a:prstGeom prst="rect">
            <a:avLst/>
          </a:prstGeom>
          <a:noFill/>
        </p:spPr>
        <p:txBody>
          <a:bodyPr wrap="square" rtlCol="0">
            <a:spAutoFit/>
          </a:bodyPr>
          <a:lstStyle/>
          <a:p>
            <a:r>
              <a:rPr lang="en-US" altLang="zh-CN" sz="1100" dirty="0" smtClean="0"/>
              <a:t>API method</a:t>
            </a:r>
            <a:endParaRPr lang="zh-CN" altLang="en-US" sz="1100" dirty="0"/>
          </a:p>
        </p:txBody>
      </p:sp>
    </p:spTree>
    <p:extLst>
      <p:ext uri="{BB962C8B-B14F-4D97-AF65-F5344CB8AC3E}">
        <p14:creationId xmlns:p14="http://schemas.microsoft.com/office/powerpoint/2010/main" val="1894899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lstStyle/>
          <a:p>
            <a:r>
              <a:rPr lang="en-US" altLang="zh-CN" dirty="0" smtClean="0"/>
              <a:t>Application server deployment architecture</a:t>
            </a:r>
            <a:endParaRPr lang="zh-CN" altLang="en-US" dirty="0"/>
          </a:p>
        </p:txBody>
      </p:sp>
      <p:sp>
        <p:nvSpPr>
          <p:cNvPr id="2058" name="文本框 2057"/>
          <p:cNvSpPr txBox="1"/>
          <p:nvPr/>
        </p:nvSpPr>
        <p:spPr>
          <a:xfrm>
            <a:off x="260828" y="6006217"/>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Similar architecture reference provided in Amazon cloud. </a:t>
            </a:r>
            <a:endParaRPr lang="zh-CN" altLang="en-US" sz="1400" dirty="0">
              <a:solidFill>
                <a:schemeClr val="bg1"/>
              </a:solidFill>
            </a:endParaRPr>
          </a:p>
        </p:txBody>
      </p:sp>
      <p:sp>
        <p:nvSpPr>
          <p:cNvPr id="48" name="文本框 47"/>
          <p:cNvSpPr txBox="1"/>
          <p:nvPr/>
        </p:nvSpPr>
        <p:spPr>
          <a:xfrm>
            <a:off x="-65988" y="1874875"/>
            <a:ext cx="12141724" cy="2109295"/>
          </a:xfrm>
          <a:prstGeom prst="rect">
            <a:avLst/>
          </a:prstGeom>
          <a:noFill/>
        </p:spPr>
        <p:txBody>
          <a:bodyPr wrap="square" rtlCol="0">
            <a:spAutoFit/>
          </a:bodyPr>
          <a:lstStyle/>
          <a:p>
            <a:pPr marL="228600" lvl="0" indent="-228600">
              <a:lnSpc>
                <a:spcPct val="90000"/>
              </a:lnSpc>
              <a:spcBef>
                <a:spcPts val="1000"/>
              </a:spcBef>
              <a:buBlip>
                <a:blip r:embed="rId3"/>
              </a:buBlip>
            </a:pPr>
            <a:r>
              <a:rPr lang="en-US" altLang="zh-CN" sz="1200" dirty="0" smtClean="0">
                <a:solidFill>
                  <a:prstClr val="black"/>
                </a:solidFill>
                <a:latin typeface="Calibri" panose="020F0502020204030204"/>
                <a:cs typeface="+mn-cs"/>
              </a:rPr>
              <a:t>A similar deployment architecture is described by Amazon cloud in </a:t>
            </a:r>
            <a:r>
              <a:rPr lang="en-US" altLang="zh-CN" sz="1200" dirty="0" smtClean="0">
                <a:solidFill>
                  <a:prstClr val="black"/>
                </a:solidFill>
                <a:latin typeface="Calibri" panose="020F0502020204030204"/>
                <a:cs typeface="+mn-cs"/>
                <a:hlinkClick r:id="rId4"/>
              </a:rPr>
              <a:t>https</a:t>
            </a:r>
            <a:r>
              <a:rPr lang="en-US" altLang="zh-CN" sz="1200" dirty="0">
                <a:solidFill>
                  <a:prstClr val="black"/>
                </a:solidFill>
                <a:latin typeface="Calibri" panose="020F0502020204030204"/>
                <a:cs typeface="+mn-cs"/>
                <a:hlinkClick r:id="rId4"/>
              </a:rPr>
              <a:t>://</a:t>
            </a:r>
            <a:r>
              <a:rPr lang="en-US" altLang="zh-CN" sz="1200" dirty="0" smtClean="0">
                <a:solidFill>
                  <a:prstClr val="black"/>
                </a:solidFill>
                <a:latin typeface="Calibri" panose="020F0502020204030204"/>
                <a:cs typeface="+mn-cs"/>
                <a:hlinkClick r:id="rId4"/>
              </a:rPr>
              <a:t>docs.aws.amazon.com/apigateway/latest/developerguide/welcome.html</a:t>
            </a:r>
            <a:r>
              <a:rPr lang="en-US" altLang="zh-CN" sz="1200" dirty="0" smtClean="0">
                <a:solidFill>
                  <a:prstClr val="black"/>
                </a:solidFill>
                <a:latin typeface="Calibri" panose="020F0502020204030204"/>
                <a:cs typeface="+mn-cs"/>
              </a:rPr>
              <a:t> for information. </a:t>
            </a:r>
            <a:r>
              <a:rPr lang="en-US" altLang="en-US" sz="1200" dirty="0" smtClean="0">
                <a:solidFill>
                  <a:prstClr val="black"/>
                </a:solidFill>
                <a:latin typeface="Calibri" panose="020F0502020204030204"/>
                <a:cs typeface="+mn-cs"/>
              </a:rPr>
              <a:t>As </a:t>
            </a:r>
            <a:r>
              <a:rPr lang="en-US" altLang="en-US" sz="1200" dirty="0">
                <a:solidFill>
                  <a:prstClr val="black"/>
                </a:solidFill>
                <a:latin typeface="Calibri" panose="020F0502020204030204"/>
                <a:cs typeface="+mn-cs"/>
              </a:rPr>
              <a:t>described in </a:t>
            </a:r>
            <a:r>
              <a:rPr lang="en-US" altLang="en-US" sz="1200" dirty="0">
                <a:solidFill>
                  <a:prstClr val="black"/>
                </a:solidFill>
                <a:latin typeface="Calibri" panose="020F0502020204030204"/>
                <a:cs typeface="+mn-cs"/>
                <a:hlinkClick r:id="rId5"/>
              </a:rPr>
              <a:t>https://</a:t>
            </a:r>
            <a:r>
              <a:rPr lang="en-US" altLang="en-US" sz="1200" dirty="0" smtClean="0">
                <a:solidFill>
                  <a:prstClr val="black"/>
                </a:solidFill>
                <a:latin typeface="Calibri" panose="020F0502020204030204"/>
                <a:cs typeface="+mn-cs"/>
                <a:hlinkClick r:id="rId5"/>
              </a:rPr>
              <a:t>docs.aws.amazon.com/apigateway/latest/developerguide/getting-started.html</a:t>
            </a:r>
            <a:r>
              <a:rPr lang="en-US" altLang="en-US" sz="1200" dirty="0" smtClean="0">
                <a:solidFill>
                  <a:prstClr val="black"/>
                </a:solidFill>
                <a:latin typeface="Calibri" panose="020F0502020204030204"/>
                <a:cs typeface="+mn-cs"/>
              </a:rPr>
              <a:t>, an example of developing a simplified application server in the amazon cloud environment. The application in the server side only has several lines of codes to return “hello for lambda” to the browser.  And the external communication component just reuses the HTTP API provided in  Amazon </a:t>
            </a:r>
            <a:r>
              <a:rPr lang="en-US" altLang="en-US" sz="1200" dirty="0">
                <a:solidFill>
                  <a:prstClr val="black"/>
                </a:solidFill>
                <a:latin typeface="Calibri" panose="020F0502020204030204"/>
                <a:cs typeface="+mn-cs"/>
              </a:rPr>
              <a:t>cloud providing  an HTTP endpoint </a:t>
            </a:r>
            <a:r>
              <a:rPr lang="en-US" altLang="en-US" sz="1200" dirty="0" smtClean="0">
                <a:solidFill>
                  <a:prstClr val="black"/>
                </a:solidFill>
                <a:latin typeface="Calibri" panose="020F0502020204030204"/>
                <a:cs typeface="+mn-cs"/>
              </a:rPr>
              <a:t>for the application server. All the requests towards the application server will be transferred to  HTTP endpoint and forwarded to the application server by the API gateway. Access control can also be configured for the HTTP API in API gateway </a:t>
            </a:r>
            <a:r>
              <a:rPr lang="en-US" altLang="en-US" sz="1200" dirty="0">
                <a:solidFill>
                  <a:prstClr val="black"/>
                </a:solidFill>
                <a:latin typeface="Calibri" panose="020F0502020204030204"/>
                <a:cs typeface="+mn-cs"/>
              </a:rPr>
              <a:t>as described </a:t>
            </a:r>
            <a:r>
              <a:rPr lang="en-US" altLang="en-US" sz="1200" dirty="0" smtClean="0">
                <a:solidFill>
                  <a:prstClr val="black"/>
                </a:solidFill>
                <a:latin typeface="Calibri" panose="020F0502020204030204"/>
                <a:cs typeface="+mn-cs"/>
              </a:rPr>
              <a:t>in </a:t>
            </a:r>
            <a:r>
              <a:rPr lang="en-US" altLang="en-US" sz="1200" dirty="0" smtClean="0">
                <a:solidFill>
                  <a:prstClr val="black"/>
                </a:solidFill>
                <a:latin typeface="Calibri" panose="020F0502020204030204"/>
                <a:cs typeface="+mn-cs"/>
                <a:hlinkClick r:id="rId6"/>
              </a:rPr>
              <a:t>https</a:t>
            </a:r>
            <a:r>
              <a:rPr lang="en-US" altLang="en-US" sz="1200" dirty="0">
                <a:solidFill>
                  <a:prstClr val="black"/>
                </a:solidFill>
                <a:latin typeface="Calibri" panose="020F0502020204030204"/>
                <a:cs typeface="+mn-cs"/>
                <a:hlinkClick r:id="rId6"/>
              </a:rPr>
              <a:t>://</a:t>
            </a:r>
            <a:r>
              <a:rPr lang="en-US" altLang="en-US" sz="1200" dirty="0" smtClean="0">
                <a:solidFill>
                  <a:prstClr val="black"/>
                </a:solidFill>
                <a:latin typeface="Calibri" panose="020F0502020204030204"/>
                <a:cs typeface="+mn-cs"/>
                <a:hlinkClick r:id="rId6"/>
              </a:rPr>
              <a:t>docs.aws.amazon.com/apigateway/latest/developerguide/http-api-access-control.html</a:t>
            </a:r>
            <a:r>
              <a:rPr lang="en-US" altLang="en-US" sz="1200" dirty="0" smtClean="0">
                <a:solidFill>
                  <a:prstClr val="black"/>
                </a:solidFill>
                <a:latin typeface="Calibri" panose="020F0502020204030204"/>
                <a:cs typeface="+mn-cs"/>
              </a:rPr>
              <a:t>.  Request throttling is </a:t>
            </a:r>
            <a:r>
              <a:rPr lang="en-US" altLang="en-US" sz="1200" dirty="0">
                <a:solidFill>
                  <a:prstClr val="black"/>
                </a:solidFill>
                <a:latin typeface="Calibri" panose="020F0502020204030204"/>
                <a:cs typeface="+mn-cs"/>
              </a:rPr>
              <a:t>also described in </a:t>
            </a:r>
            <a:r>
              <a:rPr lang="en-US" altLang="en-US" sz="1200" dirty="0">
                <a:solidFill>
                  <a:prstClr val="black"/>
                </a:solidFill>
                <a:latin typeface="Calibri" panose="020F0502020204030204"/>
                <a:cs typeface="+mn-cs"/>
                <a:hlinkClick r:id="rId7"/>
              </a:rPr>
              <a:t>https://</a:t>
            </a:r>
            <a:r>
              <a:rPr lang="en-US" altLang="en-US" sz="1200" dirty="0" smtClean="0">
                <a:solidFill>
                  <a:prstClr val="black"/>
                </a:solidFill>
                <a:latin typeface="Calibri" panose="020F0502020204030204"/>
                <a:cs typeface="+mn-cs"/>
                <a:hlinkClick r:id="rId7"/>
              </a:rPr>
              <a:t>docs.aws.amazon.com/apigateway/latest/developerguide/http-api-throttling.html</a:t>
            </a:r>
            <a:r>
              <a:rPr lang="en-US" altLang="en-US" sz="1200" dirty="0" smtClean="0">
                <a:solidFill>
                  <a:prstClr val="black"/>
                </a:solidFill>
                <a:latin typeface="Calibri" panose="020F0502020204030204"/>
                <a:cs typeface="+mn-cs"/>
              </a:rPr>
              <a:t>.</a:t>
            </a:r>
          </a:p>
          <a:p>
            <a:pPr marL="228600" lvl="0" indent="-228600">
              <a:lnSpc>
                <a:spcPct val="90000"/>
              </a:lnSpc>
              <a:spcBef>
                <a:spcPts val="1000"/>
              </a:spcBef>
              <a:buBlip>
                <a:blip r:embed="rId3"/>
              </a:buBlip>
            </a:pPr>
            <a:endParaRPr lang="en-US" altLang="en-US" sz="1200" dirty="0">
              <a:solidFill>
                <a:prstClr val="black"/>
              </a:solidFill>
              <a:latin typeface="Calibri" panose="020F0502020204030204"/>
              <a:cs typeface="+mn-cs"/>
            </a:endParaRPr>
          </a:p>
          <a:p>
            <a:pPr marL="228600" lvl="0" indent="-228600">
              <a:lnSpc>
                <a:spcPct val="90000"/>
              </a:lnSpc>
              <a:spcBef>
                <a:spcPts val="1000"/>
              </a:spcBef>
              <a:buBlip>
                <a:blip r:embed="rId3"/>
              </a:buBlip>
            </a:pPr>
            <a:endParaRPr lang="en-US" altLang="en-US" sz="1200" dirty="0" smtClean="0">
              <a:solidFill>
                <a:prstClr val="black"/>
              </a:solidFill>
              <a:latin typeface="Calibri" panose="020F0502020204030204"/>
              <a:cs typeface="+mn-cs"/>
            </a:endParaRPr>
          </a:p>
          <a:p>
            <a:r>
              <a:rPr lang="en-US" altLang="zh-CN" sz="1400" dirty="0" smtClean="0"/>
              <a:t>  </a:t>
            </a:r>
          </a:p>
          <a:p>
            <a:endParaRPr lang="zh-CN" altLang="en-US" sz="1400" dirty="0"/>
          </a:p>
        </p:txBody>
      </p:sp>
      <p:pic>
        <p:nvPicPr>
          <p:cNvPr id="3074" name="Picture 2" descr="&#10;                API Gateway architecture diagram&#10;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8237" y="2929522"/>
            <a:ext cx="6641045" cy="2926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268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17581" y="3573644"/>
            <a:ext cx="4145825" cy="299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Communication endpoint service</a:t>
            </a:r>
            <a:endParaRPr lang="zh-CN" altLang="en-US" sz="1400" dirty="0">
              <a:solidFill>
                <a:prstClr val="black"/>
              </a:solidFill>
            </a:endParaRPr>
          </a:p>
        </p:txBody>
      </p:sp>
      <p:sp>
        <p:nvSpPr>
          <p:cNvPr id="5" name="矩形 4"/>
          <p:cNvSpPr/>
          <p:nvPr/>
        </p:nvSpPr>
        <p:spPr>
          <a:xfrm>
            <a:off x="6537256" y="1963243"/>
            <a:ext cx="2158921" cy="4263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black"/>
                </a:solidFill>
              </a:rPr>
              <a:t>Signaling exchange </a:t>
            </a:r>
          </a:p>
          <a:p>
            <a:pPr algn="ctr"/>
            <a:r>
              <a:rPr lang="en-US" altLang="zh-CN" sz="1400" dirty="0" smtClean="0">
                <a:solidFill>
                  <a:prstClr val="black"/>
                </a:solidFill>
              </a:rPr>
              <a:t>(</a:t>
            </a:r>
            <a:r>
              <a:rPr lang="en-US" altLang="zh-CN" sz="1400" dirty="0" err="1" smtClean="0">
                <a:solidFill>
                  <a:prstClr val="black"/>
                </a:solidFill>
              </a:rPr>
              <a:t>e.g</a:t>
            </a:r>
            <a:r>
              <a:rPr lang="en-US" altLang="zh-CN" sz="1400" dirty="0" smtClean="0">
                <a:solidFill>
                  <a:prstClr val="black"/>
                </a:solidFill>
              </a:rPr>
              <a:t> API gateway)</a:t>
            </a:r>
            <a:endParaRPr lang="zh-CN" altLang="en-US" sz="1400" dirty="0">
              <a:solidFill>
                <a:prstClr val="black"/>
              </a:solidFill>
            </a:endParaRPr>
          </a:p>
        </p:txBody>
      </p:sp>
      <p:sp>
        <p:nvSpPr>
          <p:cNvPr id="6" name="矩形 5"/>
          <p:cNvSpPr/>
          <p:nvPr/>
        </p:nvSpPr>
        <p:spPr>
          <a:xfrm>
            <a:off x="8751454" y="1942138"/>
            <a:ext cx="1913896" cy="4474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black"/>
                </a:solidFill>
              </a:rPr>
              <a:t>Media server </a:t>
            </a:r>
            <a:r>
              <a:rPr lang="en-US" altLang="zh-CN" sz="1400" dirty="0" smtClean="0">
                <a:solidFill>
                  <a:prstClr val="black"/>
                </a:solidFill>
              </a:rPr>
              <a:t>(video/data…)</a:t>
            </a:r>
            <a:endParaRPr lang="zh-CN" altLang="en-US" sz="1400" dirty="0">
              <a:solidFill>
                <a:prstClr val="black"/>
              </a:solidFill>
            </a:endParaRPr>
          </a:p>
        </p:txBody>
      </p:sp>
      <p:sp>
        <p:nvSpPr>
          <p:cNvPr id="7" name="矩形 6"/>
          <p:cNvSpPr/>
          <p:nvPr/>
        </p:nvSpPr>
        <p:spPr>
          <a:xfrm>
            <a:off x="6293786" y="1880689"/>
            <a:ext cx="4774301" cy="228381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6" name="矩形 15"/>
          <p:cNvSpPr/>
          <p:nvPr/>
        </p:nvSpPr>
        <p:spPr>
          <a:xfrm>
            <a:off x="6622026" y="2752999"/>
            <a:ext cx="4095286" cy="608893"/>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rPr>
              <a:t>5G adaptation </a:t>
            </a:r>
            <a:endParaRPr lang="zh-CN" altLang="en-US" dirty="0">
              <a:solidFill>
                <a:prstClr val="white"/>
              </a:solidFill>
            </a:endParaRPr>
          </a:p>
        </p:txBody>
      </p:sp>
      <p:sp>
        <p:nvSpPr>
          <p:cNvPr id="35" name="矩形 34"/>
          <p:cNvSpPr/>
          <p:nvPr/>
        </p:nvSpPr>
        <p:spPr>
          <a:xfrm>
            <a:off x="6828545" y="2845012"/>
            <a:ext cx="1093509" cy="4760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prstClr val="white"/>
                </a:solidFill>
              </a:rPr>
              <a:t>5G control plane related processing function</a:t>
            </a:r>
            <a:endParaRPr lang="zh-CN" altLang="en-US" sz="900" dirty="0">
              <a:solidFill>
                <a:prstClr val="white"/>
              </a:solidFill>
            </a:endParaRPr>
          </a:p>
        </p:txBody>
      </p:sp>
      <p:sp>
        <p:nvSpPr>
          <p:cNvPr id="36" name="矩形 35"/>
          <p:cNvSpPr/>
          <p:nvPr/>
        </p:nvSpPr>
        <p:spPr>
          <a:xfrm>
            <a:off x="9473407" y="2873558"/>
            <a:ext cx="1093509" cy="38684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prstClr val="white"/>
                </a:solidFill>
              </a:rPr>
              <a:t>User-plane related processing function</a:t>
            </a:r>
            <a:endParaRPr lang="zh-CN" altLang="en-US" sz="900" dirty="0">
              <a:solidFill>
                <a:prstClr val="white"/>
              </a:solidFill>
            </a:endParaRPr>
          </a:p>
        </p:txBody>
      </p:sp>
      <p:sp>
        <p:nvSpPr>
          <p:cNvPr id="52" name="矩形 51"/>
          <p:cNvSpPr/>
          <p:nvPr/>
        </p:nvSpPr>
        <p:spPr>
          <a:xfrm>
            <a:off x="6726824" y="3853322"/>
            <a:ext cx="4278736" cy="338554"/>
          </a:xfrm>
          <a:prstGeom prst="rect">
            <a:avLst/>
          </a:prstGeom>
        </p:spPr>
        <p:txBody>
          <a:bodyPr wrap="none">
            <a:spAutoFit/>
          </a:bodyPr>
          <a:lstStyle/>
          <a:p>
            <a:pPr algn="ctr"/>
            <a:r>
              <a:rPr lang="en-US" altLang="zh-CN" sz="1600" dirty="0">
                <a:solidFill>
                  <a:prstClr val="black"/>
                </a:solidFill>
              </a:rPr>
              <a:t>External </a:t>
            </a:r>
            <a:r>
              <a:rPr lang="en-US" altLang="zh-CN" sz="1600" dirty="0" smtClean="0">
                <a:solidFill>
                  <a:prstClr val="black"/>
                </a:solidFill>
              </a:rPr>
              <a:t>Communication component over 5G</a:t>
            </a:r>
            <a:endParaRPr lang="zh-CN" altLang="en-US" sz="1600" dirty="0">
              <a:solidFill>
                <a:prstClr val="black"/>
              </a:solidFill>
            </a:endParaRPr>
          </a:p>
        </p:txBody>
      </p:sp>
      <p:sp>
        <p:nvSpPr>
          <p:cNvPr id="23" name="副标题 1"/>
          <p:cNvSpPr>
            <a:spLocks noGrp="1"/>
          </p:cNvSpPr>
          <p:nvPr>
            <p:ph type="subTitle" idx="1"/>
          </p:nvPr>
        </p:nvSpPr>
        <p:spPr>
          <a:xfrm>
            <a:off x="191283" y="969634"/>
            <a:ext cx="10736446" cy="993400"/>
          </a:xfrm>
        </p:spPr>
        <p:txBody>
          <a:bodyPr/>
          <a:lstStyle/>
          <a:p>
            <a:r>
              <a:rPr lang="en-US" altLang="en-US" dirty="0" smtClean="0"/>
              <a:t>SEALDD enabling 3GPP specific optimizations</a:t>
            </a:r>
            <a:endParaRPr lang="zh-CN" altLang="en-US" dirty="0"/>
          </a:p>
        </p:txBody>
      </p:sp>
      <p:sp>
        <p:nvSpPr>
          <p:cNvPr id="25" name="矩形 24"/>
          <p:cNvSpPr/>
          <p:nvPr/>
        </p:nvSpPr>
        <p:spPr>
          <a:xfrm>
            <a:off x="814333" y="3263353"/>
            <a:ext cx="4145825" cy="299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Communication endpoint service</a:t>
            </a:r>
            <a:endParaRPr lang="zh-CN" altLang="en-US" sz="1400" dirty="0">
              <a:solidFill>
                <a:prstClr val="black"/>
              </a:solidFill>
            </a:endParaRPr>
          </a:p>
        </p:txBody>
      </p:sp>
      <p:sp>
        <p:nvSpPr>
          <p:cNvPr id="26" name="矩形 25"/>
          <p:cNvSpPr/>
          <p:nvPr/>
        </p:nvSpPr>
        <p:spPr>
          <a:xfrm>
            <a:off x="807000" y="2347076"/>
            <a:ext cx="2158921" cy="3797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black"/>
                </a:solidFill>
              </a:rPr>
              <a:t>Signaling exchange </a:t>
            </a:r>
          </a:p>
          <a:p>
            <a:pPr algn="ctr"/>
            <a:r>
              <a:rPr lang="en-US" altLang="zh-CN" sz="1400" dirty="0" smtClean="0">
                <a:solidFill>
                  <a:prstClr val="black"/>
                </a:solidFill>
              </a:rPr>
              <a:t>(</a:t>
            </a:r>
            <a:r>
              <a:rPr lang="en-US" altLang="zh-CN" sz="1400" dirty="0" err="1" smtClean="0">
                <a:solidFill>
                  <a:prstClr val="black"/>
                </a:solidFill>
              </a:rPr>
              <a:t>e.g</a:t>
            </a:r>
            <a:r>
              <a:rPr lang="en-US" altLang="zh-CN" sz="1400" dirty="0" smtClean="0">
                <a:solidFill>
                  <a:prstClr val="black"/>
                </a:solidFill>
              </a:rPr>
              <a:t> API gateway)</a:t>
            </a:r>
            <a:endParaRPr lang="zh-CN" altLang="en-US" sz="1400" dirty="0">
              <a:solidFill>
                <a:prstClr val="black"/>
              </a:solidFill>
            </a:endParaRPr>
          </a:p>
        </p:txBody>
      </p:sp>
      <p:sp>
        <p:nvSpPr>
          <p:cNvPr id="27" name="矩形 26"/>
          <p:cNvSpPr/>
          <p:nvPr/>
        </p:nvSpPr>
        <p:spPr>
          <a:xfrm>
            <a:off x="3021198" y="2346132"/>
            <a:ext cx="1913896" cy="3797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black"/>
                </a:solidFill>
              </a:rPr>
              <a:t>Media server </a:t>
            </a:r>
            <a:r>
              <a:rPr lang="en-US" altLang="zh-CN" sz="1400" dirty="0" smtClean="0">
                <a:solidFill>
                  <a:prstClr val="black"/>
                </a:solidFill>
              </a:rPr>
              <a:t>function (video/data…)</a:t>
            </a:r>
            <a:endParaRPr lang="zh-CN" altLang="en-US" sz="1400" dirty="0">
              <a:solidFill>
                <a:prstClr val="black"/>
              </a:solidFill>
            </a:endParaRPr>
          </a:p>
        </p:txBody>
      </p:sp>
      <p:sp>
        <p:nvSpPr>
          <p:cNvPr id="28" name="矩形 27"/>
          <p:cNvSpPr/>
          <p:nvPr/>
        </p:nvSpPr>
        <p:spPr>
          <a:xfrm>
            <a:off x="552263" y="2268373"/>
            <a:ext cx="4774301" cy="170285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cxnSp>
        <p:nvCxnSpPr>
          <p:cNvPr id="30" name="直接连接符 29"/>
          <p:cNvCxnSpPr/>
          <p:nvPr/>
        </p:nvCxnSpPr>
        <p:spPr>
          <a:xfrm flipH="1">
            <a:off x="3595688" y="2063639"/>
            <a:ext cx="1631" cy="16044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2664003" y="2088107"/>
            <a:ext cx="25" cy="1421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899494" y="2077644"/>
            <a:ext cx="3163" cy="15260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092647" y="2074402"/>
            <a:ext cx="0" cy="14282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061621" y="2217337"/>
            <a:ext cx="2598896" cy="67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1793729" y="2217337"/>
            <a:ext cx="0" cy="12879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061621" y="3602891"/>
            <a:ext cx="3732578" cy="369332"/>
          </a:xfrm>
          <a:prstGeom prst="rect">
            <a:avLst/>
          </a:prstGeom>
          <a:noFill/>
        </p:spPr>
        <p:txBody>
          <a:bodyPr wrap="square">
            <a:spAutoFit/>
          </a:bodyPr>
          <a:lstStyle/>
          <a:p>
            <a:pPr algn="ctr"/>
            <a:r>
              <a:rPr lang="en-US" altLang="zh-CN" dirty="0" smtClean="0">
                <a:solidFill>
                  <a:prstClr val="black"/>
                </a:solidFill>
                <a:latin typeface="Calibri" panose="020F0502020204030204"/>
              </a:rPr>
              <a:t>External Communication </a:t>
            </a:r>
            <a:r>
              <a:rPr lang="en-US" altLang="zh-CN" dirty="0" smtClean="0">
                <a:solidFill>
                  <a:prstClr val="black"/>
                </a:solidFill>
              </a:rPr>
              <a:t>component</a:t>
            </a:r>
          </a:p>
        </p:txBody>
      </p:sp>
      <p:cxnSp>
        <p:nvCxnSpPr>
          <p:cNvPr id="48" name="直接连接符 47"/>
          <p:cNvCxnSpPr/>
          <p:nvPr/>
        </p:nvCxnSpPr>
        <p:spPr>
          <a:xfrm flipV="1">
            <a:off x="3397842" y="2223456"/>
            <a:ext cx="1051" cy="108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695095" y="3217644"/>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5" name="直接连接符 54"/>
          <p:cNvCxnSpPr>
            <a:stCxn id="54" idx="0"/>
          </p:cNvCxnSpPr>
          <p:nvPr/>
        </p:nvCxnSpPr>
        <p:spPr>
          <a:xfrm flipV="1">
            <a:off x="1827070" y="2725916"/>
            <a:ext cx="0" cy="491728"/>
          </a:xfrm>
          <a:prstGeom prst="line">
            <a:avLst/>
          </a:prstGeom>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3720765" y="3224923"/>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7" name="直接连接符 56"/>
          <p:cNvCxnSpPr/>
          <p:nvPr/>
        </p:nvCxnSpPr>
        <p:spPr>
          <a:xfrm flipV="1">
            <a:off x="3855774" y="2733195"/>
            <a:ext cx="0" cy="491728"/>
          </a:xfrm>
          <a:prstGeom prst="line">
            <a:avLst/>
          </a:prstGeom>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1718142" y="2320780"/>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9" name="椭圆 58"/>
          <p:cNvSpPr/>
          <p:nvPr/>
        </p:nvSpPr>
        <p:spPr>
          <a:xfrm>
            <a:off x="3327242" y="2306444"/>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0" name="椭圆 59"/>
          <p:cNvSpPr/>
          <p:nvPr/>
        </p:nvSpPr>
        <p:spPr>
          <a:xfrm>
            <a:off x="3720765" y="2699081"/>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p:cNvSpPr/>
          <p:nvPr/>
        </p:nvSpPr>
        <p:spPr>
          <a:xfrm>
            <a:off x="1701435" y="2706416"/>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椭圆 61"/>
          <p:cNvSpPr/>
          <p:nvPr/>
        </p:nvSpPr>
        <p:spPr>
          <a:xfrm>
            <a:off x="7492361" y="2366598"/>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4" name="直接连接符 63"/>
          <p:cNvCxnSpPr/>
          <p:nvPr/>
        </p:nvCxnSpPr>
        <p:spPr>
          <a:xfrm flipH="1">
            <a:off x="9385718" y="1670433"/>
            <a:ext cx="1631" cy="16044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8454033" y="1694901"/>
            <a:ext cx="25" cy="1421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7689524" y="1684438"/>
            <a:ext cx="3163" cy="15260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882677" y="1681196"/>
            <a:ext cx="0" cy="14282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51651" y="1824131"/>
            <a:ext cx="2598896" cy="67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7583759" y="1824131"/>
            <a:ext cx="0" cy="12879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9187872" y="1830250"/>
            <a:ext cx="1051" cy="108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7508172" y="1927574"/>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5" name="椭圆 74"/>
          <p:cNvSpPr/>
          <p:nvPr/>
        </p:nvSpPr>
        <p:spPr>
          <a:xfrm>
            <a:off x="9117272" y="1913238"/>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6" name="椭圆 75"/>
          <p:cNvSpPr/>
          <p:nvPr/>
        </p:nvSpPr>
        <p:spPr>
          <a:xfrm>
            <a:off x="9553567" y="2350368"/>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椭圆 76"/>
          <p:cNvSpPr/>
          <p:nvPr/>
        </p:nvSpPr>
        <p:spPr>
          <a:xfrm>
            <a:off x="8586583" y="3555941"/>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78" name="直接连接符 77"/>
          <p:cNvCxnSpPr>
            <a:stCxn id="77" idx="0"/>
          </p:cNvCxnSpPr>
          <p:nvPr/>
        </p:nvCxnSpPr>
        <p:spPr>
          <a:xfrm flipV="1">
            <a:off x="8718558" y="3317717"/>
            <a:ext cx="1730" cy="238224"/>
          </a:xfrm>
          <a:prstGeom prst="line">
            <a:avLst/>
          </a:prstGeom>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8586583" y="3324350"/>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0" name="直接连接符 79"/>
          <p:cNvCxnSpPr/>
          <p:nvPr/>
        </p:nvCxnSpPr>
        <p:spPr>
          <a:xfrm flipH="1" flipV="1">
            <a:off x="7617193" y="2435134"/>
            <a:ext cx="2381" cy="133397"/>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9693162" y="2419609"/>
            <a:ext cx="0" cy="148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7616716" y="2568531"/>
            <a:ext cx="207644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6" idx="0"/>
          </p:cNvCxnSpPr>
          <p:nvPr/>
        </p:nvCxnSpPr>
        <p:spPr>
          <a:xfrm flipV="1">
            <a:off x="8669669" y="2575165"/>
            <a:ext cx="0" cy="177834"/>
          </a:xfrm>
          <a:prstGeom prst="line">
            <a:avLst/>
          </a:prstGeom>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8537694" y="2731340"/>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下箭头 89"/>
          <p:cNvSpPr/>
          <p:nvPr/>
        </p:nvSpPr>
        <p:spPr>
          <a:xfrm rot="16200000">
            <a:off x="5587937" y="2919417"/>
            <a:ext cx="44627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Content Placeholder 2">
            <a:extLst>
              <a:ext uri="{FF2B5EF4-FFF2-40B4-BE49-F238E27FC236}">
                <a16:creationId xmlns="" xmlns:a16="http://schemas.microsoft.com/office/drawing/2014/main" id="{55F986D5-D7D9-6446-9526-9389CD9831D8}"/>
              </a:ext>
            </a:extLst>
          </p:cNvPr>
          <p:cNvSpPr txBox="1">
            <a:spLocks/>
          </p:cNvSpPr>
          <p:nvPr/>
        </p:nvSpPr>
        <p:spPr bwMode="auto">
          <a:xfrm>
            <a:off x="400551" y="4735337"/>
            <a:ext cx="10945301" cy="1187316"/>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smtClean="0">
                <a:solidFill>
                  <a:prstClr val="black"/>
                </a:solidFill>
              </a:rPr>
              <a:t>User-plane related processing function:</a:t>
            </a:r>
          </a:p>
          <a:p>
            <a:pPr lvl="1"/>
            <a:r>
              <a:rPr lang="en-US" altLang="zh-CN" sz="1400" dirty="0" smtClean="0">
                <a:solidFill>
                  <a:prstClr val="black"/>
                </a:solidFill>
              </a:rPr>
              <a:t>Sending/receiving packets via N6 interface: Application traffic &lt;=&gt; SEALDD traffic, for 5G specific optimization transmission. </a:t>
            </a:r>
          </a:p>
          <a:p>
            <a:r>
              <a:rPr lang="en-US" sz="1400" dirty="0" smtClean="0">
                <a:solidFill>
                  <a:prstClr val="black"/>
                </a:solidFill>
              </a:rPr>
              <a:t>5G control plane related processing function:</a:t>
            </a:r>
          </a:p>
          <a:p>
            <a:pPr lvl="1"/>
            <a:r>
              <a:rPr lang="en-US" sz="1400" dirty="0">
                <a:solidFill>
                  <a:prstClr val="black"/>
                </a:solidFill>
              </a:rPr>
              <a:t>N33/N5 interaction </a:t>
            </a:r>
            <a:r>
              <a:rPr lang="en-US" sz="1400" dirty="0" smtClean="0">
                <a:solidFill>
                  <a:prstClr val="black"/>
                </a:solidFill>
              </a:rPr>
              <a:t>function: Control plane interactions with 5GC.</a:t>
            </a:r>
            <a:endParaRPr lang="en-US" sz="1400" dirty="0">
              <a:solidFill>
                <a:prstClr val="black"/>
              </a:solidFill>
            </a:endParaRPr>
          </a:p>
        </p:txBody>
      </p:sp>
      <p:sp>
        <p:nvSpPr>
          <p:cNvPr id="92" name="文本框 91"/>
          <p:cNvSpPr txBox="1"/>
          <p:nvPr/>
        </p:nvSpPr>
        <p:spPr>
          <a:xfrm>
            <a:off x="248001" y="6084454"/>
            <a:ext cx="11488091" cy="307777"/>
          </a:xfrm>
          <a:prstGeom prst="rect">
            <a:avLst/>
          </a:prstGeom>
          <a:solidFill>
            <a:srgbClr val="C00000"/>
          </a:solidFill>
        </p:spPr>
        <p:txBody>
          <a:bodyPr wrap="square" rtlCol="0">
            <a:spAutoFit/>
          </a:bodyPr>
          <a:lstStyle/>
          <a:p>
            <a:pPr algn="ctr"/>
            <a:r>
              <a:rPr lang="en-US" altLang="zh-CN" sz="1400" dirty="0" smtClean="0">
                <a:solidFill>
                  <a:prstClr val="white"/>
                </a:solidFill>
              </a:rPr>
              <a:t>SEALDD provides 5G adaptation function for application server.</a:t>
            </a:r>
            <a:endParaRPr lang="zh-CN" altLang="en-US" sz="1400" dirty="0">
              <a:solidFill>
                <a:prstClr val="white"/>
              </a:solidFill>
            </a:endParaRPr>
          </a:p>
        </p:txBody>
      </p:sp>
      <p:sp>
        <p:nvSpPr>
          <p:cNvPr id="53" name="矩形 52"/>
          <p:cNvSpPr/>
          <p:nvPr/>
        </p:nvSpPr>
        <p:spPr>
          <a:xfrm>
            <a:off x="1092647" y="4010865"/>
            <a:ext cx="3732578" cy="369332"/>
          </a:xfrm>
          <a:prstGeom prst="rect">
            <a:avLst/>
          </a:prstGeom>
          <a:noFill/>
        </p:spPr>
        <p:txBody>
          <a:bodyPr wrap="square">
            <a:spAutoFit/>
          </a:bodyPr>
          <a:lstStyle/>
          <a:p>
            <a:pPr algn="ctr"/>
            <a:r>
              <a:rPr lang="en-US" altLang="zh-CN" dirty="0" smtClean="0">
                <a:solidFill>
                  <a:prstClr val="black"/>
                </a:solidFill>
                <a:latin typeface="Calibri" panose="020F0502020204030204"/>
              </a:rPr>
              <a:t>Current implementation</a:t>
            </a:r>
            <a:endParaRPr lang="en-US" altLang="zh-CN" dirty="0" smtClean="0">
              <a:solidFill>
                <a:prstClr val="black"/>
              </a:solidFill>
            </a:endParaRPr>
          </a:p>
        </p:txBody>
      </p:sp>
      <p:sp>
        <p:nvSpPr>
          <p:cNvPr id="63" name="矩形 62"/>
          <p:cNvSpPr/>
          <p:nvPr/>
        </p:nvSpPr>
        <p:spPr>
          <a:xfrm>
            <a:off x="6132633" y="4198524"/>
            <a:ext cx="4964753" cy="369332"/>
          </a:xfrm>
          <a:prstGeom prst="rect">
            <a:avLst/>
          </a:prstGeom>
          <a:noFill/>
        </p:spPr>
        <p:txBody>
          <a:bodyPr wrap="square">
            <a:spAutoFit/>
          </a:bodyPr>
          <a:lstStyle/>
          <a:p>
            <a:pPr algn="ctr"/>
            <a:r>
              <a:rPr lang="en-US" altLang="zh-CN" dirty="0" smtClean="0">
                <a:solidFill>
                  <a:prstClr val="black"/>
                </a:solidFill>
                <a:latin typeface="Calibri" panose="020F0502020204030204"/>
              </a:rPr>
              <a:t>SEALDD: Enhanced component implementation</a:t>
            </a:r>
            <a:endParaRPr lang="en-US" altLang="zh-CN" dirty="0" smtClean="0">
              <a:solidFill>
                <a:prstClr val="black"/>
              </a:solidFill>
            </a:endParaRPr>
          </a:p>
        </p:txBody>
      </p:sp>
    </p:spTree>
    <p:extLst>
      <p:ext uri="{BB962C8B-B14F-4D97-AF65-F5344CB8AC3E}">
        <p14:creationId xmlns:p14="http://schemas.microsoft.com/office/powerpoint/2010/main" val="3622697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84256" y="3767357"/>
            <a:ext cx="4145825" cy="299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Communication endpoint service</a:t>
            </a:r>
            <a:endParaRPr lang="zh-CN" altLang="en-US" sz="1400" dirty="0">
              <a:solidFill>
                <a:prstClr val="black"/>
              </a:solidFill>
            </a:endParaRPr>
          </a:p>
        </p:txBody>
      </p:sp>
      <p:sp>
        <p:nvSpPr>
          <p:cNvPr id="5" name="矩形 4"/>
          <p:cNvSpPr/>
          <p:nvPr/>
        </p:nvSpPr>
        <p:spPr>
          <a:xfrm>
            <a:off x="7503931" y="2156956"/>
            <a:ext cx="2158921" cy="4263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Signaling exchange </a:t>
            </a:r>
          </a:p>
          <a:p>
            <a:pPr algn="ctr"/>
            <a:r>
              <a:rPr lang="en-US" altLang="zh-CN" sz="1400" dirty="0" smtClean="0">
                <a:solidFill>
                  <a:schemeClr val="tx1"/>
                </a:solidFill>
              </a:rPr>
              <a:t>(</a:t>
            </a:r>
            <a:r>
              <a:rPr lang="en-US" altLang="zh-CN" sz="1400" dirty="0" err="1" smtClean="0">
                <a:solidFill>
                  <a:schemeClr val="tx1"/>
                </a:solidFill>
              </a:rPr>
              <a:t>e.g</a:t>
            </a:r>
            <a:r>
              <a:rPr lang="en-US" altLang="zh-CN" sz="1400" dirty="0" smtClean="0">
                <a:solidFill>
                  <a:schemeClr val="tx1"/>
                </a:solidFill>
              </a:rPr>
              <a:t> API gateway)</a:t>
            </a:r>
            <a:endParaRPr lang="zh-CN" altLang="en-US" sz="1400" dirty="0">
              <a:solidFill>
                <a:schemeClr val="tx1"/>
              </a:solidFill>
            </a:endParaRPr>
          </a:p>
        </p:txBody>
      </p:sp>
      <p:sp>
        <p:nvSpPr>
          <p:cNvPr id="6" name="矩形 5"/>
          <p:cNvSpPr/>
          <p:nvPr/>
        </p:nvSpPr>
        <p:spPr>
          <a:xfrm>
            <a:off x="9718129" y="2135851"/>
            <a:ext cx="1913896" cy="4474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Media server </a:t>
            </a:r>
            <a:r>
              <a:rPr lang="en-US" altLang="zh-CN" sz="1400" dirty="0" smtClean="0">
                <a:solidFill>
                  <a:schemeClr val="tx1"/>
                </a:solidFill>
              </a:rPr>
              <a:t>(video/data…)</a:t>
            </a:r>
            <a:endParaRPr lang="zh-CN" altLang="en-US" sz="1400" dirty="0">
              <a:solidFill>
                <a:schemeClr val="tx1"/>
              </a:solidFill>
            </a:endParaRPr>
          </a:p>
        </p:txBody>
      </p:sp>
      <p:sp>
        <p:nvSpPr>
          <p:cNvPr id="7" name="矩形 6"/>
          <p:cNvSpPr/>
          <p:nvPr/>
        </p:nvSpPr>
        <p:spPr>
          <a:xfrm>
            <a:off x="7260461" y="2074402"/>
            <a:ext cx="4774301" cy="228381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7588701" y="2946712"/>
            <a:ext cx="4095286" cy="608893"/>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5G adaptation </a:t>
            </a:r>
            <a:endParaRPr lang="zh-CN" altLang="en-US" dirty="0"/>
          </a:p>
        </p:txBody>
      </p:sp>
      <p:sp>
        <p:nvSpPr>
          <p:cNvPr id="35" name="矩形 34"/>
          <p:cNvSpPr/>
          <p:nvPr/>
        </p:nvSpPr>
        <p:spPr>
          <a:xfrm>
            <a:off x="7795220" y="3038725"/>
            <a:ext cx="1093509" cy="4760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smtClean="0"/>
              <a:t>NRM invoker</a:t>
            </a:r>
            <a:endParaRPr lang="zh-CN" altLang="en-US" sz="1050" dirty="0"/>
          </a:p>
        </p:txBody>
      </p:sp>
      <p:sp>
        <p:nvSpPr>
          <p:cNvPr id="36" name="矩形 35"/>
          <p:cNvSpPr/>
          <p:nvPr/>
        </p:nvSpPr>
        <p:spPr>
          <a:xfrm>
            <a:off x="10440082" y="3067271"/>
            <a:ext cx="1093509" cy="38684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User-plane related </a:t>
            </a:r>
            <a:r>
              <a:rPr lang="en-US" altLang="zh-CN" sz="900" dirty="0" smtClean="0"/>
              <a:t>processing function</a:t>
            </a:r>
            <a:endParaRPr lang="zh-CN" altLang="en-US" sz="900" dirty="0"/>
          </a:p>
        </p:txBody>
      </p:sp>
      <p:sp>
        <p:nvSpPr>
          <p:cNvPr id="52" name="矩形 51"/>
          <p:cNvSpPr/>
          <p:nvPr/>
        </p:nvSpPr>
        <p:spPr>
          <a:xfrm>
            <a:off x="8229700" y="4047035"/>
            <a:ext cx="3206327" cy="338554"/>
          </a:xfrm>
          <a:prstGeom prst="rect">
            <a:avLst/>
          </a:prstGeom>
        </p:spPr>
        <p:txBody>
          <a:bodyPr wrap="none">
            <a:spAutoFit/>
          </a:bodyPr>
          <a:lstStyle/>
          <a:p>
            <a:pPr algn="ctr"/>
            <a:r>
              <a:rPr lang="en-US" altLang="zh-CN" sz="1600" dirty="0"/>
              <a:t>External Communication </a:t>
            </a:r>
            <a:r>
              <a:rPr lang="en-US" altLang="zh-CN" sz="1600" dirty="0" smtClean="0"/>
              <a:t>over 5G</a:t>
            </a:r>
            <a:endParaRPr lang="zh-CN" altLang="en-US" sz="1600" dirty="0"/>
          </a:p>
        </p:txBody>
      </p:sp>
      <p:sp>
        <p:nvSpPr>
          <p:cNvPr id="23" name="副标题 1"/>
          <p:cNvSpPr>
            <a:spLocks noGrp="1"/>
          </p:cNvSpPr>
          <p:nvPr>
            <p:ph type="subTitle" idx="1"/>
          </p:nvPr>
        </p:nvSpPr>
        <p:spPr>
          <a:xfrm>
            <a:off x="163031" y="969283"/>
            <a:ext cx="10736446" cy="993400"/>
          </a:xfrm>
        </p:spPr>
        <p:txBody>
          <a:bodyPr/>
          <a:lstStyle/>
          <a:p>
            <a:r>
              <a:rPr lang="en-US" altLang="en-US" dirty="0" smtClean="0"/>
              <a:t>SEALDD and NRM</a:t>
            </a:r>
            <a:endParaRPr lang="zh-CN" altLang="en-US" dirty="0"/>
          </a:p>
        </p:txBody>
      </p:sp>
      <p:sp>
        <p:nvSpPr>
          <p:cNvPr id="62" name="椭圆 61"/>
          <p:cNvSpPr/>
          <p:nvPr/>
        </p:nvSpPr>
        <p:spPr>
          <a:xfrm>
            <a:off x="8459036" y="2560311"/>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p:nvPr/>
        </p:nvCxnSpPr>
        <p:spPr>
          <a:xfrm flipH="1">
            <a:off x="10352393" y="1864146"/>
            <a:ext cx="1631" cy="16044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9420708" y="1888614"/>
            <a:ext cx="25" cy="1421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8656199" y="1878151"/>
            <a:ext cx="3163" cy="15260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7849352" y="1874909"/>
            <a:ext cx="0" cy="14282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7818326" y="2017844"/>
            <a:ext cx="2598896" cy="67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8550434" y="2017844"/>
            <a:ext cx="0" cy="12879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10154547" y="2023963"/>
            <a:ext cx="1051" cy="108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8474847" y="2121287"/>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10083947" y="2106951"/>
            <a:ext cx="143499"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0520242" y="2544081"/>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553258" y="3749654"/>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0"/>
          </p:cNvCxnSpPr>
          <p:nvPr/>
        </p:nvCxnSpPr>
        <p:spPr>
          <a:xfrm flipV="1">
            <a:off x="9685233" y="3511430"/>
            <a:ext cx="1730" cy="238224"/>
          </a:xfrm>
          <a:prstGeom prst="line">
            <a:avLst/>
          </a:prstGeom>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9553258" y="3518063"/>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p:cNvCxnSpPr/>
          <p:nvPr/>
        </p:nvCxnSpPr>
        <p:spPr>
          <a:xfrm flipH="1" flipV="1">
            <a:off x="8583868" y="2628847"/>
            <a:ext cx="2381" cy="133397"/>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0659837" y="2613322"/>
            <a:ext cx="0" cy="148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8583391" y="2762244"/>
            <a:ext cx="207644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6" idx="0"/>
          </p:cNvCxnSpPr>
          <p:nvPr/>
        </p:nvCxnSpPr>
        <p:spPr>
          <a:xfrm flipV="1">
            <a:off x="9636344" y="2768878"/>
            <a:ext cx="0" cy="177834"/>
          </a:xfrm>
          <a:prstGeom prst="line">
            <a:avLst/>
          </a:prstGeom>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9504369" y="2925053"/>
            <a:ext cx="263950" cy="768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Content Placeholder 2">
            <a:extLst>
              <a:ext uri="{FF2B5EF4-FFF2-40B4-BE49-F238E27FC236}">
                <a16:creationId xmlns="" xmlns:a16="http://schemas.microsoft.com/office/drawing/2014/main" id="{55F986D5-D7D9-6446-9526-9389CD9831D8}"/>
              </a:ext>
            </a:extLst>
          </p:cNvPr>
          <p:cNvSpPr txBox="1">
            <a:spLocks/>
          </p:cNvSpPr>
          <p:nvPr/>
        </p:nvSpPr>
        <p:spPr bwMode="auto">
          <a:xfrm>
            <a:off x="466538" y="4471702"/>
            <a:ext cx="10945301" cy="1386202"/>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prstClr val="black"/>
                </a:solidFill>
              </a:rPr>
              <a:t>NRM function: </a:t>
            </a:r>
          </a:p>
          <a:p>
            <a:pPr lvl="1"/>
            <a:r>
              <a:rPr lang="en-US" sz="1400" dirty="0" smtClean="0">
                <a:solidFill>
                  <a:prstClr val="black"/>
                </a:solidFill>
              </a:rPr>
              <a:t>Interactions </a:t>
            </a:r>
            <a:r>
              <a:rPr lang="en-US" sz="1400" dirty="0">
                <a:solidFill>
                  <a:prstClr val="black"/>
                </a:solidFill>
              </a:rPr>
              <a:t>with </a:t>
            </a:r>
            <a:r>
              <a:rPr lang="en-US" sz="1400" dirty="0" smtClean="0">
                <a:solidFill>
                  <a:prstClr val="black"/>
                </a:solidFill>
              </a:rPr>
              <a:t>control plane of 5GC for Network Resource negotiation (N33/N5) and network status monitoring (N33). </a:t>
            </a:r>
            <a:endParaRPr lang="en-US" sz="1400" dirty="0">
              <a:solidFill>
                <a:prstClr val="black"/>
              </a:solidFill>
            </a:endParaRPr>
          </a:p>
          <a:p>
            <a:r>
              <a:rPr lang="en-US" sz="1400" dirty="0" smtClean="0">
                <a:solidFill>
                  <a:prstClr val="black"/>
                </a:solidFill>
              </a:rPr>
              <a:t>Relationship between NRM and SEALDD:</a:t>
            </a:r>
          </a:p>
          <a:p>
            <a:pPr lvl="1"/>
            <a:r>
              <a:rPr lang="en-US" sz="1400" dirty="0" smtClean="0">
                <a:solidFill>
                  <a:prstClr val="black"/>
                </a:solidFill>
              </a:rPr>
              <a:t>NRM can be implemented in SEALDD server as an integrated function for N33/N5 support, or can be invoked by SEALDD server remotely in dedicated standalone NRM server.</a:t>
            </a:r>
          </a:p>
        </p:txBody>
      </p:sp>
      <p:sp>
        <p:nvSpPr>
          <p:cNvPr id="92" name="文本框 91"/>
          <p:cNvSpPr txBox="1"/>
          <p:nvPr/>
        </p:nvSpPr>
        <p:spPr>
          <a:xfrm>
            <a:off x="248001" y="6084454"/>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NRM can be part of 5G adaptation function.</a:t>
            </a:r>
            <a:endParaRPr lang="zh-CN" altLang="en-US" sz="1400" dirty="0">
              <a:solidFill>
                <a:schemeClr val="bg1"/>
              </a:solidFill>
            </a:endParaRPr>
          </a:p>
        </p:txBody>
      </p:sp>
      <p:sp>
        <p:nvSpPr>
          <p:cNvPr id="93" name="矩形 92"/>
          <p:cNvSpPr/>
          <p:nvPr/>
        </p:nvSpPr>
        <p:spPr>
          <a:xfrm>
            <a:off x="6323602" y="2731681"/>
            <a:ext cx="876002" cy="10897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NRM server</a:t>
            </a:r>
          </a:p>
          <a:p>
            <a:pPr algn="ctr"/>
            <a:r>
              <a:rPr lang="en-US" altLang="zh-CN" sz="1100" dirty="0" smtClean="0">
                <a:solidFill>
                  <a:schemeClr val="tx1"/>
                </a:solidFill>
              </a:rPr>
              <a:t>(N33/N5 interaction)</a:t>
            </a:r>
            <a:endParaRPr lang="zh-CN" altLang="en-US" sz="1100" dirty="0">
              <a:solidFill>
                <a:schemeClr val="tx1"/>
              </a:solidFill>
            </a:endParaRPr>
          </a:p>
        </p:txBody>
      </p:sp>
      <p:cxnSp>
        <p:nvCxnSpPr>
          <p:cNvPr id="94" name="直接连接符 93"/>
          <p:cNvCxnSpPr>
            <a:stCxn id="35" idx="1"/>
            <a:endCxn id="93" idx="3"/>
          </p:cNvCxnSpPr>
          <p:nvPr/>
        </p:nvCxnSpPr>
        <p:spPr>
          <a:xfrm flipH="1" flipV="1">
            <a:off x="7199604" y="3276578"/>
            <a:ext cx="595616" cy="14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2"/>
          <p:cNvSpPr>
            <a:spLocks noChangeArrowheads="1"/>
          </p:cNvSpPr>
          <p:nvPr/>
        </p:nvSpPr>
        <p:spPr bwMode="auto">
          <a:xfrm>
            <a:off x="20273" y="19626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634125618"/>
              </p:ext>
            </p:extLst>
          </p:nvPr>
        </p:nvGraphicFramePr>
        <p:xfrm>
          <a:off x="20273" y="1962683"/>
          <a:ext cx="5638800" cy="2219325"/>
        </p:xfrm>
        <a:graphic>
          <a:graphicData uri="http://schemas.openxmlformats.org/presentationml/2006/ole">
            <mc:AlternateContent xmlns:mc="http://schemas.openxmlformats.org/markup-compatibility/2006">
              <mc:Choice xmlns:v="urn:schemas-microsoft-com:vml" Requires="v">
                <p:oleObj spid="_x0000_s2078" r:id="rId5" imgW="5629026" imgH="2219351" progId="Visio.Drawing.11">
                  <p:embed/>
                </p:oleObj>
              </mc:Choice>
              <mc:Fallback>
                <p:oleObj r:id="rId5" imgW="5629026" imgH="2219351"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73" y="1962683"/>
                        <a:ext cx="5638800" cy="2219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93824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lstStyle/>
          <a:p>
            <a:r>
              <a:rPr lang="en-US" altLang="en-US" dirty="0"/>
              <a:t>SEALDD service and MSGin5G service integration</a:t>
            </a:r>
          </a:p>
          <a:p>
            <a:endParaRPr lang="zh-CN" altLang="en-US" dirty="0"/>
          </a:p>
        </p:txBody>
      </p:sp>
      <p:sp>
        <p:nvSpPr>
          <p:cNvPr id="4" name="Content Placeholder 2">
            <a:extLst>
              <a:ext uri="{FF2B5EF4-FFF2-40B4-BE49-F238E27FC236}">
                <a16:creationId xmlns="" xmlns:a16="http://schemas.microsoft.com/office/drawing/2014/main" id="{55F986D5-D7D9-6446-9526-9389CD9831D8}"/>
              </a:ext>
            </a:extLst>
          </p:cNvPr>
          <p:cNvSpPr txBox="1">
            <a:spLocks/>
          </p:cNvSpPr>
          <p:nvPr/>
        </p:nvSpPr>
        <p:spPr bwMode="auto">
          <a:xfrm>
            <a:off x="206864" y="1732002"/>
            <a:ext cx="6784043" cy="4179700"/>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t>Main controversial </a:t>
            </a:r>
            <a:r>
              <a:rPr lang="en-US" altLang="zh-CN" sz="1400" dirty="0" smtClean="0"/>
              <a:t>points: </a:t>
            </a:r>
          </a:p>
          <a:p>
            <a:pPr lvl="1"/>
            <a:r>
              <a:rPr lang="en-US" altLang="zh-CN" sz="1400" dirty="0">
                <a:solidFill>
                  <a:prstClr val="black"/>
                </a:solidFill>
              </a:rPr>
              <a:t>EN1: Whether and how to support MSGin5G-3 and MSGin5G-4 is FFS.</a:t>
            </a:r>
          </a:p>
          <a:p>
            <a:pPr lvl="1"/>
            <a:r>
              <a:rPr lang="en-US" altLang="zh-CN" sz="1400" dirty="0">
                <a:solidFill>
                  <a:prstClr val="black"/>
                </a:solidFill>
              </a:rPr>
              <a:t>EN2: Whether and how MSGin5G can use SEALDD service for data delivery is FFS. </a:t>
            </a:r>
          </a:p>
          <a:p>
            <a:r>
              <a:rPr lang="en-US" sz="1400" dirty="0" smtClean="0"/>
              <a:t>Current solution for SEALDD integrating MSGin5G: </a:t>
            </a:r>
          </a:p>
          <a:p>
            <a:pPr lvl="1"/>
            <a:r>
              <a:rPr lang="en-US" sz="1400" dirty="0">
                <a:solidFill>
                  <a:prstClr val="black"/>
                </a:solidFill>
              </a:rPr>
              <a:t>MSGin5G functionalities are integrated in SEALDD server/client, SEALDD enabler can trigger MSGin5G service to send MSGin5G message.</a:t>
            </a:r>
          </a:p>
          <a:p>
            <a:r>
              <a:rPr lang="en-US" sz="1400" dirty="0" smtClean="0">
                <a:solidFill>
                  <a:srgbClr val="FF0000"/>
                </a:solidFill>
              </a:rPr>
              <a:t>MSGin5G is one part of SEALDD provided data distribution method, it </a:t>
            </a:r>
            <a:r>
              <a:rPr lang="en-US" altLang="zh-CN" sz="1400" dirty="0" smtClean="0">
                <a:solidFill>
                  <a:srgbClr val="FF0000"/>
                </a:solidFill>
              </a:rPr>
              <a:t>can</a:t>
            </a:r>
            <a:r>
              <a:rPr lang="en-US" sz="1400" dirty="0" smtClean="0">
                <a:solidFill>
                  <a:srgbClr val="FF0000"/>
                </a:solidFill>
              </a:rPr>
              <a:t> be consumed by SEALDD. For some deployment scenario, MSGin5G function may invoke SEALDD service for data transfer.</a:t>
            </a:r>
          </a:p>
          <a:p>
            <a:r>
              <a:rPr lang="en-US" altLang="zh-CN" sz="1400" dirty="0" smtClean="0">
                <a:solidFill>
                  <a:prstClr val="black"/>
                </a:solidFill>
              </a:rPr>
              <a:t>Conclusion:</a:t>
            </a:r>
          </a:p>
          <a:p>
            <a:pPr lvl="1"/>
            <a:r>
              <a:rPr lang="en-US" altLang="zh-CN" sz="1400" dirty="0" smtClean="0">
                <a:solidFill>
                  <a:prstClr val="black"/>
                </a:solidFill>
              </a:rPr>
              <a:t>MSGin5G-3 and MSGin5G-4 will be reused by MSGin5G functionality integrated by SEALDD.</a:t>
            </a:r>
          </a:p>
          <a:p>
            <a:pPr lvl="1"/>
            <a:r>
              <a:rPr lang="en-US" altLang="zh-CN" sz="1400" dirty="0" smtClean="0">
                <a:solidFill>
                  <a:prstClr val="black"/>
                </a:solidFill>
              </a:rPr>
              <a:t>It is up to the deployment that integrated MSGin5G functionality may consume SEALDD service for data delivery</a:t>
            </a:r>
            <a:r>
              <a:rPr lang="en-US" altLang="zh-CN" sz="1400" dirty="0">
                <a:solidFill>
                  <a:prstClr val="black"/>
                </a:solidFill>
              </a:rPr>
              <a:t>. Whether and how the integrated or standalone MSGin5G server function invoke SEALDD service for data transfer should be discussed in 3GPP TS </a:t>
            </a:r>
            <a:r>
              <a:rPr lang="en-US" altLang="zh-CN" sz="1400" dirty="0" smtClean="0">
                <a:solidFill>
                  <a:prstClr val="black"/>
                </a:solidFill>
              </a:rPr>
              <a:t>23.554.</a:t>
            </a:r>
          </a:p>
          <a:p>
            <a:pPr lvl="1"/>
            <a:endParaRPr lang="en-US" altLang="zh-CN" sz="1400" dirty="0" smtClean="0">
              <a:solidFill>
                <a:prstClr val="black"/>
              </a:solidFill>
            </a:endParaRPr>
          </a:p>
          <a:p>
            <a:pPr lvl="2"/>
            <a:endParaRPr lang="en-US" sz="1100" dirty="0"/>
          </a:p>
        </p:txBody>
      </p:sp>
      <p:sp>
        <p:nvSpPr>
          <p:cNvPr id="7" name="矩形 6"/>
          <p:cNvSpPr/>
          <p:nvPr/>
        </p:nvSpPr>
        <p:spPr>
          <a:xfrm>
            <a:off x="6818346" y="4927897"/>
            <a:ext cx="4904049" cy="646331"/>
          </a:xfrm>
          <a:prstGeom prst="rect">
            <a:avLst/>
          </a:prstGeom>
        </p:spPr>
        <p:txBody>
          <a:bodyPr wrap="square">
            <a:spAutoFit/>
          </a:bodyPr>
          <a:lstStyle/>
          <a:p>
            <a:pPr lvl="1"/>
            <a:r>
              <a:rPr lang="en-US" altLang="zh-CN" sz="1200" dirty="0" smtClean="0">
                <a:solidFill>
                  <a:prstClr val="black"/>
                </a:solidFill>
              </a:rPr>
              <a:t>NOTE: </a:t>
            </a:r>
            <a:r>
              <a:rPr lang="en-US" altLang="zh-CN" sz="1200" dirty="0" smtClean="0">
                <a:solidFill>
                  <a:srgbClr val="FF0000"/>
                </a:solidFill>
              </a:rPr>
              <a:t>MSGin5G server function integrated in SEALDD server may send Message to non-3GPP UE or legacy 3GPP UE via MSGin5G-2 or MSGin5G-4 interfaces.</a:t>
            </a:r>
            <a:endParaRPr lang="en-US" altLang="zh-CN" sz="1200" dirty="0">
              <a:solidFill>
                <a:srgbClr val="FF0000"/>
              </a:solidFill>
            </a:endParaRPr>
          </a:p>
        </p:txBody>
      </p:sp>
      <p:sp>
        <p:nvSpPr>
          <p:cNvPr id="5" name="Rectangle 2"/>
          <p:cNvSpPr>
            <a:spLocks noChangeArrowheads="1"/>
          </p:cNvSpPr>
          <p:nvPr/>
        </p:nvSpPr>
        <p:spPr bwMode="auto">
          <a:xfrm>
            <a:off x="7034740" y="162678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858614177"/>
              </p:ext>
            </p:extLst>
          </p:nvPr>
        </p:nvGraphicFramePr>
        <p:xfrm>
          <a:off x="7034740" y="1626781"/>
          <a:ext cx="5276850" cy="3114675"/>
        </p:xfrm>
        <a:graphic>
          <a:graphicData uri="http://schemas.openxmlformats.org/presentationml/2006/ole">
            <mc:AlternateContent xmlns:mc="http://schemas.openxmlformats.org/markup-compatibility/2006">
              <mc:Choice xmlns:v="urn:schemas-microsoft-com:vml" Requires="v">
                <p:oleObj spid="_x0000_s1092" name="文档" r:id="rId6" imgW="5287655" imgH="3124736" progId="Word.Document.12">
                  <p:embed/>
                </p:oleObj>
              </mc:Choice>
              <mc:Fallback>
                <p:oleObj name="文档" r:id="rId6" imgW="5287655" imgH="3124736" progId="Word.Document.12">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34740" y="1626781"/>
                        <a:ext cx="5276850" cy="3114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文本框 8"/>
          <p:cNvSpPr txBox="1"/>
          <p:nvPr/>
        </p:nvSpPr>
        <p:spPr>
          <a:xfrm>
            <a:off x="225705" y="5743304"/>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MSGin5G is part of 5G adaption function.</a:t>
            </a:r>
            <a:endParaRPr lang="zh-CN" altLang="en-US" sz="1400" dirty="0">
              <a:solidFill>
                <a:schemeClr val="bg1"/>
              </a:solidFill>
            </a:endParaRPr>
          </a:p>
        </p:txBody>
      </p:sp>
    </p:spTree>
    <p:extLst>
      <p:ext uri="{BB962C8B-B14F-4D97-AF65-F5344CB8AC3E}">
        <p14:creationId xmlns:p14="http://schemas.microsoft.com/office/powerpoint/2010/main" val="1559093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63031" y="969283"/>
            <a:ext cx="10736446" cy="993400"/>
          </a:xfrm>
        </p:spPr>
        <p:txBody>
          <a:bodyPr>
            <a:normAutofit/>
          </a:bodyPr>
          <a:lstStyle/>
          <a:p>
            <a:r>
              <a:rPr lang="en-US" altLang="en-US" sz="2400" dirty="0" smtClean="0"/>
              <a:t>Communication services between VAL servers</a:t>
            </a:r>
            <a:endParaRPr lang="zh-CN" altLang="en-US" sz="2400" dirty="0"/>
          </a:p>
        </p:txBody>
      </p:sp>
      <p:sp>
        <p:nvSpPr>
          <p:cNvPr id="4" name="Content Placeholder 2">
            <a:extLst>
              <a:ext uri="{FF2B5EF4-FFF2-40B4-BE49-F238E27FC236}">
                <a16:creationId xmlns="" xmlns:a16="http://schemas.microsoft.com/office/drawing/2014/main" id="{55F986D5-D7D9-6446-9526-9389CD9831D8}"/>
              </a:ext>
            </a:extLst>
          </p:cNvPr>
          <p:cNvSpPr txBox="1">
            <a:spLocks/>
          </p:cNvSpPr>
          <p:nvPr/>
        </p:nvSpPr>
        <p:spPr bwMode="auto">
          <a:xfrm>
            <a:off x="307874" y="1962683"/>
            <a:ext cx="5758213" cy="4171417"/>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t>Main controversial </a:t>
            </a:r>
            <a:r>
              <a:rPr lang="en-US" altLang="zh-CN" sz="1400" dirty="0" smtClean="0"/>
              <a:t>points: </a:t>
            </a:r>
          </a:p>
          <a:p>
            <a:pPr lvl="1"/>
            <a:r>
              <a:rPr lang="en-US" altLang="zh-CN" sz="1400" dirty="0" smtClean="0">
                <a:solidFill>
                  <a:prstClr val="black"/>
                </a:solidFill>
              </a:rPr>
              <a:t>Whether SEALDD can be used for communication between VAL servers.</a:t>
            </a:r>
          </a:p>
          <a:p>
            <a:r>
              <a:rPr lang="en-US" sz="1400" dirty="0" smtClean="0"/>
              <a:t>As Clarified in previous slide, if SEALDD service is used, Application server only keeps computing module.</a:t>
            </a:r>
          </a:p>
          <a:p>
            <a:r>
              <a:rPr lang="en-US" sz="1400" dirty="0" smtClean="0"/>
              <a:t>SEALDD is already </a:t>
            </a:r>
            <a:r>
              <a:rPr lang="en-US" sz="1400" dirty="0"/>
              <a:t>used to communicated with clients</a:t>
            </a:r>
            <a:r>
              <a:rPr lang="en-US" sz="1400" dirty="0">
                <a:solidFill>
                  <a:srgbClr val="FF0000"/>
                </a:solidFill>
              </a:rPr>
              <a:t>. It might use SEALDD server service to communicate with other VAL </a:t>
            </a:r>
            <a:r>
              <a:rPr lang="en-US" sz="1400" dirty="0" smtClean="0">
                <a:solidFill>
                  <a:srgbClr val="FF0000"/>
                </a:solidFill>
              </a:rPr>
              <a:t>server (especially VAL servers in other Data Center and associated with different SEALDD server)</a:t>
            </a:r>
            <a:endParaRPr lang="en-US" sz="1000" dirty="0">
              <a:solidFill>
                <a:srgbClr val="FF0000"/>
              </a:solidFill>
            </a:endParaRPr>
          </a:p>
          <a:p>
            <a:pPr lvl="1"/>
            <a:r>
              <a:rPr lang="en-US" sz="1000" dirty="0" smtClean="0"/>
              <a:t>NOTE</a:t>
            </a:r>
            <a:r>
              <a:rPr lang="en-US" sz="1000" dirty="0"/>
              <a:t>: If SEALDD service is not used by the Application server, it is up to the Application server’s implementation to do the data transmission between the application servers. It is out of SEALDD’s scope</a:t>
            </a:r>
            <a:r>
              <a:rPr lang="en-US" sz="1000" dirty="0" smtClean="0"/>
              <a:t>.</a:t>
            </a:r>
          </a:p>
          <a:p>
            <a:r>
              <a:rPr lang="en-US" altLang="zh-CN" sz="1400" dirty="0" smtClean="0">
                <a:solidFill>
                  <a:prstClr val="black"/>
                </a:solidFill>
              </a:rPr>
              <a:t>Conclusion:</a:t>
            </a:r>
          </a:p>
          <a:p>
            <a:pPr lvl="1"/>
            <a:r>
              <a:rPr lang="en-US" altLang="zh-CN" sz="1400" dirty="0">
                <a:solidFill>
                  <a:prstClr val="black"/>
                </a:solidFill>
              </a:rPr>
              <a:t>VAL server can also use SEALDD server to communicate with other VAL </a:t>
            </a:r>
            <a:r>
              <a:rPr lang="en-US" altLang="zh-CN" sz="1400" dirty="0" smtClean="0">
                <a:solidFill>
                  <a:prstClr val="black"/>
                </a:solidFill>
              </a:rPr>
              <a:t>server. </a:t>
            </a:r>
          </a:p>
        </p:txBody>
      </p:sp>
      <p:sp>
        <p:nvSpPr>
          <p:cNvPr id="8" name="文本框 7"/>
          <p:cNvSpPr txBox="1"/>
          <p:nvPr/>
        </p:nvSpPr>
        <p:spPr>
          <a:xfrm>
            <a:off x="163031" y="6209877"/>
            <a:ext cx="11488091" cy="307777"/>
          </a:xfrm>
          <a:prstGeom prst="rect">
            <a:avLst/>
          </a:prstGeom>
          <a:solidFill>
            <a:srgbClr val="C00000"/>
          </a:solidFill>
        </p:spPr>
        <p:txBody>
          <a:bodyPr wrap="square" rtlCol="0">
            <a:spAutoFit/>
          </a:bodyPr>
          <a:lstStyle/>
          <a:p>
            <a:pPr algn="ctr"/>
            <a:r>
              <a:rPr lang="en-US" altLang="zh-CN" sz="1400" dirty="0" smtClean="0">
                <a:solidFill>
                  <a:schemeClr val="bg1"/>
                </a:solidFill>
              </a:rPr>
              <a:t>In addition to server to client communication, VAL server can also use SEALDD server to communicate with other VAL server.</a:t>
            </a:r>
            <a:endParaRPr lang="zh-CN" altLang="en-US" sz="1400" dirty="0">
              <a:solidFill>
                <a:schemeClr val="bg1"/>
              </a:solidFill>
            </a:endParaRPr>
          </a:p>
        </p:txBody>
      </p:sp>
      <p:sp>
        <p:nvSpPr>
          <p:cNvPr id="9" name="矩形 8"/>
          <p:cNvSpPr/>
          <p:nvPr/>
        </p:nvSpPr>
        <p:spPr>
          <a:xfrm>
            <a:off x="6263732" y="1962683"/>
            <a:ext cx="4965538" cy="32827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9"/>
          <p:cNvSpPr txBox="1"/>
          <p:nvPr/>
        </p:nvSpPr>
        <p:spPr>
          <a:xfrm>
            <a:off x="6600985" y="5279041"/>
            <a:ext cx="4712370" cy="338554"/>
          </a:xfrm>
          <a:prstGeom prst="rect">
            <a:avLst/>
          </a:prstGeom>
          <a:noFill/>
        </p:spPr>
        <p:txBody>
          <a:bodyPr wrap="square" rtlCol="0">
            <a:spAutoFit/>
          </a:bodyPr>
          <a:lstStyle/>
          <a:p>
            <a:r>
              <a:rPr lang="en-US" altLang="zh-CN" sz="1600" dirty="0" smtClean="0"/>
              <a:t>Components of Instances of Application server </a:t>
            </a:r>
            <a:endParaRPr lang="zh-CN" altLang="en-US" sz="1600" dirty="0"/>
          </a:p>
        </p:txBody>
      </p:sp>
      <p:sp>
        <p:nvSpPr>
          <p:cNvPr id="13" name="矩形 12"/>
          <p:cNvSpPr/>
          <p:nvPr/>
        </p:nvSpPr>
        <p:spPr>
          <a:xfrm>
            <a:off x="6600986" y="4252231"/>
            <a:ext cx="4145825" cy="3835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Communication endpoint service towards </a:t>
            </a:r>
          </a:p>
          <a:p>
            <a:pPr algn="ctr"/>
            <a:r>
              <a:rPr lang="en-US" altLang="zh-CN" sz="1400" dirty="0" smtClean="0">
                <a:solidFill>
                  <a:schemeClr val="tx1"/>
                </a:solidFill>
              </a:rPr>
              <a:t>clients and servers</a:t>
            </a:r>
            <a:endParaRPr lang="zh-CN" altLang="en-US" sz="1400" dirty="0">
              <a:solidFill>
                <a:schemeClr val="tx1"/>
              </a:solidFill>
            </a:endParaRPr>
          </a:p>
        </p:txBody>
      </p:sp>
      <p:sp>
        <p:nvSpPr>
          <p:cNvPr id="14" name="矩形 13"/>
          <p:cNvSpPr/>
          <p:nvPr/>
        </p:nvSpPr>
        <p:spPr>
          <a:xfrm>
            <a:off x="6600985" y="3772266"/>
            <a:ext cx="2158921" cy="3797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Signaling exchange </a:t>
            </a:r>
          </a:p>
          <a:p>
            <a:pPr algn="ctr"/>
            <a:r>
              <a:rPr lang="en-US" altLang="zh-CN" sz="1400" dirty="0" smtClean="0">
                <a:solidFill>
                  <a:schemeClr val="tx1"/>
                </a:solidFill>
              </a:rPr>
              <a:t>(</a:t>
            </a:r>
            <a:r>
              <a:rPr lang="en-US" altLang="zh-CN" sz="1400" dirty="0" err="1" smtClean="0">
                <a:solidFill>
                  <a:schemeClr val="tx1"/>
                </a:solidFill>
              </a:rPr>
              <a:t>e.g</a:t>
            </a:r>
            <a:r>
              <a:rPr lang="en-US" altLang="zh-CN" sz="1400" dirty="0" smtClean="0">
                <a:solidFill>
                  <a:schemeClr val="tx1"/>
                </a:solidFill>
              </a:rPr>
              <a:t> API gateway)</a:t>
            </a:r>
            <a:endParaRPr lang="zh-CN" altLang="en-US" sz="1400" dirty="0">
              <a:solidFill>
                <a:schemeClr val="tx1"/>
              </a:solidFill>
            </a:endParaRPr>
          </a:p>
        </p:txBody>
      </p:sp>
      <p:sp>
        <p:nvSpPr>
          <p:cNvPr id="15" name="矩形 14"/>
          <p:cNvSpPr/>
          <p:nvPr/>
        </p:nvSpPr>
        <p:spPr>
          <a:xfrm>
            <a:off x="8815183" y="3751161"/>
            <a:ext cx="1913896" cy="3999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Media server </a:t>
            </a:r>
            <a:r>
              <a:rPr lang="en-US" altLang="zh-CN" sz="1400" dirty="0" smtClean="0">
                <a:solidFill>
                  <a:schemeClr val="tx1"/>
                </a:solidFill>
              </a:rPr>
              <a:t>function (video/data…)</a:t>
            </a:r>
            <a:endParaRPr lang="zh-CN" altLang="en-US" sz="1400" dirty="0">
              <a:solidFill>
                <a:schemeClr val="tx1"/>
              </a:solidFill>
            </a:endParaRPr>
          </a:p>
        </p:txBody>
      </p:sp>
      <p:sp>
        <p:nvSpPr>
          <p:cNvPr id="16" name="矩形 15"/>
          <p:cNvSpPr/>
          <p:nvPr/>
        </p:nvSpPr>
        <p:spPr>
          <a:xfrm>
            <a:off x="6346248" y="3693564"/>
            <a:ext cx="4774301" cy="13487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6346248" y="2038097"/>
            <a:ext cx="2610557" cy="1571929"/>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8" name="矩形 17"/>
          <p:cNvSpPr/>
          <p:nvPr/>
        </p:nvSpPr>
        <p:spPr>
          <a:xfrm>
            <a:off x="6505705" y="2049907"/>
            <a:ext cx="2436172" cy="338554"/>
          </a:xfrm>
          <a:prstGeom prst="rect">
            <a:avLst/>
          </a:prstGeom>
          <a:noFill/>
        </p:spPr>
        <p:txBody>
          <a:bodyPr wrap="square">
            <a:spAutoFit/>
          </a:bodyPr>
          <a:lstStyle/>
          <a:p>
            <a:pPr algn="ctr"/>
            <a:r>
              <a:rPr lang="en-US" altLang="zh-CN" sz="1600" dirty="0">
                <a:latin typeface="+mn-lt"/>
                <a:cs typeface="+mn-cs"/>
              </a:rPr>
              <a:t>Service </a:t>
            </a:r>
            <a:r>
              <a:rPr lang="en-US" altLang="zh-CN" sz="1600" dirty="0" smtClean="0">
                <a:latin typeface="+mn-lt"/>
                <a:cs typeface="+mn-cs"/>
              </a:rPr>
              <a:t>logical </a:t>
            </a:r>
            <a:r>
              <a:rPr lang="en-US" altLang="zh-CN" sz="1600" dirty="0" smtClean="0"/>
              <a:t>component</a:t>
            </a:r>
            <a:endParaRPr lang="zh-CN" altLang="en-US" sz="1600" dirty="0"/>
          </a:p>
        </p:txBody>
      </p:sp>
      <p:sp>
        <p:nvSpPr>
          <p:cNvPr id="19" name="矩形 18"/>
          <p:cNvSpPr/>
          <p:nvPr/>
        </p:nvSpPr>
        <p:spPr>
          <a:xfrm>
            <a:off x="10065407" y="2623073"/>
            <a:ext cx="817806" cy="833751"/>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Data storage</a:t>
            </a:r>
            <a:endParaRPr lang="zh-CN" altLang="en-US" sz="1100" dirty="0">
              <a:solidFill>
                <a:schemeClr val="tx1"/>
              </a:solidFill>
            </a:endParaRPr>
          </a:p>
        </p:txBody>
      </p:sp>
      <p:sp>
        <p:nvSpPr>
          <p:cNvPr id="20" name="矩形 19"/>
          <p:cNvSpPr/>
          <p:nvPr/>
        </p:nvSpPr>
        <p:spPr>
          <a:xfrm>
            <a:off x="7400631" y="2666102"/>
            <a:ext cx="595241" cy="8013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M</a:t>
            </a:r>
            <a:r>
              <a:rPr lang="en-US" altLang="zh-CN" sz="1000" dirty="0" smtClean="0">
                <a:solidFill>
                  <a:schemeClr val="tx1"/>
                </a:solidFill>
              </a:rPr>
              <a:t>icro services</a:t>
            </a:r>
            <a:endParaRPr lang="zh-CN" altLang="en-US" sz="1000" dirty="0">
              <a:solidFill>
                <a:schemeClr val="tx1"/>
              </a:solidFill>
            </a:endParaRPr>
          </a:p>
        </p:txBody>
      </p:sp>
      <p:sp>
        <p:nvSpPr>
          <p:cNvPr id="21" name="矩形 20"/>
          <p:cNvSpPr/>
          <p:nvPr/>
        </p:nvSpPr>
        <p:spPr>
          <a:xfrm>
            <a:off x="8121563" y="2665902"/>
            <a:ext cx="672851" cy="8137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Arial" panose="020B0604020202020204" pitchFamily="34" charset="0"/>
                <a:cs typeface="Arial" panose="020B0604020202020204" pitchFamily="34" charset="0"/>
              </a:rPr>
              <a:t>Location</a:t>
            </a:r>
            <a:endParaRPr lang="zh-CN" altLang="en-US" sz="1000" dirty="0">
              <a:solidFill>
                <a:schemeClr val="tx1"/>
              </a:solidFill>
              <a:latin typeface="Arial" panose="020B0604020202020204" pitchFamily="34" charset="0"/>
              <a:cs typeface="Arial" panose="020B0604020202020204" pitchFamily="34" charset="0"/>
            </a:endParaRPr>
          </a:p>
        </p:txBody>
      </p:sp>
      <p:sp>
        <p:nvSpPr>
          <p:cNvPr id="22" name="矩形 21"/>
          <p:cNvSpPr/>
          <p:nvPr/>
        </p:nvSpPr>
        <p:spPr>
          <a:xfrm>
            <a:off x="9203157" y="2623073"/>
            <a:ext cx="753597" cy="839661"/>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rPr>
              <a:t>Data storage accessing</a:t>
            </a:r>
            <a:endParaRPr lang="zh-CN" altLang="en-US" sz="1100" dirty="0">
              <a:solidFill>
                <a:schemeClr val="tx1"/>
              </a:solidFill>
            </a:endParaRPr>
          </a:p>
        </p:txBody>
      </p:sp>
      <p:sp>
        <p:nvSpPr>
          <p:cNvPr id="23" name="矩形 22"/>
          <p:cNvSpPr/>
          <p:nvPr/>
        </p:nvSpPr>
        <p:spPr>
          <a:xfrm>
            <a:off x="6600985" y="2665902"/>
            <a:ext cx="595241" cy="8012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rPr>
              <a:t>Micro services</a:t>
            </a:r>
            <a:endParaRPr lang="zh-CN" altLang="en-US" sz="1000" dirty="0">
              <a:solidFill>
                <a:schemeClr val="tx1"/>
              </a:solidFill>
            </a:endParaRPr>
          </a:p>
        </p:txBody>
      </p:sp>
      <p:sp>
        <p:nvSpPr>
          <p:cNvPr id="24" name="矩形 23"/>
          <p:cNvSpPr/>
          <p:nvPr/>
        </p:nvSpPr>
        <p:spPr>
          <a:xfrm>
            <a:off x="6510252" y="2331912"/>
            <a:ext cx="2302206" cy="307777"/>
          </a:xfrm>
          <a:prstGeom prst="rect">
            <a:avLst/>
          </a:prstGeom>
          <a:noFill/>
        </p:spPr>
        <p:txBody>
          <a:bodyPr wrap="square">
            <a:spAutoFit/>
          </a:bodyPr>
          <a:lstStyle/>
          <a:p>
            <a:pPr algn="ctr"/>
            <a:r>
              <a:rPr lang="en-US" altLang="zh-CN" sz="1400" dirty="0" smtClean="0"/>
              <a:t>(supported micro </a:t>
            </a:r>
            <a:r>
              <a:rPr lang="en-US" altLang="zh-CN" sz="1400" dirty="0"/>
              <a:t>services) </a:t>
            </a:r>
            <a:endParaRPr lang="zh-CN" altLang="en-US" sz="1400" dirty="0"/>
          </a:p>
        </p:txBody>
      </p:sp>
      <p:sp>
        <p:nvSpPr>
          <p:cNvPr id="25" name="椭圆 24"/>
          <p:cNvSpPr/>
          <p:nvPr/>
        </p:nvSpPr>
        <p:spPr>
          <a:xfrm>
            <a:off x="9327356" y="3426618"/>
            <a:ext cx="130970" cy="62211"/>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a:stCxn id="25" idx="4"/>
          </p:cNvCxnSpPr>
          <p:nvPr/>
        </p:nvCxnSpPr>
        <p:spPr>
          <a:xfrm flipH="1">
            <a:off x="9391651" y="3488829"/>
            <a:ext cx="1190" cy="15359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382426" y="3449982"/>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 name="直接连接符 27"/>
          <p:cNvCxnSpPr>
            <a:stCxn id="27" idx="4"/>
          </p:cNvCxnSpPr>
          <p:nvPr/>
        </p:nvCxnSpPr>
        <p:spPr>
          <a:xfrm>
            <a:off x="8458013" y="3513297"/>
            <a:ext cx="187" cy="1291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7621055" y="3439519"/>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a:stCxn id="29" idx="4"/>
          </p:cNvCxnSpPr>
          <p:nvPr/>
        </p:nvCxnSpPr>
        <p:spPr>
          <a:xfrm flipH="1">
            <a:off x="7696200" y="3502834"/>
            <a:ext cx="442" cy="139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811045" y="3436277"/>
            <a:ext cx="151174" cy="6331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2" name="直接连接符 31"/>
          <p:cNvCxnSpPr>
            <a:stCxn id="31" idx="4"/>
          </p:cNvCxnSpPr>
          <p:nvPr/>
        </p:nvCxnSpPr>
        <p:spPr>
          <a:xfrm>
            <a:off x="6886632" y="3499592"/>
            <a:ext cx="0" cy="14282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6855606" y="3642421"/>
            <a:ext cx="2567000" cy="10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7587714" y="3642527"/>
            <a:ext cx="0" cy="12879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6414332" y="4639356"/>
            <a:ext cx="4835004" cy="369332"/>
          </a:xfrm>
          <a:prstGeom prst="rect">
            <a:avLst/>
          </a:prstGeom>
          <a:noFill/>
        </p:spPr>
        <p:txBody>
          <a:bodyPr wrap="square">
            <a:spAutoFit/>
          </a:bodyPr>
          <a:lstStyle/>
          <a:p>
            <a:pPr algn="ctr"/>
            <a:r>
              <a:rPr lang="en-US" altLang="zh-CN" dirty="0" smtClean="0">
                <a:latin typeface="+mn-lt"/>
                <a:cs typeface="+mn-cs"/>
              </a:rPr>
              <a:t>External Communication </a:t>
            </a:r>
            <a:r>
              <a:rPr lang="en-US" altLang="zh-CN" dirty="0" smtClean="0"/>
              <a:t>component</a:t>
            </a:r>
            <a:endParaRPr lang="zh-CN" altLang="en-US" dirty="0"/>
          </a:p>
        </p:txBody>
      </p:sp>
      <p:sp>
        <p:nvSpPr>
          <p:cNvPr id="36" name="矩形 35"/>
          <p:cNvSpPr/>
          <p:nvPr/>
        </p:nvSpPr>
        <p:spPr>
          <a:xfrm>
            <a:off x="9062569" y="2023811"/>
            <a:ext cx="2057980" cy="157821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7" name="矩形 36"/>
          <p:cNvSpPr/>
          <p:nvPr/>
        </p:nvSpPr>
        <p:spPr>
          <a:xfrm>
            <a:off x="9183262" y="2076700"/>
            <a:ext cx="1874406" cy="338554"/>
          </a:xfrm>
          <a:prstGeom prst="rect">
            <a:avLst/>
          </a:prstGeom>
        </p:spPr>
        <p:txBody>
          <a:bodyPr wrap="square">
            <a:spAutoFit/>
          </a:bodyPr>
          <a:lstStyle/>
          <a:p>
            <a:pPr algn="ctr"/>
            <a:r>
              <a:rPr lang="en-US" altLang="zh-CN" sz="1600" dirty="0">
                <a:latin typeface="+mn-lt"/>
                <a:cs typeface="+mn-cs"/>
              </a:rPr>
              <a:t>Storage component</a:t>
            </a:r>
            <a:endParaRPr lang="zh-CN" altLang="en-US" sz="1600" dirty="0">
              <a:latin typeface="+mn-lt"/>
              <a:cs typeface="+mn-cs"/>
            </a:endParaRPr>
          </a:p>
        </p:txBody>
      </p:sp>
      <p:cxnSp>
        <p:nvCxnSpPr>
          <p:cNvPr id="38" name="直接连接符 37"/>
          <p:cNvCxnSpPr/>
          <p:nvPr/>
        </p:nvCxnSpPr>
        <p:spPr>
          <a:xfrm flipV="1">
            <a:off x="9203157" y="3642773"/>
            <a:ext cx="1051" cy="108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7512127" y="3746014"/>
            <a:ext cx="125348"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9133920" y="3726211"/>
            <a:ext cx="133905" cy="520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10760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purl.org/dc/terms/"/>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280d8efa-eff2-4910-88d2-79ca146720c4"/>
    <ds:schemaRef ds:uri="679a257e-872f-4c98-9e8a-0a9c104f72c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14017</TotalTime>
  <Words>1606</Words>
  <Application>Microsoft Office PowerPoint</Application>
  <PresentationFormat>Widescreen</PresentationFormat>
  <Paragraphs>181</Paragraphs>
  <Slides>11</Slides>
  <Notes>6</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23" baseType="lpstr">
      <vt:lpstr>Microsoft YaHei</vt:lpstr>
      <vt:lpstr>Microsoft YaHei</vt:lpstr>
      <vt:lpstr>宋体</vt:lpstr>
      <vt:lpstr>.AppleSystemUIFont</vt:lpstr>
      <vt:lpstr>Arial</vt:lpstr>
      <vt:lpstr>Arial </vt:lpstr>
      <vt:lpstr>Calibri</vt:lpstr>
      <vt:lpstr>Calibri Light</vt:lpstr>
      <vt:lpstr>Times New Roman</vt:lpstr>
      <vt:lpstr>Office Theme</vt:lpstr>
      <vt:lpstr>Microsoft Visio 2003-2010 Drawing</vt:lpstr>
      <vt:lpstr>文档</vt:lpstr>
      <vt:lpstr>Clarification about the role of SEALDD and way forward</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767</cp:revision>
  <dcterms:created xsi:type="dcterms:W3CDTF">2010-02-05T13:52:04Z</dcterms:created>
  <dcterms:modified xsi:type="dcterms:W3CDTF">2022-10-04T18:55:02Z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(3)46ZKdrY5XM0lEoEeYYAGy7LVyNGfD19w4aexqiQYvnCQEtiSqh99lq25Jq6BLX2ItOc0ODyu
P71ybGTCYZqNnzTE1i26NpSIV7cPlCnOMi0nLWG7DNgJbxTVrdch8VTjAqJzroTp0brRXXP3
3Mpkb2rrT6+lCnpOA5aLz9DDWqGApCB6Vf+V57lZ99b2HF5QLl4gebgDF5t1eGQNXa91qJPB
0qsehxtSKXgqja2Zxv</vt:lpwstr>
  </property>
  <property fmtid="{D5CDD505-2E9C-101B-9397-08002B2CF9AE}" pid="4" name="_2015_ms_pID_7253431">
    <vt:lpwstr>5EQ+Vw1RYBBsiAbfNmxFKPQPY+G4xvyIrbGxTiyQsp1MNKpzyM87Sb
hXA7TdU/8gkIoTnXsZaUaud3LP1EZJKUYE9Cp7+YCvS7mnt3q8VseG9aJBoFcMrNeOQ0haI6
ZDnTpMHU8hF0Ly8+dgqzU90J0/BulXJ62rFx4as84AIsuJDZGFoNjZSSWPboSNk96P/d4PSD
HV7tYgFDYLJ726q0RL5Sr2r8J7Gbtg5Q57Ce</vt:lpwstr>
  </property>
  <property fmtid="{D5CDD505-2E9C-101B-9397-08002B2CF9AE}" pid="5" name="_2015_ms_pID_7253432">
    <vt:lpwstr>+A==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1664853855</vt:lpwstr>
  </property>
</Properties>
</file>