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1"/>
  </p:sldMasterIdLst>
  <p:notesMasterIdLst>
    <p:notesMasterId r:id="rId10"/>
  </p:notesMasterIdLst>
  <p:handoutMasterIdLst>
    <p:handoutMasterId r:id="rId11"/>
  </p:handoutMasterIdLst>
  <p:sldIdLst>
    <p:sldId id="528" r:id="rId2"/>
    <p:sldId id="548" r:id="rId3"/>
    <p:sldId id="549" r:id="rId4"/>
    <p:sldId id="551" r:id="rId5"/>
    <p:sldId id="554" r:id="rId6"/>
    <p:sldId id="550" r:id="rId7"/>
    <p:sldId id="537" r:id="rId8"/>
    <p:sldId id="545" r:id="rId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71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3399FF"/>
    <a:srgbClr val="FFFFFF"/>
    <a:srgbClr val="EAEFF7"/>
    <a:srgbClr val="FF6600"/>
    <a:srgbClr val="1A4669"/>
    <a:srgbClr val="C6D254"/>
    <a:srgbClr val="B1D254"/>
    <a:srgbClr val="2A6EA8"/>
    <a:srgbClr val="0F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10" autoAdjust="0"/>
    <p:restoredTop sz="99112" autoAdjust="0"/>
  </p:normalViewPr>
  <p:slideViewPr>
    <p:cSldViewPr snapToGrid="0">
      <p:cViewPr varScale="1">
        <p:scale>
          <a:sx n="76" d="100"/>
          <a:sy n="76" d="100"/>
        </p:scale>
        <p:origin x="84" y="477"/>
      </p:cViewPr>
      <p:guideLst>
        <p:guide orient="horz" pos="1185"/>
        <p:guide pos="7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99782B-1646-48C5-B03C-2D29BD9909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2633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5440688-9C35-4353-934E-C9AE902375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9943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246FE57-3F04-4823-B38D-EE8F3A94D2B1}" type="slidenum">
              <a:rPr lang="en-GB" altLang="en-US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329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483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477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2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4177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38740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255984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b="1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38644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4F90773A-FBA2-44A3-9C23-E06B115DB1E3}" type="slidenum">
              <a:rPr lang="en-GB" altLang="en-US" sz="1400" smtClean="0">
                <a:latin typeface="Calibri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1072" y="6391922"/>
            <a:ext cx="29429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3GPP SA6#49-Bis-e, 16 – 25 May</a:t>
            </a:r>
            <a:r>
              <a:rPr lang="en-GB" sz="1100" b="0" kern="1200" baseline="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2022</a:t>
            </a:r>
            <a:endParaRPr lang="en-US" sz="1100" b="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0041584" y="1212137"/>
            <a:ext cx="157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S6-222010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7" r:id="rId1"/>
    <p:sldLayoutId id="2147485165" r:id="rId2"/>
    <p:sldLayoutId id="2147485166" r:id="rId3"/>
    <p:sldLayoutId id="2147485168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4589" y="2338950"/>
            <a:ext cx="854794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9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2900" dirty="0"/>
            </a:br>
            <a:r>
              <a:rPr lang="en-US" sz="5300" b="1" dirty="0"/>
              <a:t>SA6#50-e Work Plan Review</a:t>
            </a:r>
            <a:endParaRPr lang="en-GB" sz="2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>
          <a:xfrm>
            <a:off x="2832847" y="4119284"/>
            <a:ext cx="6400800" cy="1147482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1800" dirty="0"/>
            </a:br>
            <a:r>
              <a:rPr lang="en-US" altLang="en-US" sz="2400" dirty="0">
                <a:latin typeface="Arial" panose="020B0604020202020204" pitchFamily="34" charset="0"/>
              </a:rPr>
              <a:t>Alan Soloway (Qualcomm)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SA6 Chair</a:t>
            </a:r>
          </a:p>
        </p:txBody>
      </p:sp>
    </p:spTree>
    <p:extLst>
      <p:ext uri="{BB962C8B-B14F-4D97-AF65-F5344CB8AC3E}">
        <p14:creationId xmlns:p14="http://schemas.microsoft.com/office/powerpoint/2010/main" val="422414780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756038"/>
              </p:ext>
            </p:extLst>
          </p:nvPr>
        </p:nvGraphicFramePr>
        <p:xfrm>
          <a:off x="158285" y="1620093"/>
          <a:ext cx="11340608" cy="417547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953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4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8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9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334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3695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SA#96-e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SA6#49-Bis-e/50-e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sharing of administrative configuration between interconnected MC service systems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FS_MCShAC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25%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25%/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SA#99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492310896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Mission Critical Ad hoc Group Communications Support for Mission Critical Services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FS_MCAHGC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85%/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981665877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Network Slice Capability Exposure for Application Layer Enablement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FS_NSCALE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SA#91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(03/2021)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90%/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SA#96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(06/2022)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Sent for Approval to SA#97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dirty="0"/>
                        <a:t>Study on application enablement aspects for subscriber-aware NB API access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FS_SNAAPP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85%/90%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886940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54243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929712"/>
              </p:ext>
            </p:extLst>
          </p:nvPr>
        </p:nvGraphicFramePr>
        <p:xfrm>
          <a:off x="216556" y="1629061"/>
          <a:ext cx="11182067" cy="344395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48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7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9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07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84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071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SA#96-e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SA6#49-Bis-e/50-e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Application Capability Exposure for </a:t>
                      </a:r>
                      <a:r>
                        <a:rPr lang="en-IN" sz="1600" dirty="0" err="1"/>
                        <a:t>IoT</a:t>
                      </a:r>
                      <a:r>
                        <a:rPr lang="en-IN" sz="1600" dirty="0"/>
                        <a:t> Platforms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FS_ACE_IOT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SA#92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60%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60%/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Sent for Information to SA#97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61426743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5G-enabled fused location service capability exposure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FS_5GFLS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SA#92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55%/85%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98474964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enhanced Application Architecture for enabling Edge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FS_eEDGEAPP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SA#92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85%/90%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enhanced architecture for UAS Applications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FS_eUASAPP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50%/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Sent for Information and Approval to SA#97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2905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60293"/>
              </p:ext>
            </p:extLst>
          </p:nvPr>
        </p:nvGraphicFramePr>
        <p:xfrm>
          <a:off x="265862" y="1624577"/>
          <a:ext cx="11034150" cy="344395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11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8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9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00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669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SA#96-e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SA6#49-Bis-e/50-e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SEAL data delivery enabler for vertical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FS_SEALDD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60%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65%/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SA#97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Sent for Information to SA#97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308088173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enhancements to application layer support for V2X services; Phase 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FS_eV2XAPP2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65%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75%/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SA#97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Sent for Approval to SA#97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063027474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Application Data Analytics Enablement Service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FS_ADAES 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55%</a:t>
                      </a:r>
                    </a:p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75%/95%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Sent for Approval to SA#97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Application layer support for Personal </a:t>
                      </a:r>
                      <a:r>
                        <a:rPr lang="en-IN" sz="1600" b="0" dirty="0" err="1">
                          <a:solidFill>
                            <a:schemeClr val="tx1"/>
                          </a:solidFill>
                        </a:rPr>
                        <a:t>IoT</a:t>
                      </a:r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 and Residential Networks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FS_PINAPP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40%</a:t>
                      </a:r>
                    </a:p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50%/60%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2219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Rel-18 Work-Items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648164"/>
              </p:ext>
            </p:extLst>
          </p:nvPr>
        </p:nvGraphicFramePr>
        <p:xfrm>
          <a:off x="185179" y="1593201"/>
          <a:ext cx="11204480" cy="435823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6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2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972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SA#96-e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SA6#49-Bis-e/50-e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dirty="0"/>
                        <a:t>Mission Critical Services over 5MBS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MCOver5MBS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95%/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SA#95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(03/2022)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Mission Critical Services over 5GProSe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MCOver5GProSe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87%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98%/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845373662"/>
                  </a:ext>
                </a:extLst>
              </a:tr>
              <a:tr h="675749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Gateway UE function for Mission Critical Communication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MCGWUE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90%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95%/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SA#96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Enhanced Mission Critical Push-to-talk architecture phase 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enh4MCPTT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30%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45%/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4237271044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Interconnection and Migration Aspects for Railways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IRail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SA#95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(03/2022)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40%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50%/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Application layer support for Factories of the Future (FF)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FFAPP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55%/55%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3055446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64313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Rel-18 Work-Items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158254"/>
              </p:ext>
            </p:extLst>
          </p:nvPr>
        </p:nvGraphicFramePr>
        <p:xfrm>
          <a:off x="185179" y="1593201"/>
          <a:ext cx="11204480" cy="451069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0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3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2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972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SA#96-e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SA6#49-Bis-e/50-e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Enhanced Service Enabler Architecture Layer for Verticals Phase 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eSEAL2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20%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25%/35%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SA#98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New WID on support of the MSGin5G Service phase 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5GMARCH_Ph2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SA#95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(03/2022)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45%/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SA#99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(03/2023)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840434128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Application enablement aspects for subscriber-aware northbound API access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SNAAPP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(06/2022)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0%/0%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SA#99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840973715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Network Slice Capability Exposure for Application Layer Enablement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NSCALE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SA#96 (06/2022)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5%/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SA#99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(03/2023)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3993390945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Application Architecture for enabling Edge Applications Phase 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EDGEAPP_Ph2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SA#97 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NA/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SA#99 (03/2023)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3049511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38899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8402"/>
            <a:ext cx="10515600" cy="1325563"/>
          </a:xfrm>
        </p:spPr>
        <p:txBody>
          <a:bodyPr/>
          <a:lstStyle/>
          <a:p>
            <a:r>
              <a:rPr lang="en-GB" altLang="fr-FR" dirty="0"/>
              <a:t>Conference calls and other items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2051" y="1590314"/>
            <a:ext cx="11382749" cy="4738776"/>
          </a:xfrm>
        </p:spPr>
        <p:txBody>
          <a:bodyPr/>
          <a:lstStyle/>
          <a:p>
            <a:pPr marL="354387" indent="-354387">
              <a:defRPr/>
            </a:pPr>
            <a:r>
              <a:rPr lang="en-GB" altLang="en-US" sz="2400" dirty="0"/>
              <a:t>Pre-SA6#51-e conference calls (Dates are TBD) – 1.5 hours in duration</a:t>
            </a:r>
            <a:endParaRPr lang="en-IN" altLang="en-US" dirty="0"/>
          </a:p>
          <a:p>
            <a:pPr marL="767839" lvl="1" indent="-295323">
              <a:defRPr/>
            </a:pPr>
            <a:r>
              <a:rPr lang="en-GB" altLang="en-US" sz="1800" dirty="0"/>
              <a:t>EDGEAPP – ? meetings</a:t>
            </a:r>
          </a:p>
          <a:p>
            <a:pPr marL="767839" lvl="1" indent="-295323">
              <a:defRPr/>
            </a:pPr>
            <a:r>
              <a:rPr lang="en-GB" altLang="en-US" sz="1800" dirty="0"/>
              <a:t>ACE-IoT/PINAPP – ? meeting</a:t>
            </a:r>
          </a:p>
          <a:p>
            <a:pPr marL="767839" lvl="1" indent="-295323">
              <a:defRPr/>
            </a:pPr>
            <a:r>
              <a:rPr lang="en-GB" altLang="en-US" sz="1800" dirty="0"/>
              <a:t>SNAAPP – ? meeting</a:t>
            </a:r>
          </a:p>
          <a:p>
            <a:pPr marL="767839" lvl="1" indent="-295323">
              <a:defRPr/>
            </a:pPr>
            <a:r>
              <a:rPr lang="en-GB" altLang="en-US" sz="1800" dirty="0"/>
              <a:t>5GFLS/UASAPP – ? meeting</a:t>
            </a:r>
          </a:p>
          <a:p>
            <a:pPr marL="767839" lvl="1" indent="-295323">
              <a:defRPr/>
            </a:pPr>
            <a:r>
              <a:rPr lang="en-GB" altLang="en-US" sz="1800" dirty="0"/>
              <a:t>MCAHGC/MCShAC – ? meeting</a:t>
            </a:r>
          </a:p>
          <a:p>
            <a:pPr marL="767839" lvl="1" indent="-295323">
              <a:defRPr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MCShAC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</a:t>
            </a:r>
            <a: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?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</a:p>
          <a:p>
            <a:pPr marL="767839" lvl="1" indent="-295323">
              <a:defRPr/>
            </a:pPr>
            <a:r>
              <a:rPr lang="en-GB" altLang="en-US" sz="1800" dirty="0">
                <a:latin typeface="Calibri" panose="020F0502020204030204" pitchFamily="34" charset="0"/>
              </a:rPr>
              <a:t>SEAL/SEALDD – ? meeting</a:t>
            </a:r>
            <a:endParaRPr lang="en-GB" altLang="en-US" sz="1800" dirty="0"/>
          </a:p>
          <a:p>
            <a:pPr marL="767839" lvl="1" indent="-295323">
              <a:defRPr/>
            </a:pPr>
            <a:r>
              <a:rPr lang="en-GB" altLang="en-US" sz="1800" dirty="0"/>
              <a:t>Working Methods – ? meeting</a:t>
            </a:r>
          </a:p>
          <a:p>
            <a:pPr marL="354387" indent="-354387">
              <a:defRPr/>
            </a:pPr>
            <a:r>
              <a:rPr lang="en-GB" altLang="en-US" sz="2400" dirty="0"/>
              <a:t>Rapporteurs to make the draft TRs/TSs available within one week</a:t>
            </a:r>
          </a:p>
          <a:p>
            <a:pPr marL="354387" indent="-354387">
              <a:defRPr/>
            </a:pPr>
            <a:r>
              <a:rPr lang="en-GB" altLang="en-US" sz="2400" dirty="0"/>
              <a:t>All pre-agreed/approved revisions MUST be in the inbox folder</a:t>
            </a:r>
          </a:p>
          <a:p>
            <a:pPr marL="354387" indent="-354387">
              <a:defRPr/>
            </a:pPr>
            <a:r>
              <a:rPr lang="en-GB" altLang="en-US" sz="2400" dirty="0"/>
              <a:t>Reminder: New Working Methods (NWM) training / Rel-19 Planning process</a:t>
            </a:r>
          </a:p>
        </p:txBody>
      </p:sp>
    </p:spTree>
    <p:extLst>
      <p:ext uri="{BB962C8B-B14F-4D97-AF65-F5344CB8AC3E}">
        <p14:creationId xmlns:p14="http://schemas.microsoft.com/office/powerpoint/2010/main" val="4221313708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46779" y="3266328"/>
            <a:ext cx="6827838" cy="1143000"/>
          </a:xfrm>
        </p:spPr>
        <p:txBody>
          <a:bodyPr/>
          <a:lstStyle/>
          <a:p>
            <a:pPr algn="ctr"/>
            <a:r>
              <a:rPr lang="en-GB" altLang="fr-FR" sz="4800" dirty="0">
                <a:solidFill>
                  <a:srgbClr val="72AF2F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78828090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26571</TotalTime>
  <Words>893</Words>
  <Application>Microsoft Office PowerPoint</Application>
  <PresentationFormat>Widescreen</PresentationFormat>
  <Paragraphs>241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   SA6#50-e Work Plan Review</vt:lpstr>
      <vt:lpstr>Overview: Ongoing Studies</vt:lpstr>
      <vt:lpstr>Overview: Ongoing Studies</vt:lpstr>
      <vt:lpstr>Overview: Ongoing Studies</vt:lpstr>
      <vt:lpstr>Overview: Rel-18 Work-Items</vt:lpstr>
      <vt:lpstr>Overview: Rel-18 Work-Items</vt:lpstr>
      <vt:lpstr>Conference calls and other items</vt:lpstr>
      <vt:lpstr>Thank You!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Alan Soloway2</cp:lastModifiedBy>
  <cp:revision>2060</cp:revision>
  <dcterms:created xsi:type="dcterms:W3CDTF">2010-02-05T13:52:04Z</dcterms:created>
  <dcterms:modified xsi:type="dcterms:W3CDTF">2022-08-31T02:47:03Z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C:\mySingle\TEMP\ETSI Webinar - Harmonizing Edge Computing Standards.pptx</vt:lpwstr>
  </property>
</Properties>
</file>