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1" r:id="rId2"/>
    <p:sldId id="373" r:id="rId3"/>
    <p:sldId id="372" r:id="rId4"/>
    <p:sldId id="374" r:id="rId5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7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08" d="100"/>
          <a:sy n="108" d="100"/>
        </p:scale>
        <p:origin x="564" y="102"/>
      </p:cViewPr>
      <p:guideLst>
        <p:guide orient="horz" pos="2160"/>
        <p:guide pos="383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7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defTabSz="944880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426" tIns="47213" rIns="94426" bIns="47213" numCol="1" anchor="b" anchorCtr="0" compatLnSpc="1"/>
          <a:lstStyle>
            <a:lvl1pPr algn="r" defTabSz="944880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8890" y="456134"/>
            <a:ext cx="10736446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30"/>
              </a:lnSpc>
              <a:spcBef>
                <a:spcPts val="0"/>
              </a:spcBef>
              <a:buNone/>
              <a:defRPr sz="32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593725" indent="0" algn="ctr">
              <a:buNone/>
              <a:defRPr sz="2595"/>
            </a:lvl2pPr>
            <a:lvl3pPr marL="1187450" indent="0" algn="ctr">
              <a:buNone/>
              <a:defRPr sz="2335"/>
            </a:lvl3pPr>
            <a:lvl4pPr marL="1781175" indent="0" algn="ctr">
              <a:buNone/>
              <a:defRPr sz="2080"/>
            </a:lvl4pPr>
            <a:lvl5pPr marL="2374900" indent="0" algn="ctr">
              <a:buNone/>
              <a:defRPr sz="2080"/>
            </a:lvl5pPr>
            <a:lvl6pPr marL="2968625" indent="0" algn="ctr">
              <a:buNone/>
              <a:defRPr sz="2080"/>
            </a:lvl6pPr>
            <a:lvl7pPr marL="3561715" indent="0" algn="ctr">
              <a:buNone/>
              <a:defRPr sz="2080"/>
            </a:lvl7pPr>
            <a:lvl8pPr marL="4155440" indent="0" algn="ctr">
              <a:buNone/>
              <a:defRPr sz="2080"/>
            </a:lvl8pPr>
            <a:lvl9pPr marL="4749165" indent="0" algn="ctr">
              <a:buNone/>
              <a:defRPr sz="2080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2" hasCustomPrompt="1"/>
          </p:nvPr>
        </p:nvSpPr>
        <p:spPr>
          <a:xfrm>
            <a:off x="725738" y="1512876"/>
            <a:ext cx="10729365" cy="4690459"/>
          </a:xfrm>
          <a:prstGeom prst="rect">
            <a:avLst/>
          </a:prstGeom>
        </p:spPr>
        <p:txBody>
          <a:bodyPr lIns="0" tIns="0" rIns="0" bIns="0"/>
          <a:lstStyle>
            <a:lvl1pPr marL="179070" marR="0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135" algn="ctr"/>
              </a:tabLst>
              <a:defRPr sz="18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328930" marR="0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135" algn="ctr"/>
              </a:tabLst>
              <a:defRPr sz="16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097915" marR="0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135" algn="ctr"/>
              </a:tabLst>
              <a:defRPr sz="13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525780" indent="-170815">
              <a:buFont typeface="Arial" panose="020B0604020202020204" pitchFamily="34" charset="0"/>
              <a:buChar char="•"/>
              <a:tabLst>
                <a:tab pos="1207770" algn="ctr"/>
              </a:tabLst>
              <a:defRPr sz="1300" baseline="0"/>
            </a:lvl4pPr>
            <a:lvl5pPr marL="525780" indent="-170815">
              <a:buFont typeface="Arial" panose="020B0604020202020204" pitchFamily="34" charset="0"/>
              <a:buChar char="•"/>
              <a:tabLst>
                <a:tab pos="1207770" algn="ctr"/>
              </a:tabLst>
              <a:defRPr sz="1300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930" marR="0" lvl="1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13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7915" marR="0" lvl="2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135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7915" marR="0" lvl="2" indent="-168275" algn="l" defTabSz="11874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135" algn="ctr"/>
              </a:tabLst>
              <a:defRPr/>
            </a:pPr>
            <a:endParaRPr lang="en-US" altLang="zh-CN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/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/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/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27699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" panose="020B0604020202020204"/>
              </a:rPr>
              <a:t>3GPP TSG-SA WG6 </a:t>
            </a:r>
            <a:r>
              <a:rPr lang="sv-SE" altLang="en-US" sz="1200" b="1">
                <a:latin typeface="Arial" panose="020B0604020202020204"/>
              </a:rPr>
              <a:t>Meeting #50-e</a:t>
            </a:r>
            <a:endParaRPr lang="sv-SE" altLang="en-US" sz="1200" b="1" dirty="0">
              <a:latin typeface="Arial" panose="020B0604020202020204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S6-22xxx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147888" y="2754297"/>
            <a:ext cx="8426216" cy="1133475"/>
          </a:xfrm>
        </p:spPr>
        <p:txBody>
          <a:bodyPr/>
          <a:lstStyle/>
          <a:p>
            <a:pPr eaLnBrk="1" hangingPunct="1"/>
            <a:r>
              <a:rPr lang="en-GB" altLang="en-US" dirty="0"/>
              <a:t>Linked EAS requirements </a:t>
            </a:r>
            <a:endParaRPr lang="en-GB" altLang="en-US" dirty="0">
              <a:solidFill>
                <a:srgbClr val="FF0000"/>
              </a:solidFill>
            </a:endParaRPr>
          </a:p>
        </p:txBody>
      </p:sp>
      <p:sp>
        <p:nvSpPr>
          <p:cNvPr id="5123" name="Text Placeholder 2"/>
          <p:cNvSpPr>
            <a:spLocks noGrp="1"/>
          </p:cNvSpPr>
          <p:nvPr>
            <p:ph type="body" idx="4294967295"/>
          </p:nvPr>
        </p:nvSpPr>
        <p:spPr>
          <a:xfrm>
            <a:off x="2147888" y="4589464"/>
            <a:ext cx="7886700" cy="6483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GB" dirty="0"/>
              <a:t>Jian Zhang, </a:t>
            </a:r>
            <a:r>
              <a:rPr lang="en-US" altLang="en-GB" dirty="0" err="1"/>
              <a:t>Yajie</a:t>
            </a:r>
            <a:r>
              <a:rPr lang="en-US" altLang="en-GB" dirty="0"/>
              <a:t> (Huawei)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US" altLang="en-GB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EFCE3D6-4BEE-4272-BD30-8D0CF449A21F}"/>
              </a:ext>
            </a:extLst>
          </p:cNvPr>
          <p:cNvSpPr txBox="1">
            <a:spLocks/>
          </p:cNvSpPr>
          <p:nvPr/>
        </p:nvSpPr>
        <p:spPr bwMode="auto">
          <a:xfrm>
            <a:off x="425923" y="2028859"/>
            <a:ext cx="9685743" cy="2578651"/>
          </a:xfrm>
          <a:prstGeom prst="rect">
            <a:avLst/>
          </a:prstGeom>
          <a:noFill/>
          <a:ln>
            <a:solidFill>
              <a:srgbClr val="221815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The scenarios where AC connects to multiple EASs are classified into two types: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endParaRPr lang="en-US" altLang="zh-CN" sz="1800" dirty="0">
              <a:latin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900"/>
              </a:spcAft>
            </a:pPr>
            <a:r>
              <a:rPr lang="en-US" altLang="zh-CN" sz="1800" dirty="0">
                <a:highlight>
                  <a:srgbClr val="FFFF00"/>
                </a:highlight>
                <a:latin typeface="Times New Roman" panose="02020603050405020304" pitchFamily="18" charset="0"/>
              </a:rPr>
              <a:t>First type: </a:t>
            </a:r>
            <a:r>
              <a:rPr lang="en-US" altLang="zh-CN" sz="1800" dirty="0">
                <a:latin typeface="Times New Roman" panose="02020603050405020304" pitchFamily="18" charset="0"/>
              </a:rPr>
              <a:t>general multiple EASs scenario </a:t>
            </a:r>
            <a:r>
              <a:rPr lang="en-US" altLang="zh-CN" sz="1800" dirty="0">
                <a:latin typeface="Times New Roman" panose="02020603050405020304" pitchFamily="18" charset="0"/>
                <a:sym typeface="Wingdings" panose="05000000000000000000" pitchFamily="2" charset="2"/>
              </a:rPr>
              <a:t> AC doesn’t have the specific performance requirements (e.g. No need the same or similar service KPI requirements)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en-US" altLang="zh-CN" sz="1800" dirty="0">
                <a:latin typeface="Times New Roman" panose="02020603050405020304" pitchFamily="18" charset="0"/>
                <a:sym typeface="Wingdings" panose="05000000000000000000" pitchFamily="2" charset="2"/>
              </a:rPr>
              <a:t>-- In R17, “list of EASs” has been included in AC profile, both the EAS discovery procedure and ACR procedure can be performed independently.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endParaRPr lang="en-US" altLang="zh-CN" sz="18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>
              <a:spcBef>
                <a:spcPts val="0"/>
              </a:spcBef>
              <a:spcAft>
                <a:spcPts val="900"/>
              </a:spcAft>
            </a:pPr>
            <a:r>
              <a:rPr lang="en-US" altLang="zh-CN" sz="1800" dirty="0">
                <a:highlight>
                  <a:srgbClr val="FFFF00"/>
                </a:highlight>
                <a:latin typeface="Times New Roman" panose="02020603050405020304" pitchFamily="18" charset="0"/>
              </a:rPr>
              <a:t>Second type: </a:t>
            </a:r>
            <a:r>
              <a:rPr lang="en-US" altLang="zh-CN" sz="1800" dirty="0">
                <a:latin typeface="Times New Roman" panose="02020603050405020304" pitchFamily="18" charset="0"/>
              </a:rPr>
              <a:t>linked EAS scenario </a:t>
            </a:r>
            <a:r>
              <a:rPr lang="en-US" altLang="zh-CN" sz="1800" dirty="0">
                <a:latin typeface="Times New Roman" panose="02020603050405020304" pitchFamily="18" charset="0"/>
                <a:sym typeface="Wingdings" panose="05000000000000000000" pitchFamily="2" charset="2"/>
              </a:rPr>
              <a:t> AC has the same or similar service KPI requirements</a:t>
            </a:r>
            <a:endParaRPr lang="zh-CN" altLang="zh-CN" sz="1800" dirty="0">
              <a:latin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en-GB" altLang="zh-CN" sz="1800" dirty="0">
                <a:solidFill>
                  <a:prstClr val="black"/>
                </a:solidFill>
                <a:latin typeface="Times New Roman" panose="02020603050405020304" pitchFamily="18" charset="0"/>
              </a:rPr>
              <a:t> </a:t>
            </a:r>
            <a:endParaRPr lang="en-US" altLang="zh-CN" sz="1400" dirty="0">
              <a:solidFill>
                <a:prstClr val="black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5B7A10D-392C-4C84-90F9-218ACB800EB3}"/>
              </a:ext>
            </a:extLst>
          </p:cNvPr>
          <p:cNvSpPr/>
          <p:nvPr/>
        </p:nvSpPr>
        <p:spPr>
          <a:xfrm>
            <a:off x="266125" y="873996"/>
            <a:ext cx="4362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2800" dirty="0"/>
              <a:t>Linked EAS requirements 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58348404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F3D0DEAE-A420-4A2A-B9FF-594E488C58BA}"/>
              </a:ext>
            </a:extLst>
          </p:cNvPr>
          <p:cNvSpPr/>
          <p:nvPr/>
        </p:nvSpPr>
        <p:spPr>
          <a:xfrm>
            <a:off x="415032" y="2363428"/>
            <a:ext cx="1298358" cy="562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/>
              <a:t>EAS#1 (game server)</a:t>
            </a:r>
            <a:endParaRPr lang="zh-CN" altLang="en-US" sz="14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57FB56B-A45C-4681-A15E-E763DC73FEC5}"/>
              </a:ext>
            </a:extLst>
          </p:cNvPr>
          <p:cNvSpPr/>
          <p:nvPr/>
        </p:nvSpPr>
        <p:spPr>
          <a:xfrm>
            <a:off x="1713390" y="5010959"/>
            <a:ext cx="781235" cy="310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UE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BFF657D5-D4DA-4C3B-B0C7-C72599731666}"/>
              </a:ext>
            </a:extLst>
          </p:cNvPr>
          <p:cNvSpPr/>
          <p:nvPr/>
        </p:nvSpPr>
        <p:spPr>
          <a:xfrm>
            <a:off x="3647234" y="5056504"/>
            <a:ext cx="781235" cy="310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UE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81964E13-3C16-4717-B4D6-1DE9FF71A3C6}"/>
              </a:ext>
            </a:extLst>
          </p:cNvPr>
          <p:cNvSpPr txBox="1"/>
          <p:nvPr/>
        </p:nvSpPr>
        <p:spPr>
          <a:xfrm>
            <a:off x="1600477" y="1988973"/>
            <a:ext cx="958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DC#1</a:t>
            </a:r>
            <a:endParaRPr lang="zh-CN" altLang="en-US" sz="1400" dirty="0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39A3E818-ED3D-4AAB-8BA7-920D697CAF82}"/>
              </a:ext>
            </a:extLst>
          </p:cNvPr>
          <p:cNvSpPr/>
          <p:nvPr/>
        </p:nvSpPr>
        <p:spPr>
          <a:xfrm>
            <a:off x="5433132" y="5061810"/>
            <a:ext cx="781235" cy="31071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>
                <a:solidFill>
                  <a:schemeClr val="tx1"/>
                </a:solidFill>
              </a:rPr>
              <a:t>UE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5" name="箭头: 右 14">
            <a:extLst>
              <a:ext uri="{FF2B5EF4-FFF2-40B4-BE49-F238E27FC236}">
                <a16:creationId xmlns:a16="http://schemas.microsoft.com/office/drawing/2014/main" id="{559C0FE0-E913-4208-AE94-73E5BB5A5E0E}"/>
              </a:ext>
            </a:extLst>
          </p:cNvPr>
          <p:cNvSpPr/>
          <p:nvPr/>
        </p:nvSpPr>
        <p:spPr>
          <a:xfrm>
            <a:off x="2703572" y="5166318"/>
            <a:ext cx="595545" cy="114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箭头: 右 15">
            <a:extLst>
              <a:ext uri="{FF2B5EF4-FFF2-40B4-BE49-F238E27FC236}">
                <a16:creationId xmlns:a16="http://schemas.microsoft.com/office/drawing/2014/main" id="{69E51381-744F-47EA-AC24-BB6AE2B95F02}"/>
              </a:ext>
            </a:extLst>
          </p:cNvPr>
          <p:cNvSpPr/>
          <p:nvPr/>
        </p:nvSpPr>
        <p:spPr>
          <a:xfrm>
            <a:off x="4638000" y="5172577"/>
            <a:ext cx="595545" cy="114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id="{B1320FC1-7843-4112-B2EA-7520E72CB6FE}"/>
              </a:ext>
            </a:extLst>
          </p:cNvPr>
          <p:cNvCxnSpPr>
            <a:cxnSpLocks/>
            <a:stCxn id="4" idx="2"/>
            <a:endCxn id="11" idx="0"/>
          </p:cNvCxnSpPr>
          <p:nvPr/>
        </p:nvCxnSpPr>
        <p:spPr>
          <a:xfrm>
            <a:off x="1064211" y="2925604"/>
            <a:ext cx="2973641" cy="213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41E2832F-00FC-4F9D-B8BF-2F77B362B5AD}"/>
              </a:ext>
            </a:extLst>
          </p:cNvPr>
          <p:cNvCxnSpPr>
            <a:cxnSpLocks/>
            <a:stCxn id="48" idx="2"/>
            <a:endCxn id="11" idx="0"/>
          </p:cNvCxnSpPr>
          <p:nvPr/>
        </p:nvCxnSpPr>
        <p:spPr>
          <a:xfrm flipH="1">
            <a:off x="4037852" y="2920845"/>
            <a:ext cx="3074429" cy="2135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23">
            <a:extLst>
              <a:ext uri="{FF2B5EF4-FFF2-40B4-BE49-F238E27FC236}">
                <a16:creationId xmlns:a16="http://schemas.microsoft.com/office/drawing/2014/main" id="{12C2C5ED-8B3E-4A03-9B04-71BE5D6CBEEA}"/>
              </a:ext>
            </a:extLst>
          </p:cNvPr>
          <p:cNvSpPr txBox="1"/>
          <p:nvPr/>
        </p:nvSpPr>
        <p:spPr>
          <a:xfrm>
            <a:off x="3390249" y="5483296"/>
            <a:ext cx="1494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In location#2: Same KPI due to the same distance</a:t>
            </a:r>
            <a:endParaRPr lang="zh-CN" altLang="en-US" sz="1200" dirty="0"/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A46AA82E-6F83-4B2D-8BF4-FC05814B3069}"/>
              </a:ext>
            </a:extLst>
          </p:cNvPr>
          <p:cNvSpPr txBox="1"/>
          <p:nvPr/>
        </p:nvSpPr>
        <p:spPr>
          <a:xfrm>
            <a:off x="1473281" y="5483296"/>
            <a:ext cx="1494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In location#1: Same KPI cannot be maintained</a:t>
            </a:r>
            <a:endParaRPr lang="zh-CN" altLang="en-US" sz="1200" dirty="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AC9EE72C-6C13-4D31-8511-C9067FDC7603}"/>
              </a:ext>
            </a:extLst>
          </p:cNvPr>
          <p:cNvSpPr/>
          <p:nvPr/>
        </p:nvSpPr>
        <p:spPr>
          <a:xfrm>
            <a:off x="111258" y="2029635"/>
            <a:ext cx="3778716" cy="11090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0C99F792-7D0A-4DF1-997E-4076933BA14E}"/>
              </a:ext>
            </a:extLst>
          </p:cNvPr>
          <p:cNvSpPr txBox="1"/>
          <p:nvPr/>
        </p:nvSpPr>
        <p:spPr>
          <a:xfrm>
            <a:off x="5193708" y="5483296"/>
            <a:ext cx="1378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In location#3: Same KPI cannot be maintained</a:t>
            </a:r>
            <a:endParaRPr lang="zh-CN" altLang="en-US" sz="1200" dirty="0"/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A6925286-259B-49AA-A2C7-5923E3857D7E}"/>
              </a:ext>
            </a:extLst>
          </p:cNvPr>
          <p:cNvSpPr txBox="1">
            <a:spLocks/>
          </p:cNvSpPr>
          <p:nvPr/>
        </p:nvSpPr>
        <p:spPr bwMode="auto">
          <a:xfrm>
            <a:off x="8217818" y="2267211"/>
            <a:ext cx="3600956" cy="2239273"/>
          </a:xfrm>
          <a:prstGeom prst="rect">
            <a:avLst/>
          </a:prstGeom>
          <a:noFill/>
          <a:ln>
            <a:solidFill>
              <a:srgbClr val="221815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spcAft>
                <a:spcPts val="900"/>
              </a:spcAft>
            </a:pPr>
            <a:r>
              <a:rPr lang="en-US" sz="1800" dirty="0">
                <a:latin typeface="Times New Roman" panose="02020603050405020304" pitchFamily="18" charset="0"/>
              </a:rPr>
              <a:t>In across EDN or across data center, same service KPI can only be maintained occasionally (e.g. in UE location#2)</a:t>
            </a:r>
          </a:p>
          <a:p>
            <a:pPr marL="0">
              <a:spcBef>
                <a:spcPts val="0"/>
              </a:spcBef>
              <a:spcAft>
                <a:spcPts val="900"/>
              </a:spcAft>
            </a:pPr>
            <a:r>
              <a:rPr lang="en-US" sz="1800" dirty="0">
                <a:latin typeface="Times New Roman" panose="02020603050405020304" pitchFamily="18" charset="0"/>
              </a:rPr>
              <a:t>In same EDN or same data center, same service KPI can be always maintained</a:t>
            </a: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id="{FA927104-C2C0-4C4E-A811-831808BB2DD2}"/>
              </a:ext>
            </a:extLst>
          </p:cNvPr>
          <p:cNvSpPr/>
          <p:nvPr/>
        </p:nvSpPr>
        <p:spPr>
          <a:xfrm>
            <a:off x="2293768" y="2363428"/>
            <a:ext cx="1298358" cy="562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/>
              <a:t>EAS#2 (capture server)</a:t>
            </a:r>
            <a:endParaRPr lang="zh-CN" altLang="en-US" sz="1400" dirty="0"/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id="{6846CC22-B3E5-43F3-97FD-1F65B6491E43}"/>
              </a:ext>
            </a:extLst>
          </p:cNvPr>
          <p:cNvSpPr/>
          <p:nvPr/>
        </p:nvSpPr>
        <p:spPr>
          <a:xfrm>
            <a:off x="4584366" y="2358669"/>
            <a:ext cx="1298358" cy="562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/>
              <a:t>EAS#1 (game server)</a:t>
            </a:r>
            <a:endParaRPr lang="zh-CN" altLang="en-US" sz="1400" dirty="0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397183D1-88AD-410A-A771-81FBA3BE91FA}"/>
              </a:ext>
            </a:extLst>
          </p:cNvPr>
          <p:cNvSpPr txBox="1"/>
          <p:nvPr/>
        </p:nvSpPr>
        <p:spPr>
          <a:xfrm>
            <a:off x="5769811" y="1984214"/>
            <a:ext cx="9587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DC#2</a:t>
            </a:r>
            <a:endParaRPr lang="zh-CN" altLang="en-US" sz="1400" dirty="0"/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id="{22B630B2-FA1C-427D-83CE-C021F88854CB}"/>
              </a:ext>
            </a:extLst>
          </p:cNvPr>
          <p:cNvSpPr/>
          <p:nvPr/>
        </p:nvSpPr>
        <p:spPr>
          <a:xfrm>
            <a:off x="4280592" y="2024876"/>
            <a:ext cx="3778716" cy="11090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3D9C7BBE-F1B4-4441-8A54-3B7C9DC136EC}"/>
              </a:ext>
            </a:extLst>
          </p:cNvPr>
          <p:cNvSpPr/>
          <p:nvPr/>
        </p:nvSpPr>
        <p:spPr>
          <a:xfrm>
            <a:off x="6463102" y="2358669"/>
            <a:ext cx="1298358" cy="562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/>
              <a:t>EAS#2 (capture server)</a:t>
            </a:r>
            <a:endParaRPr lang="zh-CN" altLang="en-US" sz="1400" dirty="0"/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id="{712EA656-1965-4065-A2CA-26BFB9359100}"/>
              </a:ext>
            </a:extLst>
          </p:cNvPr>
          <p:cNvSpPr/>
          <p:nvPr/>
        </p:nvSpPr>
        <p:spPr>
          <a:xfrm>
            <a:off x="111258" y="832140"/>
            <a:ext cx="67024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/>
              <a:t>Same data center or across data center?</a:t>
            </a:r>
            <a:endParaRPr lang="zh-CN" altLang="en-US" sz="2800" dirty="0"/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65732D9E-3FAD-4E06-A35B-B71DC13AE0AD}"/>
              </a:ext>
            </a:extLst>
          </p:cNvPr>
          <p:cNvSpPr txBox="1"/>
          <p:nvPr/>
        </p:nvSpPr>
        <p:spPr>
          <a:xfrm>
            <a:off x="2654457" y="4889026"/>
            <a:ext cx="7500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dirty="0">
                <a:solidFill>
                  <a:srgbClr val="00B0F0"/>
                </a:solidFill>
              </a:rPr>
              <a:t>Move</a:t>
            </a:r>
            <a:r>
              <a:rPr lang="zh-CN" altLang="en-US" sz="1050" b="1" dirty="0">
                <a:solidFill>
                  <a:srgbClr val="00B0F0"/>
                </a:solidFill>
              </a:rPr>
              <a:t> </a:t>
            </a:r>
            <a:r>
              <a:rPr lang="en-US" altLang="zh-CN" sz="1050" b="1" dirty="0">
                <a:solidFill>
                  <a:srgbClr val="00B0F0"/>
                </a:solidFill>
              </a:rPr>
              <a:t>to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8EA73AF9-C60A-4994-A145-7FE93F682798}"/>
              </a:ext>
            </a:extLst>
          </p:cNvPr>
          <p:cNvSpPr txBox="1"/>
          <p:nvPr/>
        </p:nvSpPr>
        <p:spPr>
          <a:xfrm>
            <a:off x="4594261" y="4889026"/>
            <a:ext cx="75003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dirty="0">
                <a:solidFill>
                  <a:srgbClr val="00B0F0"/>
                </a:solidFill>
              </a:rPr>
              <a:t>Move</a:t>
            </a:r>
            <a:r>
              <a:rPr lang="zh-CN" altLang="en-US" sz="1050" b="1" dirty="0">
                <a:solidFill>
                  <a:srgbClr val="00B0F0"/>
                </a:solidFill>
              </a:rPr>
              <a:t> </a:t>
            </a:r>
            <a:r>
              <a:rPr lang="en-US" altLang="zh-CN" sz="1050" b="1" dirty="0">
                <a:solidFill>
                  <a:srgbClr val="00B0F0"/>
                </a:solidFill>
              </a:rPr>
              <a:t>to</a:t>
            </a:r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248BD4E7-D79D-463C-8B68-1F204F01F83B}"/>
              </a:ext>
            </a:extLst>
          </p:cNvPr>
          <p:cNvSpPr txBox="1">
            <a:spLocks/>
          </p:cNvSpPr>
          <p:nvPr/>
        </p:nvSpPr>
        <p:spPr bwMode="auto">
          <a:xfrm>
            <a:off x="7011819" y="4978682"/>
            <a:ext cx="4605619" cy="1315586"/>
          </a:xfrm>
          <a:prstGeom prst="rect">
            <a:avLst/>
          </a:prstGeom>
          <a:noFill/>
          <a:ln>
            <a:solidFill>
              <a:srgbClr val="221815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spcAft>
                <a:spcPts val="900"/>
              </a:spcAft>
            </a:pPr>
            <a:r>
              <a:rPr lang="en-US" sz="1800" dirty="0">
                <a:latin typeface="Times New Roman" panose="02020603050405020304" pitchFamily="18" charset="0"/>
              </a:rPr>
              <a:t>Proposal: selecting linked EAS from same DC/EDN is the first priority if available. </a:t>
            </a:r>
          </a:p>
          <a:p>
            <a:pPr marL="0" indent="0">
              <a:spcBef>
                <a:spcPts val="0"/>
              </a:spcBef>
              <a:spcAft>
                <a:spcPts val="900"/>
              </a:spcAft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selecting linked EAS </a:t>
            </a:r>
            <a:r>
              <a:rPr lang="en-US" sz="1800" dirty="0">
                <a:latin typeface="Times New Roman" panose="02020603050405020304" pitchFamily="18" charset="0"/>
              </a:rPr>
              <a:t>can fall back to different DC/EDN, i</a:t>
            </a:r>
            <a:r>
              <a:rPr lang="en-US" altLang="zh-CN" sz="1800" dirty="0">
                <a:latin typeface="Times New Roman" panose="02020603050405020304" pitchFamily="18" charset="0"/>
              </a:rPr>
              <a:t>f not available</a:t>
            </a:r>
            <a:endParaRPr lang="en-US" sz="1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975902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矩形 51">
            <a:extLst>
              <a:ext uri="{FF2B5EF4-FFF2-40B4-BE49-F238E27FC236}">
                <a16:creationId xmlns:a16="http://schemas.microsoft.com/office/drawing/2014/main" id="{712EA656-1965-4065-A2CA-26BFB9359100}"/>
              </a:ext>
            </a:extLst>
          </p:cNvPr>
          <p:cNvSpPr/>
          <p:nvPr/>
        </p:nvSpPr>
        <p:spPr>
          <a:xfrm>
            <a:off x="111258" y="832140"/>
            <a:ext cx="19656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/>
              <a:t>Conclusion</a:t>
            </a:r>
            <a:endParaRPr lang="zh-CN" altLang="en-US" sz="2800" dirty="0"/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248BD4E7-D79D-463C-8B68-1F204F01F83B}"/>
              </a:ext>
            </a:extLst>
          </p:cNvPr>
          <p:cNvSpPr txBox="1">
            <a:spLocks/>
          </p:cNvSpPr>
          <p:nvPr/>
        </p:nvSpPr>
        <p:spPr bwMode="auto">
          <a:xfrm>
            <a:off x="648071" y="2015760"/>
            <a:ext cx="10040644" cy="2467464"/>
          </a:xfrm>
          <a:prstGeom prst="rect">
            <a:avLst/>
          </a:prstGeom>
          <a:noFill/>
          <a:ln>
            <a:solidFill>
              <a:srgbClr val="221815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0"/>
              </a:spcBef>
              <a:spcAft>
                <a:spcPts val="900"/>
              </a:spcAft>
            </a:pPr>
            <a:r>
              <a:rPr lang="en-US" sz="1800" dirty="0">
                <a:latin typeface="Times New Roman" panose="02020603050405020304" pitchFamily="18" charset="0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</a:rPr>
              <a:t>The Linked EAS(s) are for the purpose of obtaining same KPI experience from the EAS(s).</a:t>
            </a:r>
          </a:p>
          <a:p>
            <a:pPr marL="0">
              <a:spcBef>
                <a:spcPts val="0"/>
              </a:spcBef>
              <a:spcAft>
                <a:spcPts val="900"/>
              </a:spcAft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900"/>
              </a:spcAft>
            </a:pPr>
            <a:r>
              <a:rPr lang="en-US" altLang="zh-CN" sz="1800" dirty="0">
                <a:latin typeface="Times New Roman" panose="02020603050405020304" pitchFamily="18" charset="0"/>
              </a:rPr>
              <a:t>Linked EAS(s) should be provided from the same location in a EDN (e.g. data center) which provides same KPI experience from the EAS(s).</a:t>
            </a:r>
            <a:endParaRPr lang="en-US" sz="1800" dirty="0">
              <a:latin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900"/>
              </a:spcAft>
            </a:pPr>
            <a:endParaRPr lang="en-US" sz="1800" dirty="0">
              <a:latin typeface="Times New Roman" panose="02020603050405020304" pitchFamily="18" charset="0"/>
            </a:endParaRPr>
          </a:p>
          <a:p>
            <a:pPr marL="0">
              <a:spcBef>
                <a:spcPts val="0"/>
              </a:spcBef>
              <a:spcAft>
                <a:spcPts val="900"/>
              </a:spcAft>
            </a:pPr>
            <a:r>
              <a:rPr lang="en-US" altLang="zh-CN" sz="1800" dirty="0">
                <a:latin typeface="Times New Roman" panose="02020603050405020304" pitchFamily="18" charset="0"/>
              </a:rPr>
              <a:t>If EEL cannot support linked EAS(s), then linked EAS(s) are used like list of EAS(s) as in R17 where the EAS(s) can be discovered from different locations or EDNs.</a:t>
            </a:r>
            <a:endParaRPr lang="en-US" sz="1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895212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3092</TotalTime>
  <Words>357</Words>
  <Application>Microsoft Office PowerPoint</Application>
  <PresentationFormat>宽屏</PresentationFormat>
  <Paragraphs>35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.AppleSystemUIFont</vt:lpstr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Office Theme</vt:lpstr>
      <vt:lpstr>Linked EAS requirements 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Jian-v1</cp:lastModifiedBy>
  <cp:revision>678</cp:revision>
  <dcterms:created xsi:type="dcterms:W3CDTF">2010-02-05T13:52:00Z</dcterms:created>
  <dcterms:modified xsi:type="dcterms:W3CDTF">2022-08-26T12:17:47Z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(3)7nsKSy4/10EX3JD095E7fDMfDr8iKitOo/P9gwGWxFxbG+NWJ7gF/rl51U1WW6n4hJiZ0aSU
/xf1Rg2wTMER0Wwkc0MdDnh1OIEs2gm0sM/RtdoK/qkGrei+wClFeZebJIK1pt66nXTJ78cd
23St86Gh5BsFoxD6viRwt3LFNdau70OV7e3/uU2N/Kjm2biluR/q6neC/CvmIove7TaDzxv8
2Eycs/ybLuQG4ny9/U</vt:lpwstr>
  </property>
  <property fmtid="{D5CDD505-2E9C-101B-9397-08002B2CF9AE}" pid="4" name="_2015_ms_pID_7253431">
    <vt:lpwstr>K2/51G8C7C/5lLZiRMe0lpu0QAdea6FXRwHPYqgLTunLwWMqVumfFO
eLAS/PgKGTuZyNXp5kHb2v6ptySG2DzRR5aMb6BNiS/cBlLCltaupDf1E4SycZlXrstTPCzr
MLmWPC/iQb92S42vZNcbIrh6VY1AmW6Pn+ISjPFFBe/KliLaYQOgHoe2ROicXCqqa12aAU/l
E2a8i2gqwz2nzNPQXytPMg94nHTcJf4Ctcsi</vt:lpwstr>
  </property>
  <property fmtid="{D5CDD505-2E9C-101B-9397-08002B2CF9AE}" pid="5" name="_2015_ms_pID_7253432">
    <vt:lpwstr>2UqzfKsHInWkFek0UAjbE70=</vt:lpwstr>
  </property>
  <property fmtid="{D5CDD505-2E9C-101B-9397-08002B2CF9AE}" pid="6" name="KSOProductBuildVer">
    <vt:lpwstr>2052-11.8.2.10229</vt:lpwstr>
  </property>
  <property fmtid="{D5CDD505-2E9C-101B-9397-08002B2CF9AE}" pid="7" name="_readonly">
    <vt:lpwstr/>
  </property>
  <property fmtid="{D5CDD505-2E9C-101B-9397-08002B2CF9AE}" pid="8" name="_change">
    <vt:lpwstr/>
  </property>
  <property fmtid="{D5CDD505-2E9C-101B-9397-08002B2CF9AE}" pid="9" name="_full-control">
    <vt:lpwstr/>
  </property>
  <property fmtid="{D5CDD505-2E9C-101B-9397-08002B2CF9AE}" pid="10" name="sflag">
    <vt:lpwstr>1661131809</vt:lpwstr>
  </property>
</Properties>
</file>