
<file path=[Content_Types].xml><?xml version="1.0" encoding="utf-8"?>
<Types xmlns="http://schemas.openxmlformats.org/package/2006/content-types">
  <Default Extension="vsd" ContentType="application/vnd.visio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1"/>
  </p:notesMasterIdLst>
  <p:handoutMasterIdLst>
    <p:handoutMasterId r:id="rId12"/>
  </p:handoutMasterIdLst>
  <p:sldIdLst>
    <p:sldId id="341" r:id="rId5"/>
    <p:sldId id="364" r:id="rId6"/>
    <p:sldId id="366" r:id="rId7"/>
    <p:sldId id="367" r:id="rId8"/>
    <p:sldId id="368" r:id="rId9"/>
    <p:sldId id="370" r:id="rId10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106" d="100"/>
          <a:sy n="106" d="100"/>
        </p:scale>
        <p:origin x="55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48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=""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=""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=""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=""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1" name="Rectangle 5">
            <a:extLst>
              <a:ext uri="{FF2B5EF4-FFF2-40B4-BE49-F238E27FC236}">
                <a16:creationId xmlns=""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=""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=""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0539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需要有一个统一的</a:t>
            </a:r>
            <a:r>
              <a:rPr lang="en-US" altLang="zh-CN" dirty="0" smtClean="0"/>
              <a:t>data collection function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462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9968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6475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174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>
            <a:extLst>
              <a:ext uri="{FF2B5EF4-FFF2-40B4-BE49-F238E27FC236}">
                <a16:creationId xmlns="" xmlns:a16="http://schemas.microsoft.com/office/drawing/2014/main" id="{BB8994A5-D808-4BF9-9C30-40F75349FF4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581025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&lt;</a:t>
            </a:r>
            <a:r>
              <a:rPr lang="sv-SE" altLang="en-US" sz="1200" b="1" i="1" dirty="0">
                <a:latin typeface="Arial "/>
              </a:rPr>
              <a:t>meeting</a:t>
            </a:r>
            <a:r>
              <a:rPr lang="sv-SE" altLang="en-US" sz="1200" b="1" dirty="0">
                <a:latin typeface="Arial "/>
              </a:rPr>
              <a:t>&gt;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location</a:t>
            </a:r>
            <a:r>
              <a:rPr lang="sv-SE" altLang="en-US" sz="1200" b="1" dirty="0">
                <a:latin typeface="Arial "/>
              </a:rPr>
              <a:t>&gt; – &lt;</a:t>
            </a:r>
            <a:r>
              <a:rPr lang="sv-SE" altLang="en-US" sz="1200" b="1" i="1" dirty="0">
                <a:latin typeface="Arial "/>
              </a:rPr>
              <a:t>month</a:t>
            </a:r>
            <a:r>
              <a:rPr lang="sv-SE" altLang="en-US" sz="1200" b="1" dirty="0">
                <a:latin typeface="Arial "/>
              </a:rPr>
              <a:t>&gt; 2019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=""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=""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8577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=""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=""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=""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2021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=""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=""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="" xmlns:a16="http://schemas.microsoft.com/office/drawing/2014/main" id="{04953B71-6776-413E-AC69-E69762C9C33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73025"/>
            <a:ext cx="348615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TSG-SA WG6 Meeting #46-e</a:t>
            </a:r>
          </a:p>
          <a:p>
            <a:pPr eaLnBrk="1" hangingPunct="1">
              <a:defRPr/>
            </a:pPr>
            <a:r>
              <a:rPr lang="en-GB" altLang="en-US" sz="1200" b="1" dirty="0">
                <a:latin typeface="Arial "/>
              </a:rPr>
              <a:t>e-meeting, 15</a:t>
            </a:r>
            <a:r>
              <a:rPr lang="en-GB" altLang="en-US" sz="1200" b="1" baseline="30000" dirty="0">
                <a:latin typeface="Arial "/>
              </a:rPr>
              <a:t>th</a:t>
            </a:r>
            <a:r>
              <a:rPr lang="en-GB" altLang="en-US" sz="1200" b="1" dirty="0">
                <a:latin typeface="Arial "/>
              </a:rPr>
              <a:t> – 23</a:t>
            </a:r>
            <a:r>
              <a:rPr lang="en-GB" altLang="en-US" sz="1200" b="1" baseline="30000" dirty="0">
                <a:latin typeface="Arial "/>
              </a:rPr>
              <a:t>rd </a:t>
            </a:r>
            <a:r>
              <a:rPr lang="en-GB" altLang="en-US" sz="1200" b="1" dirty="0">
                <a:latin typeface="Arial "/>
              </a:rPr>
              <a:t>November 2021</a:t>
            </a:r>
            <a:endParaRPr lang="en-US" altLang="en-US" sz="1200" b="1" dirty="0">
              <a:latin typeface="Arial 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="" xmlns:a16="http://schemas.microsoft.com/office/drawing/2014/main" id="{897F339D-C9FE-4694-B4EA-980A7508C1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401961" y="73009"/>
            <a:ext cx="1463675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altLang="en-US" sz="1200" b="1" dirty="0" smtClean="0"/>
              <a:t>S6-212545</a:t>
            </a:r>
            <a:r>
              <a:rPr lang="en-GB" altLang="en-US" sz="1200" dirty="0" smtClean="0"/>
              <a:t> </a:t>
            </a:r>
            <a:endParaRPr lang="en-GB" altLang="en-US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Visio_2003-2010_Drawing1.vsd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Drawing1.vsd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Drawing2.vsd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=""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2116667"/>
            <a:ext cx="9536112" cy="1649942"/>
          </a:xfrm>
        </p:spPr>
        <p:txBody>
          <a:bodyPr/>
          <a:lstStyle/>
          <a:p>
            <a:pPr eaLnBrk="1" hangingPunct="1"/>
            <a:r>
              <a:rPr lang="en-US" altLang="zh-CN" sz="5400" b="1" smtClean="0"/>
              <a:t>Discussion </a:t>
            </a:r>
            <a:r>
              <a:rPr lang="en-US" altLang="zh-CN" sz="5400" b="1" smtClean="0"/>
              <a:t>on </a:t>
            </a:r>
            <a:r>
              <a:rPr lang="en-US" altLang="zh-CN" sz="5400" b="1" dirty="0" smtClean="0"/>
              <a:t>VAL Data Collection Management Service</a:t>
            </a:r>
            <a:endParaRPr lang="en-GB" altLang="en-US" sz="5400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=""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dirty="0" smtClean="0"/>
              <a:t>JIA </a:t>
            </a:r>
            <a:r>
              <a:rPr lang="en-GB" altLang="en-US" dirty="0" err="1" smtClean="0"/>
              <a:t>Xiaoqian</a:t>
            </a:r>
            <a:endParaRPr lang="en-GB" altLang="en-US" dirty="0"/>
          </a:p>
          <a:p>
            <a:pPr marL="0" indent="0" eaLnBrk="1" hangingPunct="1">
              <a:buFontTx/>
              <a:buNone/>
            </a:pPr>
            <a:r>
              <a:rPr lang="en-GB" altLang="en-US" dirty="0" smtClean="0"/>
              <a:t>Huawei</a:t>
            </a:r>
            <a:endParaRPr lang="en-GB" altLang="en-US" dirty="0"/>
          </a:p>
          <a:p>
            <a:pPr marL="0" indent="0" eaLnBrk="1" hangingPunct="1">
              <a:buFontTx/>
              <a:buNone/>
            </a:pPr>
            <a:endParaRPr lang="en-GB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198" y="591017"/>
            <a:ext cx="10515600" cy="1104917"/>
          </a:xfrm>
        </p:spPr>
        <p:txBody>
          <a:bodyPr/>
          <a:lstStyle/>
          <a:p>
            <a:r>
              <a:rPr lang="en-GB" altLang="en-US" sz="4000" dirty="0" smtClean="0"/>
              <a:t>VAL Data Collection M</a:t>
            </a:r>
            <a:r>
              <a:rPr lang="en-US" altLang="zh-CN" sz="4000" dirty="0" smtClean="0"/>
              <a:t>management Function</a:t>
            </a:r>
            <a:endParaRPr lang="en-GB" altLang="en-US" sz="4000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=""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610" y="1716301"/>
            <a:ext cx="11095115" cy="102953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en-US" sz="2400" dirty="0" smtClean="0"/>
              <a:t>T</a:t>
            </a:r>
            <a:r>
              <a:rPr lang="en-US" altLang="zh-CN" sz="2400" dirty="0" smtClean="0"/>
              <a:t>o achieve the end-to-end application enablement for verticals, the data collection from end users are needed</a:t>
            </a:r>
            <a:r>
              <a:rPr lang="en-US" altLang="zh-CN" sz="2400" dirty="0"/>
              <a:t>.</a:t>
            </a:r>
            <a:endParaRPr lang="en-US" altLang="en-US" sz="1800" dirty="0"/>
          </a:p>
          <a:p>
            <a:pPr marL="457200" lvl="1" indent="0">
              <a:lnSpc>
                <a:spcPct val="120000"/>
              </a:lnSpc>
              <a:buNone/>
            </a:pPr>
            <a:endParaRPr lang="en-US" altLang="en-US" sz="1800" dirty="0" smtClean="0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255188"/>
              </p:ext>
            </p:extLst>
          </p:nvPr>
        </p:nvGraphicFramePr>
        <p:xfrm>
          <a:off x="4579968" y="2776231"/>
          <a:ext cx="7494336" cy="3216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7" name="Visio" r:id="rId4" imgW="5619656" imgH="2209800" progId="Visio.Drawing.11">
                  <p:embed/>
                </p:oleObj>
              </mc:Choice>
              <mc:Fallback>
                <p:oleObj name="Visio" r:id="rId4" imgW="5619656" imgH="220980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9968" y="2776231"/>
                        <a:ext cx="7494336" cy="32166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466159" y="2713343"/>
            <a:ext cx="4606024" cy="334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20000"/>
              </a:lnSpc>
            </a:pPr>
            <a:r>
              <a:rPr lang="en-US" altLang="zh-CN" sz="1600" dirty="0" smtClean="0"/>
              <a:t>The procedures of data collection from the VAL client and VAL server are captured across different studies, e.g., </a:t>
            </a:r>
            <a:r>
              <a:rPr lang="en-US" altLang="zh-CN" sz="1600" dirty="0"/>
              <a:t>NSCE, ADAE, SEALDD</a:t>
            </a:r>
            <a:r>
              <a:rPr lang="en-US" altLang="zh-CN" sz="1600" dirty="0" smtClean="0"/>
              <a:t>… </a:t>
            </a:r>
          </a:p>
          <a:p>
            <a:pPr marL="0" lvl="1">
              <a:lnSpc>
                <a:spcPct val="120000"/>
              </a:lnSpc>
            </a:pPr>
            <a:r>
              <a:rPr lang="en-US" altLang="zh-CN" sz="1600" dirty="0" smtClean="0"/>
              <a:t>To </a:t>
            </a:r>
            <a:r>
              <a:rPr lang="en-US" altLang="zh-CN" sz="1600" dirty="0"/>
              <a:t>provide a unified interface of VAL data </a:t>
            </a:r>
            <a:r>
              <a:rPr lang="en-US" altLang="zh-CN" sz="1600" dirty="0" smtClean="0"/>
              <a:t>collection, a  VAL Data Collection Management function is needed.</a:t>
            </a:r>
          </a:p>
          <a:p>
            <a:pPr marL="0" lvl="1">
              <a:lnSpc>
                <a:spcPct val="120000"/>
              </a:lnSpc>
            </a:pPr>
            <a:r>
              <a:rPr lang="en-US" altLang="zh-CN" sz="1600" dirty="0" smtClean="0"/>
              <a:t>As the figure shows, the VAL Data </a:t>
            </a:r>
            <a:r>
              <a:rPr lang="en-US" altLang="zh-CN" sz="1600" dirty="0"/>
              <a:t>C</a:t>
            </a:r>
            <a:r>
              <a:rPr lang="en-US" altLang="zh-CN" sz="1600" dirty="0" smtClean="0"/>
              <a:t>ollection function is responsible for the data collection provisioning and data reporting configuration. The interfaces of DCM-UU and DCM-S are involved.</a:t>
            </a:r>
            <a:endParaRPr lang="en-US" altLang="zh-CN" sz="1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08" y="489704"/>
            <a:ext cx="10515600" cy="1104917"/>
          </a:xfrm>
        </p:spPr>
        <p:txBody>
          <a:bodyPr/>
          <a:lstStyle/>
          <a:p>
            <a:r>
              <a:rPr lang="en-US" sz="4000" dirty="0" smtClean="0"/>
              <a:t>C</a:t>
            </a:r>
            <a:r>
              <a:rPr lang="en-US" altLang="zh-CN" sz="4000" dirty="0" smtClean="0"/>
              <a:t>oordination Between DCM service and other SEAL services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239" y="3114392"/>
            <a:ext cx="3552294" cy="2818802"/>
          </a:xfrm>
        </p:spPr>
        <p:txBody>
          <a:bodyPr>
            <a:noAutofit/>
          </a:bodyPr>
          <a:lstStyle/>
          <a:p>
            <a:pPr marL="0" lvl="1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VAL Data Collection Management function provides the data collection management services to other SEAL functions which require to collect data from VAL client, or VAL server, e.g., NSCE, ADAE, SEALDD…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251" y="2879003"/>
            <a:ext cx="7182078" cy="2644779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8B215120-9330-4C24-86C0-93DB3C460B0D}"/>
              </a:ext>
            </a:extLst>
          </p:cNvPr>
          <p:cNvSpPr txBox="1">
            <a:spLocks/>
          </p:cNvSpPr>
          <p:nvPr/>
        </p:nvSpPr>
        <p:spPr bwMode="auto">
          <a:xfrm>
            <a:off x="304482" y="1722043"/>
            <a:ext cx="11095115" cy="102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GB" altLang="zh-CN" sz="2400" dirty="0"/>
              <a:t>SEAL generic functional model representation using service-based </a:t>
            </a:r>
            <a:r>
              <a:rPr lang="en-GB" altLang="zh-CN" sz="2400" dirty="0" smtClean="0"/>
              <a:t>interfaces illustrates the coordination between DCM service and other SEAL services.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46502353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02" y="492637"/>
            <a:ext cx="11142482" cy="1104917"/>
          </a:xfrm>
        </p:spPr>
        <p:txBody>
          <a:bodyPr/>
          <a:lstStyle/>
          <a:p>
            <a:r>
              <a:rPr lang="en-US" dirty="0" smtClean="0"/>
              <a:t>D</a:t>
            </a:r>
            <a:r>
              <a:rPr lang="en-US" altLang="zh-CN" dirty="0" smtClean="0"/>
              <a:t>ata Collection AF(</a:t>
            </a:r>
            <a:r>
              <a:rPr lang="en-US" dirty="0" smtClean="0"/>
              <a:t>DCAF) in SA4</a:t>
            </a:r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335434"/>
              </p:ext>
            </p:extLst>
          </p:nvPr>
        </p:nvGraphicFramePr>
        <p:xfrm>
          <a:off x="7070756" y="1946496"/>
          <a:ext cx="4507044" cy="4507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7" name="Visio" r:id="rId4" imgW="6153007" imgH="6153081" progId="Visio.Drawing.15">
                  <p:embed/>
                </p:oleObj>
              </mc:Choice>
              <mc:Fallback>
                <p:oleObj name="Visio" r:id="rId4" imgW="6153007" imgH="6153081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0756" y="1946496"/>
                        <a:ext cx="4507044" cy="45070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111202" y="1820029"/>
            <a:ext cx="7002440" cy="1309312"/>
          </a:xfrm>
        </p:spPr>
        <p:txBody>
          <a:bodyPr>
            <a:noAutofit/>
          </a:bodyPr>
          <a:lstStyle/>
          <a:p>
            <a:pPr marL="228600" lvl="1">
              <a:lnSpc>
                <a:spcPct val="120000"/>
              </a:lnSpc>
              <a:spcBef>
                <a:spcPts val="1000"/>
              </a:spcBef>
              <a:buBlip>
                <a:blip r:embed="rId6"/>
              </a:buBlip>
            </a:pPr>
            <a:r>
              <a:rPr lang="en-GB" altLang="zh-CN" dirty="0"/>
              <a:t>Reference architecture for data collection and reporting is defined in SA4, TS 26.531 for purpose of application Data Collection requested by NWDAF.</a:t>
            </a:r>
          </a:p>
          <a:p>
            <a:pPr marL="0" lvl="1" indent="0">
              <a:spcBef>
                <a:spcPts val="1000"/>
              </a:spcBef>
              <a:buNone/>
            </a:pPr>
            <a:endParaRPr lang="en-GB" altLang="zh-CN" i="1" dirty="0" smtClean="0"/>
          </a:p>
          <a:p>
            <a:pPr marL="457200" lvl="1" indent="0">
              <a:buNone/>
            </a:pPr>
            <a:endParaRPr lang="en-GB" altLang="zh-CN" i="1" dirty="0" smtClean="0"/>
          </a:p>
          <a:p>
            <a:pPr lvl="1"/>
            <a:endParaRPr lang="en-GB" altLang="zh-CN" dirty="0" smtClean="0"/>
          </a:p>
          <a:p>
            <a:pPr lvl="1"/>
            <a:endParaRPr lang="en-US" dirty="0"/>
          </a:p>
        </p:txBody>
      </p:sp>
      <p:sp>
        <p:nvSpPr>
          <p:cNvPr id="5" name="矩形 4"/>
          <p:cNvSpPr/>
          <p:nvPr/>
        </p:nvSpPr>
        <p:spPr>
          <a:xfrm>
            <a:off x="111202" y="3199941"/>
            <a:ext cx="6769432" cy="3224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lvl="1">
              <a:lnSpc>
                <a:spcPct val="120000"/>
              </a:lnSpc>
            </a:pPr>
            <a:r>
              <a:rPr lang="en-GB" altLang="zh-CN" sz="1600" dirty="0"/>
              <a:t>-  The Data Collection AF is responsible for UE Application(s) data collection and reporting.</a:t>
            </a:r>
          </a:p>
          <a:p>
            <a:pPr marL="641350" lvl="1" indent="-285750">
              <a:lnSpc>
                <a:spcPct val="120000"/>
              </a:lnSpc>
              <a:buFontTx/>
              <a:buChar char="-"/>
            </a:pPr>
            <a:r>
              <a:rPr lang="en-GB" altLang="zh-CN" sz="1600" dirty="0" smtClean="0"/>
              <a:t>The </a:t>
            </a:r>
            <a:r>
              <a:rPr lang="en-GB" altLang="zh-CN" sz="1600" dirty="0"/>
              <a:t>Data Collection AF is registered </a:t>
            </a:r>
            <a:r>
              <a:rPr lang="en-GB" altLang="zh-CN" sz="1600" dirty="0" smtClean="0"/>
              <a:t>with </a:t>
            </a:r>
            <a:r>
              <a:rPr lang="en-GB" altLang="zh-CN" sz="1600" dirty="0"/>
              <a:t>the NRF and updates the set of available NF profile(s) in the NRF</a:t>
            </a:r>
            <a:r>
              <a:rPr lang="en-US" altLang="zh-CN" sz="1600" dirty="0"/>
              <a:t>. </a:t>
            </a:r>
            <a:endParaRPr lang="en-US" altLang="zh-CN" sz="1600" dirty="0" smtClean="0"/>
          </a:p>
          <a:p>
            <a:pPr marL="641350" lvl="1" indent="-285750">
              <a:lnSpc>
                <a:spcPct val="120000"/>
              </a:lnSpc>
              <a:buFontTx/>
              <a:buChar char="-"/>
            </a:pPr>
            <a:r>
              <a:rPr lang="en-US" altLang="zh-CN" sz="1600" dirty="0" smtClean="0"/>
              <a:t>The Services related with DCAF are exposed to parties outside the trusted domain Via NEF.</a:t>
            </a:r>
          </a:p>
          <a:p>
            <a:pPr marL="228600" lvl="1">
              <a:spcBef>
                <a:spcPts val="1000"/>
              </a:spcBef>
              <a:buBlip>
                <a:blip r:embed="rId6"/>
              </a:buBlip>
            </a:pPr>
            <a:r>
              <a:rPr lang="en-US" altLang="zh-CN" sz="1600" dirty="0"/>
              <a:t>In </a:t>
            </a:r>
            <a:r>
              <a:rPr lang="en-US" altLang="zh-CN" sz="1600" dirty="0" smtClean="0"/>
              <a:t>some scenarios, the verticals </a:t>
            </a:r>
            <a:r>
              <a:rPr lang="en-US" altLang="zh-CN" sz="1600" dirty="0"/>
              <a:t>data is private and required to be stored, analyzed and managed in the </a:t>
            </a:r>
            <a:r>
              <a:rPr lang="en-US" altLang="zh-CN" sz="1600" dirty="0" smtClean="0"/>
              <a:t>vertical </a:t>
            </a:r>
            <a:r>
              <a:rPr lang="en-US" altLang="zh-CN" sz="1600" dirty="0"/>
              <a:t>domain, the </a:t>
            </a:r>
            <a:r>
              <a:rPr lang="en-US" altLang="zh-CN" sz="1600" dirty="0" smtClean="0"/>
              <a:t>VAL data </a:t>
            </a:r>
            <a:r>
              <a:rPr lang="en-US" altLang="zh-CN" sz="1600" dirty="0"/>
              <a:t>collection service based on SEAL architecture </a:t>
            </a:r>
            <a:r>
              <a:rPr lang="en-US" altLang="zh-CN" sz="1600" dirty="0" smtClean="0"/>
              <a:t>only and decoupling with Core Networks are required</a:t>
            </a:r>
            <a:r>
              <a:rPr lang="en-US" altLang="zh-CN" sz="1600" dirty="0"/>
              <a:t>. </a:t>
            </a:r>
          </a:p>
          <a:p>
            <a:pPr marL="355600" lvl="1"/>
            <a:endParaRPr lang="en-GB" altLang="zh-CN" sz="1600" dirty="0"/>
          </a:p>
        </p:txBody>
      </p:sp>
    </p:spTree>
    <p:extLst>
      <p:ext uri="{BB962C8B-B14F-4D97-AF65-F5344CB8AC3E}">
        <p14:creationId xmlns:p14="http://schemas.microsoft.com/office/powerpoint/2010/main" val="194575955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02" y="492637"/>
            <a:ext cx="11142482" cy="1104917"/>
          </a:xfrm>
        </p:spPr>
        <p:txBody>
          <a:bodyPr/>
          <a:lstStyle/>
          <a:p>
            <a:r>
              <a:rPr lang="en-US" dirty="0" smtClean="0"/>
              <a:t>Data Collection APIs related with DCAF</a:t>
            </a:r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113904"/>
              </p:ext>
            </p:extLst>
          </p:nvPr>
        </p:nvGraphicFramePr>
        <p:xfrm>
          <a:off x="6976592" y="2427393"/>
          <a:ext cx="3905673" cy="39056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1" name="Visio" r:id="rId4" imgW="6153007" imgH="6153081" progId="Visio.Drawing.15">
                  <p:embed/>
                </p:oleObj>
              </mc:Choice>
              <mc:Fallback>
                <p:oleObj name="Visio" r:id="rId4" imgW="6153007" imgH="6153081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6592" y="2427393"/>
                        <a:ext cx="3905673" cy="39056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303706" y="1900811"/>
            <a:ext cx="6068217" cy="4546895"/>
          </a:xfrm>
        </p:spPr>
        <p:txBody>
          <a:bodyPr>
            <a:normAutofit/>
          </a:bodyPr>
          <a:lstStyle/>
          <a:p>
            <a:pPr lvl="1"/>
            <a:endParaRPr lang="en-GB" altLang="zh-CN" sz="2000" i="1" dirty="0" smtClean="0"/>
          </a:p>
          <a:p>
            <a:pPr marL="457200" lvl="1" indent="0">
              <a:buNone/>
            </a:pPr>
            <a:endParaRPr lang="en-GB" altLang="zh-CN" sz="2000" i="1" dirty="0" smtClean="0"/>
          </a:p>
          <a:p>
            <a:pPr lvl="1"/>
            <a:endParaRPr lang="en-GB" altLang="zh-CN" sz="2000" dirty="0" smtClean="0"/>
          </a:p>
          <a:p>
            <a:pPr lvl="1"/>
            <a:endParaRPr lang="en-US" dirty="0"/>
          </a:p>
        </p:txBody>
      </p:sp>
      <p:sp>
        <p:nvSpPr>
          <p:cNvPr id="5" name="矩形 4"/>
          <p:cNvSpPr/>
          <p:nvPr/>
        </p:nvSpPr>
        <p:spPr>
          <a:xfrm>
            <a:off x="381089" y="2747282"/>
            <a:ext cx="5990834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1">
              <a:spcBef>
                <a:spcPts val="1000"/>
              </a:spcBef>
            </a:pPr>
            <a:r>
              <a:rPr lang="en-GB" altLang="zh-CN" sz="1600" b="1" dirty="0" smtClean="0"/>
              <a:t>- R1 </a:t>
            </a:r>
            <a:r>
              <a:rPr lang="en-GB" altLang="zh-CN" sz="1600" dirty="0"/>
              <a:t>supports the interactions between a Provisioning AF in the Application Service Provider and the Data Collection AF, </a:t>
            </a:r>
            <a:r>
              <a:rPr lang="en-US" altLang="zh-CN" sz="1600" dirty="0"/>
              <a:t>including </a:t>
            </a:r>
            <a:r>
              <a:rPr lang="en-GB" altLang="zh-CN" sz="1600" dirty="0">
                <a:solidFill>
                  <a:srgbClr val="FF0000"/>
                </a:solidFill>
              </a:rPr>
              <a:t>data collection and reporting </a:t>
            </a:r>
            <a:r>
              <a:rPr lang="en-US" altLang="zh-CN" sz="1600" dirty="0">
                <a:solidFill>
                  <a:srgbClr val="FF0000"/>
                </a:solidFill>
              </a:rPr>
              <a:t>provisioning</a:t>
            </a:r>
            <a:r>
              <a:rPr lang="en-US" altLang="zh-CN" sz="1600" dirty="0"/>
              <a:t>.</a:t>
            </a:r>
            <a:endParaRPr lang="en-GB" altLang="zh-CN" sz="1600" dirty="0"/>
          </a:p>
          <a:p>
            <a:pPr marL="228600" lvl="1">
              <a:spcBef>
                <a:spcPts val="1000"/>
              </a:spcBef>
            </a:pPr>
            <a:r>
              <a:rPr lang="en-GB" altLang="zh-CN" sz="1600" b="1" dirty="0" smtClean="0"/>
              <a:t>- R2</a:t>
            </a:r>
            <a:r>
              <a:rPr lang="en-GB" altLang="zh-CN" sz="1600" dirty="0" smtClean="0"/>
              <a:t> </a:t>
            </a:r>
            <a:r>
              <a:rPr lang="en-GB" altLang="zh-CN" sz="1600" dirty="0"/>
              <a:t>supports the interactions between the Direct Data Collection Client in the UE and the Data Collection AF, including </a:t>
            </a:r>
            <a:r>
              <a:rPr lang="en-GB" altLang="zh-CN" sz="1600" dirty="0">
                <a:solidFill>
                  <a:srgbClr val="FF0000"/>
                </a:solidFill>
              </a:rPr>
              <a:t>data collection and reporting configuration</a:t>
            </a:r>
            <a:r>
              <a:rPr lang="en-GB" altLang="zh-CN" sz="1600" dirty="0"/>
              <a:t> and </a:t>
            </a:r>
            <a:r>
              <a:rPr lang="en-GB" altLang="zh-CN" sz="1600" dirty="0">
                <a:solidFill>
                  <a:srgbClr val="FF0000"/>
                </a:solidFill>
              </a:rPr>
              <a:t>sending data reports</a:t>
            </a:r>
            <a:r>
              <a:rPr lang="en-GB" altLang="zh-CN" sz="1600" dirty="0" smtClean="0"/>
              <a:t>.</a:t>
            </a:r>
          </a:p>
          <a:p>
            <a:pPr marL="228600" lvl="1">
              <a:spcBef>
                <a:spcPts val="1000"/>
              </a:spcBef>
            </a:pPr>
            <a:r>
              <a:rPr lang="en-GB" altLang="zh-CN" sz="1600" b="1" dirty="0" smtClean="0"/>
              <a:t>- </a:t>
            </a:r>
            <a:r>
              <a:rPr lang="en-GB" altLang="zh-CN" sz="1600" b="1" dirty="0" err="1" smtClean="0"/>
              <a:t>R4</a:t>
            </a:r>
            <a:r>
              <a:rPr lang="en-GB" altLang="zh-CN" sz="1600" dirty="0" smtClean="0"/>
              <a:t> </a:t>
            </a:r>
            <a:r>
              <a:rPr lang="en-GB" altLang="zh-CN" sz="1600" dirty="0"/>
              <a:t>supports the </a:t>
            </a:r>
            <a:r>
              <a:rPr lang="en-GB" altLang="zh-CN" sz="1600" dirty="0" smtClean="0"/>
              <a:t>interactions </a:t>
            </a:r>
            <a:r>
              <a:rPr lang="en-GB" altLang="zh-CN" sz="1600" dirty="0"/>
              <a:t>between the Application Server (AS) and the Data Collection </a:t>
            </a:r>
            <a:r>
              <a:rPr lang="en-GB" altLang="zh-CN" sz="1600" dirty="0" smtClean="0"/>
              <a:t>AF, including </a:t>
            </a:r>
            <a:r>
              <a:rPr lang="en-GB" altLang="zh-CN" sz="1600" dirty="0">
                <a:solidFill>
                  <a:srgbClr val="FF0000"/>
                </a:solidFill>
              </a:rPr>
              <a:t>data collection and reporting </a:t>
            </a:r>
            <a:r>
              <a:rPr lang="en-GB" altLang="zh-CN" sz="1600" dirty="0" smtClean="0">
                <a:solidFill>
                  <a:srgbClr val="FF0000"/>
                </a:solidFill>
              </a:rPr>
              <a:t>configuration </a:t>
            </a:r>
            <a:r>
              <a:rPr lang="en-GB" altLang="zh-CN" sz="1600" dirty="0"/>
              <a:t>and </a:t>
            </a:r>
            <a:r>
              <a:rPr lang="en-GB" altLang="zh-CN" sz="1600" dirty="0" smtClean="0">
                <a:solidFill>
                  <a:srgbClr val="FF0000"/>
                </a:solidFill>
              </a:rPr>
              <a:t>sending </a:t>
            </a:r>
            <a:r>
              <a:rPr lang="en-GB" altLang="zh-CN" sz="1600" dirty="0">
                <a:solidFill>
                  <a:srgbClr val="FF0000"/>
                </a:solidFill>
              </a:rPr>
              <a:t>data </a:t>
            </a:r>
            <a:r>
              <a:rPr lang="en-GB" altLang="zh-CN" sz="1600" dirty="0" smtClean="0">
                <a:solidFill>
                  <a:srgbClr val="FF0000"/>
                </a:solidFill>
              </a:rPr>
              <a:t>reports</a:t>
            </a:r>
            <a:r>
              <a:rPr lang="en-GB" altLang="zh-CN" sz="1600" dirty="0"/>
              <a:t>.</a:t>
            </a:r>
          </a:p>
          <a:p>
            <a:pPr marL="228600" lvl="1">
              <a:spcBef>
                <a:spcPts val="1000"/>
              </a:spcBef>
              <a:buBlip>
                <a:blip r:embed="rId6"/>
              </a:buBlip>
            </a:pPr>
            <a:endParaRPr lang="en-GB" altLang="zh-CN" sz="1600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8B215120-9330-4C24-86C0-93DB3C460B0D}"/>
              </a:ext>
            </a:extLst>
          </p:cNvPr>
          <p:cNvSpPr txBox="1">
            <a:spLocks/>
          </p:cNvSpPr>
          <p:nvPr/>
        </p:nvSpPr>
        <p:spPr bwMode="auto">
          <a:xfrm>
            <a:off x="111202" y="1755462"/>
            <a:ext cx="11108601" cy="671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6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en-US" sz="2400" dirty="0" smtClean="0"/>
              <a:t>Followings are</a:t>
            </a:r>
            <a:r>
              <a:rPr lang="zh-CN" altLang="en-US" sz="2400" dirty="0"/>
              <a:t> </a:t>
            </a:r>
            <a:r>
              <a:rPr lang="en-US" altLang="zh-CN" sz="2400" dirty="0" smtClean="0"/>
              <a:t>relevant interfaces and their corresponding purposes.</a:t>
            </a:r>
            <a:endParaRPr lang="en-US" altLang="en-US" sz="1800" dirty="0" smtClean="0"/>
          </a:p>
          <a:p>
            <a:pPr marL="457200" lvl="1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08885568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9024" y="190710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400" dirty="0"/>
              <a:t> </a:t>
            </a:r>
            <a:r>
              <a:rPr lang="en-US" altLang="zh-CN" sz="2400" dirty="0" smtClean="0"/>
              <a:t>Proposal 1</a:t>
            </a:r>
            <a:r>
              <a:rPr lang="en-US" altLang="zh-CN" sz="2400" dirty="0"/>
              <a:t>:</a:t>
            </a:r>
            <a:r>
              <a:rPr lang="en-US" altLang="zh-CN" sz="2400" dirty="0" smtClean="0"/>
              <a:t> Define VAL Data Management Function based on SEAL architecture.</a:t>
            </a:r>
          </a:p>
          <a:p>
            <a:pPr marL="0" indent="0">
              <a:buNone/>
            </a:pPr>
            <a:r>
              <a:rPr lang="en-US" altLang="zh-CN" sz="2400" dirty="0"/>
              <a:t> </a:t>
            </a:r>
            <a:r>
              <a:rPr lang="en-US" altLang="zh-CN" sz="2400" dirty="0" smtClean="0"/>
              <a:t>Proposal 2: Consider the following two options to move forward.</a:t>
            </a:r>
          </a:p>
          <a:p>
            <a:pPr marL="1520825" indent="0">
              <a:buNone/>
            </a:pPr>
            <a:r>
              <a:rPr lang="en-US" altLang="zh-CN" sz="2400" dirty="0" smtClean="0"/>
              <a:t>Option i: Define </a:t>
            </a:r>
            <a:r>
              <a:rPr lang="en-US" altLang="zh-CN" sz="2400" dirty="0"/>
              <a:t>a </a:t>
            </a:r>
            <a:r>
              <a:rPr lang="en-US" altLang="zh-CN" sz="2400" dirty="0" smtClean="0"/>
              <a:t>DCMF (</a:t>
            </a:r>
            <a:r>
              <a:rPr lang="en-US" altLang="zh-CN" sz="2400" dirty="0"/>
              <a:t>Data Collection Management </a:t>
            </a:r>
            <a:r>
              <a:rPr lang="en-US" altLang="zh-CN" sz="2400" dirty="0" smtClean="0"/>
              <a:t>function) based on SEAL architecture by reutilizing the DCAF and corresponding </a:t>
            </a:r>
            <a:r>
              <a:rPr lang="en-GB" altLang="zh-CN" sz="2400" dirty="0" smtClean="0"/>
              <a:t>generic </a:t>
            </a:r>
            <a:r>
              <a:rPr lang="en-US" altLang="zh-CN" sz="2400" dirty="0" smtClean="0"/>
              <a:t>APIs defined in SA4. In this option, a LS to SA4 is needed to ask for the decoupling between DCAF and Core Network Function.</a:t>
            </a:r>
          </a:p>
          <a:p>
            <a:pPr marL="1520825" indent="0">
              <a:buNone/>
            </a:pPr>
            <a:r>
              <a:rPr lang="en-US" altLang="zh-CN" sz="2400" dirty="0" smtClean="0"/>
              <a:t>Option ii:</a:t>
            </a:r>
            <a:r>
              <a:rPr lang="en-US" altLang="zh-CN" sz="2400" dirty="0"/>
              <a:t> </a:t>
            </a:r>
            <a:r>
              <a:rPr lang="en-US" altLang="zh-CN" sz="2400" dirty="0" smtClean="0"/>
              <a:t>Define a DCMF (Data Collection Management function) with no dependencies with DCAF in SA4.</a:t>
            </a:r>
          </a:p>
          <a:p>
            <a:pPr marL="1520825" indent="-1431925">
              <a:buNone/>
            </a:pPr>
            <a:r>
              <a:rPr lang="en-US" altLang="zh-CN" sz="2400" dirty="0" smtClean="0"/>
              <a:t>Proposal 3: Further define the details of APIs and information flows in different scenarios and for different applications if needed.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492183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  <ds:schemaRef ds:uri="280d8efa-eff2-4910-88d2-79ca146720c4"/>
    <ds:schemaRef ds:uri="http://schemas.microsoft.com/office/infopath/2007/PartnerControls"/>
    <ds:schemaRef ds:uri="http://schemas.openxmlformats.org/package/2006/metadata/core-properties"/>
    <ds:schemaRef ds:uri="679a257e-872f-4c98-9e8a-0a9c104f72cd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7703</TotalTime>
  <Words>533</Words>
  <Application>Microsoft Office PowerPoint</Application>
  <PresentationFormat>宽屏</PresentationFormat>
  <Paragraphs>37</Paragraphs>
  <Slides>6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 </vt:lpstr>
      <vt:lpstr>宋体</vt:lpstr>
      <vt:lpstr>Arial</vt:lpstr>
      <vt:lpstr>Calibri</vt:lpstr>
      <vt:lpstr>Calibri Light</vt:lpstr>
      <vt:lpstr>Times New Roman</vt:lpstr>
      <vt:lpstr>Office Theme</vt:lpstr>
      <vt:lpstr>Visio</vt:lpstr>
      <vt:lpstr>Discussion on VAL Data Collection Management Service</vt:lpstr>
      <vt:lpstr>VAL Data Collection Mmanagement Function</vt:lpstr>
      <vt:lpstr>Coordination Between DCM service and other SEAL services</vt:lpstr>
      <vt:lpstr>Data Collection AF(DCAF) in SA4</vt:lpstr>
      <vt:lpstr>Data Collection APIs related with DCAF</vt:lpstr>
      <vt:lpstr>Proposals 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jia_huawei</cp:lastModifiedBy>
  <cp:revision>797</cp:revision>
  <dcterms:created xsi:type="dcterms:W3CDTF">2010-02-05T13:52:04Z</dcterms:created>
  <dcterms:modified xsi:type="dcterms:W3CDTF">2022-08-16T13:30:18Z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(3)TthAN5aqstnzFk45OaKbSvtYlvvGN8uv01R6hpBXHkXaFVavQ6Mfp/az9dM0ePua4KTWlbI0
3mxFnEpxiYOa+FGV2ZBtsoy2vW6d5lWO8noehwb1aXNh5QKt/dWpIdQ8/KppvhB37NEnQK2a
Jrdq1yGWhMzlB5CKFit+yl/VAo09/HQPpD2V5D/kLiYWKdT5Bu76i+/pb/aePoXzq6ZcaiVH
yWoeDu1aBm/TUbT+Yq</vt:lpwstr>
  </property>
  <property fmtid="{D5CDD505-2E9C-101B-9397-08002B2CF9AE}" pid="4" name="_2015_ms_pID_7253431">
    <vt:lpwstr>mRER0TM4RbLNeQi+AffeTetPCr1MG+SI99N7JasT+thnMnF4u07zpB
VJqD/pWNHexHHZQREWUccx3TPagyrSW4km/N8fdAP03p7O870V+zktpHhQbr2WahxV5p/VwZ
3wHx1c2P0NwmHEfR1IkjfVMyvJ0oWGUxoQ0uEFRq50KLObcEbDwnmq0gZs8MnnEnhfwhS4+Q
1z1gA6/6q572DdGmcA968aXR38wpFQP32oH5</vt:lpwstr>
  </property>
  <property fmtid="{D5CDD505-2E9C-101B-9397-08002B2CF9AE}" pid="5" name="_2015_ms_pID_7253432">
    <vt:lpwstr>KQ==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1660656611</vt:lpwstr>
  </property>
</Properties>
</file>