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8"/>
  </p:notesMasterIdLst>
  <p:handoutMasterIdLst>
    <p:handoutMasterId r:id="rId19"/>
  </p:handoutMasterIdLst>
  <p:sldIdLst>
    <p:sldId id="341" r:id="rId5"/>
    <p:sldId id="371" r:id="rId6"/>
    <p:sldId id="372" r:id="rId7"/>
    <p:sldId id="373" r:id="rId8"/>
    <p:sldId id="374" r:id="rId9"/>
    <p:sldId id="375" r:id="rId10"/>
    <p:sldId id="376" r:id="rId11"/>
    <p:sldId id="377" r:id="rId12"/>
    <p:sldId id="378" r:id="rId13"/>
    <p:sldId id="379" r:id="rId14"/>
    <p:sldId id="380" r:id="rId15"/>
    <p:sldId id="381" r:id="rId16"/>
    <p:sldId id="382" r:id="rId17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27" autoAdjust="0"/>
    <p:restoredTop sz="94679" autoAdjust="0"/>
  </p:normalViewPr>
  <p:slideViewPr>
    <p:cSldViewPr snapToGrid="0">
      <p:cViewPr varScale="1">
        <p:scale>
          <a:sx n="83" d="100"/>
          <a:sy n="83" d="100"/>
        </p:scale>
        <p:origin x="566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585771"/>
            <a:ext cx="10515600" cy="110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04953B71-6776-413E-AC69-E69762C9C33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3850" y="73025"/>
            <a:ext cx="3486150" cy="46166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TSG-SA WG6 Meeting #50-e</a:t>
            </a:r>
          </a:p>
          <a:p>
            <a:pPr eaLnBrk="1" hangingPunct="1">
              <a:defRPr/>
            </a:pPr>
            <a:r>
              <a:rPr lang="en-GB" altLang="en-US" sz="1200" b="1" dirty="0">
                <a:latin typeface="Arial "/>
              </a:rPr>
              <a:t>e-meeting, 22</a:t>
            </a:r>
            <a:r>
              <a:rPr lang="en-GB" altLang="en-US" sz="1200" b="1" baseline="30000" dirty="0">
                <a:latin typeface="Arial "/>
              </a:rPr>
              <a:t>nd</a:t>
            </a:r>
            <a:r>
              <a:rPr lang="en-GB" altLang="en-US" sz="1200" b="1" dirty="0">
                <a:latin typeface="Arial "/>
              </a:rPr>
              <a:t> – 31</a:t>
            </a:r>
            <a:r>
              <a:rPr lang="en-GB" altLang="en-US" sz="1200" b="1" baseline="30000" dirty="0">
                <a:latin typeface="Arial "/>
              </a:rPr>
              <a:t>st</a:t>
            </a:r>
            <a:r>
              <a:rPr lang="en-GB" altLang="en-US" sz="1200" b="1" dirty="0">
                <a:latin typeface="Arial "/>
              </a:rPr>
              <a:t> August 2022</a:t>
            </a:r>
            <a:endParaRPr lang="en-US" altLang="en-US" sz="1200" b="1" dirty="0">
              <a:latin typeface="Arial "/>
            </a:endParaRP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897F339D-C9FE-4694-B4EA-980A7508C1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401961" y="73009"/>
            <a:ext cx="1463675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GB" altLang="en-US" sz="1200" b="1" dirty="0" smtClean="0"/>
              <a:t>S6-222115</a:t>
            </a:r>
            <a:r>
              <a:rPr lang="en-GB" altLang="en-US" sz="1200" dirty="0" smtClean="0"/>
              <a:t> </a:t>
            </a:r>
            <a:endParaRPr lang="en-GB" altLang="en-US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IN" dirty="0"/>
              <a:t>SEAL Registrar</a:t>
            </a:r>
            <a:endParaRPr lang="en-GB" altLang="en-US" dirty="0"/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IN"/>
              <a:t>Sapan Shah </a:t>
            </a:r>
            <a:endParaRPr lang="en-IN" smtClean="0"/>
          </a:p>
          <a:p>
            <a:pPr marL="0" indent="0" eaLnBrk="1" hangingPunct="1">
              <a:buFontTx/>
              <a:buNone/>
            </a:pPr>
            <a:r>
              <a:rPr lang="en-GB" altLang="en-US" smtClean="0"/>
              <a:t>Samsung</a:t>
            </a:r>
            <a:endParaRPr lang="en-GB" altLang="en-US" dirty="0"/>
          </a:p>
          <a:p>
            <a:pPr marL="0" indent="0" eaLnBrk="1" hangingPunct="1">
              <a:buFontTx/>
              <a:buNone/>
            </a:pPr>
            <a:endParaRPr lang="en-GB" alt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CAPIF for SEAL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599" cy="4351338"/>
          </a:xfrm>
        </p:spPr>
        <p:txBody>
          <a:bodyPr/>
          <a:lstStyle/>
          <a:p>
            <a:r>
              <a:rPr lang="en-GB" dirty="0" smtClean="0"/>
              <a:t>From CAPIF perspective: </a:t>
            </a:r>
          </a:p>
          <a:p>
            <a:pPr lvl="1"/>
            <a:r>
              <a:rPr lang="en-GB" dirty="0" smtClean="0"/>
              <a:t>The </a:t>
            </a:r>
            <a:r>
              <a:rPr lang="en-GB" dirty="0"/>
              <a:t>VAL server acts as CAPIF's API invoker as specified in 3GPP TS 23.222 [8</a:t>
            </a:r>
            <a:r>
              <a:rPr lang="en-GB" dirty="0" smtClean="0"/>
              <a:t>].</a:t>
            </a:r>
          </a:p>
          <a:p>
            <a:pPr lvl="1"/>
            <a:r>
              <a:rPr lang="en-GB" dirty="0"/>
              <a:t>The SEAL server acts as CAPIF's API exposing function as specified in 3GPP TS 23.222 [8</a:t>
            </a:r>
            <a:r>
              <a:rPr lang="en-GB" dirty="0" smtClean="0"/>
              <a:t>].</a:t>
            </a:r>
          </a:p>
          <a:p>
            <a:r>
              <a:rPr lang="en-GB" dirty="0" smtClean="0"/>
              <a:t>Procedure: </a:t>
            </a:r>
            <a:r>
              <a:rPr lang="en-GB" dirty="0" err="1"/>
              <a:t>Onboarding</a:t>
            </a:r>
            <a:r>
              <a:rPr lang="en-GB" dirty="0"/>
              <a:t> the API invoker to the </a:t>
            </a:r>
            <a:r>
              <a:rPr lang="en-GB" dirty="0" smtClean="0"/>
              <a:t>CAPIF</a:t>
            </a:r>
          </a:p>
          <a:p>
            <a:pPr lvl="1"/>
            <a:r>
              <a:rPr lang="en-GB" dirty="0" smtClean="0"/>
              <a:t>This API does not contain any API Invoker specific configuration</a:t>
            </a:r>
          </a:p>
          <a:p>
            <a:pPr lvl="2"/>
            <a:r>
              <a:rPr lang="en-GB" dirty="0" smtClean="0"/>
              <a:t>Here API Invoker is VAL server</a:t>
            </a:r>
          </a:p>
          <a:p>
            <a:r>
              <a:rPr lang="en-GB" dirty="0" smtClean="0"/>
              <a:t>There is not procedure from CCF to share API invoker specific configuration to the AEF (i.e. SEAL server).</a:t>
            </a:r>
          </a:p>
        </p:txBody>
      </p:sp>
    </p:spTree>
    <p:extLst>
      <p:ext uri="{BB962C8B-B14F-4D97-AF65-F5344CB8AC3E}">
        <p14:creationId xmlns:p14="http://schemas.microsoft.com/office/powerpoint/2010/main" val="1323923505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Architecture Requirements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SEAL shall enable </a:t>
            </a:r>
            <a:r>
              <a:rPr lang="en-GB" dirty="0" smtClean="0"/>
              <a:t>the VAL server to register itself with SEAL server.</a:t>
            </a:r>
          </a:p>
          <a:p>
            <a:r>
              <a:rPr lang="en-GB" dirty="0" smtClean="0"/>
              <a:t>The SEAL shall enable the VAL server to provide service </a:t>
            </a:r>
            <a:r>
              <a:rPr lang="en-GB" dirty="0"/>
              <a:t>specific configuration data </a:t>
            </a:r>
            <a:r>
              <a:rPr lang="en-GB" dirty="0" smtClean="0"/>
              <a:t>to SEAL servers applicable </a:t>
            </a:r>
            <a:r>
              <a:rPr lang="en-GB" dirty="0"/>
              <a:t>to vertical </a:t>
            </a:r>
            <a:r>
              <a:rPr lang="en-GB" dirty="0" smtClean="0"/>
              <a:t>applications</a:t>
            </a:r>
            <a:r>
              <a:rPr lang="en-US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43013026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Possible Options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4674" y="1813011"/>
            <a:ext cx="5643155" cy="4966607"/>
          </a:xfrm>
        </p:spPr>
        <p:txBody>
          <a:bodyPr>
            <a:noAutofit/>
          </a:bodyPr>
          <a:lstStyle/>
          <a:p>
            <a:r>
              <a:rPr lang="en-IN" sz="1800" dirty="0" smtClean="0"/>
              <a:t>Scenario: </a:t>
            </a:r>
          </a:p>
          <a:p>
            <a:pPr lvl="1"/>
            <a:r>
              <a:rPr lang="en-IN" sz="1600" dirty="0" smtClean="0"/>
              <a:t>VAL Server-A wants to use SEAL Server-1 and -2.</a:t>
            </a:r>
          </a:p>
          <a:p>
            <a:pPr lvl="1"/>
            <a:r>
              <a:rPr lang="en-IN" sz="1600" dirty="0"/>
              <a:t>VAL </a:t>
            </a:r>
            <a:r>
              <a:rPr lang="en-IN" sz="1600" dirty="0" smtClean="0"/>
              <a:t>Server-B </a:t>
            </a:r>
            <a:r>
              <a:rPr lang="en-IN" sz="1600" dirty="0"/>
              <a:t>wants to use SEAL </a:t>
            </a:r>
            <a:r>
              <a:rPr lang="en-IN" sz="1600" dirty="0" smtClean="0"/>
              <a:t>Server-1, -2 </a:t>
            </a:r>
            <a:r>
              <a:rPr lang="en-IN" sz="1600" dirty="0"/>
              <a:t>and </a:t>
            </a:r>
            <a:r>
              <a:rPr lang="en-IN" sz="1600" dirty="0" smtClean="0"/>
              <a:t>-3.</a:t>
            </a:r>
            <a:endParaRPr lang="en-IN" sz="1600" dirty="0"/>
          </a:p>
          <a:p>
            <a:pPr lvl="1"/>
            <a:r>
              <a:rPr lang="en-IN" sz="1600" dirty="0"/>
              <a:t>VAL Server-A wants to use SEAL </a:t>
            </a:r>
            <a:r>
              <a:rPr lang="en-IN" sz="1600" dirty="0" smtClean="0"/>
              <a:t>Server-2 </a:t>
            </a:r>
            <a:r>
              <a:rPr lang="en-IN" sz="1600" dirty="0"/>
              <a:t>and </a:t>
            </a:r>
            <a:r>
              <a:rPr lang="en-IN" sz="1600" dirty="0" smtClean="0"/>
              <a:t>-3.</a:t>
            </a:r>
          </a:p>
          <a:p>
            <a:r>
              <a:rPr lang="en-IN" sz="1800" dirty="0" smtClean="0"/>
              <a:t>Option 1) Each VAL server registers separately to each SEAL server which it wants to use.</a:t>
            </a:r>
          </a:p>
          <a:p>
            <a:pPr lvl="1"/>
            <a:r>
              <a:rPr lang="en-IN" sz="1600" dirty="0" smtClean="0"/>
              <a:t>Multiple registration (in this scenario: 7 registration message exchanges)</a:t>
            </a:r>
          </a:p>
          <a:p>
            <a:pPr lvl="1"/>
            <a:r>
              <a:rPr lang="en-IN" sz="1600" dirty="0" smtClean="0"/>
              <a:t>Burden to maintain each registration separately. </a:t>
            </a:r>
          </a:p>
          <a:p>
            <a:r>
              <a:rPr lang="en-IN" sz="1800" dirty="0" smtClean="0"/>
              <a:t>Option 2) SEAL Registrar </a:t>
            </a:r>
            <a:endParaRPr lang="en-IN" sz="1800" dirty="0"/>
          </a:p>
          <a:p>
            <a:pPr lvl="1"/>
            <a:r>
              <a:rPr lang="en-IN" sz="1600" dirty="0" smtClean="0"/>
              <a:t>Less number of registrations to maintain (total 3 in this scenario)</a:t>
            </a:r>
          </a:p>
          <a:p>
            <a:pPr lvl="1"/>
            <a:r>
              <a:rPr lang="en-IN" sz="1600" dirty="0" smtClean="0"/>
              <a:t>SEAL registrar can act as an entry point to the SEAL service provider domain and can implement any specific policies</a:t>
            </a:r>
          </a:p>
          <a:p>
            <a:pPr lvl="1"/>
            <a:r>
              <a:rPr lang="en-IN" sz="1600" dirty="0"/>
              <a:t>SEAL service provider can use the single entry point to collect all usage related data (which can be used for charging – not within scope of SA6</a:t>
            </a:r>
            <a:r>
              <a:rPr lang="en-IN" sz="1600" dirty="0" smtClean="0"/>
              <a:t>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" y="1786885"/>
            <a:ext cx="5615940" cy="23774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" y="4365506"/>
            <a:ext cx="5615940" cy="22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01213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Conclusion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It is proposed to conclude and agree upon</a:t>
            </a:r>
          </a:p>
          <a:p>
            <a:pPr lvl="1"/>
            <a:r>
              <a:rPr lang="en-IN" dirty="0" smtClean="0"/>
              <a:t>Architecture requirements (as shown in slide#11)</a:t>
            </a:r>
          </a:p>
          <a:p>
            <a:pPr lvl="1"/>
            <a:r>
              <a:rPr lang="en-IN" dirty="0" smtClean="0"/>
              <a:t>Solution Option 2 (as shown in slide #12)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87271349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VAL server registration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Received </a:t>
            </a:r>
            <a:r>
              <a:rPr lang="en-GB" dirty="0"/>
              <a:t>comments in previous meeting</a:t>
            </a:r>
            <a:endParaRPr lang="en-IN" dirty="0"/>
          </a:p>
          <a:p>
            <a:pPr lvl="1"/>
            <a:r>
              <a:rPr lang="en-IN" dirty="0"/>
              <a:t>List all requirements/configurations from existing procedures which SEAL server needs</a:t>
            </a:r>
          </a:p>
          <a:p>
            <a:pPr lvl="1"/>
            <a:r>
              <a:rPr lang="en-IN" dirty="0"/>
              <a:t>Provide architecture requirement to have VAL server registers with SEAL </a:t>
            </a:r>
            <a:r>
              <a:rPr lang="en-IN" dirty="0" smtClean="0"/>
              <a:t>server</a:t>
            </a:r>
          </a:p>
          <a:p>
            <a:r>
              <a:rPr lang="en-GB" dirty="0"/>
              <a:t>Submitted contribution in SA6#50-e: </a:t>
            </a:r>
            <a:r>
              <a:rPr lang="en-GB" dirty="0" smtClean="0"/>
              <a:t>S6-222116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1179441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540"/>
            <a:ext cx="10515600" cy="1325563"/>
          </a:xfrm>
        </p:spPr>
        <p:txBody>
          <a:bodyPr/>
          <a:lstStyle/>
          <a:p>
            <a:r>
              <a:rPr lang="en-IN" dirty="0" smtClean="0"/>
              <a:t>Location Management Server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Location reporting trigger can be fetched by SEAL location management client (SLM-C) or it can be made part of user profile.</a:t>
            </a:r>
          </a:p>
          <a:p>
            <a:pPr lvl="1"/>
            <a:r>
              <a:rPr lang="en-GB" dirty="0" smtClean="0"/>
              <a:t>Ref: </a:t>
            </a:r>
            <a:r>
              <a:rPr lang="en-GB" dirty="0"/>
              <a:t>Clause </a:t>
            </a:r>
            <a:r>
              <a:rPr lang="en-GB" dirty="0" smtClean="0"/>
              <a:t>9.3.3.2</a:t>
            </a:r>
          </a:p>
          <a:p>
            <a:pPr lvl="2"/>
            <a:r>
              <a:rPr lang="en-GB" dirty="0"/>
              <a:t>“NOTE 1:	The location reporting configuration information </a:t>
            </a:r>
            <a:r>
              <a:rPr lang="en-GB" dirty="0">
                <a:solidFill>
                  <a:srgbClr val="00B050"/>
                </a:solidFill>
              </a:rPr>
              <a:t>can be made part of the user profile</a:t>
            </a:r>
            <a:r>
              <a:rPr lang="en-GB" dirty="0"/>
              <a:t>, in which case the sending of the message is not necessary.</a:t>
            </a:r>
            <a:r>
              <a:rPr lang="en-IN" dirty="0" smtClean="0"/>
              <a:t>”</a:t>
            </a:r>
            <a:endParaRPr lang="en-GB" dirty="0" smtClean="0"/>
          </a:p>
          <a:p>
            <a:pPr lvl="1"/>
            <a:r>
              <a:rPr lang="en-GB" dirty="0" smtClean="0"/>
              <a:t>VAL server provides triggers to SEAL location management server (SLM-S) so that SLM-C can fetch the triggers</a:t>
            </a:r>
          </a:p>
          <a:p>
            <a:pPr lvl="1"/>
            <a:r>
              <a:rPr lang="en-GB" dirty="0" smtClean="0"/>
              <a:t>But there is no procedure – how VAL server provides or updates user profile to set location triggers</a:t>
            </a:r>
          </a:p>
          <a:p>
            <a:r>
              <a:rPr lang="en-GB" dirty="0" smtClean="0"/>
              <a:t>Clause 9.3.3.2</a:t>
            </a:r>
            <a:r>
              <a:rPr lang="en-GB" dirty="0"/>
              <a:t>	Fetching location reporting </a:t>
            </a:r>
            <a:r>
              <a:rPr lang="en-GB" dirty="0" smtClean="0"/>
              <a:t>configuration</a:t>
            </a:r>
          </a:p>
          <a:p>
            <a:pPr lvl="1"/>
            <a:r>
              <a:rPr lang="en-GB" dirty="0" smtClean="0"/>
              <a:t>What if </a:t>
            </a:r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/>
              <a:t>location management client sends location reporting configuration request message to the location management </a:t>
            </a:r>
            <a:r>
              <a:rPr lang="en-GB" dirty="0" smtClean="0"/>
              <a:t>server even before VAL server provides triggers for the UE?</a:t>
            </a:r>
          </a:p>
          <a:p>
            <a:pPr lvl="1"/>
            <a:r>
              <a:rPr lang="en-GB" dirty="0" smtClean="0"/>
              <a:t>Location management server can provide default triggers and information required in the location report to the client. From where location management server will get such information?</a:t>
            </a:r>
          </a:p>
        </p:txBody>
      </p:sp>
    </p:spTree>
    <p:extLst>
      <p:ext uri="{BB962C8B-B14F-4D97-AF65-F5344CB8AC3E}">
        <p14:creationId xmlns:p14="http://schemas.microsoft.com/office/powerpoint/2010/main" val="2615099993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540"/>
            <a:ext cx="10515600" cy="1325563"/>
          </a:xfrm>
        </p:spPr>
        <p:txBody>
          <a:bodyPr/>
          <a:lstStyle/>
          <a:p>
            <a:r>
              <a:rPr lang="en-IN" dirty="0" smtClean="0"/>
              <a:t>Group Management Server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Clause 10.3.3</a:t>
            </a:r>
            <a:r>
              <a:rPr lang="en-GB" dirty="0"/>
              <a:t> </a:t>
            </a:r>
            <a:r>
              <a:rPr lang="en-GB" dirty="0" smtClean="0"/>
              <a:t>- Group creation</a:t>
            </a:r>
          </a:p>
          <a:p>
            <a:pPr lvl="1"/>
            <a:r>
              <a:rPr lang="en-IN" dirty="0" smtClean="0"/>
              <a:t>“</a:t>
            </a:r>
            <a:r>
              <a:rPr lang="en-GB" dirty="0"/>
              <a:t>During the group creation, the group management server </a:t>
            </a:r>
            <a:r>
              <a:rPr lang="en-GB" dirty="0">
                <a:solidFill>
                  <a:srgbClr val="92D050"/>
                </a:solidFill>
              </a:rPr>
              <a:t>creates and stores the information of the group</a:t>
            </a:r>
            <a:r>
              <a:rPr lang="en-GB" dirty="0"/>
              <a:t>. The group management server performs the </a:t>
            </a:r>
            <a:r>
              <a:rPr lang="en-GB" dirty="0">
                <a:solidFill>
                  <a:srgbClr val="92D050"/>
                </a:solidFill>
              </a:rPr>
              <a:t>check on the policies </a:t>
            </a:r>
            <a:r>
              <a:rPr lang="en-GB" dirty="0"/>
              <a:t>e.g. maximum limit of the total number of VAL group members for the VAL group(s</a:t>
            </a:r>
            <a:r>
              <a:rPr lang="en-GB" dirty="0" smtClean="0"/>
              <a:t>).”</a:t>
            </a:r>
          </a:p>
          <a:p>
            <a:r>
              <a:rPr lang="en-GB" dirty="0" smtClean="0"/>
              <a:t>Clause </a:t>
            </a:r>
            <a:r>
              <a:rPr lang="en-IN" dirty="0" smtClean="0"/>
              <a:t>10.3.10.1 - Temporary group formation within a VAL system</a:t>
            </a:r>
          </a:p>
          <a:p>
            <a:pPr lvl="1"/>
            <a:r>
              <a:rPr lang="en-IN" dirty="0" smtClean="0"/>
              <a:t>“</a:t>
            </a:r>
            <a:r>
              <a:rPr lang="en-GB" dirty="0"/>
              <a:t>The group management server checks whether temporary group formation operation is performed by an authorized VAL user, </a:t>
            </a:r>
            <a:r>
              <a:rPr lang="en-GB" dirty="0">
                <a:solidFill>
                  <a:srgbClr val="92D050"/>
                </a:solidFill>
              </a:rPr>
              <a:t>based on group policy</a:t>
            </a:r>
            <a:r>
              <a:rPr lang="en-GB" dirty="0"/>
              <a:t>. </a:t>
            </a:r>
            <a:r>
              <a:rPr lang="en-IN" dirty="0" smtClean="0"/>
              <a:t>”</a:t>
            </a:r>
          </a:p>
          <a:p>
            <a:r>
              <a:rPr lang="en-GB" dirty="0" smtClean="0"/>
              <a:t>Clause 10.3.6.1 - Store </a:t>
            </a:r>
            <a:r>
              <a:rPr lang="en-GB" dirty="0"/>
              <a:t>group configurations at the group management server</a:t>
            </a:r>
            <a:endParaRPr lang="en-GB" dirty="0" smtClean="0"/>
          </a:p>
          <a:p>
            <a:pPr lvl="1"/>
            <a:r>
              <a:rPr lang="en-GB" dirty="0" smtClean="0"/>
              <a:t>“</a:t>
            </a:r>
            <a:r>
              <a:rPr lang="en-GB" dirty="0"/>
              <a:t>The group management server </a:t>
            </a:r>
            <a:r>
              <a:rPr lang="en-GB" dirty="0">
                <a:solidFill>
                  <a:srgbClr val="92D050"/>
                </a:solidFill>
              </a:rPr>
              <a:t>may have some pre-configuration data</a:t>
            </a:r>
            <a:r>
              <a:rPr lang="en-GB" dirty="0"/>
              <a:t> which can be used for online group configuration validation</a:t>
            </a:r>
            <a:r>
              <a:rPr lang="en-GB" dirty="0" smtClean="0"/>
              <a:t>”</a:t>
            </a:r>
          </a:p>
          <a:p>
            <a:r>
              <a:rPr lang="en-GB" dirty="0" smtClean="0"/>
              <a:t>It </a:t>
            </a:r>
            <a:r>
              <a:rPr lang="en-GB" dirty="0"/>
              <a:t>is not specified from where the Group management server gets group document </a:t>
            </a:r>
            <a:r>
              <a:rPr lang="en-GB" dirty="0" smtClean="0"/>
              <a:t>template, default values </a:t>
            </a:r>
            <a:r>
              <a:rPr lang="en-GB" dirty="0"/>
              <a:t>and policies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206744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Configuration Management Server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Configuration management server deals with UE configuration, User Profile and Service data.</a:t>
            </a:r>
          </a:p>
          <a:p>
            <a:r>
              <a:rPr lang="en-IN" dirty="0" smtClean="0"/>
              <a:t>It provides  configuration to the configuration management client on their request.</a:t>
            </a:r>
          </a:p>
          <a:p>
            <a:r>
              <a:rPr lang="en-IN" dirty="0" smtClean="0"/>
              <a:t>It is not specified from where the Configuration management server gets all configurations for all VAL servers. </a:t>
            </a:r>
          </a:p>
          <a:p>
            <a:endParaRPr lang="en-IN" dirty="0"/>
          </a:p>
          <a:p>
            <a:r>
              <a:rPr lang="en-IN" dirty="0" smtClean="0"/>
              <a:t>Architecture requirement: </a:t>
            </a:r>
          </a:p>
          <a:p>
            <a:pPr lvl="1"/>
            <a:r>
              <a:rPr lang="en-US" dirty="0"/>
              <a:t>[AR-4.5.2-a]</a:t>
            </a:r>
            <a:r>
              <a:rPr lang="en-GB" dirty="0"/>
              <a:t> The SEAL shall enable configuring </a:t>
            </a:r>
            <a:r>
              <a:rPr lang="en-GB" dirty="0">
                <a:solidFill>
                  <a:srgbClr val="92D050"/>
                </a:solidFill>
              </a:rPr>
              <a:t>service specific configuration data</a:t>
            </a:r>
            <a:r>
              <a:rPr lang="en-GB" dirty="0"/>
              <a:t> applicable to vertical applications</a:t>
            </a:r>
            <a:r>
              <a:rPr lang="en-US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8073305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Identity Management Server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TS 33.434 – clause </a:t>
            </a:r>
            <a:r>
              <a:rPr lang="en-GB"/>
              <a:t>5.2.3	Identity management functional model</a:t>
            </a:r>
            <a:endParaRPr lang="en-IN" dirty="0" smtClean="0"/>
          </a:p>
          <a:p>
            <a:pPr lvl="1"/>
            <a:r>
              <a:rPr lang="en-IN" dirty="0" smtClean="0"/>
              <a:t>“</a:t>
            </a:r>
            <a:r>
              <a:rPr lang="en-GB" dirty="0"/>
              <a:t>In order to support VAL user authentication, </a:t>
            </a:r>
            <a:r>
              <a:rPr lang="en-GB" dirty="0">
                <a:solidFill>
                  <a:srgbClr val="92D050"/>
                </a:solidFill>
              </a:rPr>
              <a:t>the SIM-S shall be provisioned with the VAL user ID and VAL service IDs </a:t>
            </a:r>
            <a:r>
              <a:rPr lang="en-GB" dirty="0"/>
              <a:t>(usage of VAL user ID and VAL service ID is described in clause 7 of TS 23.434 [2]). </a:t>
            </a:r>
            <a:r>
              <a:rPr lang="en-IN" smtClean="0"/>
              <a:t>”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7742479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Key Management Server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TS 33.434 - Clause 5.3.1</a:t>
            </a:r>
            <a:r>
              <a:rPr lang="en-GB" dirty="0"/>
              <a:t>	General</a:t>
            </a:r>
            <a:endParaRPr lang="en-IN" dirty="0" smtClean="0"/>
          </a:p>
          <a:p>
            <a:pPr lvl="1"/>
            <a:r>
              <a:rPr lang="en-IN" dirty="0" smtClean="0"/>
              <a:t>“</a:t>
            </a:r>
            <a:r>
              <a:rPr lang="en-GB" dirty="0"/>
              <a:t>A VAL server is </a:t>
            </a:r>
            <a:r>
              <a:rPr lang="en-GB" dirty="0">
                <a:solidFill>
                  <a:srgbClr val="92D050"/>
                </a:solidFill>
              </a:rPr>
              <a:t>provisioned with an access token scoped for SEAL key management services </a:t>
            </a:r>
            <a:r>
              <a:rPr lang="en-GB" dirty="0"/>
              <a:t>and is provided with each and every key management request to the SKM-S. </a:t>
            </a:r>
            <a:r>
              <a:rPr lang="en-IN" dirty="0" smtClean="0"/>
              <a:t>”</a:t>
            </a:r>
          </a:p>
          <a:p>
            <a:r>
              <a:rPr lang="en-GB" dirty="0" smtClean="0"/>
              <a:t>TS 33.434 - </a:t>
            </a:r>
            <a:r>
              <a:rPr lang="en-GB" dirty="0"/>
              <a:t>5.3.2	SEAL KM Request message</a:t>
            </a:r>
            <a:endParaRPr lang="en-IN" dirty="0" smtClean="0"/>
          </a:p>
          <a:p>
            <a:pPr lvl="1"/>
            <a:r>
              <a:rPr lang="en-IN" dirty="0" smtClean="0"/>
              <a:t>“</a:t>
            </a:r>
            <a:r>
              <a:rPr lang="en-GB" dirty="0"/>
              <a:t>The </a:t>
            </a:r>
            <a:r>
              <a:rPr lang="en-GB" dirty="0">
                <a:solidFill>
                  <a:srgbClr val="92D050"/>
                </a:solidFill>
              </a:rPr>
              <a:t>format and content of a key management record is defined and securely provisioned into the SEAL KMS by the VAL application</a:t>
            </a:r>
            <a:r>
              <a:rPr lang="en-GB" dirty="0"/>
              <a:t> or VAL service owner/operator. </a:t>
            </a:r>
            <a:r>
              <a:rPr lang="en-IN" dirty="0" smtClean="0"/>
              <a:t>”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41060657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Network Resource Management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Clause 14.3.2.6	Resource request (</a:t>
            </a:r>
            <a:r>
              <a:rPr lang="en-GB" dirty="0"/>
              <a:t>Unicast resource management with SIP </a:t>
            </a:r>
            <a:r>
              <a:rPr lang="en-GB" dirty="0" smtClean="0"/>
              <a:t>core)</a:t>
            </a:r>
            <a:endParaRPr lang="en-IN" dirty="0" smtClean="0"/>
          </a:p>
          <a:p>
            <a:pPr lvl="1"/>
            <a:r>
              <a:rPr lang="en-IN" dirty="0" smtClean="0"/>
              <a:t>“</a:t>
            </a:r>
            <a:r>
              <a:rPr lang="en-GB" dirty="0"/>
              <a:t>NOTE:	When this information element is not included, the NRM server considers </a:t>
            </a:r>
            <a:r>
              <a:rPr lang="en-GB" dirty="0">
                <a:solidFill>
                  <a:srgbClr val="92D050"/>
                </a:solidFill>
              </a:rPr>
              <a:t>default VAL service requirement </a:t>
            </a:r>
            <a:r>
              <a:rPr lang="en-GB" dirty="0"/>
              <a:t>for the unicast resources.</a:t>
            </a:r>
            <a:r>
              <a:rPr lang="en-IN" dirty="0" smtClean="0"/>
              <a:t>”</a:t>
            </a:r>
          </a:p>
          <a:p>
            <a:r>
              <a:rPr lang="en-IN" dirty="0" smtClean="0"/>
              <a:t>Clause </a:t>
            </a:r>
            <a:r>
              <a:rPr lang="en-GB" dirty="0"/>
              <a:t>14.3.4.2.2	</a:t>
            </a:r>
            <a:r>
              <a:rPr lang="en-GB" dirty="0" smtClean="0"/>
              <a:t>Procedure (</a:t>
            </a:r>
            <a:r>
              <a:rPr lang="en-GB" dirty="0"/>
              <a:t>Unicast </a:t>
            </a:r>
            <a:r>
              <a:rPr lang="en-GB" dirty="0" err="1"/>
              <a:t>QoS</a:t>
            </a:r>
            <a:r>
              <a:rPr lang="en-GB" dirty="0"/>
              <a:t> monitoring notification </a:t>
            </a:r>
            <a:r>
              <a:rPr lang="en-GB" dirty="0" smtClean="0"/>
              <a:t>procedure)</a:t>
            </a:r>
            <a:endParaRPr lang="en-IN" dirty="0" smtClean="0"/>
          </a:p>
          <a:p>
            <a:pPr lvl="1"/>
            <a:r>
              <a:rPr lang="en-IN" dirty="0" smtClean="0"/>
              <a:t>“</a:t>
            </a:r>
            <a:r>
              <a:rPr lang="en-GB" dirty="0"/>
              <a:t>If local MBMS is requested in step 1, the NRM server uses the local MBMS information provided by VAL server in step 1 or the </a:t>
            </a:r>
            <a:r>
              <a:rPr lang="en-GB" dirty="0" smtClean="0">
                <a:solidFill>
                  <a:srgbClr val="92D050"/>
                </a:solidFill>
              </a:rPr>
              <a:t>local </a:t>
            </a:r>
            <a:r>
              <a:rPr lang="en-GB" dirty="0">
                <a:solidFill>
                  <a:srgbClr val="92D050"/>
                </a:solidFill>
              </a:rPr>
              <a:t>MBMS </a:t>
            </a:r>
            <a:r>
              <a:rPr lang="en-GB" dirty="0" smtClean="0">
                <a:solidFill>
                  <a:srgbClr val="92D050"/>
                </a:solidFill>
              </a:rPr>
              <a:t>information </a:t>
            </a:r>
            <a:r>
              <a:rPr lang="en-GB" dirty="0">
                <a:solidFill>
                  <a:srgbClr val="92D050"/>
                </a:solidFill>
              </a:rPr>
              <a:t>configured locally in the NRM server</a:t>
            </a:r>
            <a:r>
              <a:rPr lang="en-GB" dirty="0"/>
              <a:t> to activate the MBMS bearers. </a:t>
            </a:r>
            <a:r>
              <a:rPr lang="en-IN" dirty="0" smtClean="0"/>
              <a:t>”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22226815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Network Slice Capability Enablement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Clause </a:t>
            </a:r>
            <a:r>
              <a:rPr lang="en-GB" dirty="0"/>
              <a:t>16.3.2.3	Procedure for VAL server-triggered and network-based </a:t>
            </a:r>
            <a:r>
              <a:rPr lang="en-US" dirty="0"/>
              <a:t>network slice adaptation for VAL application</a:t>
            </a:r>
            <a:endParaRPr lang="en-IN" dirty="0" smtClean="0"/>
          </a:p>
          <a:p>
            <a:pPr lvl="1"/>
            <a:r>
              <a:rPr lang="en-IN" dirty="0" smtClean="0"/>
              <a:t>“</a:t>
            </a:r>
            <a:r>
              <a:rPr lang="en-US" dirty="0"/>
              <a:t>The NSCE </a:t>
            </a:r>
            <a:r>
              <a:rPr lang="en-GB" dirty="0"/>
              <a:t>server processes the request and triggers the </a:t>
            </a:r>
            <a:r>
              <a:rPr lang="en-GB" dirty="0">
                <a:solidFill>
                  <a:srgbClr val="92D050"/>
                </a:solidFill>
              </a:rPr>
              <a:t>network slice configuration per VAL UE </a:t>
            </a:r>
            <a:r>
              <a:rPr lang="en-GB" dirty="0"/>
              <a:t>within the VAL Application</a:t>
            </a:r>
            <a:r>
              <a:rPr lang="en-GB" dirty="0" smtClean="0"/>
              <a:t>.</a:t>
            </a:r>
            <a:r>
              <a:rPr lang="en-IN" dirty="0" smtClean="0"/>
              <a:t>”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24718907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http://schemas.microsoft.com/office/2006/documentManagement/types"/>
    <ds:schemaRef ds:uri="http://schemas.microsoft.com/office/2006/metadata/properties"/>
    <ds:schemaRef ds:uri="679a257e-872f-4c98-9e8a-0a9c104f72cd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80d8efa-eff2-4910-88d2-79ca146720c4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5530</TotalTime>
  <Words>535</Words>
  <Application>Microsoft Office PowerPoint</Application>
  <PresentationFormat>Widescreen</PresentationFormat>
  <Paragraphs>75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</vt:lpstr>
      <vt:lpstr>Calibri</vt:lpstr>
      <vt:lpstr>Calibri Light</vt:lpstr>
      <vt:lpstr>Times New Roman</vt:lpstr>
      <vt:lpstr>Office Theme</vt:lpstr>
      <vt:lpstr>SEAL Registrar</vt:lpstr>
      <vt:lpstr>VAL server registration</vt:lpstr>
      <vt:lpstr>Location Management Server</vt:lpstr>
      <vt:lpstr>Group Management Server</vt:lpstr>
      <vt:lpstr>Configuration Management Server</vt:lpstr>
      <vt:lpstr>Identity Management Server</vt:lpstr>
      <vt:lpstr>Key Management Server</vt:lpstr>
      <vt:lpstr>Network Resource Management</vt:lpstr>
      <vt:lpstr>Network Slice Capability Enablement</vt:lpstr>
      <vt:lpstr>CAPIF for SEAL</vt:lpstr>
      <vt:lpstr>Architecture Requirements</vt:lpstr>
      <vt:lpstr>Possible Options</vt:lpstr>
      <vt:lpstr>Conclusion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Samsung</cp:lastModifiedBy>
  <cp:revision>668</cp:revision>
  <dcterms:created xsi:type="dcterms:W3CDTF">2010-02-05T13:52:04Z</dcterms:created>
  <dcterms:modified xsi:type="dcterms:W3CDTF">2022-08-16T16:38:03Z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