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5" r:id="rId7"/>
    <p:sldId id="366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79" autoAdjust="0"/>
  </p:normalViewPr>
  <p:slideViewPr>
    <p:cSldViewPr snapToGrid="0">
      <p:cViewPr varScale="1">
        <p:scale>
          <a:sx n="94" d="100"/>
          <a:sy n="94" d="100"/>
        </p:scale>
        <p:origin x="29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#48-e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5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– 14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April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S6-220751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sz="5400" dirty="0"/>
              <a:t>Comparison of solutions for Common EAS Selection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Basavaraj (Basu) Pattan,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Samsung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97539"/>
          </a:xfrm>
        </p:spPr>
        <p:txBody>
          <a:bodyPr/>
          <a:lstStyle/>
          <a:p>
            <a:r>
              <a:rPr lang="en-IN" dirty="0"/>
              <a:t> Comparison of </a:t>
            </a:r>
            <a:r>
              <a:rPr lang="en-IN" dirty="0" smtClean="0"/>
              <a:t>following Proposals</a:t>
            </a:r>
            <a:endParaRPr lang="en-IN" dirty="0"/>
          </a:p>
          <a:p>
            <a:pPr lvl="1"/>
            <a:r>
              <a:rPr lang="en-IN" altLang="en-US" dirty="0" err="1" smtClean="0"/>
              <a:t>Convida</a:t>
            </a:r>
            <a:r>
              <a:rPr lang="en-IN" altLang="en-US" dirty="0" smtClean="0"/>
              <a:t> </a:t>
            </a:r>
            <a:r>
              <a:rPr lang="en-IN" altLang="en-US" dirty="0"/>
              <a:t>Proposal (S6-220548 and S6-220548)</a:t>
            </a:r>
          </a:p>
          <a:p>
            <a:pPr lvl="1"/>
            <a:r>
              <a:rPr lang="en-IN" altLang="en-US" dirty="0" err="1"/>
              <a:t>InterDigital</a:t>
            </a:r>
            <a:r>
              <a:rPr lang="en-IN" altLang="en-US" dirty="0"/>
              <a:t> Proposal (S6-220542)</a:t>
            </a:r>
          </a:p>
          <a:p>
            <a:pPr lvl="1"/>
            <a:r>
              <a:rPr lang="en-IN" altLang="en-US" dirty="0"/>
              <a:t>Apple Proposal (S6-220623)</a:t>
            </a:r>
          </a:p>
          <a:p>
            <a:pPr lvl="1"/>
            <a:r>
              <a:rPr lang="en-IN" altLang="en-US" dirty="0"/>
              <a:t>Ericsson Proposal (S6-220629)</a:t>
            </a:r>
          </a:p>
          <a:p>
            <a:pPr lvl="1"/>
            <a:r>
              <a:rPr lang="en-IN" altLang="en-US" dirty="0"/>
              <a:t>Huawei Proposal (S6-220721)</a:t>
            </a:r>
          </a:p>
          <a:p>
            <a:pPr lvl="1"/>
            <a:r>
              <a:rPr lang="en-IN" altLang="en-US" dirty="0"/>
              <a:t>Samsung Proposal (S6-220737</a:t>
            </a:r>
            <a:r>
              <a:rPr lang="en-IN" altLang="en-US" dirty="0" smtClean="0"/>
              <a:t>)</a:t>
            </a:r>
            <a:endParaRPr lang="en-I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5250" y="5381047"/>
            <a:ext cx="12001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400" i="1" dirty="0">
                <a:solidFill>
                  <a:srgbClr val="FF0000"/>
                </a:solidFill>
              </a:rPr>
              <a:t>Disclaimer: </a:t>
            </a:r>
            <a:endParaRPr lang="en-IN" sz="1400" i="1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rabicPeriod"/>
            </a:pPr>
            <a:r>
              <a:rPr lang="en-IN" sz="1400" i="1" dirty="0" smtClean="0">
                <a:solidFill>
                  <a:srgbClr val="FF0000"/>
                </a:solidFill>
              </a:rPr>
              <a:t>The </a:t>
            </a:r>
            <a:r>
              <a:rPr lang="en-IN" sz="1400" i="1" dirty="0">
                <a:solidFill>
                  <a:srgbClr val="FF0000"/>
                </a:solidFill>
              </a:rPr>
              <a:t>comparison of proposals is to the best of my </a:t>
            </a:r>
            <a:r>
              <a:rPr lang="en-IN" sz="1400" i="1" dirty="0" smtClean="0">
                <a:solidFill>
                  <a:srgbClr val="FF0000"/>
                </a:solidFill>
              </a:rPr>
              <a:t>interpretations and knowledge. </a:t>
            </a:r>
          </a:p>
          <a:p>
            <a:pPr marL="342900" indent="-342900" algn="just">
              <a:buAutoNum type="arabicPeriod"/>
            </a:pPr>
            <a:r>
              <a:rPr lang="en-IN" sz="1400" i="1" dirty="0" smtClean="0">
                <a:solidFill>
                  <a:srgbClr val="FF0000"/>
                </a:solidFill>
              </a:rPr>
              <a:t>The comparison is not technical evaluation of solutions but only conceptual comparison to determine potential merger among proposed solutions.</a:t>
            </a:r>
          </a:p>
          <a:p>
            <a:pPr marL="342900" indent="-342900" algn="just">
              <a:buAutoNum type="arabicPeriod"/>
            </a:pPr>
            <a:r>
              <a:rPr lang="en-IN" sz="1400" i="1" dirty="0" smtClean="0">
                <a:solidFill>
                  <a:srgbClr val="FF0000"/>
                </a:solidFill>
              </a:rPr>
              <a:t>Potential </a:t>
            </a:r>
            <a:r>
              <a:rPr lang="en-IN" sz="1400" i="1" dirty="0">
                <a:solidFill>
                  <a:srgbClr val="FF0000"/>
                </a:solidFill>
              </a:rPr>
              <a:t>enhancements to the solutions </a:t>
            </a:r>
            <a:r>
              <a:rPr lang="en-IN" sz="1400" i="1" dirty="0" smtClean="0">
                <a:solidFill>
                  <a:srgbClr val="FF0000"/>
                </a:solidFill>
              </a:rPr>
              <a:t>(likely to be in </a:t>
            </a:r>
            <a:r>
              <a:rPr lang="en-IN" sz="1400" i="1" dirty="0">
                <a:solidFill>
                  <a:srgbClr val="FF0000"/>
                </a:solidFill>
              </a:rPr>
              <a:t>future </a:t>
            </a:r>
            <a:r>
              <a:rPr lang="en-IN" sz="1400" i="1" dirty="0" smtClean="0">
                <a:solidFill>
                  <a:srgbClr val="FF0000"/>
                </a:solidFill>
              </a:rPr>
              <a:t>revisions) </a:t>
            </a:r>
            <a:r>
              <a:rPr lang="en-IN" sz="1400" i="1" dirty="0">
                <a:solidFill>
                  <a:srgbClr val="FF0000"/>
                </a:solidFill>
              </a:rPr>
              <a:t>are not considered as they are still under discussion.</a:t>
            </a:r>
            <a:endParaRPr lang="en-IN" sz="1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/>
              <a:t>Comparison of </a:t>
            </a:r>
            <a:r>
              <a:rPr lang="en-IN" sz="3600" dirty="0" smtClean="0"/>
              <a:t>Proposals</a:t>
            </a:r>
            <a:endParaRPr lang="en-GB" alt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015160"/>
              </p:ext>
            </p:extLst>
          </p:nvPr>
        </p:nvGraphicFramePr>
        <p:xfrm>
          <a:off x="2" y="1747838"/>
          <a:ext cx="12191998" cy="472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258488856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73139388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164958545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7308457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17230529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528661695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01664379"/>
                    </a:ext>
                  </a:extLst>
                </a:gridCol>
              </a:tblGrid>
              <a:tr h="308085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>
                          <a:solidFill>
                            <a:schemeClr val="bg1"/>
                          </a:solidFill>
                        </a:rPr>
                        <a:t>Convida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>
                          <a:solidFill>
                            <a:schemeClr val="bg1"/>
                          </a:solidFill>
                        </a:rPr>
                        <a:t>InterDigital</a:t>
                      </a:r>
                      <a:endParaRPr lang="en-IN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Apple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Ericsson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Huawei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Samsung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641691"/>
                  </a:ext>
                </a:extLst>
              </a:tr>
              <a:tr h="261677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 smtClean="0"/>
                        <a:t>Scope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Different ACs on Different UEs connected to </a:t>
                      </a:r>
                      <a:r>
                        <a:rPr lang="en-US" altLang="en-US" sz="1000" dirty="0">
                          <a:solidFill>
                            <a:schemeClr val="tx1"/>
                          </a:solidFill>
                        </a:rPr>
                        <a:t>Same EES</a:t>
                      </a:r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 and Same EDN</a:t>
                      </a:r>
                      <a:endParaRPr lang="en-IN" sz="10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rgbClr val="C00000"/>
                          </a:solidFill>
                        </a:rPr>
                        <a:t>Same AC on Different UEs connected to Different EES and Different EDN</a:t>
                      </a:r>
                      <a:endParaRPr lang="en-IN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Same AC on Different UEs connected to Same </a:t>
                      </a:r>
                      <a:r>
                        <a:rPr lang="en-US" altLang="en-US" sz="1000" b="1" i="1" dirty="0">
                          <a:solidFill>
                            <a:schemeClr val="accent6"/>
                          </a:solidFill>
                        </a:rPr>
                        <a:t>selected</a:t>
                      </a:r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 EES and Same EDN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 smtClean="0">
                          <a:solidFill>
                            <a:srgbClr val="C00000"/>
                          </a:solidFill>
                        </a:rPr>
                        <a:t>Same/Different </a:t>
                      </a:r>
                      <a:r>
                        <a:rPr lang="en-US" altLang="en-US" sz="1000" dirty="0">
                          <a:solidFill>
                            <a:srgbClr val="C00000"/>
                          </a:solidFill>
                        </a:rPr>
                        <a:t>AC on Different UEs connected to Different EES and Different EDN</a:t>
                      </a:r>
                      <a:endParaRPr lang="en-IN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Same AC on Different UEs connected to Same </a:t>
                      </a:r>
                      <a:r>
                        <a:rPr lang="en-US" altLang="en-US" sz="1000" b="1" i="1" dirty="0">
                          <a:solidFill>
                            <a:schemeClr val="accent6"/>
                          </a:solidFill>
                        </a:rPr>
                        <a:t>selected</a:t>
                      </a:r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 EES and Same EDN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Same/</a:t>
                      </a:r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Different AC on Different UEs connected to </a:t>
                      </a:r>
                      <a:r>
                        <a:rPr lang="en-US" altLang="en-US" sz="1000" dirty="0">
                          <a:solidFill>
                            <a:schemeClr val="tx1"/>
                          </a:solidFill>
                        </a:rPr>
                        <a:t>Different EES </a:t>
                      </a:r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and Same EDN</a:t>
                      </a:r>
                      <a:endParaRPr lang="en-IN" sz="10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756520"/>
                  </a:ext>
                </a:extLst>
              </a:tr>
              <a:tr h="268209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/>
                        <a:t>Common EAS Users </a:t>
                      </a:r>
                      <a:r>
                        <a:rPr lang="en-IN" sz="1200" dirty="0"/>
                        <a:t>Grouping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/>
                        <a:t>Pre-decided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Dynamic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Pre-decided at Cloud entity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Pre-decided?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Pre-decided Group at Centralized Server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/>
                        <a:t>Dynamic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88660"/>
                  </a:ext>
                </a:extLst>
              </a:tr>
              <a:tr h="129416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Location</a:t>
                      </a:r>
                      <a:r>
                        <a:rPr lang="en-IN" sz="1200" baseline="0" dirty="0"/>
                        <a:t> sharing between UEs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rgbClr val="FF6600"/>
                          </a:solidFill>
                        </a:rPr>
                        <a:t>No</a:t>
                      </a:r>
                      <a:endParaRPr lang="en-IN" sz="1000" b="0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IN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IN" sz="1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>
                          <a:solidFill>
                            <a:srgbClr val="FF6600"/>
                          </a:solidFill>
                        </a:rPr>
                        <a:t>No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619932"/>
                  </a:ext>
                </a:extLst>
              </a:tr>
              <a:tr h="202894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Common</a:t>
                      </a:r>
                      <a:r>
                        <a:rPr lang="en-IN" sz="1200" baseline="0" dirty="0"/>
                        <a:t> EAS Indication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dirty="0">
                          <a:solidFill>
                            <a:schemeClr val="accent2"/>
                          </a:solidFill>
                        </a:rPr>
                        <a:t>Preconfigured in EEC</a:t>
                      </a:r>
                      <a:r>
                        <a:rPr lang="en-IN" sz="1000" baseline="0" dirty="0">
                          <a:solidFill>
                            <a:schemeClr val="accent2"/>
                          </a:solidFill>
                        </a:rPr>
                        <a:t> context</a:t>
                      </a:r>
                      <a:endParaRPr lang="en-IN" sz="10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Unique EAS instance (EAS endpoint + EES ID)</a:t>
                      </a:r>
                      <a:r>
                        <a:rPr lang="en-US" altLang="en-US" sz="1000" baseline="0" dirty="0"/>
                        <a:t> in </a:t>
                      </a:r>
                      <a:r>
                        <a:rPr lang="en-IN" sz="1000" dirty="0"/>
                        <a:t>AC profile 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Group ID + Location of each UE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Group </a:t>
                      </a:r>
                      <a:r>
                        <a:rPr lang="en-US" altLang="en-US" sz="1000" dirty="0" smtClean="0"/>
                        <a:t>info. </a:t>
                      </a:r>
                      <a:r>
                        <a:rPr lang="en-US" altLang="en-US" sz="1000" dirty="0"/>
                        <a:t>+ EAS info + EDN id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 smtClean="0">
                          <a:solidFill>
                            <a:schemeClr val="accent6"/>
                          </a:solidFill>
                        </a:rPr>
                        <a:t>Group ID + location information of each UE or required service area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Pre-configured</a:t>
                      </a:r>
                      <a:r>
                        <a:rPr lang="en-US" altLang="en-US" sz="1000" baseline="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Grouping info - Multi-User/Multi-Session in AC Profile </a:t>
                      </a:r>
                      <a:r>
                        <a:rPr lang="en-US" altLang="en-US" sz="1000" baseline="0" dirty="0"/>
                        <a:t>and EAS Profile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473774"/>
                  </a:ext>
                </a:extLst>
              </a:tr>
              <a:tr h="27474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Need</a:t>
                      </a:r>
                      <a:r>
                        <a:rPr lang="en-IN" sz="1200" baseline="0" dirty="0"/>
                        <a:t> for </a:t>
                      </a:r>
                      <a:r>
                        <a:rPr lang="en-IN" sz="1200" dirty="0"/>
                        <a:t>Common</a:t>
                      </a:r>
                      <a:r>
                        <a:rPr lang="en-IN" sz="1200" baseline="0" dirty="0"/>
                        <a:t> EAS awareness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dirty="0">
                          <a:solidFill>
                            <a:schemeClr val="accent2"/>
                          </a:solidFill>
                        </a:rPr>
                        <a:t>Each UE shares EES via EEC Registration, EAS Discovery</a:t>
                      </a:r>
                      <a:endParaRPr lang="en-IN" sz="10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/>
                        <a:t>Shared to ECS via Service Provisioning and EES via EAS Discovery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Shared to ECS via Service Provisioning </a:t>
                      </a:r>
                      <a:r>
                        <a:rPr lang="en-US" altLang="en-US" sz="1000" dirty="0"/>
                        <a:t>and to selected EES via EAS Discovery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UE shares “Group ID” to EES via new request “EAS selection declaration”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Shared</a:t>
                      </a:r>
                      <a:r>
                        <a:rPr lang="en-US" altLang="en-US" sz="1000" baseline="0" dirty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to ECS via </a:t>
                      </a:r>
                      <a:r>
                        <a:rPr lang="en-IN" altLang="en-US" sz="1000" dirty="0">
                          <a:solidFill>
                            <a:schemeClr val="accent6"/>
                          </a:solidFill>
                        </a:rPr>
                        <a:t>Service Provisioning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2"/>
                          </a:solidFill>
                        </a:rPr>
                        <a:t>Shared to EES via </a:t>
                      </a:r>
                      <a:r>
                        <a:rPr lang="en-IN" altLang="en-US" sz="1000" dirty="0">
                          <a:solidFill>
                            <a:schemeClr val="accent2"/>
                          </a:solidFill>
                        </a:rPr>
                        <a:t>Registration and EAS Discovery</a:t>
                      </a:r>
                      <a:endParaRPr lang="en-IN" sz="1000" b="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22584"/>
                  </a:ext>
                </a:extLst>
              </a:tr>
              <a:tr h="18330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Who decides need for common EAS?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 smtClean="0">
                          <a:solidFill>
                            <a:srgbClr val="FF6600"/>
                          </a:solidFill>
                        </a:rPr>
                        <a:t>ASP/User</a:t>
                      </a:r>
                      <a:endParaRPr lang="en-IN" sz="1000" b="0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 smtClean="0"/>
                        <a:t>User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Cloud </a:t>
                      </a:r>
                      <a:r>
                        <a:rPr lang="en-IN" sz="1000" dirty="0" smtClean="0"/>
                        <a:t>entity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 smtClean="0"/>
                        <a:t>ASP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 smtClean="0"/>
                        <a:t>ASP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 smtClean="0">
                          <a:solidFill>
                            <a:srgbClr val="FF6600"/>
                          </a:solidFill>
                        </a:rPr>
                        <a:t>ASP/User</a:t>
                      </a:r>
                      <a:endParaRPr lang="en-IN" sz="1000" b="0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404151"/>
                  </a:ext>
                </a:extLst>
              </a:tr>
              <a:tr h="150643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Common EAS determined by?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EES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EEC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ECS selects EES and EES selects common EAS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Binding Server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ECS selects EES and EES selects common EAS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EEC selects common EAS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522472"/>
                  </a:ext>
                </a:extLst>
              </a:tr>
              <a:tr h="142479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Dissemination of </a:t>
                      </a:r>
                      <a:r>
                        <a:rPr lang="en-IN" sz="1200" dirty="0" smtClean="0"/>
                        <a:t>selected Common EAS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NA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AC to AC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EES to EEC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Binding Server to EES and EEC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>
                          <a:solidFill>
                            <a:schemeClr val="accent6"/>
                          </a:solidFill>
                        </a:rPr>
                        <a:t>EES to EEC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000" dirty="0"/>
                        <a:t>EES to other EES to EEC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746938"/>
                  </a:ext>
                </a:extLst>
              </a:tr>
              <a:tr h="232327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Architectural impact</a:t>
                      </a:r>
                      <a:endParaRPr lang="en-IN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rgbClr val="FF6600"/>
                          </a:solidFill>
                        </a:rPr>
                        <a:t>No</a:t>
                      </a:r>
                      <a:endParaRPr lang="en-IN" sz="1000" b="0" dirty="0">
                        <a:solidFill>
                          <a:srgbClr val="FF66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No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>
                          <a:solidFill>
                            <a:schemeClr val="accent6"/>
                          </a:solidFill>
                        </a:rPr>
                        <a:t>Yes (Cloud Entity)</a:t>
                      </a:r>
                      <a:endParaRPr lang="en-IN" sz="1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dirty="0"/>
                        <a:t>Yes (Binding Server)</a:t>
                      </a:r>
                      <a:endParaRPr lang="en-IN" sz="1000" b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>
                          <a:solidFill>
                            <a:schemeClr val="accent6"/>
                          </a:solidFill>
                        </a:rPr>
                        <a:t>Yes (Centralized Server)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000" b="0" dirty="0">
                          <a:solidFill>
                            <a:srgbClr val="FF6600"/>
                          </a:solidFill>
                        </a:rPr>
                        <a:t>No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9953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 you!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193148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679a257e-872f-4c98-9e8a-0a9c104f72cd"/>
    <ds:schemaRef ds:uri="http://www.w3.org/XML/1998/namespace"/>
    <ds:schemaRef ds:uri="http://schemas.openxmlformats.org/package/2006/metadata/core-properties"/>
    <ds:schemaRef ds:uri="280d8efa-eff2-4910-88d2-79ca146720c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6490</TotalTime>
  <Words>407</Words>
  <Application>Microsoft Office PowerPoint</Application>
  <PresentationFormat>Widescreen</PresentationFormat>
  <Paragraphs>86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Comparison of solutions for Common EAS Selection</vt:lpstr>
      <vt:lpstr>Outline</vt:lpstr>
      <vt:lpstr>Comparison of Proposals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Samsung_Rev1</cp:lastModifiedBy>
  <cp:revision>738</cp:revision>
  <dcterms:created xsi:type="dcterms:W3CDTF">2010-02-05T13:52:04Z</dcterms:created>
  <dcterms:modified xsi:type="dcterms:W3CDTF">2022-04-11T11:00:12Z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NSCPROP_SA">
    <vt:lpwstr>C:\Users\basavarajjp\AppData\Local\Temp\Temp1_Template_Meeting_pres_2020_06_3gpp_S6-22xxxx.zip\Template_Meeting_pres_2020_06_3gpp_S6-22xxxx.pptx</vt:lpwstr>
  </property>
</Properties>
</file>