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11"/>
  </p:notesMasterIdLst>
  <p:handoutMasterIdLst>
    <p:handoutMasterId r:id="rId12"/>
  </p:handoutMasterIdLst>
  <p:sldIdLst>
    <p:sldId id="341" r:id="rId5"/>
    <p:sldId id="363" r:id="rId6"/>
    <p:sldId id="366" r:id="rId7"/>
    <p:sldId id="367" r:id="rId8"/>
    <p:sldId id="368" r:id="rId9"/>
    <p:sldId id="365" r:id="rId10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627" autoAdjust="0"/>
    <p:restoredTop sz="94679" autoAdjust="0"/>
  </p:normalViewPr>
  <p:slideViewPr>
    <p:cSldViewPr snapToGrid="0">
      <p:cViewPr varScale="1">
        <p:scale>
          <a:sx n="64" d="100"/>
          <a:sy n="64" d="100"/>
        </p:scale>
        <p:origin x="734" y="17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>
            <a:extLst>
              <a:ext uri="{FF2B5EF4-FFF2-40B4-BE49-F238E27FC236}">
                <a16:creationId xmlns:a16="http://schemas.microsoft.com/office/drawing/2014/main" id="{BB8994A5-D808-4BF9-9C30-40F75349FF4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33350" y="36513"/>
            <a:ext cx="5810250" cy="46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&lt;</a:t>
            </a:r>
            <a:r>
              <a:rPr lang="sv-SE" altLang="en-US" sz="1200" b="1" i="1" dirty="0">
                <a:latin typeface="Arial "/>
              </a:rPr>
              <a:t>meeting</a:t>
            </a:r>
            <a:r>
              <a:rPr lang="sv-SE" altLang="en-US" sz="1200" b="1" dirty="0">
                <a:latin typeface="Arial "/>
              </a:rPr>
              <a:t>&gt;</a:t>
            </a:r>
          </a:p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&lt;</a:t>
            </a:r>
            <a:r>
              <a:rPr lang="sv-SE" altLang="en-US" sz="1200" b="1" i="1" dirty="0">
                <a:latin typeface="Arial "/>
              </a:rPr>
              <a:t>location</a:t>
            </a:r>
            <a:r>
              <a:rPr lang="sv-SE" altLang="en-US" sz="1200" b="1" dirty="0">
                <a:latin typeface="Arial "/>
              </a:rPr>
              <a:t>&gt; – &lt;</a:t>
            </a:r>
            <a:r>
              <a:rPr lang="sv-SE" altLang="en-US" sz="1200" b="1" i="1" dirty="0">
                <a:latin typeface="Arial "/>
              </a:rPr>
              <a:t>month</a:t>
            </a:r>
            <a:r>
              <a:rPr lang="sv-SE" altLang="en-US" sz="1200" b="1" dirty="0">
                <a:latin typeface="Arial "/>
              </a:rPr>
              <a:t>&gt; 2019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585771"/>
            <a:ext cx="10515600" cy="11049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2022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4" name="Text Box 14">
            <a:extLst>
              <a:ext uri="{FF2B5EF4-FFF2-40B4-BE49-F238E27FC236}">
                <a16:creationId xmlns:a16="http://schemas.microsoft.com/office/drawing/2014/main" id="{04953B71-6776-413E-AC69-E69762C9C33E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323850" y="73025"/>
            <a:ext cx="3486150" cy="46166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TSG-SA WG6 Meeting #48-e</a:t>
            </a:r>
          </a:p>
          <a:p>
            <a:pPr eaLnBrk="1" hangingPunct="1">
              <a:defRPr/>
            </a:pPr>
            <a:r>
              <a:rPr lang="en-GB" altLang="en-US" sz="1200" b="1" dirty="0">
                <a:latin typeface="Arial "/>
              </a:rPr>
              <a:t>e-meeting, 5</a:t>
            </a:r>
            <a:r>
              <a:rPr lang="en-GB" altLang="en-US" sz="1200" b="1" baseline="30000" dirty="0">
                <a:latin typeface="Arial "/>
              </a:rPr>
              <a:t>th</a:t>
            </a:r>
            <a:r>
              <a:rPr lang="en-GB" altLang="en-US" sz="1200" b="1" dirty="0">
                <a:latin typeface="Arial "/>
              </a:rPr>
              <a:t> – 14</a:t>
            </a:r>
            <a:r>
              <a:rPr lang="en-GB" altLang="en-US" sz="1200" b="1" baseline="30000" dirty="0">
                <a:latin typeface="Arial "/>
              </a:rPr>
              <a:t>th </a:t>
            </a:r>
            <a:r>
              <a:rPr lang="en-GB" altLang="en-US" sz="1200" b="1" dirty="0">
                <a:latin typeface="Arial "/>
              </a:rPr>
              <a:t>April 2022</a:t>
            </a:r>
            <a:endParaRPr lang="en-US" altLang="en-US" sz="1200" b="1" dirty="0">
              <a:latin typeface="Arial "/>
            </a:endParaRPr>
          </a:p>
        </p:txBody>
      </p:sp>
      <p:sp>
        <p:nvSpPr>
          <p:cNvPr id="15" name="Text Box 13">
            <a:extLst>
              <a:ext uri="{FF2B5EF4-FFF2-40B4-BE49-F238E27FC236}">
                <a16:creationId xmlns:a16="http://schemas.microsoft.com/office/drawing/2014/main" id="{897F339D-C9FE-4694-B4EA-980A7508C12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401961" y="73009"/>
            <a:ext cx="1463675" cy="2762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en-GB" altLang="en-US" sz="1200" b="1" dirty="0"/>
              <a:t>S6-220517</a:t>
            </a:r>
            <a:r>
              <a:rPr lang="en-GB" altLang="en-US" sz="1200" dirty="0"/>
              <a:t> </a:t>
            </a:r>
            <a:endParaRPr lang="en-GB" altLang="en-US" sz="1200" dirty="0">
              <a:solidFill>
                <a:schemeClr val="bg2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6BFCA172-672F-4297-B767-9F7EDE373F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47887" y="2800350"/>
            <a:ext cx="9154851" cy="1133475"/>
          </a:xfrm>
        </p:spPr>
        <p:txBody>
          <a:bodyPr/>
          <a:lstStyle/>
          <a:p>
            <a:pPr eaLnBrk="1" hangingPunct="1"/>
            <a:r>
              <a:rPr lang="en-GB" altLang="en-US" dirty="0"/>
              <a:t>Issues using ACR with LADNs</a:t>
            </a:r>
          </a:p>
        </p:txBody>
      </p:sp>
      <p:sp>
        <p:nvSpPr>
          <p:cNvPr id="5123" name="Text Placeholder 2">
            <a:extLst>
              <a:ext uri="{FF2B5EF4-FFF2-40B4-BE49-F238E27FC236}">
                <a16:creationId xmlns:a16="http://schemas.microsoft.com/office/drawing/2014/main" id="{9FAD3684-801E-4E1E-85EB-F5F3E5D37277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2147888" y="4520883"/>
            <a:ext cx="7886700" cy="1500187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 dirty="0" err="1"/>
              <a:t>InterDigital</a:t>
            </a:r>
            <a:endParaRPr lang="en-GB" altLang="en-US" dirty="0"/>
          </a:p>
          <a:p>
            <a:pPr marL="0" indent="0" eaLnBrk="1" hangingPunct="1">
              <a:buFontTx/>
              <a:buNone/>
            </a:pPr>
            <a:endParaRPr lang="en-GB" altLang="en-US" dirty="0"/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39BD4D34-87E7-4105-B586-4767AFA2F0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Overview</a:t>
            </a:r>
          </a:p>
        </p:txBody>
      </p:sp>
      <p:sp>
        <p:nvSpPr>
          <p:cNvPr id="6147" name="Content Placeholder 2">
            <a:extLst>
              <a:ext uri="{FF2B5EF4-FFF2-40B4-BE49-F238E27FC236}">
                <a16:creationId xmlns:a16="http://schemas.microsoft.com/office/drawing/2014/main" id="{33CFEE74-7B51-47B2-8BC9-945D38E983E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5 different ACR scenarios have been specified in 3GPP TS 23.558</a:t>
            </a:r>
          </a:p>
          <a:p>
            <a:pPr lvl="1"/>
            <a:r>
              <a:rPr lang="en-US" altLang="en-US" dirty="0"/>
              <a:t>clause 8.8.2.2 to 8.8.2.6</a:t>
            </a:r>
          </a:p>
          <a:p>
            <a:r>
              <a:rPr lang="en-US" altLang="en-US" dirty="0"/>
              <a:t>Each flavor of Application Context Relocation supports a variant of   Service Continuity Planning</a:t>
            </a:r>
          </a:p>
          <a:p>
            <a:pPr lvl="1"/>
            <a:r>
              <a:rPr lang="en-US" altLang="en-US" dirty="0"/>
              <a:t>This result in 10 variations of the ACR procedures</a:t>
            </a:r>
          </a:p>
          <a:p>
            <a:r>
              <a:rPr lang="en-US" altLang="en-US" dirty="0"/>
              <a:t>The EEL allows the use of LADNs for EDNs</a:t>
            </a:r>
          </a:p>
          <a:p>
            <a:endParaRPr lang="en-US" altLang="en-US" dirty="0"/>
          </a:p>
          <a:p>
            <a:r>
              <a:rPr lang="en-US" altLang="en-US" b="1" dirty="0">
                <a:solidFill>
                  <a:srgbClr val="FF0000"/>
                </a:solidFill>
              </a:rPr>
              <a:t>Issues have been identified when using ACR with LADNs</a:t>
            </a:r>
          </a:p>
          <a:p>
            <a:pPr lvl="1"/>
            <a:r>
              <a:rPr lang="en-US" altLang="en-US" dirty="0"/>
              <a:t>When leaving LADNs, some ACR procedures without SCP fail</a:t>
            </a:r>
          </a:p>
          <a:p>
            <a:pPr lvl="1"/>
            <a:r>
              <a:rPr lang="en-US" altLang="en-US" dirty="0"/>
              <a:t>When entering LADNs, some ACR procedures with SCP fail</a:t>
            </a:r>
          </a:p>
          <a:p>
            <a:endParaRPr lang="en-US" altLang="en-US" dirty="0"/>
          </a:p>
          <a:p>
            <a:endParaRPr lang="en-US" altLang="en-US" dirty="0"/>
          </a:p>
        </p:txBody>
      </p:sp>
    </p:spTree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ACR without SCP</a:t>
            </a:r>
          </a:p>
        </p:txBody>
      </p:sp>
      <p:graphicFrame>
        <p:nvGraphicFramePr>
          <p:cNvPr id="2" name="Content Placeholder 1">
            <a:extLst>
              <a:ext uri="{FF2B5EF4-FFF2-40B4-BE49-F238E27FC236}">
                <a16:creationId xmlns:a16="http://schemas.microsoft.com/office/drawing/2014/main" id="{F3E498A0-A7E0-42BB-9918-06D2D765F22F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521457540"/>
              </p:ext>
            </p:extLst>
          </p:nvPr>
        </p:nvGraphicFramePr>
        <p:xfrm>
          <a:off x="2134387" y="1863440"/>
          <a:ext cx="9219413" cy="444321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253424">
                  <a:extLst>
                    <a:ext uri="{9D8B030D-6E8A-4147-A177-3AD203B41FA5}">
                      <a16:colId xmlns:a16="http://schemas.microsoft.com/office/drawing/2014/main" val="2301121957"/>
                    </a:ext>
                  </a:extLst>
                </a:gridCol>
                <a:gridCol w="1592789">
                  <a:extLst>
                    <a:ext uri="{9D8B030D-6E8A-4147-A177-3AD203B41FA5}">
                      <a16:colId xmlns:a16="http://schemas.microsoft.com/office/drawing/2014/main" val="52619646"/>
                    </a:ext>
                  </a:extLst>
                </a:gridCol>
                <a:gridCol w="1592789">
                  <a:extLst>
                    <a:ext uri="{9D8B030D-6E8A-4147-A177-3AD203B41FA5}">
                      <a16:colId xmlns:a16="http://schemas.microsoft.com/office/drawing/2014/main" val="1282655598"/>
                    </a:ext>
                  </a:extLst>
                </a:gridCol>
                <a:gridCol w="1592789">
                  <a:extLst>
                    <a:ext uri="{9D8B030D-6E8A-4147-A177-3AD203B41FA5}">
                      <a16:colId xmlns:a16="http://schemas.microsoft.com/office/drawing/2014/main" val="373925945"/>
                    </a:ext>
                  </a:extLst>
                </a:gridCol>
                <a:gridCol w="1593811">
                  <a:extLst>
                    <a:ext uri="{9D8B030D-6E8A-4147-A177-3AD203B41FA5}">
                      <a16:colId xmlns:a16="http://schemas.microsoft.com/office/drawing/2014/main" val="610685014"/>
                    </a:ext>
                  </a:extLst>
                </a:gridCol>
                <a:gridCol w="1593811">
                  <a:extLst>
                    <a:ext uri="{9D8B030D-6E8A-4147-A177-3AD203B41FA5}">
                      <a16:colId xmlns:a16="http://schemas.microsoft.com/office/drawing/2014/main" val="2630231337"/>
                    </a:ext>
                  </a:extLst>
                </a:gridCol>
              </a:tblGrid>
              <a:tr h="638638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dirty="0">
                          <a:effectLst/>
                        </a:rPr>
                        <a:t>Procedure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dirty="0">
                          <a:effectLst/>
                        </a:rPr>
                        <a:t>Name</a:t>
                      </a:r>
                      <a:endParaRPr lang="en-US" sz="13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Initiation by EEC using regular EAS Discovery</a:t>
                      </a:r>
                      <a:endParaRPr lang="en-US" sz="13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dirty="0">
                          <a:effectLst/>
                        </a:rPr>
                        <a:t>EEC executed ACR via S-EES</a:t>
                      </a:r>
                      <a:endParaRPr lang="en-US" sz="13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dirty="0">
                          <a:effectLst/>
                        </a:rPr>
                        <a:t>S-EAS decided ACR</a:t>
                      </a:r>
                      <a:endParaRPr lang="en-US" sz="13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dirty="0">
                          <a:effectLst/>
                        </a:rPr>
                        <a:t>S-EES executed ACR</a:t>
                      </a:r>
                      <a:endParaRPr lang="en-US" sz="13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dirty="0">
                          <a:effectLst/>
                        </a:rPr>
                        <a:t>EEC executed 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dirty="0">
                          <a:effectLst/>
                        </a:rPr>
                        <a:t>ACR via T-EES</a:t>
                      </a:r>
                      <a:endParaRPr lang="en-US" sz="13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101844564"/>
                  </a:ext>
                </a:extLst>
              </a:tr>
              <a:tr h="422565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dirty="0">
                          <a:effectLst/>
                        </a:rPr>
                        <a:t>TS 23.558 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dirty="0">
                          <a:effectLst/>
                        </a:rPr>
                        <a:t>Clause</a:t>
                      </a:r>
                      <a:endParaRPr lang="en-US" sz="13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Clause 8.8.2.2</a:t>
                      </a:r>
                      <a:endParaRPr lang="en-US" sz="13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Clause 8.8.2.3</a:t>
                      </a:r>
                      <a:endParaRPr lang="en-US" sz="13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Clause 8.8.2.4</a:t>
                      </a:r>
                      <a:endParaRPr lang="en-US" sz="13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Clause 8.8.2.5</a:t>
                      </a:r>
                      <a:endParaRPr lang="en-US" sz="13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dirty="0">
                          <a:effectLst/>
                        </a:rPr>
                        <a:t>Clause 8.8.2.6</a:t>
                      </a:r>
                      <a:endParaRPr lang="en-US" sz="13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638879008"/>
                  </a:ext>
                </a:extLst>
              </a:tr>
              <a:tr h="3231511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b="1" dirty="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ACR execution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b="1" dirty="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steps</a:t>
                      </a:r>
                      <a:endParaRPr lang="en-US" sz="13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b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1- T-EAS discovery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b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(EEC/T-EES)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b="1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2- ACR initiation</a:t>
                      </a:r>
                      <a:endParaRPr lang="en-US" sz="13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b="1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(EEC/S-EES)</a:t>
                      </a:r>
                      <a:endParaRPr lang="en-US" sz="13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dirty="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3- EEC context relocation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dirty="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(S-EES/T-EES)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dirty="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4- Application context relocation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dirty="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(S-EAS/T-EAS)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b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1- T-EAS discovery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b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(EEC/T-EES)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b="1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2- ACR initiation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b="1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(EEC/S-EES)</a:t>
                      </a:r>
                      <a:endParaRPr lang="en-US" sz="13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dirty="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3- EEC context relocation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dirty="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(S-EES/T-EES)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dirty="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4- Application context relocation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dirty="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(S-EAS/T-EAS)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dirty="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1- T-EAS discovery 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dirty="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(S-EAS/T-EES)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dirty="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2- T-EAS declaration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dirty="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(S-EAS/S-EES)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dirty="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3- EEC context relocation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dirty="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(S-EES/T-EES)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b="1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4- Target information notification</a:t>
                      </a:r>
                      <a:endParaRPr lang="en-US" sz="13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b="1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(S-EES/EEC)</a:t>
                      </a:r>
                      <a:endParaRPr lang="en-US" sz="13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dirty="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5- Application context relocation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dirty="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(S-EAS/T-EAS)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dirty="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1- T-EAS discovery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dirty="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(S-EES/T-EES)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dirty="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2- EEC context relocation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dirty="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(S-EES/T-EES)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b="1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3- Target information notification</a:t>
                      </a:r>
                      <a:endParaRPr lang="en-US" sz="13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b="1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(S-EES/EEC)</a:t>
                      </a:r>
                      <a:endParaRPr lang="en-US" sz="13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dirty="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4- Application context relocation trigger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dirty="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(S-EES/S-EAS)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dirty="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5- Application context relocation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dirty="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(S-EAS/T-EAS)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3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b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1- T-EAS discovery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b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(EEC/T-EES)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r-FR" sz="1300" b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2- ACR initiation</a:t>
                      </a:r>
                      <a:endParaRPr lang="en-US" sz="13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r-FR" sz="1300" b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(EEC/T-EES)</a:t>
                      </a:r>
                      <a:endParaRPr lang="en-US" sz="13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dirty="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3- EEC context relocation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dirty="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(T-EES/S-EES)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dirty="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4- Application context relocation (T-EAS/S-EAS)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405978112"/>
                  </a:ext>
                </a:extLst>
              </a:tr>
            </a:tbl>
          </a:graphicData>
        </a:graphic>
      </p:graphicFrame>
      <p:sp>
        <p:nvSpPr>
          <p:cNvPr id="3" name="Rectangle 1">
            <a:extLst>
              <a:ext uri="{FF2B5EF4-FFF2-40B4-BE49-F238E27FC236}">
                <a16:creationId xmlns:a16="http://schemas.microsoft.com/office/drawing/2014/main" id="{9F5E7F07-436A-452B-9C83-09B8D0673096}"/>
              </a:ext>
            </a:extLst>
          </p:cNvPr>
          <p:cNvSpPr>
            <a:spLocks noChangeArrowheads="1"/>
          </p:cNvSpPr>
          <p:nvPr/>
        </p:nvSpPr>
        <p:spPr bwMode="auto">
          <a:xfrm>
            <a:off x="-4700766" y="-357651"/>
            <a:ext cx="21817758" cy="8148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3B5559C-5046-4B5D-A9E1-E904B25C64B0}"/>
              </a:ext>
            </a:extLst>
          </p:cNvPr>
          <p:cNvSpPr txBox="1"/>
          <p:nvPr/>
        </p:nvSpPr>
        <p:spPr>
          <a:xfrm>
            <a:off x="88770" y="2515385"/>
            <a:ext cx="2045617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u="sng" dirty="0"/>
              <a:t>When leaving a LADN area</a:t>
            </a:r>
          </a:p>
          <a:p>
            <a:pPr algn="ctr"/>
            <a:endParaRPr lang="en-US" b="1" u="sng" dirty="0">
              <a:solidFill>
                <a:srgbClr val="FF0000"/>
              </a:solidFill>
            </a:endParaRPr>
          </a:p>
          <a:p>
            <a:pPr algn="ctr"/>
            <a:r>
              <a:rPr lang="en-US" b="1" dirty="0">
                <a:solidFill>
                  <a:srgbClr val="FF0000"/>
                </a:solidFill>
              </a:rPr>
              <a:t>These ACR steps</a:t>
            </a:r>
            <a:r>
              <a:rPr lang="en-US" dirty="0"/>
              <a:t> </a:t>
            </a:r>
            <a:r>
              <a:rPr lang="en-US" b="1" dirty="0">
                <a:solidFill>
                  <a:srgbClr val="FF0000"/>
                </a:solidFill>
              </a:rPr>
              <a:t>fail </a:t>
            </a:r>
            <a:r>
              <a:rPr lang="en-US" dirty="0"/>
              <a:t>because communication between the LADN and the UE is not possible anymore</a:t>
            </a:r>
          </a:p>
        </p:txBody>
      </p:sp>
    </p:spTree>
    <p:extLst>
      <p:ext uri="{BB962C8B-B14F-4D97-AF65-F5344CB8AC3E}">
        <p14:creationId xmlns:p14="http://schemas.microsoft.com/office/powerpoint/2010/main" val="2804464538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ACR with SCP</a:t>
            </a:r>
          </a:p>
        </p:txBody>
      </p:sp>
      <p:graphicFrame>
        <p:nvGraphicFramePr>
          <p:cNvPr id="2" name="Content Placeholder 1">
            <a:extLst>
              <a:ext uri="{FF2B5EF4-FFF2-40B4-BE49-F238E27FC236}">
                <a16:creationId xmlns:a16="http://schemas.microsoft.com/office/drawing/2014/main" id="{F3E498A0-A7E0-42BB-9918-06D2D765F22F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97751304"/>
              </p:ext>
            </p:extLst>
          </p:nvPr>
        </p:nvGraphicFramePr>
        <p:xfrm>
          <a:off x="2134387" y="1863440"/>
          <a:ext cx="9219413" cy="444321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253424">
                  <a:extLst>
                    <a:ext uri="{9D8B030D-6E8A-4147-A177-3AD203B41FA5}">
                      <a16:colId xmlns:a16="http://schemas.microsoft.com/office/drawing/2014/main" val="2301121957"/>
                    </a:ext>
                  </a:extLst>
                </a:gridCol>
                <a:gridCol w="1592789">
                  <a:extLst>
                    <a:ext uri="{9D8B030D-6E8A-4147-A177-3AD203B41FA5}">
                      <a16:colId xmlns:a16="http://schemas.microsoft.com/office/drawing/2014/main" val="52619646"/>
                    </a:ext>
                  </a:extLst>
                </a:gridCol>
                <a:gridCol w="1592789">
                  <a:extLst>
                    <a:ext uri="{9D8B030D-6E8A-4147-A177-3AD203B41FA5}">
                      <a16:colId xmlns:a16="http://schemas.microsoft.com/office/drawing/2014/main" val="1282655598"/>
                    </a:ext>
                  </a:extLst>
                </a:gridCol>
                <a:gridCol w="1592789">
                  <a:extLst>
                    <a:ext uri="{9D8B030D-6E8A-4147-A177-3AD203B41FA5}">
                      <a16:colId xmlns:a16="http://schemas.microsoft.com/office/drawing/2014/main" val="373925945"/>
                    </a:ext>
                  </a:extLst>
                </a:gridCol>
                <a:gridCol w="1593811">
                  <a:extLst>
                    <a:ext uri="{9D8B030D-6E8A-4147-A177-3AD203B41FA5}">
                      <a16:colId xmlns:a16="http://schemas.microsoft.com/office/drawing/2014/main" val="610685014"/>
                    </a:ext>
                  </a:extLst>
                </a:gridCol>
                <a:gridCol w="1593811">
                  <a:extLst>
                    <a:ext uri="{9D8B030D-6E8A-4147-A177-3AD203B41FA5}">
                      <a16:colId xmlns:a16="http://schemas.microsoft.com/office/drawing/2014/main" val="2630231337"/>
                    </a:ext>
                  </a:extLst>
                </a:gridCol>
              </a:tblGrid>
              <a:tr h="638638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dirty="0">
                          <a:effectLst/>
                        </a:rPr>
                        <a:t>Procedure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dirty="0">
                          <a:effectLst/>
                        </a:rPr>
                        <a:t>Name</a:t>
                      </a:r>
                      <a:endParaRPr lang="en-US" sz="13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Initiation by EEC using regular EAS Discovery</a:t>
                      </a:r>
                      <a:endParaRPr lang="en-US" sz="13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dirty="0">
                          <a:effectLst/>
                        </a:rPr>
                        <a:t>EEC executed ACR via S-EES</a:t>
                      </a:r>
                      <a:endParaRPr lang="en-US" sz="13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dirty="0">
                          <a:effectLst/>
                        </a:rPr>
                        <a:t>S-EAS decided ACR</a:t>
                      </a:r>
                      <a:endParaRPr lang="en-US" sz="13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dirty="0">
                          <a:effectLst/>
                        </a:rPr>
                        <a:t>S-EES executed ACR</a:t>
                      </a:r>
                      <a:endParaRPr lang="en-US" sz="13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dirty="0">
                          <a:effectLst/>
                        </a:rPr>
                        <a:t>EEC executed 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dirty="0">
                          <a:effectLst/>
                        </a:rPr>
                        <a:t>ACR via T-EES</a:t>
                      </a:r>
                      <a:endParaRPr lang="en-US" sz="13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101844564"/>
                  </a:ext>
                </a:extLst>
              </a:tr>
              <a:tr h="422565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dirty="0">
                          <a:effectLst/>
                        </a:rPr>
                        <a:t>TS 23.558 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dirty="0">
                          <a:effectLst/>
                        </a:rPr>
                        <a:t>Clause</a:t>
                      </a:r>
                      <a:endParaRPr lang="en-US" sz="13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Clause 8.8.2.2</a:t>
                      </a:r>
                      <a:endParaRPr lang="en-US" sz="13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Clause 8.8.2.3</a:t>
                      </a:r>
                      <a:endParaRPr lang="en-US" sz="13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Clause 8.8.2.4</a:t>
                      </a:r>
                      <a:endParaRPr lang="en-US" sz="13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Clause 8.8.2.5</a:t>
                      </a:r>
                      <a:endParaRPr lang="en-US" sz="13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dirty="0">
                          <a:effectLst/>
                        </a:rPr>
                        <a:t>Clause 8.8.2.6</a:t>
                      </a:r>
                      <a:endParaRPr lang="en-US" sz="13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638879008"/>
                  </a:ext>
                </a:extLst>
              </a:tr>
              <a:tr h="3231511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b="1" dirty="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ACR execution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b="1" dirty="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steps</a:t>
                      </a:r>
                      <a:endParaRPr lang="en-US" sz="13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b="1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1- T-EAS discovery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b="1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(EEC/T-EES)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b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2- ACR initiation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b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(EEC/S-EES)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dirty="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3- EEC context relocation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dirty="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(S-EES/T-EES)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dirty="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4- Application context relocation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dirty="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(S-EAS/T-EAS)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b="1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1- T-EAS discovery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b="1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(EEC/T-EES)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b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2- ACR initiation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b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(EEC/S-EES)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dirty="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3- EEC context relocation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dirty="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(S-EES/T-EES)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dirty="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4- Application context relocation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dirty="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(S-EAS/T-EAS)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dirty="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1- T-EAS discovery 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dirty="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(S-EAS/T-EES)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dirty="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2- T-EAS declaration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dirty="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(S-EAS/S-EES)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dirty="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3- EEC context relocation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dirty="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(S-EES/T-EES)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b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4- Target information notification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b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(S-EES/EEC)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dirty="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5- Application context relocation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dirty="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(S-EAS/T-EAS)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dirty="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1- T-EAS discovery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dirty="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(S-EES/T-EES)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dirty="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2- EEC context relocation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dirty="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(S-EES/T-EES)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b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3- Target information notification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b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(S-EES/EEC)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dirty="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4- Application context relocation trigger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dirty="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(S-EES/S-EAS)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dirty="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5- Application context relocation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dirty="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(S-EAS/T-EAS)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3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b="1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1- T-EAS discovery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b="1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(EEC/T-EES)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r-FR" sz="1300" b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2- ACR initiation</a:t>
                      </a:r>
                      <a:endParaRPr lang="en-US" sz="13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r-FR" sz="1300" b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(EEC/T-EES)</a:t>
                      </a:r>
                      <a:endParaRPr lang="en-US" sz="13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dirty="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3- EEC context relocation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dirty="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(T-EES/S-EES)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dirty="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4- Application context relocation (T-EAS/S-EAS)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405978112"/>
                  </a:ext>
                </a:extLst>
              </a:tr>
            </a:tbl>
          </a:graphicData>
        </a:graphic>
      </p:graphicFrame>
      <p:sp>
        <p:nvSpPr>
          <p:cNvPr id="3" name="Rectangle 1">
            <a:extLst>
              <a:ext uri="{FF2B5EF4-FFF2-40B4-BE49-F238E27FC236}">
                <a16:creationId xmlns:a16="http://schemas.microsoft.com/office/drawing/2014/main" id="{9F5E7F07-436A-452B-9C83-09B8D0673096}"/>
              </a:ext>
            </a:extLst>
          </p:cNvPr>
          <p:cNvSpPr>
            <a:spLocks noChangeArrowheads="1"/>
          </p:cNvSpPr>
          <p:nvPr/>
        </p:nvSpPr>
        <p:spPr bwMode="auto">
          <a:xfrm>
            <a:off x="-4700766" y="-357651"/>
            <a:ext cx="21817758" cy="8148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3B5559C-5046-4B5D-A9E1-E904B25C64B0}"/>
              </a:ext>
            </a:extLst>
          </p:cNvPr>
          <p:cNvSpPr txBox="1"/>
          <p:nvPr/>
        </p:nvSpPr>
        <p:spPr>
          <a:xfrm>
            <a:off x="84840" y="2792386"/>
            <a:ext cx="2045617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u="sng" dirty="0"/>
              <a:t>Prior to entering a LADN area</a:t>
            </a:r>
          </a:p>
          <a:p>
            <a:pPr algn="ctr"/>
            <a:endParaRPr lang="en-US" b="1" dirty="0">
              <a:solidFill>
                <a:srgbClr val="FF0000"/>
              </a:solidFill>
            </a:endParaRPr>
          </a:p>
          <a:p>
            <a:pPr algn="ctr"/>
            <a:r>
              <a:rPr lang="en-US" b="1" dirty="0">
                <a:solidFill>
                  <a:srgbClr val="FF0000"/>
                </a:solidFill>
              </a:rPr>
              <a:t>These SCP steps</a:t>
            </a:r>
            <a:r>
              <a:rPr lang="en-US" dirty="0"/>
              <a:t> </a:t>
            </a:r>
            <a:r>
              <a:rPr lang="en-US" b="1" dirty="0">
                <a:solidFill>
                  <a:srgbClr val="FF0000"/>
                </a:solidFill>
              </a:rPr>
              <a:t>fail</a:t>
            </a:r>
            <a:r>
              <a:rPr lang="en-US" dirty="0"/>
              <a:t> </a:t>
            </a:r>
            <a:r>
              <a:rPr lang="en-US" dirty="0">
                <a:highlight>
                  <a:srgbClr val="FFFF00"/>
                </a:highlight>
              </a:rPr>
              <a:t>(e.g. planning</a:t>
            </a:r>
            <a:r>
              <a:rPr lang="en-US" dirty="0"/>
              <a:t>) because communication between the LADN and the UE is not yet possible</a:t>
            </a:r>
          </a:p>
        </p:txBody>
      </p:sp>
    </p:spTree>
    <p:extLst>
      <p:ext uri="{BB962C8B-B14F-4D97-AF65-F5344CB8AC3E}">
        <p14:creationId xmlns:p14="http://schemas.microsoft.com/office/powerpoint/2010/main" val="489983978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3AFF4909-1900-46CD-87F7-AE296C5941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ACR selection as a solution?</a:t>
            </a:r>
          </a:p>
        </p:txBody>
      </p:sp>
      <p:sp>
        <p:nvSpPr>
          <p:cNvPr id="8195" name="Content Placeholder 2">
            <a:extLst>
              <a:ext uri="{FF2B5EF4-FFF2-40B4-BE49-F238E27FC236}">
                <a16:creationId xmlns:a16="http://schemas.microsoft.com/office/drawing/2014/main" id="{A955EC6E-B2A1-4AA5-9F6A-E317D7FE324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6181" y="1825625"/>
            <a:ext cx="11378153" cy="4351338"/>
          </a:xfrm>
        </p:spPr>
        <p:txBody>
          <a:bodyPr/>
          <a:lstStyle/>
          <a:p>
            <a:pPr marL="0" indent="0">
              <a:buNone/>
            </a:pPr>
            <a:endParaRPr lang="en-US" altLang="en-US" b="1" dirty="0">
              <a:solidFill>
                <a:srgbClr val="FF0000"/>
              </a:solidFill>
            </a:endParaRPr>
          </a:p>
          <a:p>
            <a:r>
              <a:rPr lang="en-US" altLang="en-US" b="1" dirty="0">
                <a:solidFill>
                  <a:srgbClr val="FF0000"/>
                </a:solidFill>
              </a:rPr>
              <a:t>“Careful” selection of ACR scenario can sometime prevent LADN issues</a:t>
            </a:r>
          </a:p>
          <a:p>
            <a:pPr lvl="1"/>
            <a:r>
              <a:rPr lang="en-US" altLang="en-US" dirty="0"/>
              <a:t>Ex: A UE using LADN resources could select an appropriate ACR scenario</a:t>
            </a:r>
          </a:p>
          <a:p>
            <a:endParaRPr lang="en-US" altLang="en-US" dirty="0"/>
          </a:p>
          <a:p>
            <a:r>
              <a:rPr lang="en-US" altLang="en-US" b="1" dirty="0">
                <a:solidFill>
                  <a:srgbClr val="FF0000"/>
                </a:solidFill>
              </a:rPr>
              <a:t>However, ACR selection may not always prevent LADN issues</a:t>
            </a:r>
          </a:p>
          <a:p>
            <a:pPr lvl="1"/>
            <a:r>
              <a:rPr lang="en-US" altLang="en-US" dirty="0"/>
              <a:t>Ex: Required ACR/SCP capabilities not supported by AC/EEC/EES/EAS </a:t>
            </a:r>
          </a:p>
          <a:p>
            <a:pPr lvl="1"/>
            <a:r>
              <a:rPr lang="en-US" altLang="en-US" dirty="0"/>
              <a:t>Ex. Future EDN type (e.g. target) not known at ACR scenario selection</a:t>
            </a:r>
          </a:p>
          <a:p>
            <a:pPr lvl="1"/>
            <a:endParaRPr lang="en-US" altLang="en-US" dirty="0"/>
          </a:p>
          <a:p>
            <a:endParaRPr lang="en-US" altLang="en-US" dirty="0"/>
          </a:p>
          <a:p>
            <a:endParaRPr lang="en-US" altLang="en-US" dirty="0"/>
          </a:p>
          <a:p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371868939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3AFF4909-1900-46CD-87F7-AE296C5941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Summary</a:t>
            </a:r>
          </a:p>
        </p:txBody>
      </p:sp>
      <p:sp>
        <p:nvSpPr>
          <p:cNvPr id="8195" name="Content Placeholder 2">
            <a:extLst>
              <a:ext uri="{FF2B5EF4-FFF2-40B4-BE49-F238E27FC236}">
                <a16:creationId xmlns:a16="http://schemas.microsoft.com/office/drawing/2014/main" id="{A955EC6E-B2A1-4AA5-9F6A-E317D7FE324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6181" y="1825625"/>
            <a:ext cx="11378153" cy="4351338"/>
          </a:xfrm>
        </p:spPr>
        <p:txBody>
          <a:bodyPr/>
          <a:lstStyle/>
          <a:p>
            <a:r>
              <a:rPr lang="en-US" altLang="en-US" dirty="0"/>
              <a:t>ACR selection performed at the EEL may help prevent ACR issues with LADNs but it does not entirely solve the problem</a:t>
            </a:r>
          </a:p>
          <a:p>
            <a:endParaRPr lang="en-US" altLang="en-US" b="1" dirty="0">
              <a:solidFill>
                <a:srgbClr val="FF0000"/>
              </a:solidFill>
            </a:endParaRPr>
          </a:p>
          <a:p>
            <a:r>
              <a:rPr lang="en-US" altLang="en-US" dirty="0"/>
              <a:t>Proposal: </a:t>
            </a:r>
          </a:p>
          <a:p>
            <a:pPr lvl="1"/>
            <a:r>
              <a:rPr lang="en-US" altLang="en-US" sz="2800" b="1" dirty="0">
                <a:solidFill>
                  <a:srgbClr val="FF0000"/>
                </a:solidFill>
              </a:rPr>
              <a:t>The problem must be discussed and acknowledged in SA2 and SA6.</a:t>
            </a:r>
          </a:p>
          <a:p>
            <a:pPr lvl="1"/>
            <a:r>
              <a:rPr lang="en-US" altLang="en-US" sz="2800" b="1" dirty="0">
                <a:solidFill>
                  <a:srgbClr val="FF0000"/>
                </a:solidFill>
              </a:rPr>
              <a:t>An LS to SA2 is proposed, asking for feedback of usage of ACR scenarios with LADN EDNs, see S6-220</a:t>
            </a:r>
            <a:endParaRPr lang="en-US" altLang="en-US" dirty="0"/>
          </a:p>
          <a:p>
            <a:endParaRPr lang="en-US" altLang="en-US" dirty="0"/>
          </a:p>
          <a:p>
            <a:endParaRPr lang="en-US" altLang="en-US" dirty="0"/>
          </a:p>
          <a:p>
            <a:endParaRPr lang="en-US" altLang="en-US" dirty="0"/>
          </a:p>
        </p:txBody>
      </p:sp>
    </p:spTree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C8E648E97429F4A9C700CA2B719F885" ma:contentTypeVersion="17" ma:contentTypeDescription="Create a new document." ma:contentTypeScope="" ma:versionID="6e3ee49c1194d28eca38e3887a0c9fa5">
  <xsd:schema xmlns:xsd="http://www.w3.org/2001/XMLSchema" xmlns:xs="http://www.w3.org/2001/XMLSchema" xmlns:p="http://schemas.microsoft.com/office/2006/metadata/properties" xmlns:ns2="5a888943-97ca-4c93-b605-714bb5e9e285" xmlns:ns3="e32f50e1-6846-4d7d-ad60-ccd6877e6c5e" xmlns:ns4="http://schemas.microsoft.com/sharepoint/v4" targetNamespace="http://schemas.microsoft.com/office/2006/metadata/properties" ma:root="true" ma:fieldsID="8d383a2459015e6354274af988eab965" ns2:_="" ns3:_="" ns4:_="">
    <xsd:import namespace="5a888943-97ca-4c93-b605-714bb5e9e285"/>
    <xsd:import namespace="e32f50e1-6846-4d7d-ad60-ccd6877e6c5e"/>
    <xsd:import namespace="http://schemas.microsoft.com/sharepoint/v4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4:IconOverlay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a888943-97ca-4c93-b605-714bb5e9e28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32f50e1-6846-4d7d-ad60-ccd6877e6c5e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4" elementFormDefault="qualified">
    <xsd:import namespace="http://schemas.microsoft.com/office/2006/documentManagement/types"/>
    <xsd:import namespace="http://schemas.microsoft.com/office/infopath/2007/PartnerControls"/>
    <xsd:element name="IconOverlay" ma:index="19" nillable="true" ma:displayName="IconOverlay" ma:hidden="true" ma:internalName="IconOverlay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IconOverlay xmlns="http://schemas.microsoft.com/sharepoint/v4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4BD5D2D3-6830-411A-8326-1D258FF0B71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a888943-97ca-4c93-b605-714bb5e9e285"/>
    <ds:schemaRef ds:uri="e32f50e1-6846-4d7d-ad60-ccd6877e6c5e"/>
    <ds:schemaRef ds:uri="http://schemas.microsoft.com/sharepoint/v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35CA3727-A4EB-4398-9783-D0148B061093}">
  <ds:schemaRefs>
    <ds:schemaRef ds:uri="http://schemas.microsoft.com/office/2006/documentManagement/types"/>
    <ds:schemaRef ds:uri="http://schemas.microsoft.com/office/2006/metadata/properties"/>
    <ds:schemaRef ds:uri="679a257e-872f-4c98-9e8a-0a9c104f72cd"/>
    <ds:schemaRef ds:uri="http://purl.org/dc/terms/"/>
    <ds:schemaRef ds:uri="http://schemas.openxmlformats.org/package/2006/metadata/core-properties"/>
    <ds:schemaRef ds:uri="http://purl.org/dc/dcmitype/"/>
    <ds:schemaRef ds:uri="http://schemas.microsoft.com/office/infopath/2007/PartnerControls"/>
    <ds:schemaRef ds:uri="280d8efa-eff2-4910-88d2-79ca146720c4"/>
    <ds:schemaRef ds:uri="http://www.w3.org/XML/1998/namespace"/>
    <ds:schemaRef ds:uri="http://purl.org/dc/elements/1.1/"/>
    <ds:schemaRef ds:uri="http://schemas.microsoft.com/sharepoint/v4"/>
  </ds:schemaRefs>
</ds:datastoreItem>
</file>

<file path=customXml/itemProps3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5537</TotalTime>
  <Words>733</Words>
  <Application>Microsoft Office PowerPoint</Application>
  <PresentationFormat>Widescreen</PresentationFormat>
  <Paragraphs>157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2" baseType="lpstr">
      <vt:lpstr>Arial</vt:lpstr>
      <vt:lpstr>Arial </vt:lpstr>
      <vt:lpstr>Calibri</vt:lpstr>
      <vt:lpstr>Calibri Light</vt:lpstr>
      <vt:lpstr>Times New Roman</vt:lpstr>
      <vt:lpstr>Office Theme</vt:lpstr>
      <vt:lpstr>Issues using ACR with LADNs</vt:lpstr>
      <vt:lpstr>Overview</vt:lpstr>
      <vt:lpstr>ACR without SCP</vt:lpstr>
      <vt:lpstr>ACR with SCP</vt:lpstr>
      <vt:lpstr>ACR selection as a solution?</vt:lpstr>
      <vt:lpstr>Summary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Atle Monrad</cp:lastModifiedBy>
  <cp:revision>604</cp:revision>
  <dcterms:created xsi:type="dcterms:W3CDTF">2010-02-05T13:52:04Z</dcterms:created>
  <dcterms:modified xsi:type="dcterms:W3CDTF">2022-03-28T20:33:13Z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0x0101006C8E648E97429F4A9C700CA2B719F885</vt:lpwstr>
  </property>
</Properties>
</file>