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1"/>
  </p:notesMasterIdLst>
  <p:handoutMasterIdLst>
    <p:handoutMasterId r:id="rId12"/>
  </p:handoutMasterIdLst>
  <p:sldIdLst>
    <p:sldId id="341" r:id="rId5"/>
    <p:sldId id="363" r:id="rId6"/>
    <p:sldId id="364" r:id="rId7"/>
    <p:sldId id="365" r:id="rId8"/>
    <p:sldId id="367" r:id="rId9"/>
    <p:sldId id="368" r:id="rId1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63" d="100"/>
          <a:sy n="63" d="100"/>
        </p:scale>
        <p:origin x="632" y="4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xmlns="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xmlns="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xmlns="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xmlns="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xmlns="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xmlns="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xmlns="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xmlns="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xmlns="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xmlns="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2146088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xmlns="" id="{BB8994A5-D808-4BF9-9C30-40F75349FF4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&lt;</a:t>
            </a:r>
            <a:r>
              <a:rPr lang="sv-SE" altLang="en-US" sz="1200" b="1" i="1" dirty="0">
                <a:latin typeface="Arial "/>
              </a:rPr>
              <a:t>meeting</a:t>
            </a:r>
            <a:r>
              <a:rPr lang="sv-SE" altLang="en-US" sz="1200" b="1" dirty="0">
                <a:latin typeface="Arial "/>
              </a:rPr>
              <a:t>&gt;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location</a:t>
            </a:r>
            <a:r>
              <a:rPr lang="sv-SE" altLang="en-US" sz="1200" b="1" dirty="0">
                <a:latin typeface="Arial "/>
              </a:rPr>
              <a:t>&gt; – &lt;</a:t>
            </a:r>
            <a:r>
              <a:rPr lang="sv-SE" altLang="en-US" sz="1200" b="1" i="1" dirty="0">
                <a:latin typeface="Arial "/>
              </a:rPr>
              <a:t>month</a:t>
            </a:r>
            <a:r>
              <a:rPr lang="sv-SE" altLang="en-US" sz="1200" b="1" dirty="0">
                <a:latin typeface="Arial "/>
              </a:rPr>
              <a:t>&gt; 2019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xmlns="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xmlns="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xmlns="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xmlns="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xmlns="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xmlns="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xmlns="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xmlns="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3486150" cy="4616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#48-e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e-meeting, 5</a:t>
            </a:r>
            <a:r>
              <a:rPr lang="en-GB" altLang="en-US" sz="1200" b="1" baseline="30000" dirty="0">
                <a:latin typeface="Arial "/>
              </a:rPr>
              <a:t>th</a:t>
            </a:r>
            <a:r>
              <a:rPr lang="en-GB" altLang="en-US" sz="1200" b="1" dirty="0">
                <a:latin typeface="Arial "/>
              </a:rPr>
              <a:t> – 14</a:t>
            </a:r>
            <a:r>
              <a:rPr lang="en-GB" altLang="en-US" sz="1200" b="1" baseline="30000" dirty="0">
                <a:latin typeface="Arial "/>
              </a:rPr>
              <a:t>th </a:t>
            </a:r>
            <a:r>
              <a:rPr lang="en-GB" altLang="en-US" sz="1200" b="1" dirty="0">
                <a:latin typeface="Arial "/>
              </a:rPr>
              <a:t>April 2022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xmlns="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S6-22xxx</a:t>
            </a:r>
            <a:r>
              <a:rPr lang="en-GB" altLang="en-US" sz="1200" dirty="0"/>
              <a:t> 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xmlns="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GB" altLang="en-US" dirty="0"/>
              <a:t>S</a:t>
            </a:r>
            <a:r>
              <a:rPr lang="en-US" altLang="zh-CN" dirty="0" err="1"/>
              <a:t>ummary</a:t>
            </a:r>
            <a:r>
              <a:rPr lang="en-US" altLang="zh-CN" dirty="0"/>
              <a:t> on </a:t>
            </a:r>
            <a:r>
              <a:rPr lang="en-US" altLang="zh-CN" dirty="0" smtClean="0"/>
              <a:t>Key Issues for NSCE</a:t>
            </a:r>
            <a:endParaRPr lang="en-GB" altLang="en-US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xmlns="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 smtClean="0"/>
              <a:t>JIA X</a:t>
            </a:r>
            <a:r>
              <a:rPr lang="en-US" altLang="zh-CN" dirty="0" err="1" smtClean="0"/>
              <a:t>iaoqian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r>
              <a:rPr lang="en-GB" altLang="en-US" dirty="0" smtClean="0"/>
              <a:t>H</a:t>
            </a:r>
            <a:r>
              <a:rPr lang="en-US" altLang="zh-CN" dirty="0" err="1" smtClean="0"/>
              <a:t>uawei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xmlns="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Outline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xmlns="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O</a:t>
            </a:r>
            <a:r>
              <a:rPr lang="en-US" altLang="zh-CN" dirty="0"/>
              <a:t>verview of NSCE </a:t>
            </a:r>
            <a:r>
              <a:rPr lang="en-US" altLang="zh-CN" dirty="0" smtClean="0"/>
              <a:t>functionalities</a:t>
            </a:r>
          </a:p>
          <a:p>
            <a:r>
              <a:rPr lang="en-US" altLang="en-US" smtClean="0"/>
              <a:t>Existing Issues</a:t>
            </a:r>
            <a:endParaRPr lang="en-US" altLang="en-US" dirty="0"/>
          </a:p>
          <a:p>
            <a:r>
              <a:rPr lang="en-US" altLang="en-US" dirty="0"/>
              <a:t>S</a:t>
            </a:r>
            <a:r>
              <a:rPr lang="en-US" altLang="zh-CN" dirty="0"/>
              <a:t>ummary on </a:t>
            </a:r>
            <a:r>
              <a:rPr lang="en-US" altLang="zh-CN" dirty="0" smtClean="0"/>
              <a:t>KIs</a:t>
            </a:r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文本框 49"/>
          <p:cNvSpPr txBox="1"/>
          <p:nvPr/>
        </p:nvSpPr>
        <p:spPr>
          <a:xfrm>
            <a:off x="10211061" y="1776067"/>
            <a:ext cx="1929829" cy="3156419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44" name="文本框 39"/>
          <p:cNvSpPr txBox="1"/>
          <p:nvPr/>
        </p:nvSpPr>
        <p:spPr>
          <a:xfrm>
            <a:off x="4007845" y="1768628"/>
            <a:ext cx="6171071" cy="323757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endParaRPr lang="zh-CN" altLang="en-US" dirty="0"/>
          </a:p>
        </p:txBody>
      </p:sp>
      <p:sp>
        <p:nvSpPr>
          <p:cNvPr id="43" name="文本框 42"/>
          <p:cNvSpPr txBox="1"/>
          <p:nvPr/>
        </p:nvSpPr>
        <p:spPr>
          <a:xfrm>
            <a:off x="1961367" y="1749270"/>
            <a:ext cx="1993204" cy="400444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40" name="文本框 39"/>
          <p:cNvSpPr txBox="1"/>
          <p:nvPr/>
        </p:nvSpPr>
        <p:spPr>
          <a:xfrm>
            <a:off x="5817" y="1740646"/>
            <a:ext cx="1947365" cy="400444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cxnSp>
        <p:nvCxnSpPr>
          <p:cNvPr id="11" name="Straight Connector 56"/>
          <p:cNvCxnSpPr/>
          <p:nvPr/>
        </p:nvCxnSpPr>
        <p:spPr>
          <a:xfrm>
            <a:off x="5920104" y="2022579"/>
            <a:ext cx="0" cy="292071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70" name="Title 1">
            <a:extLst>
              <a:ext uri="{FF2B5EF4-FFF2-40B4-BE49-F238E27FC236}">
                <a16:creationId xmlns:a16="http://schemas.microsoft.com/office/drawing/2014/main" xmlns="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5134" y="593767"/>
            <a:ext cx="10515600" cy="1104917"/>
          </a:xfrm>
        </p:spPr>
        <p:txBody>
          <a:bodyPr/>
          <a:lstStyle/>
          <a:p>
            <a:r>
              <a:rPr lang="en-US" altLang="en-US" dirty="0"/>
              <a:t>O</a:t>
            </a:r>
            <a:r>
              <a:rPr lang="en-US" altLang="zh-CN" dirty="0"/>
              <a:t>verview of NSCE functionalities</a:t>
            </a:r>
            <a:endParaRPr lang="en-GB" altLang="en-US" dirty="0"/>
          </a:p>
        </p:txBody>
      </p:sp>
      <p:sp>
        <p:nvSpPr>
          <p:cNvPr id="4" name="文本框 11"/>
          <p:cNvSpPr txBox="1"/>
          <p:nvPr/>
        </p:nvSpPr>
        <p:spPr>
          <a:xfrm>
            <a:off x="1964549" y="2313849"/>
            <a:ext cx="19786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u="sng" dirty="0" smtClean="0">
                <a:latin typeface="+mn-lt"/>
              </a:rPr>
              <a:t>Step2: </a:t>
            </a:r>
            <a:r>
              <a:rPr lang="zh-CN" altLang="en-US" sz="1200" b="1" u="sng" dirty="0" smtClean="0">
                <a:latin typeface="+mn-lt"/>
              </a:rPr>
              <a:t> </a:t>
            </a:r>
            <a:r>
              <a:rPr lang="en-US" altLang="zh-CN" sz="1200" b="1" u="sng" dirty="0" smtClean="0">
                <a:latin typeface="+mn-lt"/>
              </a:rPr>
              <a:t>Slice </a:t>
            </a:r>
            <a:r>
              <a:rPr lang="en-US" altLang="zh-CN" sz="1200" b="1" u="sng" dirty="0" err="1" smtClean="0">
                <a:latin typeface="+mn-lt"/>
              </a:rPr>
              <a:t>Determinaztion</a:t>
            </a:r>
            <a:endParaRPr lang="zh-CN" altLang="en-US" sz="1200" b="1" u="sng" dirty="0">
              <a:latin typeface="+mn-lt"/>
            </a:endParaRPr>
          </a:p>
        </p:txBody>
      </p:sp>
      <p:sp>
        <p:nvSpPr>
          <p:cNvPr id="5" name="文本框 12"/>
          <p:cNvSpPr txBox="1"/>
          <p:nvPr/>
        </p:nvSpPr>
        <p:spPr>
          <a:xfrm>
            <a:off x="3808821" y="2158494"/>
            <a:ext cx="20471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u="sng" dirty="0" smtClean="0">
                <a:latin typeface="+mn-lt"/>
              </a:rPr>
              <a:t>Step3: Slice </a:t>
            </a:r>
            <a:r>
              <a:rPr lang="en-US" altLang="zh-CN" sz="1200" b="1" u="sng" dirty="0">
                <a:latin typeface="+mn-lt"/>
              </a:rPr>
              <a:t>service subscription</a:t>
            </a:r>
            <a:endParaRPr lang="zh-CN" altLang="en-US" sz="1200" b="1" u="sng" dirty="0">
              <a:latin typeface="+mn-lt"/>
            </a:endParaRPr>
          </a:p>
        </p:txBody>
      </p:sp>
      <p:sp>
        <p:nvSpPr>
          <p:cNvPr id="6" name="文本框 14"/>
          <p:cNvSpPr txBox="1"/>
          <p:nvPr/>
        </p:nvSpPr>
        <p:spPr>
          <a:xfrm>
            <a:off x="6239524" y="2268439"/>
            <a:ext cx="17910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u="sng" dirty="0" smtClean="0">
                <a:latin typeface="+mn-lt"/>
              </a:rPr>
              <a:t>Step4: Slice </a:t>
            </a:r>
            <a:r>
              <a:rPr lang="en-US" altLang="zh-CN" sz="1200" b="1" u="sng" dirty="0">
                <a:latin typeface="+mn-lt"/>
              </a:rPr>
              <a:t>monitor</a:t>
            </a:r>
            <a:endParaRPr lang="zh-CN" altLang="en-US" sz="1200" b="1" u="sng" dirty="0">
              <a:latin typeface="+mn-lt"/>
            </a:endParaRPr>
          </a:p>
        </p:txBody>
      </p:sp>
      <p:sp>
        <p:nvSpPr>
          <p:cNvPr id="7" name="文本框 15"/>
          <p:cNvSpPr txBox="1"/>
          <p:nvPr/>
        </p:nvSpPr>
        <p:spPr>
          <a:xfrm>
            <a:off x="8463392" y="2243803"/>
            <a:ext cx="17910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u="sng" dirty="0" smtClean="0">
                <a:latin typeface="+mn-lt"/>
              </a:rPr>
              <a:t>Step 5: Slice adaption </a:t>
            </a:r>
            <a:endParaRPr lang="zh-CN" altLang="en-US" sz="1200" b="1" u="sng" dirty="0">
              <a:latin typeface="+mn-lt"/>
            </a:endParaRPr>
          </a:p>
        </p:txBody>
      </p:sp>
      <p:cxnSp>
        <p:nvCxnSpPr>
          <p:cNvPr id="9" name="直接箭头连接符 20"/>
          <p:cNvCxnSpPr/>
          <p:nvPr/>
        </p:nvCxnSpPr>
        <p:spPr>
          <a:xfrm>
            <a:off x="60960" y="2620159"/>
            <a:ext cx="12070080" cy="451"/>
          </a:xfrm>
          <a:prstGeom prst="straightConnector1">
            <a:avLst/>
          </a:prstGeom>
          <a:ln w="508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55"/>
          <p:cNvCxnSpPr/>
          <p:nvPr/>
        </p:nvCxnSpPr>
        <p:spPr>
          <a:xfrm flipH="1">
            <a:off x="3989855" y="2009770"/>
            <a:ext cx="6623" cy="358370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55"/>
          <p:cNvCxnSpPr/>
          <p:nvPr/>
        </p:nvCxnSpPr>
        <p:spPr>
          <a:xfrm flipH="1">
            <a:off x="1924934" y="2028331"/>
            <a:ext cx="1563" cy="361065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1"/>
          <p:cNvSpPr txBox="1"/>
          <p:nvPr/>
        </p:nvSpPr>
        <p:spPr>
          <a:xfrm>
            <a:off x="-90128" y="2304371"/>
            <a:ext cx="21038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u="sng" dirty="0" smtClean="0">
                <a:latin typeface="+mn-lt"/>
              </a:rPr>
              <a:t>Step1: Slice</a:t>
            </a:r>
            <a:r>
              <a:rPr lang="zh-CN" altLang="en-US" sz="1200" b="1" u="sng" dirty="0" smtClean="0">
                <a:latin typeface="+mn-lt"/>
              </a:rPr>
              <a:t> </a:t>
            </a:r>
            <a:r>
              <a:rPr lang="en-US" altLang="zh-CN" sz="1200" b="1" u="sng" dirty="0" smtClean="0">
                <a:latin typeface="+mn-lt"/>
              </a:rPr>
              <a:t>Service discovery</a:t>
            </a:r>
            <a:endParaRPr lang="zh-CN" altLang="en-US" sz="1200" b="1" u="sng" dirty="0">
              <a:latin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77800" y="6178656"/>
            <a:ext cx="11534035" cy="30777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dk1"/>
                </a:solidFill>
              </a:rPr>
              <a:t>KI 1:Network </a:t>
            </a:r>
            <a:r>
              <a:rPr lang="en-US" altLang="zh-CN" sz="1400" dirty="0">
                <a:solidFill>
                  <a:schemeClr val="dk1"/>
                </a:solidFill>
              </a:rPr>
              <a:t>slice capability management enhancements</a:t>
            </a:r>
            <a:endParaRPr lang="zh-CN" altLang="en-US" sz="1400" dirty="0"/>
          </a:p>
        </p:txBody>
      </p:sp>
      <p:sp>
        <p:nvSpPr>
          <p:cNvPr id="16" name="矩形 15"/>
          <p:cNvSpPr/>
          <p:nvPr/>
        </p:nvSpPr>
        <p:spPr>
          <a:xfrm>
            <a:off x="13192" y="4076983"/>
            <a:ext cx="189725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dk1"/>
                </a:solidFill>
              </a:rPr>
              <a:t>KI9:  </a:t>
            </a:r>
            <a:r>
              <a:rPr lang="en-GB" altLang="zh-CN" sz="1200" dirty="0">
                <a:solidFill>
                  <a:schemeClr val="dk1"/>
                </a:solidFill>
              </a:rPr>
              <a:t>Support for trust enablement</a:t>
            </a:r>
            <a:endParaRPr lang="zh-CN" altLang="en-US" sz="1200" dirty="0"/>
          </a:p>
        </p:txBody>
      </p:sp>
      <p:sp>
        <p:nvSpPr>
          <p:cNvPr id="17" name="矩形 16"/>
          <p:cNvSpPr/>
          <p:nvPr/>
        </p:nvSpPr>
        <p:spPr>
          <a:xfrm>
            <a:off x="29909" y="3028512"/>
            <a:ext cx="20932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 smtClean="0">
                <a:solidFill>
                  <a:schemeClr val="dk1"/>
                </a:solidFill>
              </a:rPr>
              <a:t>KI 3</a:t>
            </a:r>
            <a:r>
              <a:rPr lang="en-US" altLang="zh-CN" sz="1200" dirty="0">
                <a:solidFill>
                  <a:schemeClr val="dk1"/>
                </a:solidFill>
              </a:rPr>
              <a:t>:  Discovery &amp; registration aspects for management service exposure</a:t>
            </a:r>
            <a:endParaRPr lang="zh-CN" altLang="en-US" sz="1200" dirty="0"/>
          </a:p>
        </p:txBody>
      </p:sp>
      <p:sp>
        <p:nvSpPr>
          <p:cNvPr id="18" name="矩形 17"/>
          <p:cNvSpPr/>
          <p:nvPr/>
        </p:nvSpPr>
        <p:spPr>
          <a:xfrm>
            <a:off x="4034607" y="5462558"/>
            <a:ext cx="7677228" cy="30777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dk1"/>
                </a:solidFill>
              </a:rPr>
              <a:t>KI 2</a:t>
            </a:r>
            <a:r>
              <a:rPr lang="en-US" altLang="zh-CN" sz="1400" dirty="0">
                <a:solidFill>
                  <a:schemeClr val="dk1"/>
                </a:solidFill>
              </a:rPr>
              <a:t>: </a:t>
            </a:r>
            <a:r>
              <a:rPr lang="en-US" altLang="zh-CN" sz="1400" dirty="0" smtClean="0">
                <a:solidFill>
                  <a:schemeClr val="dk1"/>
                </a:solidFill>
              </a:rPr>
              <a:t>Application </a:t>
            </a:r>
            <a:r>
              <a:rPr lang="en-US" altLang="zh-CN" sz="1400" dirty="0">
                <a:solidFill>
                  <a:schemeClr val="dk1"/>
                </a:solidFill>
              </a:rPr>
              <a:t>layer exposed network slice lifecycle management</a:t>
            </a:r>
            <a:endParaRPr lang="zh-CN" altLang="en-US" sz="1400" dirty="0">
              <a:solidFill>
                <a:schemeClr val="dk1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986714" y="2871185"/>
            <a:ext cx="22209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sz="1200" dirty="0" smtClean="0">
                <a:solidFill>
                  <a:schemeClr val="dk1"/>
                </a:solidFill>
              </a:rPr>
              <a:t>KI 4</a:t>
            </a:r>
            <a:r>
              <a:rPr lang="en-GB" altLang="zh-CN" sz="1200" dirty="0">
                <a:solidFill>
                  <a:schemeClr val="dk1"/>
                </a:solidFill>
              </a:rPr>
              <a:t>: Network slice fault management capability</a:t>
            </a:r>
            <a:endParaRPr lang="zh-CN" altLang="en-US" sz="1200" dirty="0">
              <a:solidFill>
                <a:schemeClr val="dk1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047932" y="5064780"/>
            <a:ext cx="7655902" cy="30777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GB" altLang="zh-CN" sz="1400" dirty="0" smtClean="0">
                <a:solidFill>
                  <a:schemeClr val="dk1"/>
                </a:solidFill>
              </a:rPr>
              <a:t>KI 5: Communication </a:t>
            </a:r>
            <a:r>
              <a:rPr lang="en-GB" altLang="zh-CN" sz="1400" dirty="0">
                <a:solidFill>
                  <a:schemeClr val="dk1"/>
                </a:solidFill>
              </a:rPr>
              <a:t>service management exposure</a:t>
            </a:r>
            <a:endParaRPr lang="zh-CN" altLang="en-US" sz="1400" dirty="0">
              <a:solidFill>
                <a:schemeClr val="dk1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983030" y="3351656"/>
            <a:ext cx="254145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sz="1200" dirty="0" smtClean="0">
                <a:solidFill>
                  <a:schemeClr val="dk1"/>
                </a:solidFill>
              </a:rPr>
              <a:t>KI 6: Application </a:t>
            </a:r>
            <a:r>
              <a:rPr lang="en-GB" altLang="zh-CN" sz="1200" dirty="0">
                <a:solidFill>
                  <a:schemeClr val="dk1"/>
                </a:solidFill>
              </a:rPr>
              <a:t>layer </a:t>
            </a:r>
            <a:r>
              <a:rPr lang="en-GB" altLang="zh-CN" sz="1200" dirty="0" err="1">
                <a:solidFill>
                  <a:schemeClr val="dk1"/>
                </a:solidFill>
              </a:rPr>
              <a:t>QoS</a:t>
            </a:r>
            <a:r>
              <a:rPr lang="en-GB" altLang="zh-CN" sz="1200" dirty="0">
                <a:solidFill>
                  <a:schemeClr val="dk1"/>
                </a:solidFill>
              </a:rPr>
              <a:t> verification capability enablement</a:t>
            </a:r>
            <a:endParaRPr lang="zh-CN" altLang="en-US" sz="1200" dirty="0">
              <a:solidFill>
                <a:schemeClr val="dk1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988738" y="3793156"/>
            <a:ext cx="24443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 smtClean="0">
                <a:solidFill>
                  <a:schemeClr val="dk1"/>
                </a:solidFill>
              </a:rPr>
              <a:t>KI 7</a:t>
            </a:r>
            <a:r>
              <a:rPr lang="en-US" altLang="zh-CN" sz="1200" dirty="0">
                <a:solidFill>
                  <a:schemeClr val="dk1"/>
                </a:solidFill>
              </a:rPr>
              <a:t>: </a:t>
            </a:r>
            <a:r>
              <a:rPr lang="en-GB" altLang="zh-CN" sz="1200" dirty="0">
                <a:solidFill>
                  <a:schemeClr val="dk1"/>
                </a:solidFill>
              </a:rPr>
              <a:t>Network slice related performance and analytics exposure</a:t>
            </a:r>
            <a:endParaRPr lang="zh-CN" altLang="en-US" sz="1200" dirty="0">
              <a:solidFill>
                <a:schemeClr val="dk1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919035" y="2957840"/>
            <a:ext cx="18136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dk1"/>
                </a:solidFill>
              </a:rPr>
              <a:t>KI8: </a:t>
            </a:r>
            <a:r>
              <a:rPr lang="en-GB" altLang="zh-CN" sz="1200" dirty="0">
                <a:solidFill>
                  <a:schemeClr val="dk1"/>
                </a:solidFill>
              </a:rPr>
              <a:t>Support for requirements translation</a:t>
            </a:r>
            <a:endParaRPr lang="zh-CN" altLang="en-US" sz="1200" dirty="0">
              <a:solidFill>
                <a:schemeClr val="dk1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904567" y="4213501"/>
            <a:ext cx="21300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sz="1200" dirty="0">
                <a:solidFill>
                  <a:schemeClr val="dk1"/>
                </a:solidFill>
              </a:rPr>
              <a:t>KI13: Delivery of the existing Network Slice information to the trusted third-party</a:t>
            </a:r>
            <a:endParaRPr lang="zh-CN" altLang="en-US" sz="1200" dirty="0">
              <a:solidFill>
                <a:schemeClr val="dk1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988738" y="4415405"/>
            <a:ext cx="2117371" cy="669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sz="1200" dirty="0">
                <a:solidFill>
                  <a:schemeClr val="dk1"/>
                </a:solidFill>
              </a:rPr>
              <a:t>KI14: Application layer </a:t>
            </a:r>
            <a:r>
              <a:rPr lang="en-GB" altLang="zh-CN" sz="1200" dirty="0" err="1">
                <a:solidFill>
                  <a:schemeClr val="dk1"/>
                </a:solidFill>
              </a:rPr>
              <a:t>QoS</a:t>
            </a:r>
            <a:r>
              <a:rPr lang="en-GB" altLang="zh-CN" sz="1200" dirty="0">
                <a:solidFill>
                  <a:schemeClr val="dk1"/>
                </a:solidFill>
              </a:rPr>
              <a:t> verification capability enablement</a:t>
            </a:r>
            <a:endParaRPr lang="zh-CN" altLang="en-US" sz="1200" dirty="0">
              <a:solidFill>
                <a:schemeClr val="dk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22113" y="3510496"/>
            <a:ext cx="196609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sz="1200" dirty="0">
                <a:solidFill>
                  <a:schemeClr val="dk1"/>
                </a:solidFill>
              </a:rPr>
              <a:t>KI </a:t>
            </a:r>
            <a:r>
              <a:rPr lang="en-GB" altLang="zh-CN" sz="1200" dirty="0" smtClean="0">
                <a:solidFill>
                  <a:schemeClr val="dk1"/>
                </a:solidFill>
              </a:rPr>
              <a:t>10: Support for managing trusted third-party owned application(s)</a:t>
            </a:r>
            <a:endParaRPr lang="zh-CN" altLang="en-US" sz="1200" dirty="0">
              <a:solidFill>
                <a:schemeClr val="dk1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433060" y="3695162"/>
            <a:ext cx="157003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sz="1200" dirty="0">
                <a:solidFill>
                  <a:schemeClr val="dk1"/>
                </a:solidFill>
              </a:rPr>
              <a:t>KI11: Dynamic slice SLA alignment</a:t>
            </a:r>
            <a:endParaRPr lang="zh-CN" altLang="en-US" sz="1200" dirty="0">
              <a:solidFill>
                <a:schemeClr val="dk1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054635" y="3536344"/>
            <a:ext cx="18895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sz="1200" dirty="0">
                <a:solidFill>
                  <a:schemeClr val="dk1"/>
                </a:solidFill>
              </a:rPr>
              <a:t>KI 15: Network Slice creation to the third-party and UE</a:t>
            </a:r>
            <a:endParaRPr lang="zh-CN" altLang="en-US" sz="1200" dirty="0">
              <a:solidFill>
                <a:schemeClr val="dk1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77800" y="5812297"/>
            <a:ext cx="11534035" cy="30777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GB" altLang="zh-CN" sz="1400" dirty="0">
                <a:solidFill>
                  <a:schemeClr val="dk1"/>
                </a:solidFill>
              </a:rPr>
              <a:t>KI 12:  Network slice capability exposure in the edge data network</a:t>
            </a:r>
            <a:endParaRPr lang="zh-CN" altLang="zh-CN" sz="1400" dirty="0">
              <a:solidFill>
                <a:schemeClr val="dk1"/>
              </a:solidFill>
            </a:endParaRPr>
          </a:p>
        </p:txBody>
      </p:sp>
      <p:cxnSp>
        <p:nvCxnSpPr>
          <p:cNvPr id="38" name="Straight Connector 56"/>
          <p:cNvCxnSpPr/>
          <p:nvPr/>
        </p:nvCxnSpPr>
        <p:spPr>
          <a:xfrm>
            <a:off x="8350037" y="2066687"/>
            <a:ext cx="0" cy="292071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56"/>
          <p:cNvCxnSpPr/>
          <p:nvPr/>
        </p:nvCxnSpPr>
        <p:spPr>
          <a:xfrm>
            <a:off x="10216700" y="2066686"/>
            <a:ext cx="0" cy="292071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15"/>
          <p:cNvSpPr txBox="1"/>
          <p:nvPr/>
        </p:nvSpPr>
        <p:spPr>
          <a:xfrm>
            <a:off x="10216700" y="2225002"/>
            <a:ext cx="20071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u="sng" dirty="0" smtClean="0">
                <a:latin typeface="+mn-lt"/>
              </a:rPr>
              <a:t>Step6:Slice </a:t>
            </a:r>
            <a:r>
              <a:rPr lang="en-US" altLang="zh-CN" sz="1200" b="1" u="sng" dirty="0" err="1" smtClean="0">
                <a:latin typeface="+mn-lt"/>
              </a:rPr>
              <a:t>disenagement</a:t>
            </a:r>
            <a:r>
              <a:rPr lang="en-US" altLang="zh-CN" sz="1200" b="1" u="sng" dirty="0" smtClean="0">
                <a:latin typeface="+mn-lt"/>
              </a:rPr>
              <a:t> </a:t>
            </a:r>
            <a:endParaRPr lang="zh-CN" altLang="en-US" sz="1200" b="1" u="sng" dirty="0">
              <a:latin typeface="+mn-lt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-37094" y="1840493"/>
            <a:ext cx="22436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/>
              <a:t>OnboardingPhase</a:t>
            </a:r>
            <a:endParaRPr lang="zh-CN" altLang="en-US" sz="1600" b="1" dirty="0"/>
          </a:p>
        </p:txBody>
      </p:sp>
      <p:sp>
        <p:nvSpPr>
          <p:cNvPr id="47" name="文本框 46"/>
          <p:cNvSpPr txBox="1"/>
          <p:nvPr/>
        </p:nvSpPr>
        <p:spPr>
          <a:xfrm>
            <a:off x="1940985" y="1848445"/>
            <a:ext cx="22436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/>
              <a:t>PreparationPhase</a:t>
            </a:r>
            <a:endParaRPr lang="zh-CN" altLang="en-US" sz="1600" b="1" dirty="0"/>
          </a:p>
        </p:txBody>
      </p:sp>
      <p:sp>
        <p:nvSpPr>
          <p:cNvPr id="48" name="文本框 47"/>
          <p:cNvSpPr txBox="1"/>
          <p:nvPr/>
        </p:nvSpPr>
        <p:spPr>
          <a:xfrm>
            <a:off x="6198099" y="1831495"/>
            <a:ext cx="22436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/>
              <a:t>OperationPhase</a:t>
            </a:r>
            <a:endParaRPr lang="zh-CN" altLang="en-US" sz="1600" b="1" dirty="0"/>
          </a:p>
        </p:txBody>
      </p:sp>
      <p:sp>
        <p:nvSpPr>
          <p:cNvPr id="49" name="文本框 48"/>
          <p:cNvSpPr txBox="1"/>
          <p:nvPr/>
        </p:nvSpPr>
        <p:spPr>
          <a:xfrm>
            <a:off x="10048533" y="1814359"/>
            <a:ext cx="22436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err="1" smtClean="0"/>
              <a:t>DecommissionPhase</a:t>
            </a:r>
            <a:endParaRPr lang="zh-CN" altLang="en-US" sz="1600" b="1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xmlns="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 Existing </a:t>
            </a:r>
            <a:r>
              <a:rPr lang="en-US" altLang="zh-CN" dirty="0" smtClean="0"/>
              <a:t>KIs(1)</a:t>
            </a:r>
            <a:endParaRPr lang="en-GB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0403095"/>
              </p:ext>
            </p:extLst>
          </p:nvPr>
        </p:nvGraphicFramePr>
        <p:xfrm>
          <a:off x="136715" y="1812939"/>
          <a:ext cx="11731235" cy="454936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252405"/>
                <a:gridCol w="5467150"/>
                <a:gridCol w="2011680"/>
              </a:tblGrid>
              <a:tr h="477518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Key Issues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Summary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Solutions</a:t>
                      </a:r>
                      <a:endParaRPr lang="zh-CN" altLang="en-US" sz="1600" dirty="0"/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r>
                        <a:rPr lang="en-US" altLang="zh-CN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KI 1:  Network slice capability management enhancements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A general Key issue related with several network slice related exposure capabilities and architecture enhancement  throughout all</a:t>
                      </a:r>
                      <a:r>
                        <a:rPr lang="en-US" altLang="zh-CN" sz="1600" baseline="0" dirty="0" smtClean="0"/>
                        <a:t> the phases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Architectures Model</a:t>
                      </a:r>
                    </a:p>
                    <a:p>
                      <a:r>
                        <a:rPr lang="en-US" altLang="zh-CN" sz="1600" dirty="0" smtClean="0"/>
                        <a:t>Solution 1/2/4/5/11</a:t>
                      </a:r>
                      <a:endParaRPr lang="zh-CN" altLang="en-US" sz="1600" dirty="0"/>
                    </a:p>
                  </a:txBody>
                  <a:tcPr/>
                </a:tc>
              </a:tr>
              <a:tr h="487680">
                <a:tc>
                  <a:txBody>
                    <a:bodyPr/>
                    <a:lstStyle/>
                    <a:p>
                      <a:r>
                        <a:rPr lang="en-US" altLang="zh-CN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KI 2:</a:t>
                      </a:r>
                      <a:r>
                        <a:rPr lang="en-US" altLang="zh-CN" sz="16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lang="en-US" altLang="zh-CN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Application layer exposed network slice lifecycle management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Key issue related with network slice lifecycle related capabilities across network slice operation</a:t>
                      </a:r>
                      <a:r>
                        <a:rPr lang="en-US" altLang="zh-CN" sz="1600" baseline="0" dirty="0" smtClean="0"/>
                        <a:t> and commissioning phases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Solution 1</a:t>
                      </a:r>
                      <a:endParaRPr lang="zh-CN" altLang="en-US" sz="1600" dirty="0"/>
                    </a:p>
                  </a:txBody>
                  <a:tcPr/>
                </a:tc>
              </a:tr>
              <a:tr h="518160">
                <a:tc>
                  <a:txBody>
                    <a:bodyPr/>
                    <a:lstStyle/>
                    <a:p>
                      <a:r>
                        <a:rPr lang="en-US" altLang="zh-CN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KI 3:  Discovery &amp; registration aspects for management service exposure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Network slice capability exposure</a:t>
                      </a:r>
                      <a:r>
                        <a:rPr lang="en-US" altLang="zh-CN" sz="1600" baseline="0" dirty="0" smtClean="0"/>
                        <a:t> related s</a:t>
                      </a:r>
                      <a:r>
                        <a:rPr lang="en-US" altLang="zh-CN" sz="1600" dirty="0" smtClean="0"/>
                        <a:t>ervices discovery in onboarding</a:t>
                      </a:r>
                      <a:r>
                        <a:rPr lang="en-US" altLang="zh-CN" sz="1600" baseline="0" dirty="0" smtClean="0"/>
                        <a:t> phases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Solution 7/8</a:t>
                      </a:r>
                      <a:endParaRPr lang="zh-CN" altLang="en-US" sz="1600" dirty="0"/>
                    </a:p>
                  </a:txBody>
                  <a:tcPr/>
                </a:tc>
              </a:tr>
              <a:tr h="353282">
                <a:tc>
                  <a:txBody>
                    <a:bodyPr/>
                    <a:lstStyle/>
                    <a:p>
                      <a:r>
                        <a:rPr lang="en-GB" altLang="zh-CN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KI 4: Network slice fault management capability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baseline="0" dirty="0" smtClean="0"/>
                        <a:t>End-to-end fault management in operation phases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Solution 2</a:t>
                      </a:r>
                      <a:endParaRPr lang="zh-CN" altLang="en-US" sz="1600" dirty="0"/>
                    </a:p>
                  </a:txBody>
                  <a:tcPr/>
                </a:tc>
              </a:tr>
              <a:tr h="477520">
                <a:tc>
                  <a:txBody>
                    <a:bodyPr/>
                    <a:lstStyle/>
                    <a:p>
                      <a:r>
                        <a:rPr lang="en-GB" altLang="zh-CN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KI 5: Communication service management exposure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Communication</a:t>
                      </a:r>
                      <a:r>
                        <a:rPr lang="en-US" altLang="zh-CN" sz="1600" baseline="0" dirty="0" smtClean="0"/>
                        <a:t> service management in network slice operation and commissioning phases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Solution 11</a:t>
                      </a:r>
                      <a:endParaRPr lang="zh-CN" altLang="en-US" sz="1600" dirty="0"/>
                    </a:p>
                  </a:txBody>
                  <a:tcPr/>
                </a:tc>
              </a:tr>
              <a:tr h="477520">
                <a:tc>
                  <a:txBody>
                    <a:bodyPr/>
                    <a:lstStyle/>
                    <a:p>
                      <a:r>
                        <a:rPr lang="en-GB" altLang="zh-CN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KI 6: Application layer </a:t>
                      </a:r>
                      <a:r>
                        <a:rPr lang="en-GB" altLang="zh-CN" sz="16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QoS</a:t>
                      </a:r>
                      <a:r>
                        <a:rPr lang="en-GB" altLang="zh-CN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verification capability enablement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aseline="0" dirty="0" smtClean="0"/>
                        <a:t>Monitor the end users’ </a:t>
                      </a:r>
                      <a:r>
                        <a:rPr lang="en-US" altLang="zh-CN" sz="1600" baseline="0" dirty="0" err="1" smtClean="0"/>
                        <a:t>QoS</a:t>
                      </a:r>
                      <a:r>
                        <a:rPr lang="en-US" altLang="zh-CN" sz="1600" baseline="0" dirty="0" smtClean="0"/>
                        <a:t>  to  verify the SLA configuration in slice operations phase</a:t>
                      </a:r>
                      <a:endParaRPr lang="zh-CN" altLang="en-US" sz="16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Solution 4</a:t>
                      </a:r>
                      <a:endParaRPr lang="zh-CN" altLang="en-US" sz="1600" dirty="0"/>
                    </a:p>
                  </a:txBody>
                  <a:tcPr/>
                </a:tc>
              </a:tr>
              <a:tr h="526181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KI 7:</a:t>
                      </a:r>
                      <a:r>
                        <a:rPr lang="en-US" altLang="zh-CN" sz="1600" baseline="0" dirty="0" smtClean="0"/>
                        <a:t> </a:t>
                      </a:r>
                      <a:r>
                        <a:rPr lang="en-GB" altLang="zh-CN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Network slice related performance and analytics exposure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baseline="0" dirty="0" smtClean="0"/>
                        <a:t>End-to-end performance management in operation phases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Solution 5</a:t>
                      </a:r>
                      <a:endParaRPr lang="zh-CN" altLang="en-US" sz="16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xmlns="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Existing </a:t>
            </a:r>
            <a:r>
              <a:rPr lang="en-US" altLang="zh-CN" dirty="0" smtClean="0"/>
              <a:t>KIs(2</a:t>
            </a:r>
            <a:r>
              <a:rPr lang="en-US" altLang="zh-CN" dirty="0" smtClean="0"/>
              <a:t>)</a:t>
            </a:r>
            <a:endParaRPr lang="en-GB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2196013"/>
              </p:ext>
            </p:extLst>
          </p:nvPr>
        </p:nvGraphicFramePr>
        <p:xfrm>
          <a:off x="119782" y="1867301"/>
          <a:ext cx="11565287" cy="437661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507654"/>
                <a:gridCol w="5290729"/>
                <a:gridCol w="1766904"/>
              </a:tblGrid>
              <a:tr h="488990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Key Issues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Summary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Solution</a:t>
                      </a:r>
                      <a:endParaRPr lang="zh-CN" altLang="en-US" sz="1600" dirty="0"/>
                    </a:p>
                  </a:txBody>
                  <a:tcPr/>
                </a:tc>
              </a:tr>
              <a:tr h="343335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KI 8:</a:t>
                      </a:r>
                      <a:r>
                        <a:rPr lang="en-US" altLang="zh-CN" sz="1600" baseline="0" dirty="0" smtClean="0"/>
                        <a:t> </a:t>
                      </a:r>
                      <a:r>
                        <a:rPr lang="en-GB" altLang="zh-CN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Support for requirements translation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SLA requirements</a:t>
                      </a:r>
                      <a:r>
                        <a:rPr lang="en-US" altLang="zh-CN" sz="1600" baseline="0" dirty="0" smtClean="0"/>
                        <a:t> or network slice related APIs translation in preparation phase 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Solution 3</a:t>
                      </a:r>
                      <a:endParaRPr lang="zh-CN" altLang="en-US" sz="1600" dirty="0"/>
                    </a:p>
                  </a:txBody>
                  <a:tcPr/>
                </a:tc>
              </a:tr>
              <a:tr h="343335">
                <a:tc>
                  <a:txBody>
                    <a:bodyPr/>
                    <a:lstStyle/>
                    <a:p>
                      <a:r>
                        <a:rPr lang="en-US" altLang="zh-CN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KI 9:  </a:t>
                      </a:r>
                      <a:r>
                        <a:rPr lang="en-GB" altLang="zh-CN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Support for trust enablement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altLang="zh-CN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Service</a:t>
                      </a:r>
                      <a:r>
                        <a:rPr lang="en-GB" altLang="zh-CN" sz="16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a</a:t>
                      </a:r>
                      <a:r>
                        <a:rPr lang="en-GB" altLang="zh-CN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uthorizing/authenticating in</a:t>
                      </a:r>
                      <a:r>
                        <a:rPr lang="en-GB" altLang="zh-CN" sz="16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on boarding phases</a:t>
                      </a:r>
                      <a:endParaRPr lang="zh-CN" alt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Solution 6</a:t>
                      </a:r>
                      <a:endParaRPr lang="zh-CN" altLang="en-US" sz="1600" dirty="0"/>
                    </a:p>
                  </a:txBody>
                  <a:tcPr/>
                </a:tc>
              </a:tr>
              <a:tr h="593033">
                <a:tc>
                  <a:txBody>
                    <a:bodyPr/>
                    <a:lstStyle/>
                    <a:p>
                      <a:r>
                        <a:rPr lang="en-US" altLang="zh-CN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KI 10:</a:t>
                      </a:r>
                      <a:r>
                        <a:rPr lang="en-US" altLang="zh-CN" sz="16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lang="en-GB" altLang="zh-CN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Support for managing trusted third-party owned application(s)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Third-party applications information acquisition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Solution 9/10</a:t>
                      </a:r>
                      <a:endParaRPr lang="zh-CN" altLang="en-US" sz="1600" dirty="0"/>
                    </a:p>
                  </a:txBody>
                  <a:tcPr/>
                </a:tc>
              </a:tr>
              <a:tr h="593033">
                <a:tc>
                  <a:txBody>
                    <a:bodyPr/>
                    <a:lstStyle/>
                    <a:p>
                      <a:r>
                        <a:rPr lang="en-US" altLang="zh-CN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KI 11:  </a:t>
                      </a:r>
                      <a:r>
                        <a:rPr lang="en-GB" altLang="zh-CN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Dynamic slice SLA alignment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SLA</a:t>
                      </a:r>
                      <a:r>
                        <a:rPr lang="en-US" altLang="zh-CN" sz="1600" baseline="0" dirty="0" smtClean="0"/>
                        <a:t> adaption according to the network status monitoring in slice operation phase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/>
                        <a:t>To be added</a:t>
                      </a:r>
                      <a:endParaRPr lang="zh-CN" altLang="en-US" sz="1600" dirty="0" smtClean="0"/>
                    </a:p>
                  </a:txBody>
                  <a:tcPr/>
                </a:tc>
              </a:tr>
              <a:tr h="593033">
                <a:tc>
                  <a:txBody>
                    <a:bodyPr/>
                    <a:lstStyle/>
                    <a:p>
                      <a:r>
                        <a:rPr lang="en-GB" altLang="zh-CN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KI 12: </a:t>
                      </a:r>
                      <a:r>
                        <a:rPr lang="en-GB" altLang="zh-CN" sz="16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altLang="zh-CN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Network slice capability exposure in the edge data network</a:t>
                      </a:r>
                      <a:endParaRPr lang="zh-CN" altLang="zh-CN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Key issue of Slice capability exposure in</a:t>
                      </a:r>
                      <a:r>
                        <a:rPr lang="en-US" altLang="zh-CN" sz="1600" baseline="0" dirty="0" smtClean="0"/>
                        <a:t> EDN which may have impacts on architectures 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Architectures</a:t>
                      </a:r>
                      <a:endParaRPr lang="zh-CN" altLang="en-US" sz="1600" dirty="0"/>
                    </a:p>
                  </a:txBody>
                  <a:tcPr/>
                </a:tc>
              </a:tr>
              <a:tr h="593033">
                <a:tc>
                  <a:txBody>
                    <a:bodyPr/>
                    <a:lstStyle/>
                    <a:p>
                      <a:r>
                        <a:rPr lang="en-GB" altLang="zh-CN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KI 13: Delivery of the existing Network Slice information to the trusted third-party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The delivery of information of existing</a:t>
                      </a:r>
                      <a:r>
                        <a:rPr lang="en-US" altLang="zh-CN" sz="1600" baseline="0" dirty="0" smtClean="0"/>
                        <a:t> Network Slice Template to trusted third-party in slice preparation phase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To be added</a:t>
                      </a:r>
                      <a:endParaRPr lang="zh-CN" altLang="en-US" sz="1600" dirty="0"/>
                    </a:p>
                  </a:txBody>
                  <a:tcPr/>
                </a:tc>
              </a:tr>
              <a:tr h="59303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6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KI 14:</a:t>
                      </a:r>
                      <a:r>
                        <a:rPr lang="en-GB" altLang="zh-CN" sz="1600" b="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lang="en-GB" altLang="zh-CN" sz="16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Network Slice creation to the third-party and UE</a:t>
                      </a:r>
                      <a:endParaRPr lang="zh-CN" altLang="zh-CN" sz="1600" b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The</a:t>
                      </a:r>
                      <a:r>
                        <a:rPr lang="en-US" altLang="zh-CN" sz="1600" baseline="0" dirty="0" smtClean="0"/>
                        <a:t> creation of network slices in slice operation phase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To be added</a:t>
                      </a:r>
                      <a:endParaRPr lang="zh-CN" altLang="en-US" sz="16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8792858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xmlns="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S</a:t>
            </a:r>
            <a:r>
              <a:rPr lang="en-US" altLang="zh-CN" dirty="0"/>
              <a:t>ummary on </a:t>
            </a:r>
            <a:r>
              <a:rPr lang="en-US" altLang="zh-CN" dirty="0" smtClean="0"/>
              <a:t>KIs</a:t>
            </a:r>
            <a:endParaRPr lang="en-GB" altLang="en-US" dirty="0"/>
          </a:p>
        </p:txBody>
      </p:sp>
      <p:sp>
        <p:nvSpPr>
          <p:cNvPr id="2" name="矩形 1"/>
          <p:cNvSpPr/>
          <p:nvPr/>
        </p:nvSpPr>
        <p:spPr>
          <a:xfrm>
            <a:off x="421640" y="1785035"/>
            <a:ext cx="1093216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solidFill>
                  <a:schemeClr val="dk1"/>
                </a:solidFill>
              </a:rPr>
              <a:t>KI 1 is a general one requires to investigate architectures, solutions (including APIs and Procedures ) of  Network related Service onboarding, Service authentication and authorization and Network Slice </a:t>
            </a:r>
            <a:r>
              <a:rPr lang="en-US" altLang="zh-CN" sz="2000" dirty="0">
                <a:solidFill>
                  <a:schemeClr val="dk1"/>
                </a:solidFill>
              </a:rPr>
              <a:t>l</a:t>
            </a:r>
            <a:r>
              <a:rPr lang="en-US" altLang="zh-CN" sz="2000" dirty="0" smtClean="0">
                <a:solidFill>
                  <a:schemeClr val="dk1"/>
                </a:solidFill>
              </a:rPr>
              <a:t>ifecycle management capability exposure.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solidFill>
                  <a:schemeClr val="dk1"/>
                </a:solidFill>
              </a:rPr>
              <a:t>KI 12 involves the EDN in network slice capability enablement, which may have impacts on architectures.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solidFill>
                  <a:schemeClr val="dk1"/>
                </a:solidFill>
              </a:rPr>
              <a:t>KI 2 and KI 5 provide the requirements on study the exposed network slice lifecycle management and exposed communication service management respectively through all the network slice related operation phase and decommission phase.</a:t>
            </a: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2000" dirty="0">
                <a:solidFill>
                  <a:schemeClr val="dk1"/>
                </a:solidFill>
              </a:rPr>
              <a:t>The other KIs provide more detailed descriptions on each concrete issue. </a:t>
            </a:r>
            <a:r>
              <a:rPr lang="en-US" altLang="zh-CN" sz="2000" dirty="0" err="1">
                <a:solidFill>
                  <a:schemeClr val="dk1"/>
                </a:solidFill>
              </a:rPr>
              <a:t>E.g</a:t>
            </a:r>
            <a:r>
              <a:rPr lang="en-US" altLang="zh-CN" sz="2000" dirty="0">
                <a:solidFill>
                  <a:schemeClr val="dk1"/>
                </a:solidFill>
              </a:rPr>
              <a:t>, </a:t>
            </a:r>
            <a:r>
              <a:rPr lang="en-GB" altLang="zh-CN" sz="2000" dirty="0">
                <a:solidFill>
                  <a:schemeClr val="dk1"/>
                </a:solidFill>
              </a:rPr>
              <a:t>Network Slice creation to the third-party and </a:t>
            </a:r>
            <a:r>
              <a:rPr lang="en-GB" altLang="zh-CN" sz="2000" dirty="0" smtClean="0">
                <a:solidFill>
                  <a:schemeClr val="dk1"/>
                </a:solidFill>
              </a:rPr>
              <a:t>UE within the network slice lifecycle management.</a:t>
            </a:r>
            <a:endParaRPr lang="zh-CN" altLang="zh-CN" sz="2000" dirty="0">
              <a:solidFill>
                <a:schemeClr val="dk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793546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http://schemas.microsoft.com/office/2006/documentManagement/types"/>
    <ds:schemaRef ds:uri="http://schemas.openxmlformats.org/package/2006/metadata/core-properties"/>
    <ds:schemaRef ds:uri="http://www.w3.org/XML/1998/namespace"/>
    <ds:schemaRef ds:uri="http://schemas.microsoft.com/office/infopath/2007/PartnerControls"/>
    <ds:schemaRef ds:uri="http://purl.org/dc/terms/"/>
    <ds:schemaRef ds:uri="http://purl.org/dc/elements/1.1/"/>
    <ds:schemaRef ds:uri="http://schemas.microsoft.com/office/2006/metadata/properties"/>
    <ds:schemaRef ds:uri="280d8efa-eff2-4910-88d2-79ca146720c4"/>
    <ds:schemaRef ds:uri="679a257e-872f-4c98-9e8a-0a9c104f72cd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7010</TotalTime>
  <Words>642</Words>
  <Application>Microsoft Office PowerPoint</Application>
  <PresentationFormat>宽屏</PresentationFormat>
  <Paragraphs>89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 </vt:lpstr>
      <vt:lpstr>宋体</vt:lpstr>
      <vt:lpstr>Arial</vt:lpstr>
      <vt:lpstr>Calibri</vt:lpstr>
      <vt:lpstr>Calibri Light</vt:lpstr>
      <vt:lpstr>Times New Roman</vt:lpstr>
      <vt:lpstr>Office Theme</vt:lpstr>
      <vt:lpstr>Summary on Key Issues for NSCE</vt:lpstr>
      <vt:lpstr>Outline</vt:lpstr>
      <vt:lpstr>Overview of NSCE functionalities</vt:lpstr>
      <vt:lpstr> Existing KIs(1)</vt:lpstr>
      <vt:lpstr>Existing KIs(2)</vt:lpstr>
      <vt:lpstr>Summary on KIs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jxq_huawei</cp:lastModifiedBy>
  <cp:revision>688</cp:revision>
  <dcterms:created xsi:type="dcterms:W3CDTF">2010-02-05T13:52:04Z</dcterms:created>
  <dcterms:modified xsi:type="dcterms:W3CDTF">2022-03-24T13:51:15Z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_2015_ms_pID_725343">
    <vt:lpwstr>(2)KeNwn+w8uqref0ChRA/nzdnMkFhGyMIgWbDA/6aLfum04izTg8g7ec1XXYADvSLIRKpuHLy+
mLWC8Mk+ekKyXCc+VwUyq+leW+R3ZIIcY8zXUml1f3AfgsWsLz5k8I2juE6kQRooBAuRZimm
YXeV+AjdZM4gJ4oyP73ikfVuT7I3iWKCLLh2ibBA3vwBP9LFYucrI6Qh3MhbLwTb4YjKk3vT
4utQu+3NOi26aPPBLe</vt:lpwstr>
  </property>
  <property fmtid="{D5CDD505-2E9C-101B-9397-08002B2CF9AE}" pid="4" name="_2015_ms_pID_7253431">
    <vt:lpwstr>KOEfVALvxyluTsowbIkqpU0U/O6UJcLHdCZjPjcLxzGVC0z5q7+c+o
IQnmYro9d2QoZdNR09TvWMKOFyUbFsZne/kEgh8mNu2vYfNgp3U9ewQ+lIoI5XBzn3pcqGmK
UmgjDGqrJEztEcKNRj2iRU3R0lPEU+SX3YWmdtdVU5Y57AG2/adX5NIRfhezbSL7I7CQyzs3
oc8QDd8WELxccKOU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1647995465</vt:lpwstr>
  </property>
</Properties>
</file>