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146" r:id="rId4"/>
  </p:sldMasterIdLst>
  <p:notesMasterIdLst>
    <p:notesMasterId r:id="rId11"/>
  </p:notesMasterIdLst>
  <p:handoutMasterIdLst>
    <p:handoutMasterId r:id="rId12"/>
  </p:handoutMasterIdLst>
  <p:sldIdLst>
    <p:sldId id="341" r:id="rId5"/>
    <p:sldId id="363" r:id="rId6"/>
    <p:sldId id="1247" r:id="rId7"/>
    <p:sldId id="1249" r:id="rId8"/>
    <p:sldId id="1248" r:id="rId9"/>
    <p:sldId id="365" r:id="rId10"/>
  </p:sldIdLst>
  <p:sldSz cx="12192000" cy="6858000"/>
  <p:notesSz cx="6921500" cy="100838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76">
          <p15:clr>
            <a:srgbClr val="A4A3A4"/>
          </p15:clr>
        </p15:guide>
        <p15:guide id="2" pos="21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FF"/>
    <a:srgbClr val="FF6600"/>
    <a:srgbClr val="1A4669"/>
    <a:srgbClr val="C6D254"/>
    <a:srgbClr val="B1D254"/>
    <a:srgbClr val="2A6EA8"/>
    <a:srgbClr val="0F5C77"/>
    <a:srgbClr val="127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27" autoAdjust="0"/>
    <p:restoredTop sz="81044" autoAdjust="0"/>
  </p:normalViewPr>
  <p:slideViewPr>
    <p:cSldViewPr snapToGrid="0">
      <p:cViewPr varScale="1">
        <p:scale>
          <a:sx n="50" d="100"/>
          <a:sy n="50" d="100"/>
        </p:scale>
        <p:origin x="996" y="3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42" d="100"/>
          <a:sy n="42" d="100"/>
        </p:scale>
        <p:origin x="-2850" y="-96"/>
      </p:cViewPr>
      <p:guideLst>
        <p:guide orient="horz" pos="3176"/>
        <p:guide pos="21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talina Mladin" userId="ecbe660b-0ff8-4b26-a091-67238c63dc76" providerId="ADAL" clId="{D42A95F9-0C5A-4CFF-8C69-1228F518A349}"/>
    <pc:docChg chg="custSel addSld modSld">
      <pc:chgData name="Catalina Mladin" userId="ecbe660b-0ff8-4b26-a091-67238c63dc76" providerId="ADAL" clId="{D42A95F9-0C5A-4CFF-8C69-1228F518A349}" dt="2022-02-08T21:17:28.412" v="851" actId="27636"/>
      <pc:docMkLst>
        <pc:docMk/>
      </pc:docMkLst>
      <pc:sldChg chg="modSp">
        <pc:chgData name="Catalina Mladin" userId="ecbe660b-0ff8-4b26-a091-67238c63dc76" providerId="ADAL" clId="{D42A95F9-0C5A-4CFF-8C69-1228F518A349}" dt="2022-02-08T21:17:28.328" v="850"/>
        <pc:sldMkLst>
          <pc:docMk/>
          <pc:sldMk cId="0" sldId="341"/>
        </pc:sldMkLst>
        <pc:spChg chg="mod">
          <ac:chgData name="Catalina Mladin" userId="ecbe660b-0ff8-4b26-a091-67238c63dc76" providerId="ADAL" clId="{D42A95F9-0C5A-4CFF-8C69-1228F518A349}" dt="2022-02-08T21:17:28.328" v="850"/>
          <ac:spMkLst>
            <pc:docMk/>
            <pc:sldMk cId="0" sldId="341"/>
            <ac:spMk id="5122" creationId="{6BFCA172-672F-4297-B767-9F7EDE373FA1}"/>
          </ac:spMkLst>
        </pc:spChg>
      </pc:sldChg>
      <pc:sldChg chg="modSp">
        <pc:chgData name="Catalina Mladin" userId="ecbe660b-0ff8-4b26-a091-67238c63dc76" providerId="ADAL" clId="{D42A95F9-0C5A-4CFF-8C69-1228F518A349}" dt="2022-02-08T21:17:28.328" v="850"/>
        <pc:sldMkLst>
          <pc:docMk/>
          <pc:sldMk cId="0" sldId="363"/>
        </pc:sldMkLst>
        <pc:spChg chg="mod">
          <ac:chgData name="Catalina Mladin" userId="ecbe660b-0ff8-4b26-a091-67238c63dc76" providerId="ADAL" clId="{D42A95F9-0C5A-4CFF-8C69-1228F518A349}" dt="2022-02-08T21:17:28.328" v="850"/>
          <ac:spMkLst>
            <pc:docMk/>
            <pc:sldMk cId="0" sldId="363"/>
            <ac:spMk id="6147" creationId="{33CFEE74-7B51-47B2-8BC9-945D38E983E7}"/>
          </ac:spMkLst>
        </pc:spChg>
      </pc:sldChg>
      <pc:sldChg chg="modSp mod">
        <pc:chgData name="Catalina Mladin" userId="ecbe660b-0ff8-4b26-a091-67238c63dc76" providerId="ADAL" clId="{D42A95F9-0C5A-4CFF-8C69-1228F518A349}" dt="2022-02-08T21:17:28.328" v="850"/>
        <pc:sldMkLst>
          <pc:docMk/>
          <pc:sldMk cId="0" sldId="365"/>
        </pc:sldMkLst>
        <pc:spChg chg="mod">
          <ac:chgData name="Catalina Mladin" userId="ecbe660b-0ff8-4b26-a091-67238c63dc76" providerId="ADAL" clId="{D42A95F9-0C5A-4CFF-8C69-1228F518A349}" dt="2022-02-08T21:17:28.328" v="850"/>
          <ac:spMkLst>
            <pc:docMk/>
            <pc:sldMk cId="0" sldId="365"/>
            <ac:spMk id="8195" creationId="{A955EC6E-B2A1-4AA5-9F6A-E317D7FE324C}"/>
          </ac:spMkLst>
        </pc:spChg>
      </pc:sldChg>
      <pc:sldChg chg="modSp">
        <pc:chgData name="Catalina Mladin" userId="ecbe660b-0ff8-4b26-a091-67238c63dc76" providerId="ADAL" clId="{D42A95F9-0C5A-4CFF-8C69-1228F518A349}" dt="2022-02-08T21:17:28.328" v="850"/>
        <pc:sldMkLst>
          <pc:docMk/>
          <pc:sldMk cId="4197957651" sldId="1247"/>
        </pc:sldMkLst>
        <pc:spChg chg="mod">
          <ac:chgData name="Catalina Mladin" userId="ecbe660b-0ff8-4b26-a091-67238c63dc76" providerId="ADAL" clId="{D42A95F9-0C5A-4CFF-8C69-1228F518A349}" dt="2022-02-08T21:17:28.328" v="850"/>
          <ac:spMkLst>
            <pc:docMk/>
            <pc:sldMk cId="4197957651" sldId="1247"/>
            <ac:spMk id="3" creationId="{50A551B9-ECCF-45F9-AC0F-0B2AC563EC3D}"/>
          </ac:spMkLst>
        </pc:spChg>
      </pc:sldChg>
      <pc:sldChg chg="modSp mod">
        <pc:chgData name="Catalina Mladin" userId="ecbe660b-0ff8-4b26-a091-67238c63dc76" providerId="ADAL" clId="{D42A95F9-0C5A-4CFF-8C69-1228F518A349}" dt="2022-02-08T21:17:28.328" v="850"/>
        <pc:sldMkLst>
          <pc:docMk/>
          <pc:sldMk cId="2736624045" sldId="1248"/>
        </pc:sldMkLst>
        <pc:spChg chg="mod">
          <ac:chgData name="Catalina Mladin" userId="ecbe660b-0ff8-4b26-a091-67238c63dc76" providerId="ADAL" clId="{D42A95F9-0C5A-4CFF-8C69-1228F518A349}" dt="2022-02-08T20:35:53.093" v="292" actId="20577"/>
          <ac:spMkLst>
            <pc:docMk/>
            <pc:sldMk cId="2736624045" sldId="1248"/>
            <ac:spMk id="2" creationId="{B19DE4BB-A21C-4268-ACF9-ACAFD18B1C75}"/>
          </ac:spMkLst>
        </pc:spChg>
        <pc:spChg chg="mod">
          <ac:chgData name="Catalina Mladin" userId="ecbe660b-0ff8-4b26-a091-67238c63dc76" providerId="ADAL" clId="{D42A95F9-0C5A-4CFF-8C69-1228F518A349}" dt="2022-02-08T21:17:28.328" v="850"/>
          <ac:spMkLst>
            <pc:docMk/>
            <pc:sldMk cId="2736624045" sldId="1248"/>
            <ac:spMk id="3" creationId="{50A551B9-ECCF-45F9-AC0F-0B2AC563EC3D}"/>
          </ac:spMkLst>
        </pc:spChg>
      </pc:sldChg>
      <pc:sldChg chg="modSp mod">
        <pc:chgData name="Catalina Mladin" userId="ecbe660b-0ff8-4b26-a091-67238c63dc76" providerId="ADAL" clId="{D42A95F9-0C5A-4CFF-8C69-1228F518A349}" dt="2022-02-08T21:17:28.328" v="850"/>
        <pc:sldMkLst>
          <pc:docMk/>
          <pc:sldMk cId="3691673512" sldId="1249"/>
        </pc:sldMkLst>
        <pc:spChg chg="mod">
          <ac:chgData name="Catalina Mladin" userId="ecbe660b-0ff8-4b26-a091-67238c63dc76" providerId="ADAL" clId="{D42A95F9-0C5A-4CFF-8C69-1228F518A349}" dt="2022-02-08T21:17:28.328" v="850"/>
          <ac:spMkLst>
            <pc:docMk/>
            <pc:sldMk cId="3691673512" sldId="1249"/>
            <ac:spMk id="3" creationId="{50A551B9-ECCF-45F9-AC0F-0B2AC563EC3D}"/>
          </ac:spMkLst>
        </pc:spChg>
      </pc:sldChg>
      <pc:sldChg chg="modSp add mod">
        <pc:chgData name="Catalina Mladin" userId="ecbe660b-0ff8-4b26-a091-67238c63dc76" providerId="ADAL" clId="{D42A95F9-0C5A-4CFF-8C69-1228F518A349}" dt="2022-02-08T21:17:28.412" v="851" actId="27636"/>
        <pc:sldMkLst>
          <pc:docMk/>
          <pc:sldMk cId="3159268962" sldId="1250"/>
        </pc:sldMkLst>
        <pc:spChg chg="mod">
          <ac:chgData name="Catalina Mladin" userId="ecbe660b-0ff8-4b26-a091-67238c63dc76" providerId="ADAL" clId="{D42A95F9-0C5A-4CFF-8C69-1228F518A349}" dt="2022-02-08T20:35:48.757" v="287" actId="20577"/>
          <ac:spMkLst>
            <pc:docMk/>
            <pc:sldMk cId="3159268962" sldId="1250"/>
            <ac:spMk id="2" creationId="{B19DE4BB-A21C-4268-ACF9-ACAFD18B1C75}"/>
          </ac:spMkLst>
        </pc:spChg>
        <pc:spChg chg="mod">
          <ac:chgData name="Catalina Mladin" userId="ecbe660b-0ff8-4b26-a091-67238c63dc76" providerId="ADAL" clId="{D42A95F9-0C5A-4CFF-8C69-1228F518A349}" dt="2022-02-08T21:17:28.412" v="851" actId="27636"/>
          <ac:spMkLst>
            <pc:docMk/>
            <pc:sldMk cId="3159268962" sldId="1250"/>
            <ac:spMk id="3" creationId="{50A551B9-ECCF-45F9-AC0F-0B2AC563EC3D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789072D9-2976-48D6-91CC-F3B81D5BC3D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5337DD13-51AD-4B02-8A68-D1AEA3BFD1E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A3DFC17F-0481-4905-8632-1C02E3E3DC5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EE81EF3A-A1DE-4C8C-8602-3BA1B0BECDB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A3198B39-BF8D-4494-9821-E6701364FD8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A072CA75-53D7-445B-9EF5-6CAEF1776D6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6A4E70E9-E8A6-4EC8-9A63-B36D4252779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B0437FF1-442D-43A2-8C73-F8F083ADF65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5650"/>
            <a:ext cx="6721475" cy="37814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0EA3C5F4-38C2-4B34-837F-12B7982390F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789488"/>
            <a:ext cx="5073650" cy="453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FCA29B65-32F6-409B-983D-A505954C0DC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C32814BC-4525-4F02-B0DA-914D143EF2A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B452CC-48C9-4997-9257-C682E2A70EC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B452CC-48C9-4997-9257-C682E2A70ECE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087466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>
            <a:extLst>
              <a:ext uri="{FF2B5EF4-FFF2-40B4-BE49-F238E27FC236}">
                <a16:creationId xmlns:a16="http://schemas.microsoft.com/office/drawing/2014/main" id="{BB8994A5-D808-4BF9-9C30-40F75349FF4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33350" y="36513"/>
            <a:ext cx="5810250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sv-SE" altLang="en-US" sz="1200" b="1" dirty="0">
                <a:latin typeface="Arial "/>
              </a:rPr>
              <a:t>3GPP &lt;</a:t>
            </a:r>
            <a:r>
              <a:rPr lang="sv-SE" altLang="en-US" sz="1200" b="1" i="1" dirty="0">
                <a:latin typeface="Arial "/>
              </a:rPr>
              <a:t>meeting</a:t>
            </a:r>
            <a:r>
              <a:rPr lang="sv-SE" altLang="en-US" sz="1200" b="1" dirty="0">
                <a:latin typeface="Arial "/>
              </a:rPr>
              <a:t>&gt;</a:t>
            </a:r>
          </a:p>
          <a:p>
            <a:pPr eaLnBrk="1" hangingPunct="1">
              <a:defRPr/>
            </a:pPr>
            <a:r>
              <a:rPr lang="sv-SE" altLang="en-US" sz="1200" b="1" dirty="0">
                <a:latin typeface="Arial "/>
              </a:rPr>
              <a:t>&lt;</a:t>
            </a:r>
            <a:r>
              <a:rPr lang="sv-SE" altLang="en-US" sz="1200" b="1" i="1" dirty="0">
                <a:latin typeface="Arial "/>
              </a:rPr>
              <a:t>location</a:t>
            </a:r>
            <a:r>
              <a:rPr lang="sv-SE" altLang="en-US" sz="1200" b="1" dirty="0">
                <a:latin typeface="Arial "/>
              </a:rPr>
              <a:t>&gt; – &lt;</a:t>
            </a:r>
            <a:r>
              <a:rPr lang="sv-SE" altLang="en-US" sz="1200" b="1" i="1" dirty="0">
                <a:latin typeface="Arial "/>
              </a:rPr>
              <a:t>month</a:t>
            </a:r>
            <a:r>
              <a:rPr lang="sv-SE" altLang="en-US" sz="1200" b="1" dirty="0">
                <a:latin typeface="Arial "/>
              </a:rPr>
              <a:t>&gt; 2019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7640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935987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636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Single Corner Rectangle 11">
            <a:extLst>
              <a:ext uri="{FF2B5EF4-FFF2-40B4-BE49-F238E27FC236}">
                <a16:creationId xmlns:a16="http://schemas.microsoft.com/office/drawing/2014/main" id="{4CEAFC18-F740-420D-8DA7-68B0EC97C46E}"/>
              </a:ext>
            </a:extLst>
          </p:cNvPr>
          <p:cNvSpPr/>
          <p:nvPr userDrawn="1"/>
        </p:nvSpPr>
        <p:spPr>
          <a:xfrm>
            <a:off x="0" y="6413500"/>
            <a:ext cx="12199938" cy="182563"/>
          </a:xfrm>
          <a:prstGeom prst="snip1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1027" name="Title Placeholder 1">
            <a:extLst>
              <a:ext uri="{FF2B5EF4-FFF2-40B4-BE49-F238E27FC236}">
                <a16:creationId xmlns:a16="http://schemas.microsoft.com/office/drawing/2014/main" id="{4AFE2B5B-1B45-4E7A-A25D-B141A077B61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585771"/>
            <a:ext cx="10515600" cy="11049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008F4169-1069-4316-B1D5-466056FF073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 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7" name="Snip Single Corner Rectangle 6">
            <a:extLst>
              <a:ext uri="{FF2B5EF4-FFF2-40B4-BE49-F238E27FC236}">
                <a16:creationId xmlns:a16="http://schemas.microsoft.com/office/drawing/2014/main" id="{C220C726-1B32-4CFD-B6FE-8C6E0C6B668C}"/>
              </a:ext>
            </a:extLst>
          </p:cNvPr>
          <p:cNvSpPr/>
          <p:nvPr userDrawn="1"/>
        </p:nvSpPr>
        <p:spPr>
          <a:xfrm>
            <a:off x="-7938" y="1455738"/>
            <a:ext cx="11483976" cy="269875"/>
          </a:xfrm>
          <a:prstGeom prst="snip1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9" name="TextBox 7">
            <a:extLst>
              <a:ext uri="{FF2B5EF4-FFF2-40B4-BE49-F238E27FC236}">
                <a16:creationId xmlns:a16="http://schemas.microsoft.com/office/drawing/2014/main" id="{ED4BE506-C0F9-461F-89BC-4B3F6F61A38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191875" y="6592888"/>
            <a:ext cx="98742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>
                <a:ln w="0"/>
                <a:latin typeface="Calibri" panose="020F0502020204030204" pitchFamily="34" charset="0"/>
              </a:rPr>
              <a:t>© 3GPP 2022</a:t>
            </a:r>
          </a:p>
        </p:txBody>
      </p:sp>
      <p:pic>
        <p:nvPicPr>
          <p:cNvPr id="1031" name="Picture 1">
            <a:extLst>
              <a:ext uri="{FF2B5EF4-FFF2-40B4-BE49-F238E27FC236}">
                <a16:creationId xmlns:a16="http://schemas.microsoft.com/office/drawing/2014/main" id="{5E9ECA3E-FE52-464F-8707-38070FE65DBF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7900" y="476250"/>
            <a:ext cx="140811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Box 2">
            <a:extLst>
              <a:ext uri="{FF2B5EF4-FFF2-40B4-BE49-F238E27FC236}">
                <a16:creationId xmlns:a16="http://schemas.microsoft.com/office/drawing/2014/main" id="{4C62F9F5-7ED7-4782-9DFF-6089C2DCD9E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495088" y="6351588"/>
            <a:ext cx="3968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5420701A-B243-422E-826E-78BD4E22F668}" type="slidenum">
              <a:rPr lang="en-GB" altLang="en-US" sz="1400" smtClean="0">
                <a:latin typeface="Calibri" panose="020F0502020204030204" pitchFamily="34" charset="0"/>
              </a:rPr>
              <a:pPr>
                <a:defRPr/>
              </a:pPr>
              <a:t>‹#›</a:t>
            </a:fld>
            <a:endParaRPr lang="en-GB" altLang="en-US" sz="1400">
              <a:latin typeface="Calibri" panose="020F0502020204030204" pitchFamily="34" charset="0"/>
            </a:endParaRPr>
          </a:p>
        </p:txBody>
      </p:sp>
      <p:sp>
        <p:nvSpPr>
          <p:cNvPr id="14" name="Text Box 14">
            <a:extLst>
              <a:ext uri="{FF2B5EF4-FFF2-40B4-BE49-F238E27FC236}">
                <a16:creationId xmlns:a16="http://schemas.microsoft.com/office/drawing/2014/main" id="{04953B71-6776-413E-AC69-E69762C9C33E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23850" y="73025"/>
            <a:ext cx="3486150" cy="46166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sv-SE" altLang="en-US" sz="1200" b="1" dirty="0">
                <a:latin typeface="Arial "/>
              </a:rPr>
              <a:t>3GPP TSG-SA WG6 Meeting #47-e</a:t>
            </a:r>
          </a:p>
          <a:p>
            <a:pPr eaLnBrk="1" hangingPunct="1">
              <a:defRPr/>
            </a:pPr>
            <a:r>
              <a:rPr lang="en-GB" altLang="en-US" sz="1200" b="1" dirty="0">
                <a:latin typeface="Arial "/>
              </a:rPr>
              <a:t>e-meeting, 14</a:t>
            </a:r>
            <a:r>
              <a:rPr lang="en-GB" altLang="en-US" sz="1200" b="1" baseline="30000" dirty="0">
                <a:latin typeface="Arial "/>
              </a:rPr>
              <a:t>th</a:t>
            </a:r>
            <a:r>
              <a:rPr lang="en-GB" altLang="en-US" sz="1200" b="1" dirty="0">
                <a:latin typeface="Arial "/>
              </a:rPr>
              <a:t> – 22</a:t>
            </a:r>
            <a:r>
              <a:rPr lang="en-GB" altLang="en-US" sz="1200" b="1" baseline="30000" dirty="0">
                <a:latin typeface="Arial "/>
              </a:rPr>
              <a:t>nd </a:t>
            </a:r>
            <a:r>
              <a:rPr lang="en-GB" altLang="en-US" sz="1200" b="1" dirty="0">
                <a:latin typeface="Arial "/>
              </a:rPr>
              <a:t>February 2022</a:t>
            </a:r>
            <a:endParaRPr lang="en-US" altLang="en-US" sz="1200" b="1" dirty="0">
              <a:latin typeface="Arial "/>
            </a:endParaRPr>
          </a:p>
        </p:txBody>
      </p:sp>
      <p:sp>
        <p:nvSpPr>
          <p:cNvPr id="15" name="Text Box 13">
            <a:extLst>
              <a:ext uri="{FF2B5EF4-FFF2-40B4-BE49-F238E27FC236}">
                <a16:creationId xmlns:a16="http://schemas.microsoft.com/office/drawing/2014/main" id="{897F339D-C9FE-4694-B4EA-980A7508C12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9401961" y="73009"/>
            <a:ext cx="1463675" cy="2762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en-GB" altLang="en-US" sz="1200" b="1" dirty="0"/>
              <a:t>S6-22xxx</a:t>
            </a:r>
            <a:r>
              <a:rPr lang="en-GB" altLang="en-US" sz="1200" dirty="0"/>
              <a:t> </a:t>
            </a:r>
            <a:endParaRPr lang="en-GB" altLang="en-US" sz="1200" dirty="0">
              <a:solidFill>
                <a:schemeClr val="bg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63" r:id="rId1"/>
    <p:sldLayoutId id="2147485161" r:id="rId2"/>
    <p:sldLayoutId id="2147485162" r:id="rId3"/>
  </p:sldLayoutIdLst>
  <p:transition>
    <p:wipe dir="r"/>
  </p:transition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Blip>
          <a:blip r:embed="rId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6BFCA172-672F-4297-B767-9F7EDE373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7888" y="1709738"/>
            <a:ext cx="7886700" cy="2852737"/>
          </a:xfrm>
        </p:spPr>
        <p:txBody>
          <a:bodyPr/>
          <a:lstStyle/>
          <a:p>
            <a:pPr eaLnBrk="1" hangingPunct="1"/>
            <a:r>
              <a:rPr lang="en-GB" altLang="en-US" dirty="0"/>
              <a:t>MSGin5G-SEALDD</a:t>
            </a:r>
            <a:br>
              <a:rPr lang="en-GB" altLang="en-US" dirty="0"/>
            </a:br>
            <a:r>
              <a:rPr lang="en-GB" altLang="en-US" dirty="0"/>
              <a:t>integration</a:t>
            </a:r>
          </a:p>
        </p:txBody>
      </p:sp>
      <p:sp>
        <p:nvSpPr>
          <p:cNvPr id="5123" name="Text Placeholder 2">
            <a:extLst>
              <a:ext uri="{FF2B5EF4-FFF2-40B4-BE49-F238E27FC236}">
                <a16:creationId xmlns:a16="http://schemas.microsoft.com/office/drawing/2014/main" id="{9FAD3684-801E-4E1E-85EB-F5F3E5D37277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2147888" y="4589463"/>
            <a:ext cx="7886700" cy="1500187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GB" altLang="en-US" dirty="0"/>
              <a:t>Catalina Mladin</a:t>
            </a:r>
          </a:p>
          <a:p>
            <a:pPr marL="0" indent="0" eaLnBrk="1" hangingPunct="1">
              <a:buFontTx/>
              <a:buNone/>
            </a:pPr>
            <a:r>
              <a:rPr lang="en-GB" altLang="en-US" dirty="0"/>
              <a:t>Source: Convida Wireless</a:t>
            </a:r>
          </a:p>
          <a:p>
            <a:pPr marL="0" indent="0" eaLnBrk="1" hangingPunct="1">
              <a:buFontTx/>
              <a:buNone/>
            </a:pPr>
            <a:endParaRPr lang="en-GB" altLang="en-US" dirty="0"/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39BD4D34-87E7-4105-B586-4767AFA2F0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Outline/ summary</a:t>
            </a:r>
          </a:p>
        </p:txBody>
      </p:sp>
      <p:sp>
        <p:nvSpPr>
          <p:cNvPr id="6147" name="Content Placeholder 2">
            <a:extLst>
              <a:ext uri="{FF2B5EF4-FFF2-40B4-BE49-F238E27FC236}">
                <a16:creationId xmlns:a16="http://schemas.microsoft.com/office/drawing/2014/main" id="{33CFEE74-7B51-47B2-8BC9-945D38E983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 3 approaches for MSGin5G-SEALDD Integration are introduced</a:t>
            </a:r>
          </a:p>
          <a:p>
            <a:r>
              <a:rPr lang="en-US" altLang="en-US" dirty="0"/>
              <a:t> Proposed way forward has companion text, but comments on that text should be provided in S6-220197 email thread.</a:t>
            </a:r>
          </a:p>
          <a:p>
            <a:r>
              <a:rPr lang="en-US" altLang="en-US" dirty="0"/>
              <a:t>Assumption: details of the integration need discussion at TR/TS level, not just discussion. Therefore, approaches look at anticipated level of the integration work needed and how to go about doing it.</a:t>
            </a:r>
          </a:p>
        </p:txBody>
      </p:sp>
    </p:spTree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A551B9-ECCF-45F9-AC0F-0B2AC563EC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600" b="1" dirty="0">
                <a:solidFill>
                  <a:srgbClr val="FF0000"/>
                </a:solidFill>
              </a:rPr>
              <a:t>Independent services and WIDs; TS 23.554 content reuse by feature </a:t>
            </a:r>
            <a:endParaRPr lang="en-US" sz="2600" dirty="0">
              <a:solidFill>
                <a:srgbClr val="FF0000"/>
              </a:solidFill>
            </a:endParaRPr>
          </a:p>
          <a:p>
            <a:pPr lvl="1"/>
            <a:r>
              <a:rPr lang="en-US" dirty="0"/>
              <a:t>HOW: TS 23.554 content reused in </a:t>
            </a:r>
            <a:r>
              <a:rPr lang="en-US" dirty="0">
                <a:solidFill>
                  <a:srgbClr val="FF0000"/>
                </a:solidFill>
              </a:rPr>
              <a:t>NEW</a:t>
            </a:r>
            <a:r>
              <a:rPr lang="en-US" dirty="0"/>
              <a:t> TS, but </a:t>
            </a:r>
            <a:r>
              <a:rPr lang="en-US" u="sng" dirty="0"/>
              <a:t>feature adoption discussed case-by-case</a:t>
            </a:r>
          </a:p>
          <a:p>
            <a:pPr lvl="1"/>
            <a:r>
              <a:rPr lang="en-US" dirty="0"/>
              <a:t>Assumption [A]: MSGin5G &amp; SEALDD deployments/services with </a:t>
            </a:r>
            <a:r>
              <a:rPr lang="en-US" u="sng" dirty="0"/>
              <a:t>little overlap in the long run 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sz="2600" dirty="0"/>
              <a:t>Results:</a:t>
            </a:r>
          </a:p>
          <a:p>
            <a:pPr lvl="1"/>
            <a:r>
              <a:rPr lang="en-US" dirty="0"/>
              <a:t>Separation: MSGin5G/SEALDD </a:t>
            </a:r>
            <a:r>
              <a:rPr lang="en-US" u="sng" dirty="0">
                <a:solidFill>
                  <a:srgbClr val="FF0000"/>
                </a:solidFill>
              </a:rPr>
              <a:t>services and WIDs </a:t>
            </a:r>
            <a:r>
              <a:rPr lang="en-US" dirty="0">
                <a:solidFill>
                  <a:srgbClr val="FF0000"/>
                </a:solidFill>
              </a:rPr>
              <a:t>progress independently Rel-18+</a:t>
            </a:r>
          </a:p>
          <a:p>
            <a:pPr lvl="1"/>
            <a:r>
              <a:rPr lang="en-US" dirty="0"/>
              <a:t>Rel-18 SEALDD discussions will be focused </a:t>
            </a:r>
            <a:r>
              <a:rPr lang="en-US" dirty="0">
                <a:solidFill>
                  <a:srgbClr val="FF0000"/>
                </a:solidFill>
              </a:rPr>
              <a:t>heavily</a:t>
            </a:r>
            <a:r>
              <a:rPr lang="en-US" dirty="0"/>
              <a:t> on MSGin5G integration – because of the case-by-case discussion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Possible issue (approach #1 only) </a:t>
            </a:r>
            <a:r>
              <a:rPr lang="en-US" dirty="0"/>
              <a:t>if future features lead to future work duplication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Possible issues (approach #1 only) </a:t>
            </a:r>
            <a:r>
              <a:rPr lang="en-US" dirty="0"/>
              <a:t>if deployments overlap: choice of which service to use (for providers); interworking (for SA6) 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5714610-5D9B-480B-BA76-B4B4DFE6B2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Approach 1</a:t>
            </a:r>
          </a:p>
        </p:txBody>
      </p:sp>
    </p:spTree>
    <p:extLst>
      <p:ext uri="{BB962C8B-B14F-4D97-AF65-F5344CB8AC3E}">
        <p14:creationId xmlns:p14="http://schemas.microsoft.com/office/powerpoint/2010/main" val="4197957651"/>
      </p:ext>
    </p:extLst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9DE4BB-A21C-4268-ACF9-ACAFD18B1C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12955"/>
            <a:ext cx="8435802" cy="1517445"/>
          </a:xfrm>
        </p:spPr>
        <p:txBody>
          <a:bodyPr/>
          <a:lstStyle/>
          <a:p>
            <a:r>
              <a:rPr lang="en-US" dirty="0"/>
              <a:t>Approach 2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A551B9-ECCF-45F9-AC0F-0B2AC563EC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0550" y="1825625"/>
            <a:ext cx="10763250" cy="4351338"/>
          </a:xfrm>
        </p:spPr>
        <p:txBody>
          <a:bodyPr>
            <a:norm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Merged services, SID/WIDs and TSs; Rel-17 TS 23.554 advanced by SEALDD</a:t>
            </a:r>
            <a:endParaRPr lang="en-US" sz="2400" dirty="0">
              <a:solidFill>
                <a:srgbClr val="FF0000"/>
              </a:solidFill>
            </a:endParaRPr>
          </a:p>
          <a:p>
            <a:pPr lvl="1"/>
            <a:r>
              <a:rPr lang="en-US" sz="2200" dirty="0"/>
              <a:t>HOW: “</a:t>
            </a:r>
            <a:r>
              <a:rPr lang="en-US" sz="2200" dirty="0">
                <a:solidFill>
                  <a:srgbClr val="FF0000"/>
                </a:solidFill>
              </a:rPr>
              <a:t>Service, TS and SID merge</a:t>
            </a:r>
            <a:r>
              <a:rPr lang="en-US" sz="2200" dirty="0"/>
              <a:t>”: SEALDD </a:t>
            </a:r>
            <a:r>
              <a:rPr lang="en-US" sz="2200" u="sng" dirty="0"/>
              <a:t>advances/reuses TS 23.554</a:t>
            </a:r>
            <a:r>
              <a:rPr lang="en-US" sz="2200" dirty="0"/>
              <a:t>, adds features. </a:t>
            </a:r>
          </a:p>
          <a:p>
            <a:pPr lvl="1"/>
            <a:r>
              <a:rPr lang="en-US" sz="2200" dirty="0"/>
              <a:t>HOW [B]: Support of IoT merged into SEALDD 18+ (SID/WID merge)</a:t>
            </a:r>
          </a:p>
          <a:p>
            <a:pPr lvl="1"/>
            <a:r>
              <a:rPr lang="en-US" sz="2200" dirty="0"/>
              <a:t>HOW [C] : R-18/R-17 backward compatibility, service renaming </a:t>
            </a:r>
            <a:r>
              <a:rPr lang="en-US" sz="2200" u="sng" dirty="0"/>
              <a:t>TBD</a:t>
            </a:r>
            <a:r>
              <a:rPr lang="en-US" sz="2200" dirty="0"/>
              <a:t>.</a:t>
            </a:r>
          </a:p>
          <a:p>
            <a:pPr lvl="1"/>
            <a:r>
              <a:rPr lang="en-US" sz="2200" dirty="0"/>
              <a:t>Assumption [D]: </a:t>
            </a:r>
            <a:r>
              <a:rPr lang="en-US" sz="2200" dirty="0">
                <a:solidFill>
                  <a:srgbClr val="FF0000"/>
                </a:solidFill>
              </a:rPr>
              <a:t> </a:t>
            </a:r>
            <a:r>
              <a:rPr lang="en-US" sz="2200" dirty="0"/>
              <a:t>Rel-17 &amp; </a:t>
            </a:r>
            <a:r>
              <a:rPr lang="en-US" sz="2200" u="sng" dirty="0"/>
              <a:t>18+ with some feature duplication</a:t>
            </a:r>
            <a:endParaRPr lang="en-US" sz="2200" dirty="0"/>
          </a:p>
          <a:p>
            <a:r>
              <a:rPr lang="en-US" sz="2400" dirty="0"/>
              <a:t>Results:</a:t>
            </a:r>
          </a:p>
          <a:p>
            <a:pPr lvl="1"/>
            <a:r>
              <a:rPr lang="en-US" sz="2200" dirty="0">
                <a:solidFill>
                  <a:srgbClr val="FF0000"/>
                </a:solidFill>
              </a:rPr>
              <a:t>Single service </a:t>
            </a:r>
            <a:r>
              <a:rPr lang="en-US" sz="2200" dirty="0"/>
              <a:t>R-17+  (unlike #1, similar #3)</a:t>
            </a:r>
          </a:p>
          <a:p>
            <a:pPr lvl="1"/>
            <a:r>
              <a:rPr lang="en-US" sz="2200" dirty="0"/>
              <a:t>May provide R-18/R-17 </a:t>
            </a:r>
            <a:r>
              <a:rPr lang="en-US" sz="2200" dirty="0">
                <a:solidFill>
                  <a:srgbClr val="FF0000"/>
                </a:solidFill>
              </a:rPr>
              <a:t>backward compatibility </a:t>
            </a:r>
            <a:r>
              <a:rPr lang="en-US" sz="2200" u="sng" dirty="0">
                <a:solidFill>
                  <a:srgbClr val="FF0000"/>
                </a:solidFill>
              </a:rPr>
              <a:t>if needed</a:t>
            </a:r>
            <a:r>
              <a:rPr lang="en-US" sz="2200" dirty="0"/>
              <a:t> (unlike #1, </a:t>
            </a:r>
            <a:r>
              <a:rPr lang="en-US" sz="2200" dirty="0" err="1"/>
              <a:t>simiar</a:t>
            </a:r>
            <a:r>
              <a:rPr lang="en-US" sz="2200" dirty="0"/>
              <a:t> #3)</a:t>
            </a:r>
          </a:p>
          <a:p>
            <a:pPr lvl="1"/>
            <a:r>
              <a:rPr lang="en-US" sz="2200" dirty="0">
                <a:solidFill>
                  <a:srgbClr val="FF0000"/>
                </a:solidFill>
              </a:rPr>
              <a:t>Minimal</a:t>
            </a:r>
            <a:r>
              <a:rPr lang="en-US" sz="2200" dirty="0"/>
              <a:t>  R-18 integration discussions  (fewer than #1 and #3)</a:t>
            </a:r>
          </a:p>
          <a:p>
            <a:pPr lvl="1"/>
            <a:endParaRPr lang="en-US" dirty="0">
              <a:highlight>
                <a:srgbClr val="FFFF00"/>
              </a:highlight>
            </a:endParaRP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1673512"/>
      </p:ext>
    </p:extLst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9DE4BB-A21C-4268-ACF9-ACAFD18B1C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Approach 3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A551B9-ECCF-45F9-AC0F-0B2AC563EC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6250" y="1825625"/>
            <a:ext cx="10877550" cy="4351338"/>
          </a:xfrm>
        </p:spPr>
        <p:txBody>
          <a:bodyPr>
            <a:normAutofit fontScale="85000" lnSpcReduction="20000"/>
          </a:bodyPr>
          <a:lstStyle/>
          <a:p>
            <a:r>
              <a:rPr lang="en-US" sz="2600" b="1" dirty="0">
                <a:solidFill>
                  <a:srgbClr val="FF0000"/>
                </a:solidFill>
              </a:rPr>
              <a:t>SEALDD service &amp; WID as “next-gen MSGin5G”; Rel-17 TS 23.554 most content reused</a:t>
            </a:r>
            <a:endParaRPr lang="en-US" sz="2600" dirty="0">
              <a:solidFill>
                <a:srgbClr val="FF0000"/>
              </a:solidFill>
            </a:endParaRPr>
          </a:p>
          <a:p>
            <a:pPr lvl="1">
              <a:lnSpc>
                <a:spcPct val="110000"/>
              </a:lnSpc>
            </a:pPr>
            <a:r>
              <a:rPr lang="en-US" dirty="0"/>
              <a:t>HOW: </a:t>
            </a:r>
            <a:r>
              <a:rPr lang="en-US" dirty="0">
                <a:solidFill>
                  <a:srgbClr val="FF0000"/>
                </a:solidFill>
              </a:rPr>
              <a:t>NEW</a:t>
            </a:r>
            <a:r>
              <a:rPr lang="en-US" dirty="0"/>
              <a:t> SEALDD TS (unlike #2) </a:t>
            </a:r>
            <a:r>
              <a:rPr lang="en-US" dirty="0">
                <a:solidFill>
                  <a:srgbClr val="FF0000"/>
                </a:solidFill>
              </a:rPr>
              <a:t>adopts entire TS 23.554 content to start with</a:t>
            </a:r>
            <a:r>
              <a:rPr lang="en-US" dirty="0"/>
              <a:t> generates new service/TS. Changes </a:t>
            </a:r>
            <a:r>
              <a:rPr lang="en-US" u="sng" dirty="0"/>
              <a:t>discussed case-by-case </a:t>
            </a:r>
            <a:r>
              <a:rPr lang="en-US" dirty="0"/>
              <a:t>(unlike #1)</a:t>
            </a:r>
          </a:p>
          <a:p>
            <a:pPr lvl="1">
              <a:lnSpc>
                <a:spcPct val="110000"/>
              </a:lnSpc>
            </a:pPr>
            <a:r>
              <a:rPr lang="en-US" sz="2400" dirty="0"/>
              <a:t>HOW [B], [C] same as #2: (SID/WID merge, backward compatibility TBD)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Assumption [D] same </a:t>
            </a:r>
            <a:r>
              <a:rPr lang="en-US"/>
              <a:t>as #</a:t>
            </a:r>
            <a:r>
              <a:rPr lang="en-US" dirty="0"/>
              <a:t>2 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HOW (TBD): </a:t>
            </a:r>
            <a:r>
              <a:rPr lang="en-US" u="sng" dirty="0"/>
              <a:t>Evaluate maintaining support for lightweight clients as a KI (e.g. </a:t>
            </a:r>
            <a:r>
              <a:rPr lang="en-US" dirty="0"/>
              <a:t>via</a:t>
            </a:r>
            <a:r>
              <a:rPr lang="en-US" u="sng" dirty="0"/>
              <a:t> </a:t>
            </a:r>
            <a:r>
              <a:rPr lang="en-US" dirty="0"/>
              <a:t>two SEALDD client types or capabilities: “lightweight” vs. “regular”) – more flexible than approach #2 single service.</a:t>
            </a:r>
          </a:p>
          <a:p>
            <a:r>
              <a:rPr lang="en-US" sz="2600" dirty="0"/>
              <a:t>Results: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Separation</a:t>
            </a:r>
            <a:r>
              <a:rPr lang="en-US" dirty="0">
                <a:solidFill>
                  <a:srgbClr val="FF0000"/>
                </a:solidFill>
              </a:rPr>
              <a:t>: MSGin5G R-17 only. SEALDD Rel-18+ includes IoT support </a:t>
            </a:r>
            <a:r>
              <a:rPr lang="en-US" dirty="0"/>
              <a:t>(unlike #1 , similar #2)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May provide R-18/R-17 </a:t>
            </a:r>
            <a:r>
              <a:rPr lang="en-US" dirty="0">
                <a:solidFill>
                  <a:srgbClr val="FF0000"/>
                </a:solidFill>
              </a:rPr>
              <a:t>backward compatibility </a:t>
            </a:r>
            <a:r>
              <a:rPr lang="en-US" u="sng" dirty="0">
                <a:solidFill>
                  <a:srgbClr val="FF0000"/>
                </a:solidFill>
              </a:rPr>
              <a:t>if needed</a:t>
            </a:r>
            <a:r>
              <a:rPr lang="en-US" dirty="0"/>
              <a:t> (unlike #1 , similar  #2)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Rel-18 integration discussions: </a:t>
            </a:r>
            <a:r>
              <a:rPr lang="en-US" dirty="0">
                <a:solidFill>
                  <a:srgbClr val="FF0000"/>
                </a:solidFill>
              </a:rPr>
              <a:t>more</a:t>
            </a:r>
            <a:r>
              <a:rPr lang="en-US" dirty="0"/>
              <a:t> than # 2, </a:t>
            </a:r>
            <a:r>
              <a:rPr lang="en-US" dirty="0">
                <a:solidFill>
                  <a:srgbClr val="FF0000"/>
                </a:solidFill>
              </a:rPr>
              <a:t>less</a:t>
            </a:r>
            <a:r>
              <a:rPr lang="en-US" dirty="0"/>
              <a:t> than #1. 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SEALDD TS work not as constricted by TS 23.554 content,  </a:t>
            </a:r>
            <a:r>
              <a:rPr lang="en-US" dirty="0">
                <a:solidFill>
                  <a:srgbClr val="FF0000"/>
                </a:solidFill>
              </a:rPr>
              <a:t>more flexibility </a:t>
            </a:r>
            <a:r>
              <a:rPr lang="en-US" dirty="0"/>
              <a:t>than # 2.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6624045"/>
      </p:ext>
    </p:extLst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3AFF4909-1900-46CD-87F7-AE296C5941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Summary</a:t>
            </a:r>
          </a:p>
        </p:txBody>
      </p:sp>
      <p:sp>
        <p:nvSpPr>
          <p:cNvPr id="8195" name="Content Placeholder 2">
            <a:extLst>
              <a:ext uri="{FF2B5EF4-FFF2-40B4-BE49-F238E27FC236}">
                <a16:creationId xmlns:a16="http://schemas.microsoft.com/office/drawing/2014/main" id="{A955EC6E-B2A1-4AA5-9F6A-E317D7FE32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 Approach 3 is proposed as basis of the solution for MSGin5G-SEALDD Integration (using S6-220197)</a:t>
            </a:r>
          </a:p>
          <a:p>
            <a:pPr lvl="1"/>
            <a:r>
              <a:rPr lang="en-US" altLang="en-US" dirty="0"/>
              <a:t>Next steps based on text proposal:</a:t>
            </a:r>
          </a:p>
          <a:p>
            <a:pPr lvl="2"/>
            <a:r>
              <a:rPr lang="en-US" altLang="en-US" dirty="0"/>
              <a:t>Start capturing in TR 23.700-34 Key Issues and solutions relative to TS 23.554. Include possible issue on maintaining support for lightweight clients.</a:t>
            </a:r>
          </a:p>
          <a:p>
            <a:pPr lvl="2"/>
            <a:r>
              <a:rPr lang="en-US" altLang="en-US" dirty="0"/>
              <a:t>Generate draft SEALDD WID for discussion, with scope based on FS_SEALDD </a:t>
            </a:r>
            <a:r>
              <a:rPr lang="en-US" altLang="en-US" u="sng" dirty="0"/>
              <a:t>and</a:t>
            </a:r>
            <a:r>
              <a:rPr lang="en-US" altLang="en-US" dirty="0"/>
              <a:t> MSGin5G new features.</a:t>
            </a:r>
          </a:p>
          <a:p>
            <a:pPr lvl="2"/>
            <a:r>
              <a:rPr lang="en-US" altLang="en-US" dirty="0"/>
              <a:t>Start planning TS 23.554 merge into new SEAL TS (e.g. clause restructuring if needed)</a:t>
            </a:r>
          </a:p>
          <a:p>
            <a:pPr marL="0" indent="0">
              <a:buNone/>
            </a:pPr>
            <a:r>
              <a:rPr lang="en-US" altLang="en-US" dirty="0"/>
              <a:t> </a:t>
            </a:r>
          </a:p>
        </p:txBody>
      </p:sp>
    </p:spTree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eting_x0020_ref_x002e_ xmlns="d78def48-27c6-4979-bba9-c862a2df76a0" xsi:nil="true"/>
    <Standard_x0020_subgroup xmlns="d78def48-27c6-4979-bba9-c862a2df76a0" xsi:nil="true"/>
    <Meeting_x0020_date xmlns="d78def48-27c6-4979-bba9-c862a2df76a0" xsi:nil="true"/>
    <IconOverlay xmlns="http://schemas.microsoft.com/sharepoint/v4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244A18A50E4D44392C0F13FE4390A30" ma:contentTypeVersion="15" ma:contentTypeDescription="Create a new document." ma:contentTypeScope="" ma:versionID="ad7256db7f370d2c8151dbb5808b8946">
  <xsd:schema xmlns:xsd="http://www.w3.org/2001/XMLSchema" xmlns:xs="http://www.w3.org/2001/XMLSchema" xmlns:p="http://schemas.microsoft.com/office/2006/metadata/properties" xmlns:ns2="d78def48-27c6-4979-bba9-c862a2df76a0" xmlns:ns3="http://schemas.microsoft.com/sharepoint/v4" xmlns:ns4="d6ffdcea-b8d5-430d-84fc-948dbfcb5364" xmlns:ns5="0f87353b-0140-45a3-9269-85d3f6ef8bfa" targetNamespace="http://schemas.microsoft.com/office/2006/metadata/properties" ma:root="true" ma:fieldsID="d998d4d10be5cfc9b2db79b680a3db16" ns2:_="" ns3:_="" ns4:_="" ns5:_="">
    <xsd:import namespace="d78def48-27c6-4979-bba9-c862a2df76a0"/>
    <xsd:import namespace="http://schemas.microsoft.com/sharepoint/v4"/>
    <xsd:import namespace="d6ffdcea-b8d5-430d-84fc-948dbfcb5364"/>
    <xsd:import namespace="0f87353b-0140-45a3-9269-85d3f6ef8bf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Standard_x0020_subgroup" minOccurs="0"/>
                <xsd:element ref="ns2:Meeting_x0020_ref_x002e_" minOccurs="0"/>
                <xsd:element ref="ns2:Meeting_x0020_date" minOccurs="0"/>
                <xsd:element ref="ns3:IconOverlay" minOccurs="0"/>
                <xsd:element ref="ns4:SharedWithUsers" minOccurs="0"/>
                <xsd:element ref="ns5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78def48-27c6-4979-bba9-c862a2df76a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Standard_x0020_subgroup" ma:index="12" nillable="true" ma:displayName="Standard subgroup" ma:internalName="Standard_x0020_subgroup">
      <xsd:simpleType>
        <xsd:restriction base="dms:Text">
          <xsd:maxLength value="255"/>
        </xsd:restriction>
      </xsd:simpleType>
    </xsd:element>
    <xsd:element name="Meeting_x0020_ref_x002e_" ma:index="13" nillable="true" ma:displayName="Meeting ref." ma:internalName="Meeting_x0020_ref_x002e_">
      <xsd:simpleType>
        <xsd:restriction base="dms:Text">
          <xsd:maxLength value="255"/>
        </xsd:restriction>
      </xsd:simpleType>
    </xsd:element>
    <xsd:element name="Meeting_x0020_date" ma:index="14" nillable="true" ma:displayName="Meeting date" ma:format="DateOnly" ma:internalName="Meeting_x0020_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15" nillable="true" ma:displayName="IconOverlay" ma:hidden="true" ma:internalName="IconOverlay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ffdcea-b8d5-430d-84fc-948dbfcb5364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f87353b-0140-45a3-9269-85d3f6ef8bfa" elementFormDefault="qualified">
    <xsd:import namespace="http://schemas.microsoft.com/office/2006/documentManagement/types"/>
    <xsd:import namespace="http://schemas.microsoft.com/office/infopath/2007/PartnerControls"/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5CA3727-A4EB-4398-9783-D0148B061093}">
  <ds:schemaRefs>
    <ds:schemaRef ds:uri="http://purl.org/dc/elements/1.1/"/>
    <ds:schemaRef ds:uri="http://schemas.microsoft.com/office/2006/metadata/properties"/>
    <ds:schemaRef ds:uri="http://schemas.microsoft.com/office/infopath/2007/PartnerControls"/>
    <ds:schemaRef ds:uri="0f87353b-0140-45a3-9269-85d3f6ef8bfa"/>
    <ds:schemaRef ds:uri="http://purl.org/dc/terms/"/>
    <ds:schemaRef ds:uri="d6ffdcea-b8d5-430d-84fc-948dbfcb5364"/>
    <ds:schemaRef ds:uri="http://schemas.microsoft.com/sharepoint/v4"/>
    <ds:schemaRef ds:uri="http://schemas.microsoft.com/office/2006/documentManagement/types"/>
    <ds:schemaRef ds:uri="http://schemas.openxmlformats.org/package/2006/metadata/core-properties"/>
    <ds:schemaRef ds:uri="d78def48-27c6-4979-bba9-c862a2df76a0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6429A866-FF0F-40E9-9EC0-82DA65DD0B1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78def48-27c6-4979-bba9-c862a2df76a0"/>
    <ds:schemaRef ds:uri="http://schemas.microsoft.com/sharepoint/v4"/>
    <ds:schemaRef ds:uri="d6ffdcea-b8d5-430d-84fc-948dbfcb5364"/>
    <ds:schemaRef ds:uri="0f87353b-0140-45a3-9269-85d3f6ef8bf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D3A830A-0AC8-45A7-9E99-DF047C23D0D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6587</TotalTime>
  <Words>609</Words>
  <Application>Microsoft Office PowerPoint</Application>
  <PresentationFormat>Widescreen</PresentationFormat>
  <Paragraphs>48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Arial </vt:lpstr>
      <vt:lpstr>Calibri</vt:lpstr>
      <vt:lpstr>Calibri Light</vt:lpstr>
      <vt:lpstr>Times New Roman</vt:lpstr>
      <vt:lpstr>Office Theme</vt:lpstr>
      <vt:lpstr>MSGin5G-SEALDD integration</vt:lpstr>
      <vt:lpstr>Outline/ summary</vt:lpstr>
      <vt:lpstr>Approach 1</vt:lpstr>
      <vt:lpstr>Approach 2 </vt:lpstr>
      <vt:lpstr>Approach 3 </vt:lpstr>
      <vt:lpstr>Summary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template</dc:title>
  <dc:creator>Kevin Flynn</dc:creator>
  <dc:description>© 3GPP 2018</dc:description>
  <cp:lastModifiedBy>Catalina Mladin</cp:lastModifiedBy>
  <cp:revision>604</cp:revision>
  <dcterms:created xsi:type="dcterms:W3CDTF">2010-02-05T13:52:04Z</dcterms:created>
  <dcterms:modified xsi:type="dcterms:W3CDTF">2022-02-14T14:37:50Z</dcterms:modified>
  <cp:contentStatus>Template 2017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0x0101003244A18A50E4D44392C0F13FE4390A30</vt:lpwstr>
  </property>
</Properties>
</file>