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48" r:id="rId3"/>
    <p:sldId id="549" r:id="rId4"/>
    <p:sldId id="551" r:id="rId5"/>
    <p:sldId id="550" r:id="rId6"/>
    <p:sldId id="537" r:id="rId7"/>
    <p:sldId id="553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SA6#47-e, 14 – 22 Feb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2022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S6-220428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US" sz="5300" b="1" dirty="0" smtClean="0"/>
              <a:t>SA6#47-e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SA6 Chair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SAMSUNG</a:t>
            </a:r>
            <a:endParaRPr lang="en-US" altLang="en-US" sz="20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180439"/>
              </p:ext>
            </p:extLst>
          </p:nvPr>
        </p:nvGraphicFramePr>
        <p:xfrm>
          <a:off x="158285" y="1620093"/>
          <a:ext cx="10785253" cy="449391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09033"/>
                <a:gridCol w="1305975"/>
                <a:gridCol w="1087141"/>
                <a:gridCol w="928231"/>
                <a:gridCol w="1001393"/>
                <a:gridCol w="1105142"/>
                <a:gridCol w="2548338"/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SA6#47-e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FS_MCOver5GS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(06/2018)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91%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TR for approval at SA#96(-e)</a:t>
                      </a: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Interconnection and Migration Aspects for Railways</a:t>
                      </a:r>
                      <a:r>
                        <a:rPr lang="en-GB" altLang="en-US" sz="1600" dirty="0" smtClean="0"/>
                        <a:t>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FS_IRail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SA#94</a:t>
                      </a:r>
                    </a:p>
                    <a:p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TR for approval at SA#95-e</a:t>
                      </a: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FS_NSCALE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(03/2021)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TR for information at SA#95-e</a:t>
                      </a: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FS_SNAAPP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(06/2022)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at SA6#47-e (Target completion: 06/2022)</a:t>
                      </a: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Capability Exposure for </a:t>
                      </a:r>
                      <a:r>
                        <a:rPr lang="en-IN" sz="1600" dirty="0" err="1" smtClean="0"/>
                        <a:t>IoT</a:t>
                      </a:r>
                      <a:r>
                        <a:rPr lang="en-IN" sz="1600" dirty="0" smtClean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FS_ACE_IOT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at SA6#47-e (Target completion: 09/2022)</a:t>
                      </a: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908194"/>
              </p:ext>
            </p:extLst>
          </p:nvPr>
        </p:nvGraphicFramePr>
        <p:xfrm>
          <a:off x="216556" y="1629061"/>
          <a:ext cx="11182067" cy="435829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/>
                <a:gridCol w="1477251"/>
                <a:gridCol w="1019938"/>
                <a:gridCol w="968188"/>
                <a:gridCol w="1080247"/>
                <a:gridCol w="1183341"/>
                <a:gridCol w="2604247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SA6#47-e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Milestones need to be planned + possible normative work in </a:t>
                      </a: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parallel to the study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FS_5GFLS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at SA6#47-e (Target Completion: – Sep 2022, Change in Rapporteur)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at SA6#47-e (Alignment with SA2 SID)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FS_SEALDD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Milestones need to be planned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FS_eV2XAPP2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Milestones need to be planned</a:t>
                      </a: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497042"/>
              </p:ext>
            </p:extLst>
          </p:nvPr>
        </p:nvGraphicFramePr>
        <p:xfrm>
          <a:off x="265862" y="1624577"/>
          <a:ext cx="11034150" cy="414499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/>
                <a:gridCol w="1457710"/>
                <a:gridCol w="1079267"/>
                <a:gridCol w="970567"/>
                <a:gridCol w="1084730"/>
                <a:gridCol w="1178859"/>
                <a:gridCol w="2451847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SA6#47-e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FS_ADAES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0%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 smtClean="0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FS_PINAPP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0%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at SA6#47-e (Alignment with SA2 SID)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0%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SA#99 (03/2023)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Mission </a:t>
                      </a:r>
                      <a:r>
                        <a:rPr lang="en-IN" sz="1600" b="0" smtClean="0">
                          <a:solidFill>
                            <a:schemeClr val="tx1"/>
                          </a:solidFill>
                        </a:rPr>
                        <a:t>Critical Ad </a:t>
                      </a:r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FS_MCAHGC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927101"/>
              </p:ext>
            </p:extLst>
          </p:nvPr>
        </p:nvGraphicFramePr>
        <p:xfrm>
          <a:off x="185179" y="1593201"/>
          <a:ext cx="11204480" cy="472399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/>
                <a:gridCol w="1603564"/>
                <a:gridCol w="1053763"/>
                <a:gridCol w="1008529"/>
                <a:gridCol w="1084729"/>
                <a:gridCol w="1098177"/>
                <a:gridCol w="2501153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SA6#47-e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MCOver5MBS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Target completion? Revised WID not needed. Potential completion in Q3/2022</a:t>
                      </a:r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MCGWUE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FFAPP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eSEAL2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enh4MCPTT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MCOver5GProSe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 smtClean="0"/>
              <a:t>Pre-SA6#48-e </a:t>
            </a:r>
            <a:r>
              <a:rPr lang="en-GB" altLang="en-US" sz="2400" dirty="0"/>
              <a:t>conference calls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 err="1" smtClean="0"/>
              <a:t>eEDGEAPP</a:t>
            </a:r>
            <a:r>
              <a:rPr lang="en-GB" altLang="en-US" sz="1800" dirty="0" smtClean="0"/>
              <a:t> – 2 (date TBD)</a:t>
            </a:r>
            <a:endParaRPr lang="en-GB" altLang="en-US" sz="1800" dirty="0"/>
          </a:p>
          <a:p>
            <a:pPr marL="767839" lvl="1" indent="-295323">
              <a:defRPr/>
            </a:pPr>
            <a:r>
              <a:rPr lang="en-GB" altLang="en-US" sz="1800" dirty="0" smtClean="0"/>
              <a:t>Non-EDGEAPP/non-MC (e.g</a:t>
            </a:r>
            <a:r>
              <a:rPr lang="en-GB" altLang="en-US" sz="1800" dirty="0"/>
              <a:t>.</a:t>
            </a:r>
            <a:r>
              <a:rPr lang="en-GB" altLang="en-US" sz="1800" dirty="0" smtClean="0"/>
              <a:t> 5GFLS, SNAAPP) </a:t>
            </a:r>
            <a:r>
              <a:rPr lang="en-GB" altLang="en-US" sz="1800" dirty="0" smtClean="0"/>
              <a:t>– 2 (date TBD)</a:t>
            </a:r>
            <a:endParaRPr lang="en-GB" altLang="en-US" sz="1800" dirty="0" smtClean="0"/>
          </a:p>
          <a:p>
            <a:pPr marL="767839" lvl="1" indent="-295323">
              <a:defRPr/>
            </a:pPr>
            <a:r>
              <a:rPr lang="en-GB" altLang="en-US" sz="1800" dirty="0" smtClean="0"/>
              <a:t>MC </a:t>
            </a:r>
            <a:r>
              <a:rPr lang="en-GB" altLang="en-US" sz="1800" dirty="0"/>
              <a:t>– 1 (date TBD</a:t>
            </a:r>
            <a:r>
              <a:rPr lang="en-GB" altLang="en-US" sz="1800" dirty="0" smtClean="0"/>
              <a:t>)</a:t>
            </a:r>
          </a:p>
          <a:p>
            <a:pPr marL="354387" indent="-354387">
              <a:defRPr/>
            </a:pPr>
            <a:r>
              <a:rPr lang="en-GB" altLang="en-US" sz="2400" dirty="0" smtClean="0"/>
              <a:t>2024 calendar to be prepared</a:t>
            </a:r>
          </a:p>
          <a:p>
            <a:pPr marL="354387" indent="-354387">
              <a:defRPr/>
            </a:pPr>
            <a:r>
              <a:rPr lang="en-GB" altLang="en-US" sz="2400" dirty="0" smtClean="0"/>
              <a:t>Rapporteurs </a:t>
            </a:r>
            <a:r>
              <a:rPr lang="en-GB" altLang="en-US" sz="2400" dirty="0"/>
              <a:t>to make the draft TRs/TSs available within one week</a:t>
            </a:r>
            <a:r>
              <a:rPr lang="en-GB" altLang="en-US" sz="2400" dirty="0" smtClean="0"/>
              <a:t>!</a:t>
            </a:r>
          </a:p>
          <a:p>
            <a:pPr marL="354387" indent="-354387">
              <a:defRPr/>
            </a:pPr>
            <a:r>
              <a:rPr lang="en-GB" altLang="en-US" sz="2400" dirty="0" smtClean="0"/>
              <a:t>All pre-agreed/approved revisions MUST be in the inbox folder!</a:t>
            </a:r>
          </a:p>
          <a:p>
            <a:pPr marL="354387" indent="-354387">
              <a:defRPr/>
            </a:pPr>
            <a:r>
              <a:rPr lang="en-GB" altLang="en-US" sz="2400" dirty="0" smtClean="0"/>
              <a:t>Rapporteurs to provide inputs to Rel-17 WI summaries (TR 21.917)</a:t>
            </a:r>
          </a:p>
          <a:p>
            <a:pPr marL="354387" indent="-354387">
              <a:defRPr/>
            </a:pPr>
            <a:endParaRPr lang="en-GB" altLang="en-US" sz="288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SA6 Vice-chair Election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894" dirty="0" smtClean="0"/>
              <a:t> Elections to SA6 Vice-chair position to be held in SA6#48-e meeting</a:t>
            </a:r>
            <a:endParaRPr lang="en-IN" altLang="en-US" sz="2894" dirty="0"/>
          </a:p>
          <a:p>
            <a:pPr marL="767839" lvl="1" indent="-295323">
              <a:defRPr/>
            </a:pPr>
            <a:r>
              <a:rPr lang="en-GB" altLang="en-US" sz="2000" dirty="0" smtClean="0"/>
              <a:t>The VC position is vacant due to election of Mr. Alan </a:t>
            </a:r>
            <a:r>
              <a:rPr lang="en-GB" altLang="en-US" sz="2000" dirty="0" err="1" smtClean="0"/>
              <a:t>Soloway</a:t>
            </a:r>
            <a:r>
              <a:rPr lang="en-GB" altLang="en-US" sz="2000" dirty="0" smtClean="0"/>
              <a:t> (previously VC) to the Chair position</a:t>
            </a:r>
          </a:p>
          <a:p>
            <a:pPr marL="767839" lvl="1" indent="-295323">
              <a:defRPr/>
            </a:pPr>
            <a:r>
              <a:rPr lang="en-GB" altLang="en-US" sz="2000" dirty="0" smtClean="0"/>
              <a:t>Announcement will be made on the SA6 list with further details</a:t>
            </a:r>
          </a:p>
          <a:p>
            <a:pPr marL="767839" lvl="1" indent="-295323">
              <a:defRPr/>
            </a:pPr>
            <a:endParaRPr lang="en-GB" altLang="en-US" sz="1800" dirty="0" smtClean="0"/>
          </a:p>
          <a:p>
            <a:pPr marL="354387" indent="-354387">
              <a:defRPr/>
            </a:pPr>
            <a:endParaRPr lang="en-GB" altLang="en-US" sz="2894" dirty="0" smtClean="0"/>
          </a:p>
          <a:p>
            <a:pPr marL="354387" indent="-354387">
              <a:defRPr/>
            </a:pPr>
            <a:endParaRPr lang="en-GB" altLang="en-US" sz="2894" dirty="0" smtClean="0"/>
          </a:p>
        </p:txBody>
      </p:sp>
    </p:spTree>
    <p:extLst>
      <p:ext uri="{BB962C8B-B14F-4D97-AF65-F5344CB8AC3E}">
        <p14:creationId xmlns:p14="http://schemas.microsoft.com/office/powerpoint/2010/main" val="38635314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25553</TotalTime>
  <Words>729</Words>
  <Application>Microsoft Office PowerPoint</Application>
  <PresentationFormat>Widescreen</PresentationFormat>
  <Paragraphs>223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   SA6#47-e Work Plan Review</vt:lpstr>
      <vt:lpstr>Overview: Ongoing Studies</vt:lpstr>
      <vt:lpstr>Overview: Ongoing Studies</vt:lpstr>
      <vt:lpstr>Overview: Ongoing Studies</vt:lpstr>
      <vt:lpstr>Overview: Rel-18 Work-Items</vt:lpstr>
      <vt:lpstr>Conference calls and other items</vt:lpstr>
      <vt:lpstr>SA6 Vice-chair Election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1934</cp:revision>
  <dcterms:created xsi:type="dcterms:W3CDTF">2010-02-05T13:52:04Z</dcterms:created>
  <dcterms:modified xsi:type="dcterms:W3CDTF">2022-02-22T18:04:30Z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