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1"/>
  </p:sldMasterIdLst>
  <p:notesMasterIdLst>
    <p:notesMasterId r:id="rId13"/>
  </p:notesMasterIdLst>
  <p:handoutMasterIdLst>
    <p:handoutMasterId r:id="rId14"/>
  </p:handoutMasterIdLst>
  <p:sldIdLst>
    <p:sldId id="528" r:id="rId2"/>
    <p:sldId id="534" r:id="rId3"/>
    <p:sldId id="547" r:id="rId4"/>
    <p:sldId id="548" r:id="rId5"/>
    <p:sldId id="549" r:id="rId6"/>
    <p:sldId id="551" r:id="rId7"/>
    <p:sldId id="550" r:id="rId8"/>
    <p:sldId id="552" r:id="rId9"/>
    <p:sldId id="537" r:id="rId10"/>
    <p:sldId id="553" r:id="rId11"/>
    <p:sldId id="545" r:id="rId12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185" userDrawn="1">
          <p15:clr>
            <a:srgbClr val="A4A3A4"/>
          </p15:clr>
        </p15:guide>
        <p15:guide id="2" pos="719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66FF"/>
    <a:srgbClr val="3399FF"/>
    <a:srgbClr val="FFFFFF"/>
    <a:srgbClr val="EAEFF7"/>
    <a:srgbClr val="FF6600"/>
    <a:srgbClr val="1A4669"/>
    <a:srgbClr val="C6D254"/>
    <a:srgbClr val="B1D254"/>
    <a:srgbClr val="2A6EA8"/>
    <a:srgbClr val="0F5C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45" autoAdjust="0"/>
    <p:restoredTop sz="99112" autoAdjust="0"/>
  </p:normalViewPr>
  <p:slideViewPr>
    <p:cSldViewPr snapToGrid="0">
      <p:cViewPr varScale="1">
        <p:scale>
          <a:sx n="85" d="100"/>
          <a:sy n="85" d="100"/>
        </p:scale>
        <p:origin x="598" y="41"/>
      </p:cViewPr>
      <p:guideLst>
        <p:guide orient="horz" pos="1185"/>
        <p:guide pos="719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99782B-1646-48C5-B03C-2D29BD99097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126333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D5440688-9C35-4353-934E-C9AE9023750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299438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30275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30275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30275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30275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246FE57-3F04-4823-B38D-EE8F3A94D2B1}" type="slidenum">
              <a:rPr lang="en-GB" altLang="en-US" sz="1200" smtClean="0">
                <a:latin typeface="Times New Roman" panose="02020603050405020304" pitchFamily="18" charset="0"/>
              </a:rPr>
              <a:pPr/>
              <a:t>1</a:t>
            </a:fld>
            <a:endParaRPr lang="en-GB" altLang="en-US" sz="1200" smtClean="0">
              <a:latin typeface="Times New Roman" panose="02020603050405020304" pitchFamily="18" charset="0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0663293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6448397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234779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0922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8541778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/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138740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Snip Single Corner Rectangle 6"/>
          <p:cNvSpPr/>
          <p:nvPr userDrawn="1"/>
        </p:nvSpPr>
        <p:spPr>
          <a:xfrm>
            <a:off x="-7938" y="1255984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/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0" b="1" dirty="0">
                <a:ln w="0"/>
                <a:latin typeface="Calibri" panose="020F0502020204030204" pitchFamily="34" charset="0"/>
              </a:rPr>
              <a:t>© 3GPP </a:t>
            </a:r>
            <a:r>
              <a:rPr lang="en-GB" altLang="en-US" sz="1000" b="1" dirty="0" smtClean="0">
                <a:ln w="0"/>
                <a:latin typeface="Calibri" panose="020F0502020204030204" pitchFamily="34" charset="0"/>
              </a:rPr>
              <a:t>2021</a:t>
            </a:r>
            <a:endParaRPr lang="en-GB" altLang="en-US" sz="1000" b="1" dirty="0">
              <a:ln w="0"/>
              <a:latin typeface="Calibri" panose="020F0502020204030204" pitchFamily="34" charset="0"/>
            </a:endParaRPr>
          </a:p>
        </p:txBody>
      </p:sp>
      <p:pic>
        <p:nvPicPr>
          <p:cNvPr id="1031" name="Picture 1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338644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/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defRPr/>
            </a:pPr>
            <a:fld id="{4F90773A-FBA2-44A3-9C23-E06B115DB1E3}" type="slidenum">
              <a:rPr lang="en-GB" altLang="en-US" sz="1400" smtClean="0">
                <a:latin typeface="Calibri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itchFamily="34" charset="0"/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31072" y="6391922"/>
            <a:ext cx="294294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0" kern="1200" dirty="0" smtClean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Arial" pitchFamily="34" charset="0"/>
              </a:rPr>
              <a:t>3GPP SA6#46-e, 15 – 23 Nov</a:t>
            </a:r>
            <a:r>
              <a:rPr lang="en-GB" sz="1100" b="0" kern="1200" baseline="0" dirty="0" smtClean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Arial" pitchFamily="34" charset="0"/>
              </a:rPr>
              <a:t> 2021</a:t>
            </a:r>
            <a:endParaRPr lang="en-US" sz="1100" b="0" dirty="0"/>
          </a:p>
        </p:txBody>
      </p:sp>
      <p:sp>
        <p:nvSpPr>
          <p:cNvPr id="13" name="TextBox 12"/>
          <p:cNvSpPr txBox="1"/>
          <p:nvPr userDrawn="1"/>
        </p:nvSpPr>
        <p:spPr>
          <a:xfrm>
            <a:off x="10041584" y="1212137"/>
            <a:ext cx="15757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S6-212814</a:t>
            </a:r>
            <a:endParaRPr lang="en-US" b="1" dirty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7" r:id="rId1"/>
    <p:sldLayoutId id="2147485165" r:id="rId2"/>
    <p:sldLayoutId id="2147485166" r:id="rId3"/>
    <p:sldLayoutId id="2147485168" r:id="rId4"/>
  </p:sldLayoutIdLst>
  <p:transition>
    <p:wipe dir="r"/>
  </p:transition>
  <p:timing>
    <p:tnLst>
      <p:par>
        <p:cTn id="1" dur="indefinite" restart="never" nodeType="tmRoot"/>
      </p:par>
    </p:tnLst>
  </p:timing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7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604589" y="2338950"/>
            <a:ext cx="8547940" cy="147002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GB" sz="2900" b="1" i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en-GB" sz="2900" dirty="0" smtClean="0"/>
              <a:t/>
            </a:r>
            <a:br>
              <a:rPr lang="en-GB" sz="2900" dirty="0" smtClean="0"/>
            </a:br>
            <a:r>
              <a:rPr lang="en-US" sz="5300" b="1" dirty="0" smtClean="0"/>
              <a:t>SA6#46-e Work Plan Review</a:t>
            </a:r>
            <a:endParaRPr lang="en-GB" sz="25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/>
          <p:cNvSpPr>
            <a:spLocks noGrp="1"/>
          </p:cNvSpPr>
          <p:nvPr>
            <p:ph type="subTitle" idx="1"/>
          </p:nvPr>
        </p:nvSpPr>
        <p:spPr>
          <a:xfrm>
            <a:off x="2832847" y="4119284"/>
            <a:ext cx="6400800" cy="114748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1800" dirty="0" smtClean="0"/>
              <a:t/>
            </a:r>
            <a:br>
              <a:rPr lang="en-US" altLang="en-US" sz="1800" dirty="0" smtClean="0"/>
            </a:br>
            <a:r>
              <a:rPr lang="en-US" altLang="en-US" sz="2400" dirty="0" smtClean="0">
                <a:latin typeface="Arial" panose="020B0604020202020204" pitchFamily="34" charset="0"/>
              </a:rPr>
              <a:t>Suresh </a:t>
            </a:r>
            <a:r>
              <a:rPr lang="en-US" altLang="en-US" sz="2400" dirty="0" err="1" smtClean="0">
                <a:latin typeface="Arial" panose="020B0604020202020204" pitchFamily="34" charset="0"/>
              </a:rPr>
              <a:t>Chitturi</a:t>
            </a:r>
            <a:endParaRPr lang="en-US" altLang="en-US" sz="2400" dirty="0" smtClean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000" dirty="0" smtClean="0">
                <a:latin typeface="Arial" panose="020B0604020202020204" pitchFamily="34" charset="0"/>
              </a:rPr>
              <a:t>SA6 Chair</a:t>
            </a:r>
          </a:p>
          <a:p>
            <a:pPr>
              <a:lnSpc>
                <a:spcPct val="80000"/>
              </a:lnSpc>
            </a:pPr>
            <a:r>
              <a:rPr lang="en-US" altLang="en-US" sz="1800" dirty="0" smtClean="0">
                <a:latin typeface="Arial" panose="020B0604020202020204" pitchFamily="34" charset="0"/>
              </a:rPr>
              <a:t>SAMSUNG</a:t>
            </a:r>
            <a:endParaRPr lang="en-US" altLang="en-US" sz="2000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414780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838200" y="98402"/>
            <a:ext cx="10515600" cy="1325563"/>
          </a:xfrm>
        </p:spPr>
        <p:txBody>
          <a:bodyPr/>
          <a:lstStyle/>
          <a:p>
            <a:r>
              <a:rPr lang="en-GB" altLang="fr-FR" dirty="0" smtClean="0"/>
              <a:t>SA6 Chair Election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352051" y="1590314"/>
            <a:ext cx="11382749" cy="4738776"/>
          </a:xfrm>
        </p:spPr>
        <p:txBody>
          <a:bodyPr/>
          <a:lstStyle/>
          <a:p>
            <a:pPr marL="354387" indent="-354387">
              <a:defRPr/>
            </a:pPr>
            <a:r>
              <a:rPr lang="en-GB" altLang="en-US" sz="2894" dirty="0" smtClean="0"/>
              <a:t> Elections to SA6 Chair </a:t>
            </a:r>
            <a:r>
              <a:rPr lang="en-GB" altLang="en-US" sz="2894" dirty="0" smtClean="0"/>
              <a:t>position to </a:t>
            </a:r>
            <a:r>
              <a:rPr lang="en-GB" altLang="en-US" sz="2894" dirty="0" smtClean="0"/>
              <a:t>be held in SA6#47-e meeting</a:t>
            </a:r>
            <a:endParaRPr lang="en-IN" altLang="en-US" sz="2894" dirty="0"/>
          </a:p>
          <a:p>
            <a:pPr marL="767839" lvl="1" indent="-295323">
              <a:defRPr/>
            </a:pPr>
            <a:r>
              <a:rPr lang="en-GB" altLang="en-US" sz="2000" dirty="0" smtClean="0"/>
              <a:t>Mr. Suresh </a:t>
            </a:r>
            <a:r>
              <a:rPr lang="en-GB" altLang="en-US" sz="2000" dirty="0" err="1" smtClean="0"/>
              <a:t>Chitturi</a:t>
            </a:r>
            <a:r>
              <a:rPr lang="en-GB" altLang="en-US" sz="2000" dirty="0" smtClean="0"/>
              <a:t> completes two terms as SA6 </a:t>
            </a:r>
            <a:r>
              <a:rPr lang="en-GB" altLang="en-US" sz="2000" dirty="0" smtClean="0"/>
              <a:t>Chair in Feb 2022</a:t>
            </a:r>
            <a:endParaRPr lang="en-GB" altLang="en-US" sz="2000" dirty="0" smtClean="0"/>
          </a:p>
          <a:p>
            <a:pPr marL="767839" lvl="1" indent="-295323">
              <a:defRPr/>
            </a:pPr>
            <a:r>
              <a:rPr lang="en-GB" altLang="en-US" sz="2000" dirty="0" smtClean="0"/>
              <a:t>Announcement will be made on the SA6 list with the details</a:t>
            </a:r>
          </a:p>
          <a:p>
            <a:pPr marL="767839" lvl="1" indent="-295323">
              <a:defRPr/>
            </a:pPr>
            <a:endParaRPr lang="en-GB" altLang="en-US" sz="1800" dirty="0" smtClean="0"/>
          </a:p>
          <a:p>
            <a:pPr marL="354387" indent="-354387">
              <a:defRPr/>
            </a:pPr>
            <a:endParaRPr lang="en-GB" altLang="en-US" sz="2894" dirty="0" smtClean="0"/>
          </a:p>
          <a:p>
            <a:pPr marL="354387" indent="-354387">
              <a:defRPr/>
            </a:pPr>
            <a:endParaRPr lang="en-GB" altLang="en-US" sz="2894" dirty="0" smtClean="0"/>
          </a:p>
        </p:txBody>
      </p:sp>
    </p:spTree>
    <p:extLst>
      <p:ext uri="{BB962C8B-B14F-4D97-AF65-F5344CB8AC3E}">
        <p14:creationId xmlns:p14="http://schemas.microsoft.com/office/powerpoint/2010/main" val="3863531425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2246779" y="3266328"/>
            <a:ext cx="6827838" cy="1143000"/>
          </a:xfrm>
        </p:spPr>
        <p:txBody>
          <a:bodyPr/>
          <a:lstStyle/>
          <a:p>
            <a:pPr algn="ctr"/>
            <a:r>
              <a:rPr lang="en-GB" altLang="fr-FR" sz="4800" dirty="0" smtClean="0">
                <a:solidFill>
                  <a:srgbClr val="72AF2F"/>
                </a:solidFill>
              </a:rPr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2078828090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838200" y="93920"/>
            <a:ext cx="10515600" cy="1325563"/>
          </a:xfrm>
        </p:spPr>
        <p:txBody>
          <a:bodyPr/>
          <a:lstStyle/>
          <a:p>
            <a:r>
              <a:rPr lang="en-US" altLang="en-US" dirty="0" smtClean="0"/>
              <a:t>Overview: Rel-17 Work Items – 1/2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2139163"/>
              </p:ext>
            </p:extLst>
          </p:nvPr>
        </p:nvGraphicFramePr>
        <p:xfrm>
          <a:off x="245967" y="1752602"/>
          <a:ext cx="11605374" cy="4406151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2519645"/>
                <a:gridCol w="1483658"/>
                <a:gridCol w="1125071"/>
                <a:gridCol w="977153"/>
                <a:gridCol w="1080247"/>
                <a:gridCol w="1084729"/>
                <a:gridCol w="1324530"/>
                <a:gridCol w="2010341"/>
              </a:tblGrid>
              <a:tr h="667872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Work</a:t>
                      </a:r>
                      <a:r>
                        <a:rPr lang="en-US" sz="1800" baseline="0" dirty="0" smtClean="0"/>
                        <a:t> Item</a:t>
                      </a:r>
                      <a:endParaRPr lang="en-US" sz="180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WI Code</a:t>
                      </a:r>
                      <a:endParaRPr lang="en-US" sz="180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WID Approved</a:t>
                      </a:r>
                      <a:endParaRPr lang="en-US" sz="180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SA#93-e</a:t>
                      </a:r>
                      <a:endParaRPr lang="en-US" sz="180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SA6#45-BIS-e</a:t>
                      </a:r>
                      <a:endParaRPr lang="en-US" sz="180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SA6#46-e</a:t>
                      </a:r>
                    </a:p>
                    <a:p>
                      <a:pPr algn="ctr"/>
                      <a:endParaRPr lang="en-US" sz="180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Target</a:t>
                      </a:r>
                      <a:br>
                        <a:rPr lang="en-US" sz="1600" dirty="0" smtClean="0"/>
                      </a:br>
                      <a:r>
                        <a:rPr lang="en-US" sz="1600" baseline="0" dirty="0" smtClean="0"/>
                        <a:t>Completion</a:t>
                      </a:r>
                      <a:endParaRPr lang="en-US" sz="160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Remarks</a:t>
                      </a:r>
                      <a:endParaRPr lang="en-US" sz="1800" dirty="0"/>
                    </a:p>
                  </a:txBody>
                  <a:tcPr marL="91452" marR="91452" marT="45570" marB="45570"/>
                </a:tc>
              </a:tr>
              <a:tr h="951765">
                <a:tc>
                  <a:txBody>
                    <a:bodyPr/>
                    <a:lstStyle/>
                    <a:p>
                      <a:r>
                        <a:rPr lang="en-US" altLang="en-US" sz="1400" dirty="0" smtClean="0"/>
                        <a:t>Enhancements to Application Architecture for the Mobile Communication System for Railways Phase 2</a:t>
                      </a:r>
                      <a:endParaRPr lang="en-US" sz="140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eMONASTERY2</a:t>
                      </a:r>
                      <a:endParaRPr lang="en-US" sz="1600" b="1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SA#84</a:t>
                      </a:r>
                    </a:p>
                    <a:p>
                      <a:pPr algn="l"/>
                      <a:r>
                        <a:rPr lang="en-US" sz="1600" dirty="0" smtClean="0"/>
                        <a:t>(06/2019)</a:t>
                      </a:r>
                      <a:endParaRPr 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100%</a:t>
                      </a:r>
                      <a:endParaRPr lang="en-US" sz="1600" b="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100%</a:t>
                      </a:r>
                      <a:endParaRPr lang="en-US" sz="1600" b="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100%</a:t>
                      </a:r>
                      <a:endParaRPr lang="en-US" sz="1600" b="1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SA#89</a:t>
                      </a:r>
                    </a:p>
                    <a:p>
                      <a:r>
                        <a:rPr lang="en-US" sz="1600" dirty="0" smtClean="0"/>
                        <a:t>(09/2020)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algn="l"/>
                      <a:endParaRPr lang="en-US" sz="1400" dirty="0" smtClean="0">
                        <a:solidFill>
                          <a:srgbClr val="0000FF"/>
                        </a:solidFill>
                      </a:endParaRPr>
                    </a:p>
                  </a:txBody>
                  <a:tcPr marL="91452" marR="91452" marT="45570" marB="45570"/>
                </a:tc>
              </a:tr>
              <a:tr h="689460"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effectLst/>
                        </a:rPr>
                        <a:t>MC services support on IOPS mode of operation</a:t>
                      </a:r>
                      <a:endParaRPr lang="en-US" sz="140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r>
                        <a:rPr lang="en-US" sz="1600" b="1" kern="1200" dirty="0" smtClean="0">
                          <a:effectLst/>
                        </a:rPr>
                        <a:t>MCIOPS</a:t>
                      </a:r>
                      <a:endParaRPr lang="en-US" sz="1600" b="1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SA#84</a:t>
                      </a:r>
                    </a:p>
                    <a:p>
                      <a:pPr algn="l"/>
                      <a:r>
                        <a:rPr lang="en-US" sz="1600" dirty="0" smtClean="0"/>
                        <a:t>(06/2019)</a:t>
                      </a:r>
                      <a:endParaRPr 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100%</a:t>
                      </a:r>
                      <a:endParaRPr lang="en-US" sz="1600" b="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100%</a:t>
                      </a:r>
                      <a:endParaRPr lang="en-US" sz="1600" b="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100%</a:t>
                      </a:r>
                      <a:endParaRPr lang="en-US" sz="1600" b="1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SA#89</a:t>
                      </a:r>
                    </a:p>
                    <a:p>
                      <a:r>
                        <a:rPr lang="en-US" sz="1600" dirty="0" smtClean="0"/>
                        <a:t>(09/2020)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 smtClean="0"/>
                    </a:p>
                    <a:p>
                      <a:pPr algn="l"/>
                      <a:endParaRPr lang="en-US" sz="1400" dirty="0" smtClean="0">
                        <a:solidFill>
                          <a:srgbClr val="0000FF"/>
                        </a:solidFill>
                      </a:endParaRPr>
                    </a:p>
                  </a:txBody>
                  <a:tcPr marL="91452" marR="91452" marT="45570" marB="45570"/>
                </a:tc>
              </a:tr>
              <a:tr h="689460">
                <a:tc>
                  <a:txBody>
                    <a:bodyPr/>
                    <a:lstStyle/>
                    <a:p>
                      <a:r>
                        <a:rPr lang="en-IN" sz="1400" dirty="0" smtClean="0"/>
                        <a:t>Enhanced Mission Critical Push-to-talk architecture phase 3</a:t>
                      </a:r>
                      <a:endParaRPr lang="en-US" sz="140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enh3MCPTT</a:t>
                      </a:r>
                      <a:endParaRPr lang="en-US" sz="1600" b="1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SA#87</a:t>
                      </a:r>
                    </a:p>
                    <a:p>
                      <a:pPr algn="l"/>
                      <a:r>
                        <a:rPr lang="en-US" sz="1600" dirty="0" smtClean="0"/>
                        <a:t>(03/2020)</a:t>
                      </a:r>
                      <a:endParaRPr 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100%</a:t>
                      </a:r>
                      <a:endParaRPr lang="en-US" sz="1600" b="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100%</a:t>
                      </a:r>
                      <a:endParaRPr lang="en-US" sz="1600" b="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100%</a:t>
                      </a:r>
                      <a:endParaRPr lang="en-US" sz="1600" b="1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SA#92</a:t>
                      </a:r>
                    </a:p>
                    <a:p>
                      <a:r>
                        <a:rPr lang="en-US" sz="1600" dirty="0" smtClean="0"/>
                        <a:t>(06/2021)</a:t>
                      </a:r>
                      <a:endParaRPr lang="en-US" sz="16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 smtClean="0"/>
                    </a:p>
                  </a:txBody>
                  <a:tcPr marL="91452" marR="91452" marT="45570" marB="45570"/>
                </a:tc>
              </a:tr>
              <a:tr h="734153">
                <a:tc>
                  <a:txBody>
                    <a:bodyPr/>
                    <a:lstStyle/>
                    <a:p>
                      <a:r>
                        <a:rPr lang="en-IN" sz="1400" dirty="0" smtClean="0"/>
                        <a:t>Enhancements for functional architecture and information flows for Mission Critical Data</a:t>
                      </a:r>
                      <a:endParaRPr lang="en-US" sz="140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eMCData3</a:t>
                      </a:r>
                      <a:endParaRPr lang="en-US" sz="1600" b="1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SA#86</a:t>
                      </a:r>
                    </a:p>
                    <a:p>
                      <a:pPr algn="l"/>
                      <a:r>
                        <a:rPr lang="en-US" sz="1600" dirty="0" smtClean="0"/>
                        <a:t>(12/2019)</a:t>
                      </a:r>
                      <a:endParaRPr 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100%</a:t>
                      </a:r>
                      <a:endParaRPr lang="en-US" sz="1600" b="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100%</a:t>
                      </a:r>
                      <a:endParaRPr lang="en-US" sz="1600" b="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100%</a:t>
                      </a:r>
                      <a:endParaRPr lang="en-US" sz="1600" b="1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SA#92</a:t>
                      </a:r>
                    </a:p>
                    <a:p>
                      <a:r>
                        <a:rPr lang="en-US" sz="1600" dirty="0" smtClean="0"/>
                        <a:t>(06/2021)</a:t>
                      </a:r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 smtClean="0">
                        <a:solidFill>
                          <a:srgbClr val="0000FF"/>
                        </a:solidFill>
                      </a:endParaRPr>
                    </a:p>
                  </a:txBody>
                  <a:tcPr marL="91452" marR="91452" marT="45570" marB="45570"/>
                </a:tc>
              </a:tr>
              <a:tr h="673441">
                <a:tc>
                  <a:txBody>
                    <a:bodyPr/>
                    <a:lstStyle/>
                    <a:p>
                      <a:r>
                        <a:rPr lang="en-IN" sz="1400" dirty="0" smtClean="0"/>
                        <a:t>Architecture for enabling Edge Applications</a:t>
                      </a:r>
                      <a:endParaRPr lang="en-US" sz="140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EDGEAPP</a:t>
                      </a:r>
                      <a:endParaRPr lang="en-US" sz="1600" b="1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SA#86</a:t>
                      </a:r>
                    </a:p>
                    <a:p>
                      <a:pPr algn="l"/>
                      <a:r>
                        <a:rPr lang="en-US" sz="1600" dirty="0" smtClean="0"/>
                        <a:t>(12/2019)</a:t>
                      </a:r>
                      <a:endParaRPr 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99%</a:t>
                      </a:r>
                      <a:endParaRPr lang="en-US" sz="1600" b="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99%</a:t>
                      </a:r>
                      <a:endParaRPr lang="en-US" sz="1600" b="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/>
                        <a:t>TBD</a:t>
                      </a:r>
                      <a:endParaRPr lang="en-US" sz="1600" b="1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SA#90</a:t>
                      </a:r>
                    </a:p>
                    <a:p>
                      <a:r>
                        <a:rPr lang="en-US" sz="1600" dirty="0" smtClean="0"/>
                        <a:t>(12/2020)</a:t>
                      </a:r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aseline="0" dirty="0" smtClean="0">
                          <a:solidFill>
                            <a:srgbClr val="0066FF"/>
                          </a:solidFill>
                        </a:rPr>
                        <a:t>To be declared 100%?</a:t>
                      </a:r>
                    </a:p>
                  </a:txBody>
                  <a:tcPr marL="91452" marR="91452" marT="45570" marB="4557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680748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838200" y="89438"/>
            <a:ext cx="10515600" cy="1325563"/>
          </a:xfrm>
        </p:spPr>
        <p:txBody>
          <a:bodyPr/>
          <a:lstStyle/>
          <a:p>
            <a:r>
              <a:rPr lang="en-US" altLang="en-US" dirty="0" smtClean="0"/>
              <a:t>Overview: Rel-17 Work Items – 2/2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6623158"/>
              </p:ext>
            </p:extLst>
          </p:nvPr>
        </p:nvGraphicFramePr>
        <p:xfrm>
          <a:off x="270902" y="1748118"/>
          <a:ext cx="11650196" cy="442217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2739279"/>
                <a:gridCol w="1210236"/>
                <a:gridCol w="1111623"/>
                <a:gridCol w="981636"/>
                <a:gridCol w="1116105"/>
                <a:gridCol w="1084730"/>
                <a:gridCol w="1192306"/>
                <a:gridCol w="2214281"/>
              </a:tblGrid>
              <a:tr h="667872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Work</a:t>
                      </a:r>
                      <a:r>
                        <a:rPr lang="en-US" sz="1800" baseline="0" dirty="0" smtClean="0"/>
                        <a:t> Item</a:t>
                      </a:r>
                      <a:endParaRPr lang="en-US" sz="180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WI Code</a:t>
                      </a:r>
                      <a:endParaRPr lang="en-US" sz="180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WID Approved</a:t>
                      </a:r>
                      <a:endParaRPr lang="en-US" sz="180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SA#93-e</a:t>
                      </a:r>
                      <a:endParaRPr lang="en-US" sz="180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SA6#45-BIS-e</a:t>
                      </a:r>
                      <a:endParaRPr lang="en-US" sz="180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SA6#46-e</a:t>
                      </a:r>
                    </a:p>
                    <a:p>
                      <a:pPr algn="ctr"/>
                      <a:endParaRPr lang="en-US" sz="180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Target</a:t>
                      </a:r>
                      <a:br>
                        <a:rPr lang="en-US" sz="1600" dirty="0" smtClean="0"/>
                      </a:br>
                      <a:r>
                        <a:rPr lang="en-US" sz="1600" baseline="0" dirty="0" smtClean="0"/>
                        <a:t>Completion</a:t>
                      </a:r>
                      <a:endParaRPr lang="en-US" sz="1600" dirty="0"/>
                    </a:p>
                  </a:txBody>
                  <a:tcPr marL="91452" marR="91452" marT="45570" marB="4557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Remarks</a:t>
                      </a:r>
                      <a:endParaRPr lang="en-US" sz="1800" dirty="0"/>
                    </a:p>
                  </a:txBody>
                  <a:tcPr marL="91452" marR="91452" marT="45570" marB="45570"/>
                </a:tc>
              </a:tr>
              <a:tr h="951765">
                <a:tc>
                  <a:txBody>
                    <a:bodyPr/>
                    <a:lstStyle/>
                    <a:p>
                      <a:r>
                        <a:rPr lang="en-IN" sz="1600" dirty="0" smtClean="0"/>
                        <a:t>Enhanced application layer support for V2X services</a:t>
                      </a:r>
                      <a:endParaRPr lang="en-US" sz="1600" dirty="0"/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eV2XAPP</a:t>
                      </a:r>
                      <a:endParaRPr lang="en-US" sz="1600" b="1" dirty="0"/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SA#89</a:t>
                      </a:r>
                    </a:p>
                    <a:p>
                      <a:r>
                        <a:rPr lang="en-US" sz="1600" dirty="0" smtClean="0"/>
                        <a:t>(09/2020)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100%</a:t>
                      </a:r>
                      <a:endParaRPr lang="en-US" sz="1600" b="0" dirty="0"/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100%</a:t>
                      </a:r>
                      <a:endParaRPr lang="en-US" sz="1600" b="0" dirty="0"/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100%</a:t>
                      </a:r>
                      <a:endParaRPr lang="en-US" sz="1600" b="1" dirty="0"/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SA#92</a:t>
                      </a:r>
                    </a:p>
                    <a:p>
                      <a:r>
                        <a:rPr lang="en-US" sz="1600" dirty="0" smtClean="0"/>
                        <a:t>(06/2021)</a:t>
                      </a:r>
                      <a:endParaRPr 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pPr algn="l"/>
                      <a:endParaRPr lang="en-US" sz="1400" dirty="0" smtClean="0">
                        <a:solidFill>
                          <a:srgbClr val="0000FF"/>
                        </a:solidFill>
                      </a:endParaRPr>
                    </a:p>
                  </a:txBody>
                  <a:tcPr marL="91452" marR="91452" marT="45570" marB="45570"/>
                </a:tc>
              </a:tr>
              <a:tr h="689460">
                <a:tc>
                  <a:txBody>
                    <a:bodyPr/>
                    <a:lstStyle/>
                    <a:p>
                      <a:r>
                        <a:rPr lang="en-IN" sz="1600" dirty="0" smtClean="0"/>
                        <a:t>Application Architecture for MSGin5G Service</a:t>
                      </a:r>
                      <a:endParaRPr lang="en-US" sz="1600" dirty="0"/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5GMARCH</a:t>
                      </a:r>
                      <a:endParaRPr lang="en-US" sz="1600" b="1" dirty="0"/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SA#89</a:t>
                      </a:r>
                    </a:p>
                    <a:p>
                      <a:r>
                        <a:rPr lang="en-US" sz="1600" dirty="0" smtClean="0"/>
                        <a:t>(09/2020)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90%</a:t>
                      </a:r>
                      <a:endParaRPr lang="en-US" sz="1600" b="0" dirty="0"/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95%</a:t>
                      </a:r>
                      <a:endParaRPr lang="en-US" sz="1600" b="0" dirty="0"/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TBD</a:t>
                      </a:r>
                      <a:endParaRPr lang="en-US" sz="1600" b="1" dirty="0"/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SA#92</a:t>
                      </a:r>
                    </a:p>
                    <a:p>
                      <a:r>
                        <a:rPr lang="en-US" sz="1600" dirty="0" smtClean="0"/>
                        <a:t>(06/2021)</a:t>
                      </a:r>
                      <a:endParaRPr 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aseline="0" dirty="0" smtClean="0">
                          <a:solidFill>
                            <a:srgbClr val="0066FF"/>
                          </a:solidFill>
                        </a:rPr>
                        <a:t>To be declared 100%?</a:t>
                      </a:r>
                    </a:p>
                  </a:txBody>
                  <a:tcPr marL="91452" marR="91452" marT="45570" marB="45570"/>
                </a:tc>
              </a:tr>
              <a:tr h="6894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Mission Critical Services</a:t>
                      </a:r>
                      <a:r>
                        <a:rPr lang="en-US" sz="1600" baseline="0" dirty="0" smtClean="0"/>
                        <a:t> over 5GS</a:t>
                      </a:r>
                      <a:endParaRPr lang="en-US" sz="1600" dirty="0"/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MCOver5GS</a:t>
                      </a:r>
                      <a:endParaRPr lang="en-US" sz="1600" b="1" dirty="0"/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SA#89</a:t>
                      </a:r>
                    </a:p>
                    <a:p>
                      <a:r>
                        <a:rPr lang="en-US" sz="1600" dirty="0" smtClean="0"/>
                        <a:t>(09/2020)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100%</a:t>
                      </a:r>
                      <a:endParaRPr lang="en-US" sz="1600" b="0" dirty="0"/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100%</a:t>
                      </a:r>
                      <a:endParaRPr lang="en-US" sz="1600" b="0" dirty="0"/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100%</a:t>
                      </a:r>
                      <a:endParaRPr lang="en-US" sz="1600" b="1" dirty="0"/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SA#92</a:t>
                      </a:r>
                    </a:p>
                    <a:p>
                      <a:r>
                        <a:rPr lang="en-US" sz="1600" dirty="0" smtClean="0"/>
                        <a:t>(06/2021)</a:t>
                      </a:r>
                      <a:endParaRPr 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52" marR="91452" marT="45570" marB="45570"/>
                </a:tc>
              </a:tr>
              <a:tr h="734153">
                <a:tc>
                  <a:txBody>
                    <a:bodyPr/>
                    <a:lstStyle/>
                    <a:p>
                      <a:r>
                        <a:rPr lang="en-IN" sz="1600" dirty="0" smtClean="0"/>
                        <a:t>Enhanced Service Enabler Architecture Layer for Verticals </a:t>
                      </a:r>
                      <a:endParaRPr lang="en-US" sz="1600" dirty="0"/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r>
                        <a:rPr lang="en-US" sz="1600" b="1" dirty="0" err="1" smtClean="0"/>
                        <a:t>eSEAL</a:t>
                      </a:r>
                      <a:endParaRPr lang="en-US" sz="1600" b="1" dirty="0"/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SA#90</a:t>
                      </a:r>
                    </a:p>
                    <a:p>
                      <a:r>
                        <a:rPr lang="en-US" sz="1600" dirty="0" smtClean="0"/>
                        <a:t>(12/2020)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100%</a:t>
                      </a:r>
                      <a:endParaRPr lang="en-US" sz="1600" b="0" dirty="0"/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100%</a:t>
                      </a:r>
                      <a:endParaRPr lang="en-US" sz="1600" b="0" dirty="0"/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100%</a:t>
                      </a:r>
                      <a:endParaRPr lang="en-US" sz="1600" b="1" dirty="0"/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SA#92</a:t>
                      </a:r>
                    </a:p>
                    <a:p>
                      <a:r>
                        <a:rPr lang="en-US" sz="1600" dirty="0" smtClean="0"/>
                        <a:t>(06/2021)</a:t>
                      </a:r>
                      <a:endParaRPr 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 smtClean="0"/>
                    </a:p>
                  </a:txBody>
                  <a:tcPr marL="91452" marR="91452" marT="45570" marB="45570"/>
                </a:tc>
              </a:tr>
              <a:tr h="689460">
                <a:tc>
                  <a:txBody>
                    <a:bodyPr/>
                    <a:lstStyle/>
                    <a:p>
                      <a:r>
                        <a:rPr lang="en-IN" sz="1600" dirty="0" smtClean="0"/>
                        <a:t>Application layer support for </a:t>
                      </a:r>
                      <a:r>
                        <a:rPr lang="en-IN" sz="1600" dirty="0" err="1" smtClean="0"/>
                        <a:t>Uncrewed</a:t>
                      </a:r>
                      <a:r>
                        <a:rPr lang="en-IN" sz="1600" dirty="0" smtClean="0"/>
                        <a:t> Aerial System (UAS)</a:t>
                      </a:r>
                      <a:endParaRPr lang="en-US" sz="1600" dirty="0"/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UASAPP</a:t>
                      </a:r>
                      <a:endParaRPr lang="en-US" sz="1600" b="1" dirty="0"/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SA#90</a:t>
                      </a:r>
                    </a:p>
                    <a:p>
                      <a:r>
                        <a:rPr lang="en-US" sz="1600" dirty="0" smtClean="0"/>
                        <a:t>(12/2020)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100%</a:t>
                      </a:r>
                      <a:endParaRPr lang="en-US" sz="1600" b="0" dirty="0"/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100%</a:t>
                      </a:r>
                      <a:endParaRPr lang="en-US" sz="1600" b="0" dirty="0"/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100%</a:t>
                      </a:r>
                      <a:endParaRPr lang="en-US" sz="1600" b="1" dirty="0"/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SA#92</a:t>
                      </a:r>
                    </a:p>
                    <a:p>
                      <a:r>
                        <a:rPr lang="en-US" sz="1600" dirty="0" smtClean="0"/>
                        <a:t>(06/2021)</a:t>
                      </a:r>
                      <a:endParaRPr 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52" marR="91452" marT="45572" marB="45572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52" marR="91452" marT="45570" marB="4557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047923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838200" y="93920"/>
            <a:ext cx="10515600" cy="1325563"/>
          </a:xfrm>
        </p:spPr>
        <p:txBody>
          <a:bodyPr/>
          <a:lstStyle/>
          <a:p>
            <a:r>
              <a:rPr lang="en-US" altLang="en-US" dirty="0" smtClean="0"/>
              <a:t>Overview: Ongoing Studies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9760572"/>
              </p:ext>
            </p:extLst>
          </p:nvPr>
        </p:nvGraphicFramePr>
        <p:xfrm>
          <a:off x="212073" y="1906964"/>
          <a:ext cx="11580997" cy="4154749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2694565"/>
                <a:gridCol w="1339257"/>
                <a:gridCol w="1065693"/>
                <a:gridCol w="909918"/>
                <a:gridCol w="1008529"/>
                <a:gridCol w="981636"/>
                <a:gridCol w="1083338"/>
                <a:gridCol w="2498061"/>
              </a:tblGrid>
              <a:tr h="613695">
                <a:tc>
                  <a:txBody>
                    <a:bodyPr/>
                    <a:lstStyle/>
                    <a:p>
                      <a:r>
                        <a:rPr lang="en-US" sz="1800" baseline="0" dirty="0" smtClean="0"/>
                        <a:t>Study Item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WI Code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SID </a:t>
                      </a:r>
                      <a:r>
                        <a:rPr lang="en-US" sz="1600" dirty="0" smtClean="0"/>
                        <a:t>Approved</a:t>
                      </a:r>
                      <a:endParaRPr lang="en-US" sz="16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SA#93-e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SA6#45-BIS-e</a:t>
                      </a:r>
                      <a:endParaRPr lang="en-US" sz="16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SA6#46-e</a:t>
                      </a:r>
                      <a:endParaRPr lang="en-US" sz="16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Target</a:t>
                      </a:r>
                      <a:br>
                        <a:rPr lang="en-US" sz="1600" dirty="0" smtClean="0"/>
                      </a:br>
                      <a:r>
                        <a:rPr lang="en-US" sz="1400" baseline="0" dirty="0" smtClean="0"/>
                        <a:t>Completion</a:t>
                      </a:r>
                      <a:endParaRPr lang="en-US" sz="14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Remarks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</a:tr>
              <a:tr h="58300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Study on Mission Critical Services support over 5G System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FS_MCOver5GS 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SA#80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(06/2018)</a:t>
                      </a:r>
                      <a:endParaRPr lang="en-US" sz="1600" b="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87%</a:t>
                      </a:r>
                      <a:endParaRPr lang="en-US" sz="1600" b="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89%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TBD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SA#96</a:t>
                      </a:r>
                    </a:p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(06/2022)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baseline="0" dirty="0" smtClean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</a:tr>
              <a:tr h="828508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Study of Interconnection and Migration Aspects for Railways</a:t>
                      </a:r>
                      <a:r>
                        <a:rPr lang="en-GB" altLang="en-US" sz="1600" dirty="0" smtClean="0"/>
                        <a:t> 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 err="1" smtClean="0"/>
                        <a:t>FS_IRail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SA#88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(06/2020)</a:t>
                      </a:r>
                      <a:endParaRPr lang="en-US" sz="1600" b="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60%</a:t>
                      </a:r>
                      <a:endParaRPr lang="en-US" sz="1600" b="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70%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TBD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SA#94</a:t>
                      </a:r>
                      <a:endParaRPr lang="en-US" sz="1600" dirty="0" smtClean="0"/>
                    </a:p>
                    <a:p>
                      <a:r>
                        <a:rPr lang="en-US" sz="1600" dirty="0" smtClean="0"/>
                        <a:t>(12/2021)</a:t>
                      </a:r>
                      <a:endParaRPr lang="en-US" sz="16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baseline="0" dirty="0" smtClean="0">
                          <a:solidFill>
                            <a:srgbClr val="0066FF"/>
                          </a:solidFill>
                          <a:latin typeface="+mn-lt"/>
                          <a:ea typeface="+mn-ea"/>
                          <a:cs typeface="+mn-cs"/>
                        </a:rPr>
                        <a:t>TR for approval at SA#95-e</a:t>
                      </a:r>
                      <a:r>
                        <a:rPr lang="en-US" sz="1400" kern="1200" baseline="0" dirty="0" smtClean="0">
                          <a:solidFill>
                            <a:srgbClr val="0066FF"/>
                          </a:solidFill>
                          <a:latin typeface="+mn-lt"/>
                          <a:ea typeface="+mn-ea"/>
                          <a:cs typeface="+mn-cs"/>
                        </a:rPr>
                        <a:t>?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baseline="0" dirty="0" smtClean="0">
                          <a:solidFill>
                            <a:srgbClr val="0066FF"/>
                          </a:solidFill>
                          <a:latin typeface="+mn-lt"/>
                          <a:ea typeface="+mn-ea"/>
                          <a:cs typeface="+mn-cs"/>
                        </a:rPr>
                        <a:t>Target completion to be shifted to SA#95-e.</a:t>
                      </a:r>
                    </a:p>
                  </a:txBody>
                  <a:tcPr marL="91446" marR="91446" marT="45691" marB="45691"/>
                </a:tc>
              </a:tr>
              <a:tr h="583007">
                <a:tc>
                  <a:txBody>
                    <a:bodyPr/>
                    <a:lstStyle/>
                    <a:p>
                      <a:r>
                        <a:rPr lang="en-IN" sz="1600" b="0" dirty="0" smtClean="0">
                          <a:solidFill>
                            <a:schemeClr val="tx1"/>
                          </a:solidFill>
                        </a:rPr>
                        <a:t>Study on Network Slice Capability Exposure for Application Layer Enablement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FS_NSCALE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SA#91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(03/2021)</a:t>
                      </a:r>
                      <a:endParaRPr lang="en-US" sz="1600" b="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25%</a:t>
                      </a:r>
                      <a:endParaRPr lang="en-US" sz="1600" b="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30%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TBD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0" dirty="0" smtClean="0">
                          <a:solidFill>
                            <a:srgbClr val="FF0000"/>
                          </a:solidFill>
                        </a:rPr>
                        <a:t>SA#96</a:t>
                      </a:r>
                    </a:p>
                    <a:p>
                      <a:r>
                        <a:rPr lang="en-US" sz="1600" b="0" dirty="0" smtClean="0">
                          <a:solidFill>
                            <a:srgbClr val="FF0000"/>
                          </a:solidFill>
                        </a:rPr>
                        <a:t>(06/2022)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kern="1200" baseline="0" dirty="0" smtClean="0">
                          <a:solidFill>
                            <a:srgbClr val="0066FF"/>
                          </a:solidFill>
                          <a:latin typeface="+mn-lt"/>
                          <a:ea typeface="+mn-ea"/>
                          <a:cs typeface="+mn-cs"/>
                        </a:rPr>
                        <a:t>Revised SID </a:t>
                      </a:r>
                      <a:r>
                        <a:rPr lang="en-IN" sz="1400" kern="1200" baseline="0" dirty="0" smtClean="0">
                          <a:solidFill>
                            <a:srgbClr val="0066FF"/>
                          </a:solidFill>
                          <a:latin typeface="+mn-lt"/>
                          <a:ea typeface="+mn-ea"/>
                          <a:cs typeface="+mn-cs"/>
                        </a:rPr>
                        <a:t>at SA6#46-e (target </a:t>
                      </a:r>
                      <a:r>
                        <a:rPr lang="en-IN" sz="1400" kern="1200" baseline="0" dirty="0" smtClean="0">
                          <a:solidFill>
                            <a:srgbClr val="0066FF"/>
                          </a:solidFill>
                          <a:latin typeface="+mn-lt"/>
                          <a:ea typeface="+mn-ea"/>
                          <a:cs typeface="+mn-cs"/>
                        </a:rPr>
                        <a:t>date – Jun 2022)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baseline="0" dirty="0" smtClean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</a:tr>
              <a:tr h="583007">
                <a:tc>
                  <a:txBody>
                    <a:bodyPr/>
                    <a:lstStyle/>
                    <a:p>
                      <a:r>
                        <a:rPr lang="en-IN" sz="1600" dirty="0" smtClean="0"/>
                        <a:t>Study on application enablement aspects for subscriber-aware northbound API access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FS_SNAAPP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SA#92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(06/2021)</a:t>
                      </a:r>
                      <a:endParaRPr lang="en-US" sz="1600" b="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20%</a:t>
                      </a:r>
                      <a:endParaRPr lang="en-US" sz="1600" b="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40%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TBD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SA#95</a:t>
                      </a:r>
                    </a:p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(03/2022)</a:t>
                      </a:r>
                      <a:endParaRPr lang="en-US" sz="16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baseline="0" dirty="0" smtClean="0">
                          <a:solidFill>
                            <a:srgbClr val="0066FF"/>
                          </a:solidFill>
                          <a:latin typeface="+mn-lt"/>
                          <a:ea typeface="+mn-ea"/>
                          <a:cs typeface="+mn-cs"/>
                        </a:rPr>
                        <a:t>TR for information at SA#94-e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baseline="0" dirty="0" smtClean="0">
                          <a:solidFill>
                            <a:srgbClr val="0066FF"/>
                          </a:solidFill>
                          <a:latin typeface="+mn-lt"/>
                          <a:ea typeface="+mn-ea"/>
                          <a:cs typeface="+mn-cs"/>
                        </a:rPr>
                        <a:t>Target completion to be shifted to SA#96.</a:t>
                      </a:r>
                      <a:endParaRPr lang="en-US" sz="1400" kern="1200" baseline="0" dirty="0" smtClean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254243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838200" y="93920"/>
            <a:ext cx="10515600" cy="1325563"/>
          </a:xfrm>
        </p:spPr>
        <p:txBody>
          <a:bodyPr/>
          <a:lstStyle/>
          <a:p>
            <a:r>
              <a:rPr lang="en-US" altLang="en-US" dirty="0" smtClean="0"/>
              <a:t>Overview: Ongoing Studies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3329563"/>
              </p:ext>
            </p:extLst>
          </p:nvPr>
        </p:nvGraphicFramePr>
        <p:xfrm>
          <a:off x="230003" y="1902484"/>
          <a:ext cx="11563066" cy="390115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2696973"/>
                <a:gridCol w="1398494"/>
                <a:gridCol w="1035424"/>
                <a:gridCol w="905435"/>
                <a:gridCol w="977153"/>
                <a:gridCol w="995082"/>
                <a:gridCol w="1059652"/>
                <a:gridCol w="2494853"/>
              </a:tblGrid>
              <a:tr h="565922">
                <a:tc>
                  <a:txBody>
                    <a:bodyPr/>
                    <a:lstStyle/>
                    <a:p>
                      <a:r>
                        <a:rPr lang="en-US" sz="1800" baseline="0" dirty="0" smtClean="0"/>
                        <a:t>Study Item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WI Code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SID </a:t>
                      </a:r>
                      <a:r>
                        <a:rPr lang="en-US" sz="1600" dirty="0" smtClean="0"/>
                        <a:t>Approved</a:t>
                      </a:r>
                      <a:endParaRPr lang="en-US" sz="16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SA#93-e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SA6#45-BIS-e</a:t>
                      </a:r>
                      <a:endParaRPr lang="en-US" sz="16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SA6#46-e</a:t>
                      </a:r>
                      <a:endParaRPr lang="en-US" sz="16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Target</a:t>
                      </a:r>
                      <a:br>
                        <a:rPr lang="en-US" sz="1600" dirty="0" smtClean="0"/>
                      </a:br>
                      <a:r>
                        <a:rPr lang="en-US" sz="1400" baseline="0" dirty="0" smtClean="0"/>
                        <a:t>Completion</a:t>
                      </a:r>
                      <a:endParaRPr lang="en-US" sz="14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Remarks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</a:tr>
              <a:tr h="675749">
                <a:tc>
                  <a:txBody>
                    <a:bodyPr/>
                    <a:lstStyle/>
                    <a:p>
                      <a:r>
                        <a:rPr lang="en-IN" sz="1600" dirty="0" smtClean="0"/>
                        <a:t>Study on Application Capability Exposure for </a:t>
                      </a:r>
                      <a:r>
                        <a:rPr lang="en-IN" sz="1600" dirty="0" err="1" smtClean="0"/>
                        <a:t>IoT</a:t>
                      </a:r>
                      <a:r>
                        <a:rPr lang="en-IN" sz="1600" dirty="0" smtClean="0"/>
                        <a:t> Platforms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FS_ACE_IOT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SA#92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(06/2021)</a:t>
                      </a:r>
                      <a:endParaRPr lang="en-US" sz="1600" b="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15%</a:t>
                      </a:r>
                      <a:endParaRPr lang="en-US" sz="1600" b="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25%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TBD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SA#95</a:t>
                      </a:r>
                    </a:p>
                    <a:p>
                      <a:r>
                        <a:rPr lang="en-US" sz="1600" dirty="0" smtClean="0"/>
                        <a:t>(03/2022)</a:t>
                      </a:r>
                      <a:endParaRPr lang="en-US" sz="16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baseline="0" dirty="0" smtClean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</a:tr>
              <a:tr h="524464">
                <a:tc>
                  <a:txBody>
                    <a:bodyPr/>
                    <a:lstStyle/>
                    <a:p>
                      <a:r>
                        <a:rPr lang="en-IN" sz="1600" dirty="0" smtClean="0"/>
                        <a:t>Study on enhanced Application Architecture for enabling Edge Applications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 err="1" smtClean="0"/>
                        <a:t>FS_eEDGEAPP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SA#92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(06/2021)</a:t>
                      </a:r>
                      <a:endParaRPr lang="en-US" sz="1600" b="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10%</a:t>
                      </a:r>
                      <a:endParaRPr lang="en-US" sz="1600" b="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30%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TBD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FF0000"/>
                          </a:solidFill>
                        </a:rPr>
                        <a:t>SA#96</a:t>
                      </a:r>
                    </a:p>
                    <a:p>
                      <a:r>
                        <a:rPr lang="en-US" sz="1600" dirty="0" smtClean="0">
                          <a:solidFill>
                            <a:srgbClr val="FF0000"/>
                          </a:solidFill>
                        </a:rPr>
                        <a:t>(06/2022)</a:t>
                      </a:r>
                      <a:endParaRPr lang="en-US" sz="1600" b="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baseline="0" dirty="0" smtClean="0">
                          <a:solidFill>
                            <a:srgbClr val="0066FF"/>
                          </a:solidFill>
                          <a:latin typeface="+mn-lt"/>
                          <a:ea typeface="+mn-ea"/>
                          <a:cs typeface="+mn-cs"/>
                        </a:rPr>
                        <a:t>Revised SID </a:t>
                      </a:r>
                      <a:r>
                        <a:rPr lang="en-US" sz="1400" kern="1200" baseline="0" dirty="0" smtClean="0">
                          <a:solidFill>
                            <a:srgbClr val="0066FF"/>
                          </a:solidFill>
                          <a:latin typeface="+mn-lt"/>
                          <a:ea typeface="+mn-ea"/>
                          <a:cs typeface="+mn-cs"/>
                        </a:rPr>
                        <a:t>at SA6#45-BIS-e (target </a:t>
                      </a:r>
                      <a:r>
                        <a:rPr lang="en-US" sz="1400" kern="1200" baseline="0" dirty="0" smtClean="0">
                          <a:solidFill>
                            <a:srgbClr val="0066FF"/>
                          </a:solidFill>
                          <a:latin typeface="+mn-lt"/>
                          <a:ea typeface="+mn-ea"/>
                          <a:cs typeface="+mn-cs"/>
                        </a:rPr>
                        <a:t>date – Jun 2022)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baseline="0" dirty="0" smtClean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</a:tr>
              <a:tr h="524464">
                <a:tc>
                  <a:txBody>
                    <a:bodyPr/>
                    <a:lstStyle/>
                    <a:p>
                      <a:r>
                        <a:rPr lang="en-IN" sz="1600" dirty="0" smtClean="0"/>
                        <a:t>Study on 5G-enabled fused location service capability exposure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FS_5GFLS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SA#92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(06/2021)</a:t>
                      </a:r>
                      <a:endParaRPr lang="en-US" sz="1600" b="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20%</a:t>
                      </a:r>
                      <a:endParaRPr lang="en-US" sz="1600" b="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25%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TBD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FF0000"/>
                          </a:solidFill>
                        </a:rPr>
                        <a:t>SA#96</a:t>
                      </a:r>
                    </a:p>
                    <a:p>
                      <a:r>
                        <a:rPr lang="en-US" sz="1600" dirty="0" smtClean="0">
                          <a:solidFill>
                            <a:srgbClr val="FF0000"/>
                          </a:solidFill>
                        </a:rPr>
                        <a:t>(06/2022)</a:t>
                      </a:r>
                      <a:endParaRPr lang="en-US" sz="1600" b="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kern="1200" baseline="0" dirty="0" smtClean="0">
                          <a:solidFill>
                            <a:srgbClr val="0066FF"/>
                          </a:solidFill>
                          <a:latin typeface="+mn-lt"/>
                          <a:ea typeface="+mn-ea"/>
                          <a:cs typeface="+mn-cs"/>
                        </a:rPr>
                        <a:t>Revised SID </a:t>
                      </a:r>
                      <a:r>
                        <a:rPr lang="en-IN" sz="1400" kern="1200" baseline="0" dirty="0" smtClean="0">
                          <a:solidFill>
                            <a:srgbClr val="0066FF"/>
                          </a:solidFill>
                          <a:latin typeface="+mn-lt"/>
                          <a:ea typeface="+mn-ea"/>
                          <a:cs typeface="+mn-cs"/>
                        </a:rPr>
                        <a:t>at SA6#46-e (target </a:t>
                      </a:r>
                      <a:r>
                        <a:rPr lang="en-IN" sz="1400" kern="1200" baseline="0" dirty="0" smtClean="0">
                          <a:solidFill>
                            <a:srgbClr val="0066FF"/>
                          </a:solidFill>
                          <a:latin typeface="+mn-lt"/>
                          <a:ea typeface="+mn-ea"/>
                          <a:cs typeface="+mn-cs"/>
                        </a:rPr>
                        <a:t>date – Jun 2022)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baseline="0" dirty="0" smtClean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</a:tr>
              <a:tr h="524464">
                <a:tc>
                  <a:txBody>
                    <a:bodyPr/>
                    <a:lstStyle/>
                    <a:p>
                      <a:r>
                        <a:rPr lang="en-IN" sz="1600" dirty="0" smtClean="0"/>
                        <a:t>Study on enhanced architecture for UAS Applications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 err="1" smtClean="0"/>
                        <a:t>FS_eUASAPP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SA#93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(09/2021)</a:t>
                      </a:r>
                      <a:endParaRPr lang="en-US" sz="1600" b="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0%</a:t>
                      </a:r>
                      <a:endParaRPr lang="en-US" sz="1600" b="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5%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0" dirty="0" smtClean="0">
                          <a:solidFill>
                            <a:srgbClr val="FF0000"/>
                          </a:solidFill>
                        </a:rPr>
                        <a:t>SA#97</a:t>
                      </a:r>
                    </a:p>
                    <a:p>
                      <a:r>
                        <a:rPr lang="en-US" sz="1600" b="0" dirty="0" smtClean="0">
                          <a:solidFill>
                            <a:srgbClr val="FF0000"/>
                          </a:solidFill>
                        </a:rPr>
                        <a:t>(09/2022)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baseline="0" dirty="0" smtClean="0">
                          <a:solidFill>
                            <a:srgbClr val="0066FF"/>
                          </a:solidFill>
                          <a:latin typeface="+mn-lt"/>
                          <a:ea typeface="+mn-ea"/>
                          <a:cs typeface="+mn-cs"/>
                        </a:rPr>
                        <a:t>Revised SID at </a:t>
                      </a:r>
                      <a:r>
                        <a:rPr lang="en-US" sz="1400" kern="1200" baseline="0" dirty="0" smtClean="0">
                          <a:solidFill>
                            <a:srgbClr val="0066FF"/>
                          </a:solidFill>
                          <a:latin typeface="+mn-lt"/>
                          <a:ea typeface="+mn-ea"/>
                          <a:cs typeface="+mn-cs"/>
                        </a:rPr>
                        <a:t>SA6#45-BIS-e (target </a:t>
                      </a:r>
                      <a:r>
                        <a:rPr lang="en-US" sz="1400" kern="1200" baseline="0" dirty="0" smtClean="0">
                          <a:solidFill>
                            <a:srgbClr val="0066FF"/>
                          </a:solidFill>
                          <a:latin typeface="+mn-lt"/>
                          <a:ea typeface="+mn-ea"/>
                          <a:cs typeface="+mn-cs"/>
                        </a:rPr>
                        <a:t>date – Sep 2022)</a:t>
                      </a:r>
                    </a:p>
                  </a:txBody>
                  <a:tcPr marL="91446" marR="91446" marT="45691" marB="45691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32905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838200" y="93920"/>
            <a:ext cx="10515600" cy="1325563"/>
          </a:xfrm>
        </p:spPr>
        <p:txBody>
          <a:bodyPr/>
          <a:lstStyle/>
          <a:p>
            <a:r>
              <a:rPr lang="en-US" altLang="en-US" dirty="0" smtClean="0"/>
              <a:t>Overview: Ongoing Studies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8713834"/>
              </p:ext>
            </p:extLst>
          </p:nvPr>
        </p:nvGraphicFramePr>
        <p:xfrm>
          <a:off x="256897" y="1817319"/>
          <a:ext cx="11563066" cy="365731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2696973"/>
                <a:gridCol w="1398494"/>
                <a:gridCol w="1035424"/>
                <a:gridCol w="905435"/>
                <a:gridCol w="977153"/>
                <a:gridCol w="995082"/>
                <a:gridCol w="1059652"/>
                <a:gridCol w="2494853"/>
              </a:tblGrid>
              <a:tr h="565922">
                <a:tc>
                  <a:txBody>
                    <a:bodyPr/>
                    <a:lstStyle/>
                    <a:p>
                      <a:r>
                        <a:rPr lang="en-US" sz="1800" baseline="0" dirty="0" smtClean="0"/>
                        <a:t>Study Item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WI Code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SID </a:t>
                      </a:r>
                      <a:r>
                        <a:rPr lang="en-US" sz="1600" dirty="0" smtClean="0"/>
                        <a:t>Approved</a:t>
                      </a:r>
                      <a:endParaRPr lang="en-US" sz="16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SA#93-e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SA6#45-BIS-e</a:t>
                      </a:r>
                      <a:endParaRPr lang="en-US" sz="16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SA6#46-e</a:t>
                      </a:r>
                      <a:endParaRPr lang="en-US" sz="16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Target</a:t>
                      </a:r>
                      <a:br>
                        <a:rPr lang="en-US" sz="1600" dirty="0" smtClean="0"/>
                      </a:br>
                      <a:r>
                        <a:rPr lang="en-US" sz="1400" baseline="0" dirty="0" smtClean="0"/>
                        <a:t>Completion</a:t>
                      </a:r>
                      <a:endParaRPr lang="en-US" sz="14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Remarks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</a:tr>
              <a:tr h="506345">
                <a:tc>
                  <a:txBody>
                    <a:bodyPr/>
                    <a:lstStyle/>
                    <a:p>
                      <a:r>
                        <a:rPr lang="en-IN" sz="1600" dirty="0" smtClean="0"/>
                        <a:t>Study on enhanced architecture for UAS Applications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 err="1" smtClean="0"/>
                        <a:t>FS_eUASAPP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SA#93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(09/2021)</a:t>
                      </a:r>
                      <a:endParaRPr lang="en-US" sz="1600" b="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0%</a:t>
                      </a:r>
                      <a:endParaRPr lang="en-US" sz="1600" b="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5%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0" dirty="0" smtClean="0">
                          <a:solidFill>
                            <a:srgbClr val="FF0000"/>
                          </a:solidFill>
                        </a:rPr>
                        <a:t>SA#97</a:t>
                      </a:r>
                    </a:p>
                    <a:p>
                      <a:r>
                        <a:rPr lang="en-US" sz="1600" b="0" dirty="0" smtClean="0">
                          <a:solidFill>
                            <a:srgbClr val="FF0000"/>
                          </a:solidFill>
                        </a:rPr>
                        <a:t>(09/2022)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baseline="0" dirty="0" smtClean="0">
                          <a:solidFill>
                            <a:srgbClr val="0066FF"/>
                          </a:solidFill>
                          <a:latin typeface="+mn-lt"/>
                          <a:ea typeface="+mn-ea"/>
                          <a:cs typeface="+mn-cs"/>
                        </a:rPr>
                        <a:t>Revised SID at (target date – Sep 2022)</a:t>
                      </a:r>
                    </a:p>
                  </a:txBody>
                  <a:tcPr marL="91446" marR="91446" marT="45691" marB="45691"/>
                </a:tc>
              </a:tr>
              <a:tr h="675749">
                <a:tc>
                  <a:txBody>
                    <a:bodyPr/>
                    <a:lstStyle/>
                    <a:p>
                      <a:r>
                        <a:rPr lang="en-IN" sz="1600" dirty="0" smtClean="0"/>
                        <a:t>Study on SEAL data delivery enabler for vertical applications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FS_SEALDD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SA#93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(09/2021)</a:t>
                      </a:r>
                      <a:endParaRPr lang="en-US" sz="1600" b="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0%</a:t>
                      </a:r>
                      <a:endParaRPr lang="en-US" sz="1600" b="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15%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SA#96</a:t>
                      </a:r>
                    </a:p>
                    <a:p>
                      <a:r>
                        <a:rPr lang="en-US" sz="1600" dirty="0" smtClean="0"/>
                        <a:t>(06/2022)</a:t>
                      </a:r>
                      <a:endParaRPr lang="en-US" sz="16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kern="1200" dirty="0" smtClean="0">
                        <a:solidFill>
                          <a:srgbClr val="0000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</a:tr>
              <a:tr h="524464">
                <a:tc>
                  <a:txBody>
                    <a:bodyPr/>
                    <a:lstStyle/>
                    <a:p>
                      <a:r>
                        <a:rPr lang="en-IN" sz="1600" dirty="0" smtClean="0"/>
                        <a:t>Study on enhancements to application layer support for V2X services; Phase 2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FS_eV2XAPP2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SA#93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(09/2021)</a:t>
                      </a:r>
                      <a:endParaRPr lang="en-US" sz="1600" b="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0%</a:t>
                      </a:r>
                      <a:endParaRPr lang="en-US" sz="1600" b="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10%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SA#96</a:t>
                      </a:r>
                    </a:p>
                    <a:p>
                      <a:r>
                        <a:rPr lang="en-US" sz="1600" dirty="0" smtClean="0"/>
                        <a:t>(06/2022)</a:t>
                      </a:r>
                      <a:endParaRPr lang="en-US" sz="16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kern="1200" dirty="0" smtClean="0">
                        <a:solidFill>
                          <a:srgbClr val="0000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</a:tr>
              <a:tr h="524464">
                <a:tc>
                  <a:txBody>
                    <a:bodyPr/>
                    <a:lstStyle/>
                    <a:p>
                      <a:r>
                        <a:rPr lang="en-IN" sz="1600" b="0" dirty="0" smtClean="0">
                          <a:solidFill>
                            <a:schemeClr val="tx1"/>
                          </a:solidFill>
                        </a:rPr>
                        <a:t>Study on Application Data Analytics Enablement Service 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FS_ADAES 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 smtClean="0">
                          <a:solidFill>
                            <a:srgbClr val="FF0000"/>
                          </a:solidFill>
                        </a:rPr>
                        <a:t>New SID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endParaRPr lang="en-US" sz="1600" b="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FF0000"/>
                          </a:solidFill>
                        </a:rPr>
                        <a:t>SA#97</a:t>
                      </a:r>
                    </a:p>
                    <a:p>
                      <a:r>
                        <a:rPr lang="en-US" sz="1600" dirty="0" smtClean="0">
                          <a:solidFill>
                            <a:srgbClr val="FF0000"/>
                          </a:solidFill>
                        </a:rPr>
                        <a:t>(09/2022)</a:t>
                      </a:r>
                      <a:endParaRPr lang="en-US" sz="1600" b="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baseline="0" dirty="0" smtClean="0">
                          <a:solidFill>
                            <a:srgbClr val="0066FF"/>
                          </a:solidFill>
                          <a:latin typeface="+mn-lt"/>
                          <a:ea typeface="+mn-ea"/>
                          <a:cs typeface="+mn-cs"/>
                        </a:rPr>
                        <a:t>Agreed at SA6#45-BIS-e</a:t>
                      </a:r>
                    </a:p>
                  </a:txBody>
                  <a:tcPr marL="91446" marR="91446" marT="45691" marB="45691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02219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838200" y="93920"/>
            <a:ext cx="10515600" cy="1325563"/>
          </a:xfrm>
        </p:spPr>
        <p:txBody>
          <a:bodyPr/>
          <a:lstStyle/>
          <a:p>
            <a:r>
              <a:rPr lang="en-US" altLang="en-US" dirty="0" smtClean="0"/>
              <a:t>Overview: Rel-18 Work-Items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9430513"/>
              </p:ext>
            </p:extLst>
          </p:nvPr>
        </p:nvGraphicFramePr>
        <p:xfrm>
          <a:off x="185179" y="1593201"/>
          <a:ext cx="11563066" cy="4815434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2696973"/>
                <a:gridCol w="1398494"/>
                <a:gridCol w="1035424"/>
                <a:gridCol w="905435"/>
                <a:gridCol w="977153"/>
                <a:gridCol w="995082"/>
                <a:gridCol w="1059652"/>
                <a:gridCol w="2494853"/>
              </a:tblGrid>
              <a:tr h="565922">
                <a:tc>
                  <a:txBody>
                    <a:bodyPr/>
                    <a:lstStyle/>
                    <a:p>
                      <a:r>
                        <a:rPr lang="en-US" sz="1800" baseline="0" dirty="0" smtClean="0"/>
                        <a:t>Study Item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WI Code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WID </a:t>
                      </a:r>
                      <a:r>
                        <a:rPr lang="en-US" sz="1600" dirty="0" smtClean="0"/>
                        <a:t>Approved</a:t>
                      </a:r>
                      <a:endParaRPr lang="en-US" sz="16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SA#93-e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SA6#45-BIS-e</a:t>
                      </a:r>
                      <a:endParaRPr lang="en-US" sz="16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SA6#46-e</a:t>
                      </a:r>
                      <a:endParaRPr lang="en-US" sz="16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Target</a:t>
                      </a:r>
                      <a:br>
                        <a:rPr lang="en-US" sz="1600" dirty="0" smtClean="0"/>
                      </a:br>
                      <a:r>
                        <a:rPr lang="en-US" sz="1400" baseline="0" dirty="0" smtClean="0"/>
                        <a:t>Completion</a:t>
                      </a:r>
                      <a:endParaRPr lang="en-US" sz="14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Remarks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</a:tr>
              <a:tr h="506345">
                <a:tc>
                  <a:txBody>
                    <a:bodyPr/>
                    <a:lstStyle/>
                    <a:p>
                      <a:r>
                        <a:rPr lang="en-IN" sz="1600" dirty="0" smtClean="0"/>
                        <a:t>Mission Critical Services over 5MBS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MCOver5MBS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SA#93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(09/2021)</a:t>
                      </a:r>
                      <a:endParaRPr lang="en-US" sz="1600" b="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0%</a:t>
                      </a:r>
                      <a:endParaRPr lang="en-US" sz="1600" b="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10%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SA#95</a:t>
                      </a:r>
                    </a:p>
                    <a:p>
                      <a:r>
                        <a:rPr lang="en-US" sz="1600" dirty="0" smtClean="0"/>
                        <a:t>(03/2022)</a:t>
                      </a:r>
                      <a:endParaRPr lang="en-US" sz="16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kern="1200" dirty="0" smtClean="0">
                        <a:solidFill>
                          <a:srgbClr val="0000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</a:tr>
              <a:tr h="675749">
                <a:tc>
                  <a:txBody>
                    <a:bodyPr/>
                    <a:lstStyle/>
                    <a:p>
                      <a:r>
                        <a:rPr lang="en-IN" sz="1600" b="0" dirty="0" smtClean="0">
                          <a:solidFill>
                            <a:schemeClr val="tx1"/>
                          </a:solidFill>
                        </a:rPr>
                        <a:t>Gateway UE function for Mission Critical Communication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MCGWUE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SA#93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(09/2021)</a:t>
                      </a:r>
                      <a:endParaRPr lang="en-US" sz="1600" b="0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0%</a:t>
                      </a:r>
                      <a:endParaRPr lang="en-US" sz="1600" b="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/>
                        <a:t>20%</a:t>
                      </a:r>
                    </a:p>
                    <a:p>
                      <a:pPr algn="ctr"/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SA#96</a:t>
                      </a:r>
                    </a:p>
                    <a:p>
                      <a:r>
                        <a:rPr lang="en-US" sz="1600" dirty="0" smtClean="0"/>
                        <a:t>(06/2022)</a:t>
                      </a:r>
                      <a:endParaRPr lang="en-US" sz="16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kern="1200" dirty="0" smtClean="0">
                        <a:solidFill>
                          <a:srgbClr val="0000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</a:tr>
              <a:tr h="524464">
                <a:tc>
                  <a:txBody>
                    <a:bodyPr/>
                    <a:lstStyle/>
                    <a:p>
                      <a:r>
                        <a:rPr lang="en-IN" sz="1600" b="0" dirty="0" smtClean="0">
                          <a:solidFill>
                            <a:schemeClr val="tx1"/>
                          </a:solidFill>
                        </a:rPr>
                        <a:t>Application layer support for Factories of the Future (FF)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FFAPP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SA#93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(09/2021)</a:t>
                      </a:r>
                      <a:endParaRPr lang="en-US" sz="1600" b="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0%</a:t>
                      </a:r>
                      <a:endParaRPr lang="en-US" sz="1600" b="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/>
                        <a:t>5%</a:t>
                      </a:r>
                    </a:p>
                    <a:p>
                      <a:pPr algn="ctr"/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SA#98</a:t>
                      </a:r>
                    </a:p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(12/2022)</a:t>
                      </a:r>
                      <a:endParaRPr lang="en-US" sz="16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kern="1200" dirty="0" smtClean="0">
                        <a:solidFill>
                          <a:srgbClr val="0000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</a:tr>
              <a:tr h="524464">
                <a:tc>
                  <a:txBody>
                    <a:bodyPr/>
                    <a:lstStyle/>
                    <a:p>
                      <a:r>
                        <a:rPr lang="en-IN" sz="1600" b="0" dirty="0" smtClean="0">
                          <a:solidFill>
                            <a:schemeClr val="tx1"/>
                          </a:solidFill>
                        </a:rPr>
                        <a:t>Enhanced Service Enabler Architecture Layer for Verticals Phase 2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eSEAL2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 smtClean="0">
                          <a:solidFill>
                            <a:srgbClr val="FF0000"/>
                          </a:solidFill>
                        </a:rPr>
                        <a:t>New WID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endParaRPr lang="en-US" sz="1600" b="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SA#98</a:t>
                      </a:r>
                    </a:p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(12/2022)</a:t>
                      </a:r>
                      <a:endParaRPr lang="en-US" sz="16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baseline="0" dirty="0" smtClean="0">
                          <a:solidFill>
                            <a:srgbClr val="0066FF"/>
                          </a:solidFill>
                          <a:latin typeface="+mn-lt"/>
                          <a:ea typeface="+mn-ea"/>
                          <a:cs typeface="+mn-cs"/>
                        </a:rPr>
                        <a:t>Agreed at SA6#45-BIS-e</a:t>
                      </a:r>
                    </a:p>
                  </a:txBody>
                  <a:tcPr marL="91446" marR="91446" marT="45691" marB="45691"/>
                </a:tc>
              </a:tr>
              <a:tr h="524464">
                <a:tc>
                  <a:txBody>
                    <a:bodyPr/>
                    <a:lstStyle/>
                    <a:p>
                      <a:r>
                        <a:rPr lang="en-IN" sz="1600" b="0" dirty="0" smtClean="0">
                          <a:solidFill>
                            <a:schemeClr val="tx1"/>
                          </a:solidFill>
                        </a:rPr>
                        <a:t>Enhanced Mission Critical Push-to-talk architecture phase 4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enh4MCPTT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 smtClean="0">
                          <a:solidFill>
                            <a:srgbClr val="FF0000"/>
                          </a:solidFill>
                        </a:rPr>
                        <a:t>New WID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endParaRPr lang="en-US" sz="1600" b="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SA#99</a:t>
                      </a:r>
                    </a:p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(03/2023)</a:t>
                      </a:r>
                      <a:endParaRPr lang="en-US" sz="16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baseline="0" dirty="0" smtClean="0">
                          <a:solidFill>
                            <a:srgbClr val="0066FF"/>
                          </a:solidFill>
                          <a:latin typeface="+mn-lt"/>
                          <a:ea typeface="+mn-ea"/>
                          <a:cs typeface="+mn-cs"/>
                        </a:rPr>
                        <a:t>Agreed at SA6#45-BIS-e</a:t>
                      </a:r>
                    </a:p>
                  </a:txBody>
                  <a:tcPr marL="91446" marR="91446" marT="45691" marB="45691"/>
                </a:tc>
              </a:tr>
              <a:tr h="524464">
                <a:tc>
                  <a:txBody>
                    <a:bodyPr/>
                    <a:lstStyle/>
                    <a:p>
                      <a:r>
                        <a:rPr lang="en-IN" sz="1600" b="0" dirty="0" smtClean="0">
                          <a:solidFill>
                            <a:schemeClr val="tx1"/>
                          </a:solidFill>
                        </a:rPr>
                        <a:t>Mission Critical Services over 5GProSe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MCOver5GProSe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 smtClean="0">
                          <a:solidFill>
                            <a:srgbClr val="FF0000"/>
                          </a:solidFill>
                        </a:rPr>
                        <a:t>New WID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endParaRPr lang="en-US" sz="1600" b="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SA#99</a:t>
                      </a:r>
                    </a:p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(03/2023)</a:t>
                      </a:r>
                      <a:endParaRPr lang="en-US" sz="16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baseline="0" dirty="0" smtClean="0">
                          <a:solidFill>
                            <a:srgbClr val="0066FF"/>
                          </a:solidFill>
                          <a:latin typeface="+mn-lt"/>
                          <a:ea typeface="+mn-ea"/>
                          <a:cs typeface="+mn-cs"/>
                        </a:rPr>
                        <a:t>Agreed at SA6#45-BIS-e</a:t>
                      </a:r>
                    </a:p>
                  </a:txBody>
                  <a:tcPr marL="91446" marR="91446" marT="45691" marB="45691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338899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Rel-18 Content and Timeline </a:t>
            </a:r>
            <a:br>
              <a:rPr lang="en-US" dirty="0" smtClean="0"/>
            </a:br>
            <a:r>
              <a:rPr lang="en-US" sz="2000" dirty="0" smtClean="0"/>
              <a:t>(Endorsed in S6-212437 </a:t>
            </a:r>
            <a:r>
              <a:rPr lang="en-US" sz="2000" dirty="0" smtClean="0"/>
              <a:t>&amp; S6-212xxx)</a:t>
            </a:r>
            <a:endParaRPr lang="en-US" sz="20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533400" y="1677707"/>
            <a:ext cx="10515600" cy="4351338"/>
          </a:xfrm>
        </p:spPr>
        <p:txBody>
          <a:bodyPr/>
          <a:lstStyle/>
          <a:p>
            <a:pPr lvl="0"/>
            <a:r>
              <a:rPr lang="en-IN" sz="2000" b="1" dirty="0"/>
              <a:t>Proposal #1</a:t>
            </a:r>
            <a:r>
              <a:rPr lang="en-IN" sz="2000" dirty="0"/>
              <a:t>: Formal prioritization exercise will not be undertaken for SA6 in Rel-18, however, “content freeze” shall be established at SA6#46-e i.e. further new WID/SIDs, with the exception of “follow-up” WIDs based on ongoing study-items, may be accepted after SA6#46-e meeting only with consideration to factors such as availability of TUs, impact to workload and urgency to pursue the item.</a:t>
            </a:r>
          </a:p>
          <a:p>
            <a:pPr lvl="0"/>
            <a:r>
              <a:rPr lang="en-IN" sz="2000" b="1" dirty="0"/>
              <a:t>Proposal #2</a:t>
            </a:r>
            <a:r>
              <a:rPr lang="en-IN" sz="2000" dirty="0"/>
              <a:t>: The studies for Rel-18 must be concluded latest by June 2022 or Sep 2022, to allow sufficient time (i.e. at least 9 months, maximum of 6 meetings) for normative work, failing which it can result in a risk of completion of the Rel-18 normative work by March 2023 or may be subject to down-scoping.</a:t>
            </a:r>
          </a:p>
          <a:p>
            <a:pPr lvl="0"/>
            <a:r>
              <a:rPr lang="en-IN" sz="2000" b="1" dirty="0"/>
              <a:t>Proposal #3</a:t>
            </a:r>
            <a:r>
              <a:rPr lang="en-IN" sz="2000" dirty="0"/>
              <a:t>: All approved Rel-18 WID/SIDs will be on the agenda during e-meetings. Additionally, time allocations for specific agenda items may be limited and time allocated to present/discuss each document may also be limited. Other strategies e.g. “alternating” agenda items, may be considered when F2F meetings resume</a:t>
            </a:r>
            <a:r>
              <a:rPr lang="en-IN" sz="2000" dirty="0" smtClean="0"/>
              <a:t>.</a:t>
            </a:r>
          </a:p>
          <a:p>
            <a:pPr lvl="0"/>
            <a:r>
              <a:rPr lang="en-IN" sz="2000" b="1" dirty="0"/>
              <a:t>Proposal </a:t>
            </a:r>
            <a:r>
              <a:rPr lang="en-IN" sz="2000" b="1" dirty="0" smtClean="0"/>
              <a:t>#4</a:t>
            </a:r>
            <a:r>
              <a:rPr lang="en-IN" sz="2000" dirty="0" smtClean="0"/>
              <a:t>: </a:t>
            </a:r>
            <a:r>
              <a:rPr lang="en-IN" sz="2000" dirty="0"/>
              <a:t>Rel-18 workload feasibility assessment to be prepared with inputs from Rapporteurs, based on the WID/SID objectives and the available TUs in </a:t>
            </a:r>
            <a:r>
              <a:rPr lang="en-IN" sz="2000" dirty="0" smtClean="0"/>
              <a:t>Rel-18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8041542"/>
      </p:ext>
    </p:extLst>
  </p:cSld>
  <p:clrMapOvr>
    <a:masterClrMapping/>
  </p:clrMapOvr>
  <p:transition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838200" y="98402"/>
            <a:ext cx="10515600" cy="1325563"/>
          </a:xfrm>
        </p:spPr>
        <p:txBody>
          <a:bodyPr/>
          <a:lstStyle/>
          <a:p>
            <a:r>
              <a:rPr lang="en-GB" altLang="fr-FR" dirty="0" smtClean="0"/>
              <a:t>Conference calls and other items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352051" y="1590314"/>
            <a:ext cx="11382749" cy="4738776"/>
          </a:xfrm>
        </p:spPr>
        <p:txBody>
          <a:bodyPr/>
          <a:lstStyle/>
          <a:p>
            <a:pPr marL="354387" indent="-354387">
              <a:defRPr/>
            </a:pPr>
            <a:r>
              <a:rPr lang="en-GB" altLang="en-US" sz="2400" dirty="0" smtClean="0"/>
              <a:t>Pre-SA6#47-e </a:t>
            </a:r>
            <a:r>
              <a:rPr lang="en-GB" altLang="en-US" sz="2400" dirty="0"/>
              <a:t>conference calls</a:t>
            </a:r>
            <a:endParaRPr lang="en-IN" altLang="en-US" dirty="0"/>
          </a:p>
          <a:p>
            <a:pPr marL="767839" lvl="1" indent="-295323">
              <a:defRPr/>
            </a:pPr>
            <a:r>
              <a:rPr lang="en-GB" altLang="en-US" sz="1800" dirty="0" err="1" smtClean="0"/>
              <a:t>eEDGEAPP</a:t>
            </a:r>
            <a:r>
              <a:rPr lang="en-GB" altLang="en-US" sz="1800" dirty="0" smtClean="0"/>
              <a:t> – 2 (date TBD)</a:t>
            </a:r>
            <a:endParaRPr lang="en-GB" altLang="en-US" sz="1800" dirty="0"/>
          </a:p>
          <a:p>
            <a:pPr marL="767839" lvl="1" indent="-295323">
              <a:defRPr/>
            </a:pPr>
            <a:r>
              <a:rPr lang="en-GB" altLang="en-US" sz="1800" dirty="0" smtClean="0"/>
              <a:t>NSCALE – 1 (date TBD)</a:t>
            </a:r>
          </a:p>
          <a:p>
            <a:pPr marL="767839" lvl="1" indent="-295323">
              <a:defRPr/>
            </a:pPr>
            <a:r>
              <a:rPr lang="en-GB" altLang="en-US" sz="1800" dirty="0" smtClean="0"/>
              <a:t>MC – 1 (date TBD)</a:t>
            </a:r>
          </a:p>
          <a:p>
            <a:pPr marL="354387" indent="-354387">
              <a:defRPr/>
            </a:pPr>
            <a:r>
              <a:rPr lang="en-GB" altLang="en-US" sz="2400" dirty="0" smtClean="0"/>
              <a:t>Q2/2022 SA6 meeting dates -&gt; to be converted to e-meetings</a:t>
            </a:r>
          </a:p>
          <a:p>
            <a:pPr marL="0" indent="0">
              <a:buNone/>
              <a:defRPr/>
            </a:pPr>
            <a:endParaRPr lang="en-GB" altLang="en-US" sz="2894" dirty="0" smtClean="0"/>
          </a:p>
          <a:p>
            <a:pPr marL="354387" indent="-354387">
              <a:defRPr/>
            </a:pPr>
            <a:endParaRPr lang="en-GB" altLang="en-US" sz="2894" dirty="0" smtClean="0"/>
          </a:p>
          <a:p>
            <a:pPr marL="354387" indent="-354387">
              <a:defRPr/>
            </a:pPr>
            <a:endParaRPr lang="en-GB" altLang="en-US" sz="2894" dirty="0" smtClean="0"/>
          </a:p>
          <a:p>
            <a:pPr marL="354387" indent="-354387">
              <a:defRPr/>
            </a:pPr>
            <a:r>
              <a:rPr lang="en-GB" altLang="en-US" sz="2400" dirty="0" smtClean="0"/>
              <a:t>Rapporteurs </a:t>
            </a:r>
            <a:r>
              <a:rPr lang="en-GB" altLang="en-US" sz="2400" dirty="0"/>
              <a:t>to make the draft TRs/TSs available within one week</a:t>
            </a:r>
            <a:r>
              <a:rPr lang="en-GB" altLang="en-US" sz="2400" dirty="0" smtClean="0"/>
              <a:t>!</a:t>
            </a:r>
          </a:p>
          <a:p>
            <a:pPr marL="354387" indent="-354387">
              <a:defRPr/>
            </a:pPr>
            <a:r>
              <a:rPr lang="en-GB" altLang="en-US" sz="2400" dirty="0" smtClean="0"/>
              <a:t>All pre-agreed/approved revisions MUST be in the inbox folder!</a:t>
            </a:r>
          </a:p>
          <a:p>
            <a:pPr marL="354387" indent="-354387">
              <a:defRPr/>
            </a:pPr>
            <a:r>
              <a:rPr lang="en-GB" altLang="en-US" sz="2400" dirty="0" smtClean="0"/>
              <a:t>Rapporteurs to provide inputs to Rel-17 WI summaries (TR 21.917)</a:t>
            </a:r>
          </a:p>
          <a:p>
            <a:pPr marL="354387" indent="-354387">
              <a:defRPr/>
            </a:pPr>
            <a:endParaRPr lang="en-GB" altLang="en-US" sz="2880" dirty="0"/>
          </a:p>
        </p:txBody>
      </p:sp>
      <p:sp>
        <p:nvSpPr>
          <p:cNvPr id="3" name="TextBox 2"/>
          <p:cNvSpPr txBox="1"/>
          <p:nvPr/>
        </p:nvSpPr>
        <p:spPr>
          <a:xfrm>
            <a:off x="8467164" y="3664401"/>
            <a:ext cx="1192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Current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467164" y="4360529"/>
            <a:ext cx="13671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B050"/>
                </a:solidFill>
              </a:rPr>
              <a:t>Proposed</a:t>
            </a:r>
            <a:endParaRPr lang="en-US" b="1" dirty="0">
              <a:solidFill>
                <a:srgbClr val="00B05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3364290"/>
              </p:ext>
            </p:extLst>
          </p:nvPr>
        </p:nvGraphicFramePr>
        <p:xfrm>
          <a:off x="1151255" y="3585161"/>
          <a:ext cx="6841490" cy="5608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60475"/>
                <a:gridCol w="2339975"/>
                <a:gridCol w="3241040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GB" sz="1600" b="1" dirty="0">
                          <a:effectLst/>
                        </a:rPr>
                        <a:t>SA6#48</a:t>
                      </a:r>
                      <a:endParaRPr lang="en-IN" sz="2400" b="1" dirty="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GB" sz="1600" b="1" dirty="0">
                          <a:effectLst/>
                        </a:rPr>
                        <a:t>04 – 08 April 2022</a:t>
                      </a:r>
                      <a:endParaRPr lang="en-IN" sz="2400" b="1" dirty="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GB" sz="1600" b="1" dirty="0">
                          <a:effectLst/>
                        </a:rPr>
                        <a:t>North America, Location, TBC</a:t>
                      </a:r>
                      <a:endParaRPr lang="en-IN" sz="2400" b="1" dirty="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GB" sz="1600" b="1">
                          <a:effectLst/>
                        </a:rPr>
                        <a:t>SA6#49</a:t>
                      </a:r>
                      <a:endParaRPr lang="en-IN" sz="2400" b="1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GB" sz="1600" b="1" dirty="0">
                          <a:effectLst/>
                        </a:rPr>
                        <a:t>16 – 20 May 2022</a:t>
                      </a:r>
                      <a:endParaRPr lang="en-IN" sz="2400" b="1" dirty="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GB" sz="1600" b="1" dirty="0">
                          <a:effectLst/>
                        </a:rPr>
                        <a:t>Asia, Location, TBC</a:t>
                      </a:r>
                      <a:endParaRPr lang="en-IN" sz="2400" b="1" dirty="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1001313"/>
              </p:ext>
            </p:extLst>
          </p:nvPr>
        </p:nvGraphicFramePr>
        <p:xfrm>
          <a:off x="1151255" y="4360529"/>
          <a:ext cx="6841490" cy="5608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60475"/>
                <a:gridCol w="2339975"/>
                <a:gridCol w="3241040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GB" sz="1600" b="1" dirty="0" smtClean="0">
                          <a:effectLst/>
                        </a:rPr>
                        <a:t>SA6#48-e</a:t>
                      </a:r>
                      <a:endParaRPr lang="en-IN" sz="2400" b="1" dirty="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GB" sz="1600" b="1" dirty="0">
                          <a:effectLst/>
                        </a:rPr>
                        <a:t>04 – </a:t>
                      </a:r>
                      <a:r>
                        <a:rPr lang="en-GB" sz="1600" b="1" dirty="0" smtClean="0">
                          <a:effectLst/>
                        </a:rPr>
                        <a:t>12 </a:t>
                      </a:r>
                      <a:r>
                        <a:rPr lang="en-GB" sz="1600" b="1" dirty="0">
                          <a:effectLst/>
                        </a:rPr>
                        <a:t>April 2022</a:t>
                      </a:r>
                      <a:endParaRPr lang="en-IN" sz="2400" b="1" dirty="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GB" sz="1600" b="1" dirty="0" smtClean="0">
                          <a:effectLst/>
                        </a:rPr>
                        <a:t>Online</a:t>
                      </a:r>
                      <a:endParaRPr lang="en-IN" sz="2400" b="1" dirty="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GB" sz="1600" b="1" dirty="0" smtClean="0">
                          <a:effectLst/>
                        </a:rPr>
                        <a:t>SA6#49-e</a:t>
                      </a:r>
                      <a:endParaRPr lang="en-IN" sz="2400" b="1" dirty="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GB" sz="1600" b="1" dirty="0">
                          <a:effectLst/>
                        </a:rPr>
                        <a:t>16 – </a:t>
                      </a:r>
                      <a:r>
                        <a:rPr lang="en-GB" sz="1600" b="1" dirty="0" smtClean="0">
                          <a:effectLst/>
                        </a:rPr>
                        <a:t>24 </a:t>
                      </a:r>
                      <a:r>
                        <a:rPr lang="en-GB" sz="1600" b="1" dirty="0">
                          <a:effectLst/>
                        </a:rPr>
                        <a:t>May 2022</a:t>
                      </a:r>
                      <a:endParaRPr lang="en-IN" sz="2400" b="1" dirty="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GB" sz="1600" b="1" dirty="0" smtClean="0">
                          <a:effectLst/>
                        </a:rPr>
                        <a:t>Online</a:t>
                      </a:r>
                      <a:endParaRPr lang="en-IN" sz="2400" b="1" dirty="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1313708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25431</TotalTime>
  <Words>1172</Words>
  <Application>Microsoft Office PowerPoint</Application>
  <PresentationFormat>Widescreen</PresentationFormat>
  <Paragraphs>340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Malgun Gothic</vt:lpstr>
      <vt:lpstr>Arial</vt:lpstr>
      <vt:lpstr>Calibri</vt:lpstr>
      <vt:lpstr>Calibri Light</vt:lpstr>
      <vt:lpstr>Times New Roman</vt:lpstr>
      <vt:lpstr>Office Theme</vt:lpstr>
      <vt:lpstr>   SA6#46-e Work Plan Review</vt:lpstr>
      <vt:lpstr>Overview: Rel-17 Work Items – 1/2</vt:lpstr>
      <vt:lpstr>Overview: Rel-17 Work Items – 2/2</vt:lpstr>
      <vt:lpstr>Overview: Ongoing Studies</vt:lpstr>
      <vt:lpstr>Overview: Ongoing Studies</vt:lpstr>
      <vt:lpstr>Overview: Ongoing Studies</vt:lpstr>
      <vt:lpstr>Overview: Rel-18 Work-Items</vt:lpstr>
      <vt:lpstr>Rel-18 Content and Timeline  (Endorsed in S6-212437 &amp; S6-212xxx)</vt:lpstr>
      <vt:lpstr>Conference calls and other items</vt:lpstr>
      <vt:lpstr>SA6 Chair Election</vt:lpstr>
      <vt:lpstr>Thank You!</vt:lpstr>
    </vt:vector>
  </TitlesOfParts>
  <Company>3GPP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Suresh</cp:lastModifiedBy>
  <cp:revision>1854</cp:revision>
  <dcterms:created xsi:type="dcterms:W3CDTF">2010-02-05T13:52:04Z</dcterms:created>
  <dcterms:modified xsi:type="dcterms:W3CDTF">2021-11-23T09:53:47Z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C:\mySingle\TEMP\ETSI Webinar - Harmonizing Edge Computing Standards.pptx</vt:lpwstr>
  </property>
</Properties>
</file>