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1"/>
  </p:sldMasterIdLst>
  <p:notesMasterIdLst>
    <p:notesMasterId r:id="rId10"/>
  </p:notesMasterIdLst>
  <p:handoutMasterIdLst>
    <p:handoutMasterId r:id="rId11"/>
  </p:handoutMasterIdLst>
  <p:sldIdLst>
    <p:sldId id="528" r:id="rId2"/>
    <p:sldId id="534" r:id="rId3"/>
    <p:sldId id="547" r:id="rId4"/>
    <p:sldId id="548" r:id="rId5"/>
    <p:sldId id="549" r:id="rId6"/>
    <p:sldId id="550" r:id="rId7"/>
    <p:sldId id="537" r:id="rId8"/>
    <p:sldId id="545" r:id="rId9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85" userDrawn="1">
          <p15:clr>
            <a:srgbClr val="A4A3A4"/>
          </p15:clr>
        </p15:guide>
        <p15:guide id="2" pos="719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99FF"/>
    <a:srgbClr val="0066FF"/>
    <a:srgbClr val="FFFFFF"/>
    <a:srgbClr val="EAEFF7"/>
    <a:srgbClr val="FF6600"/>
    <a:srgbClr val="1A4669"/>
    <a:srgbClr val="C6D254"/>
    <a:srgbClr val="B1D254"/>
    <a:srgbClr val="2A6EA8"/>
    <a:srgbClr val="0F5C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5" autoAdjust="0"/>
    <p:restoredTop sz="99112" autoAdjust="0"/>
  </p:normalViewPr>
  <p:slideViewPr>
    <p:cSldViewPr snapToGrid="0">
      <p:cViewPr varScale="1">
        <p:scale>
          <a:sx n="85" d="100"/>
          <a:sy n="85" d="100"/>
        </p:scale>
        <p:origin x="598" y="41"/>
      </p:cViewPr>
      <p:guideLst>
        <p:guide orient="horz" pos="1185"/>
        <p:guide pos="71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99782B-1646-48C5-B03C-2D29BD9909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26333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D5440688-9C35-4353-934E-C9AE902375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99438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246FE57-3F04-4823-B38D-EE8F3A94D2B1}" type="slidenum">
              <a:rPr lang="en-GB" altLang="en-US" sz="1200" smtClean="0">
                <a:latin typeface="Times New Roman" panose="02020603050405020304" pitchFamily="18" charset="0"/>
              </a:rPr>
              <a:pPr/>
              <a:t>1</a:t>
            </a:fld>
            <a:endParaRPr lang="en-GB" altLang="en-US" sz="1200" smtClean="0">
              <a:latin typeface="Times New Roman" panose="02020603050405020304" pitchFamily="18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66329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44839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3477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922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541778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/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138740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/>
          <p:cNvSpPr/>
          <p:nvPr userDrawn="1"/>
        </p:nvSpPr>
        <p:spPr>
          <a:xfrm>
            <a:off x="-7938" y="1255984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 b="1" dirty="0">
                <a:ln w="0"/>
                <a:latin typeface="Calibri" panose="020F0502020204030204" pitchFamily="34" charset="0"/>
              </a:rPr>
              <a:t>© 3GPP </a:t>
            </a:r>
            <a:r>
              <a:rPr lang="en-GB" altLang="en-US" sz="1000" b="1" dirty="0" smtClean="0">
                <a:ln w="0"/>
                <a:latin typeface="Calibri" panose="020F0502020204030204" pitchFamily="34" charset="0"/>
              </a:rPr>
              <a:t>2021</a:t>
            </a:r>
            <a:endParaRPr lang="en-GB" altLang="en-US" sz="1000" b="1" dirty="0">
              <a:ln w="0"/>
              <a:latin typeface="Calibri" panose="020F0502020204030204" pitchFamily="34" charset="0"/>
            </a:endParaRPr>
          </a:p>
        </p:txBody>
      </p:sp>
      <p:pic>
        <p:nvPicPr>
          <p:cNvPr id="1031" name="Picture 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338644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/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defRPr/>
            </a:pPr>
            <a:fld id="{4F90773A-FBA2-44A3-9C23-E06B115DB1E3}" type="slidenum">
              <a:rPr lang="en-GB" altLang="en-US" sz="1400" smtClean="0">
                <a:latin typeface="Calibri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31072" y="6391922"/>
            <a:ext cx="29429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3GPP </a:t>
            </a:r>
            <a:r>
              <a:rPr lang="en-GB" sz="1100" b="0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SA6#45-e</a:t>
            </a:r>
            <a:r>
              <a:rPr lang="en-GB" sz="1100" b="0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, </a:t>
            </a:r>
            <a:r>
              <a:rPr lang="en-GB" sz="1100" b="0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25 Aug – 03 Sep</a:t>
            </a:r>
            <a:r>
              <a:rPr lang="en-GB" sz="1100" b="0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GB" sz="1100" b="0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2021</a:t>
            </a:r>
            <a:endParaRPr lang="en-US" sz="1100" b="0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10041584" y="1212137"/>
            <a:ext cx="1575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S6-212145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7" r:id="rId1"/>
    <p:sldLayoutId id="2147485165" r:id="rId2"/>
    <p:sldLayoutId id="2147485166" r:id="rId3"/>
    <p:sldLayoutId id="2147485168" r:id="rId4"/>
  </p:sldLayoutIdLst>
  <p:transition>
    <p:wipe dir="r"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604589" y="2338950"/>
            <a:ext cx="8547940" cy="14700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29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GB" sz="2900" dirty="0" smtClean="0"/>
              <a:t/>
            </a:r>
            <a:br>
              <a:rPr lang="en-GB" sz="2900" dirty="0" smtClean="0"/>
            </a:br>
            <a:r>
              <a:rPr lang="en-US" sz="5300" b="1" dirty="0" smtClean="0"/>
              <a:t>SA6#45-e </a:t>
            </a:r>
            <a:r>
              <a:rPr lang="en-US" sz="5300" b="1" dirty="0" smtClean="0"/>
              <a:t>Work Plan Review</a:t>
            </a:r>
            <a:endParaRPr lang="en-GB" sz="25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/>
          <p:cNvSpPr>
            <a:spLocks noGrp="1"/>
          </p:cNvSpPr>
          <p:nvPr>
            <p:ph type="subTitle" idx="1"/>
          </p:nvPr>
        </p:nvSpPr>
        <p:spPr>
          <a:xfrm>
            <a:off x="2832847" y="4119284"/>
            <a:ext cx="6400800" cy="114748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800" dirty="0" smtClean="0"/>
              <a:t/>
            </a:r>
            <a:br>
              <a:rPr lang="en-US" altLang="en-US" sz="1800" dirty="0" smtClean="0"/>
            </a:br>
            <a:r>
              <a:rPr lang="en-US" altLang="en-US" sz="2400" dirty="0" smtClean="0">
                <a:latin typeface="Arial" panose="020B0604020202020204" pitchFamily="34" charset="0"/>
              </a:rPr>
              <a:t>Suresh </a:t>
            </a:r>
            <a:r>
              <a:rPr lang="en-US" altLang="en-US" sz="2400" dirty="0" err="1" smtClean="0">
                <a:latin typeface="Arial" panose="020B0604020202020204" pitchFamily="34" charset="0"/>
              </a:rPr>
              <a:t>Chitturi</a:t>
            </a:r>
            <a:endParaRPr lang="en-US" altLang="en-US" sz="2400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latin typeface="Arial" panose="020B0604020202020204" pitchFamily="34" charset="0"/>
              </a:rPr>
              <a:t>SA6 Chairman</a:t>
            </a:r>
          </a:p>
          <a:p>
            <a:pPr>
              <a:lnSpc>
                <a:spcPct val="80000"/>
              </a:lnSpc>
            </a:pPr>
            <a:r>
              <a:rPr lang="en-US" altLang="en-US" sz="1800" dirty="0" smtClean="0">
                <a:latin typeface="Arial" panose="020B0604020202020204" pitchFamily="34" charset="0"/>
              </a:rPr>
              <a:t>SAMSUNG</a:t>
            </a:r>
            <a:endParaRPr lang="en-US" altLang="en-US" sz="20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14780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838200" y="93920"/>
            <a:ext cx="10515600" cy="1325563"/>
          </a:xfrm>
        </p:spPr>
        <p:txBody>
          <a:bodyPr/>
          <a:lstStyle/>
          <a:p>
            <a:r>
              <a:rPr lang="en-US" altLang="en-US" dirty="0" smtClean="0"/>
              <a:t>Overview: Rel-17 Work Items – 1/2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944800"/>
              </p:ext>
            </p:extLst>
          </p:nvPr>
        </p:nvGraphicFramePr>
        <p:xfrm>
          <a:off x="295273" y="1752602"/>
          <a:ext cx="11605374" cy="4406151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519645"/>
                <a:gridCol w="1483658"/>
                <a:gridCol w="1125071"/>
                <a:gridCol w="977153"/>
                <a:gridCol w="1080247"/>
                <a:gridCol w="1084729"/>
                <a:gridCol w="1324530"/>
                <a:gridCol w="2010341"/>
              </a:tblGrid>
              <a:tr h="66787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Work</a:t>
                      </a:r>
                      <a:r>
                        <a:rPr lang="en-US" sz="1800" baseline="0" dirty="0" smtClean="0"/>
                        <a:t> Item</a:t>
                      </a:r>
                      <a:endParaRPr lang="en-US" sz="18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WI Code</a:t>
                      </a:r>
                      <a:endParaRPr lang="en-US" sz="18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WID Approved</a:t>
                      </a:r>
                      <a:endParaRPr lang="en-US" sz="18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SA#92-e</a:t>
                      </a:r>
                      <a:endParaRPr lang="en-US" sz="18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SA6#44-e</a:t>
                      </a:r>
                      <a:endParaRPr lang="en-US" sz="18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SA6#45-e</a:t>
                      </a:r>
                    </a:p>
                    <a:p>
                      <a:pPr algn="ctr"/>
                      <a:endParaRPr lang="en-US" sz="18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Target</a:t>
                      </a:r>
                      <a:br>
                        <a:rPr lang="en-US" sz="1600" dirty="0" smtClean="0"/>
                      </a:br>
                      <a:r>
                        <a:rPr lang="en-US" sz="1600" baseline="0" dirty="0" smtClean="0"/>
                        <a:t>Completion</a:t>
                      </a:r>
                      <a:endParaRPr lang="en-US" sz="16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Remarks</a:t>
                      </a:r>
                      <a:endParaRPr lang="en-US" sz="1800" dirty="0"/>
                    </a:p>
                  </a:txBody>
                  <a:tcPr marL="91452" marR="91452" marT="45570" marB="45570"/>
                </a:tc>
              </a:tr>
              <a:tr h="951765">
                <a:tc>
                  <a:txBody>
                    <a:bodyPr/>
                    <a:lstStyle/>
                    <a:p>
                      <a:r>
                        <a:rPr lang="en-US" altLang="en-US" sz="1400" dirty="0" smtClean="0"/>
                        <a:t>Enhancements to Application Architecture for the Mobile Communication System for Railways Phase 2</a:t>
                      </a:r>
                      <a:endParaRPr lang="en-US" sz="14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eMONASTERY2</a:t>
                      </a:r>
                      <a:endParaRPr lang="en-US" sz="1600" b="1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SA#84</a:t>
                      </a:r>
                    </a:p>
                    <a:p>
                      <a:pPr algn="l"/>
                      <a:r>
                        <a:rPr lang="en-US" sz="1600" dirty="0" smtClean="0"/>
                        <a:t>(06/2019)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100%</a:t>
                      </a:r>
                      <a:endParaRPr lang="en-US" sz="1600" b="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100%</a:t>
                      </a:r>
                      <a:endParaRPr lang="en-US" sz="1600" b="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100%</a:t>
                      </a:r>
                      <a:endParaRPr lang="en-US" sz="1600" b="1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SA#89</a:t>
                      </a:r>
                    </a:p>
                    <a:p>
                      <a:r>
                        <a:rPr lang="en-US" sz="1600" dirty="0" smtClean="0"/>
                        <a:t>(09/2020)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l"/>
                      <a:endParaRPr lang="en-US" sz="1400" dirty="0" smtClean="0">
                        <a:solidFill>
                          <a:srgbClr val="0000FF"/>
                        </a:solidFill>
                      </a:endParaRPr>
                    </a:p>
                  </a:txBody>
                  <a:tcPr marL="91452" marR="91452" marT="45570" marB="45570"/>
                </a:tc>
              </a:tr>
              <a:tr h="689460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effectLst/>
                        </a:rPr>
                        <a:t>MC services support on IOPS mode of operation</a:t>
                      </a:r>
                      <a:endParaRPr lang="en-US" sz="14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effectLst/>
                        </a:rPr>
                        <a:t>MCIOPS</a:t>
                      </a:r>
                      <a:endParaRPr lang="en-US" sz="1600" b="1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SA#84</a:t>
                      </a:r>
                    </a:p>
                    <a:p>
                      <a:pPr algn="l"/>
                      <a:r>
                        <a:rPr lang="en-US" sz="1600" dirty="0" smtClean="0"/>
                        <a:t>(06/2019)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100%</a:t>
                      </a:r>
                      <a:endParaRPr lang="en-US" sz="1600" b="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100%</a:t>
                      </a:r>
                      <a:endParaRPr lang="en-US" sz="1600" b="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100%</a:t>
                      </a:r>
                      <a:endParaRPr lang="en-US" sz="1600" b="1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SA#89</a:t>
                      </a:r>
                    </a:p>
                    <a:p>
                      <a:r>
                        <a:rPr lang="en-US" sz="1600" dirty="0" smtClean="0"/>
                        <a:t>(09/2020)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  <a:p>
                      <a:pPr algn="l"/>
                      <a:endParaRPr lang="en-US" sz="1400" dirty="0" smtClean="0">
                        <a:solidFill>
                          <a:srgbClr val="0000FF"/>
                        </a:solidFill>
                      </a:endParaRPr>
                    </a:p>
                  </a:txBody>
                  <a:tcPr marL="91452" marR="91452" marT="45570" marB="45570"/>
                </a:tc>
              </a:tr>
              <a:tr h="689460"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Enhanced Mission Critical Push-to-talk architecture phase 3</a:t>
                      </a:r>
                      <a:endParaRPr lang="en-US" sz="14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enh3MCPTT</a:t>
                      </a:r>
                      <a:endParaRPr lang="en-US" sz="1600" b="1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SA#87</a:t>
                      </a:r>
                    </a:p>
                    <a:p>
                      <a:pPr algn="l"/>
                      <a:r>
                        <a:rPr lang="en-US" sz="1600" dirty="0" smtClean="0"/>
                        <a:t>(03/2020)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100%</a:t>
                      </a:r>
                      <a:endParaRPr lang="en-US" sz="1600" b="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100%</a:t>
                      </a:r>
                      <a:endParaRPr lang="en-US" sz="1600" b="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100%</a:t>
                      </a:r>
                      <a:endParaRPr lang="en-US" sz="1600" b="1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SA#92</a:t>
                      </a:r>
                    </a:p>
                    <a:p>
                      <a:r>
                        <a:rPr lang="en-US" sz="1600" dirty="0" smtClean="0"/>
                        <a:t>(06/2021)</a:t>
                      </a:r>
                      <a:endParaRPr lang="en-US" sz="16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 marL="91452" marR="91452" marT="45570" marB="45570"/>
                </a:tc>
              </a:tr>
              <a:tr h="734153"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Enhancements for functional architecture and information flows for Mission Critical Data</a:t>
                      </a:r>
                      <a:endParaRPr lang="en-US" sz="14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eMCData3</a:t>
                      </a:r>
                      <a:endParaRPr lang="en-US" sz="1600" b="1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SA#86</a:t>
                      </a:r>
                    </a:p>
                    <a:p>
                      <a:pPr algn="l"/>
                      <a:r>
                        <a:rPr lang="en-US" sz="1600" dirty="0" smtClean="0"/>
                        <a:t>(12/2019)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100%</a:t>
                      </a:r>
                      <a:endParaRPr lang="en-US" sz="1600" b="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100%</a:t>
                      </a:r>
                      <a:endParaRPr lang="en-US" sz="1600" b="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100%</a:t>
                      </a:r>
                      <a:endParaRPr lang="en-US" sz="1600" b="1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SA#92</a:t>
                      </a:r>
                    </a:p>
                    <a:p>
                      <a:r>
                        <a:rPr lang="en-US" sz="1600" dirty="0" smtClean="0"/>
                        <a:t>(06/2021)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rgbClr val="0000FF"/>
                        </a:solidFill>
                      </a:endParaRPr>
                    </a:p>
                  </a:txBody>
                  <a:tcPr marL="91452" marR="91452" marT="45570" marB="45570"/>
                </a:tc>
              </a:tr>
              <a:tr h="673441"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Architecture for enabling Edge Applications</a:t>
                      </a:r>
                      <a:endParaRPr lang="en-US" sz="14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EDGEAPP</a:t>
                      </a:r>
                      <a:endParaRPr lang="en-US" sz="1600" b="1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SA#86</a:t>
                      </a:r>
                    </a:p>
                    <a:p>
                      <a:pPr algn="l"/>
                      <a:r>
                        <a:rPr lang="en-US" sz="1600" dirty="0" smtClean="0"/>
                        <a:t>(12/2019)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98%</a:t>
                      </a:r>
                      <a:endParaRPr lang="en-US" sz="1600" b="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99%</a:t>
                      </a:r>
                      <a:endParaRPr lang="en-US" sz="1600" b="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TBD</a:t>
                      </a:r>
                    </a:p>
                    <a:p>
                      <a:pPr algn="ctr"/>
                      <a:endParaRPr lang="en-US" sz="1600" b="1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SA#90</a:t>
                      </a:r>
                    </a:p>
                    <a:p>
                      <a:r>
                        <a:rPr lang="en-US" sz="1600" dirty="0" smtClean="0"/>
                        <a:t>(12/2020)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aseline="0" dirty="0" smtClean="0"/>
                    </a:p>
                  </a:txBody>
                  <a:tcPr marL="91452" marR="91452" marT="45570" marB="4557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680748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838200" y="89438"/>
            <a:ext cx="10515600" cy="1325563"/>
          </a:xfrm>
        </p:spPr>
        <p:txBody>
          <a:bodyPr/>
          <a:lstStyle/>
          <a:p>
            <a:r>
              <a:rPr lang="en-US" altLang="en-US" dirty="0" smtClean="0"/>
              <a:t>Overview: Rel-17 Work Items – 2/2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3930378"/>
              </p:ext>
            </p:extLst>
          </p:nvPr>
        </p:nvGraphicFramePr>
        <p:xfrm>
          <a:off x="174250" y="1743636"/>
          <a:ext cx="11650196" cy="442217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739279"/>
                <a:gridCol w="1210236"/>
                <a:gridCol w="1111623"/>
                <a:gridCol w="981636"/>
                <a:gridCol w="1116105"/>
                <a:gridCol w="1084730"/>
                <a:gridCol w="1192306"/>
                <a:gridCol w="2214281"/>
              </a:tblGrid>
              <a:tr h="66787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Work</a:t>
                      </a:r>
                      <a:r>
                        <a:rPr lang="en-US" sz="1800" baseline="0" dirty="0" smtClean="0"/>
                        <a:t> Item</a:t>
                      </a:r>
                      <a:endParaRPr lang="en-US" sz="18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WI Code</a:t>
                      </a:r>
                      <a:endParaRPr lang="en-US" sz="18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WID Approved</a:t>
                      </a:r>
                      <a:endParaRPr lang="en-US" sz="18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SA#92-e</a:t>
                      </a:r>
                      <a:endParaRPr lang="en-US" sz="18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SA6#44-e</a:t>
                      </a:r>
                      <a:endParaRPr lang="en-US" sz="18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SA6#45-e</a:t>
                      </a:r>
                    </a:p>
                    <a:p>
                      <a:pPr algn="ctr"/>
                      <a:endParaRPr lang="en-US" sz="18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Target</a:t>
                      </a:r>
                      <a:br>
                        <a:rPr lang="en-US" sz="1600" dirty="0" smtClean="0"/>
                      </a:br>
                      <a:r>
                        <a:rPr lang="en-US" sz="1600" baseline="0" dirty="0" smtClean="0"/>
                        <a:t>Completion</a:t>
                      </a:r>
                      <a:endParaRPr lang="en-US" sz="16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Remarks</a:t>
                      </a:r>
                      <a:endParaRPr lang="en-US" sz="1800" dirty="0"/>
                    </a:p>
                  </a:txBody>
                  <a:tcPr marL="91452" marR="91452" marT="45570" marB="45570"/>
                </a:tc>
              </a:tr>
              <a:tr h="951765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Enhanced application layer support for V2X services</a:t>
                      </a:r>
                      <a:endParaRPr lang="en-US" sz="1600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eV2XAPP</a:t>
                      </a:r>
                      <a:endParaRPr lang="en-US" sz="1600" b="1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SA#89</a:t>
                      </a:r>
                    </a:p>
                    <a:p>
                      <a:r>
                        <a:rPr lang="en-US" sz="1600" dirty="0" smtClean="0"/>
                        <a:t>(09/2020)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100%</a:t>
                      </a:r>
                      <a:endParaRPr lang="en-US" sz="1600" b="0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100%</a:t>
                      </a:r>
                      <a:endParaRPr lang="en-US" sz="1600" b="0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100%</a:t>
                      </a:r>
                      <a:endParaRPr lang="en-US" sz="1600" b="1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SA#92</a:t>
                      </a:r>
                    </a:p>
                    <a:p>
                      <a:r>
                        <a:rPr lang="en-US" sz="1600" dirty="0" smtClean="0"/>
                        <a:t>(06/2021)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l"/>
                      <a:endParaRPr lang="en-US" sz="1400" dirty="0" smtClean="0">
                        <a:solidFill>
                          <a:srgbClr val="0000FF"/>
                        </a:solidFill>
                      </a:endParaRPr>
                    </a:p>
                  </a:txBody>
                  <a:tcPr marL="91452" marR="91452" marT="45570" marB="45570"/>
                </a:tc>
              </a:tr>
              <a:tr h="689460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Application Architecture for MSGin5G Service</a:t>
                      </a:r>
                      <a:endParaRPr lang="en-US" sz="1600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5GMARCH</a:t>
                      </a:r>
                      <a:endParaRPr lang="en-US" sz="1600" b="1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SA#89</a:t>
                      </a:r>
                    </a:p>
                    <a:p>
                      <a:r>
                        <a:rPr lang="en-US" sz="1600" dirty="0" smtClean="0"/>
                        <a:t>(09/2020)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75%</a:t>
                      </a:r>
                      <a:endParaRPr lang="en-US" sz="1600" b="0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80%</a:t>
                      </a:r>
                      <a:endParaRPr lang="en-US" sz="1600" b="0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SA#92</a:t>
                      </a:r>
                    </a:p>
                    <a:p>
                      <a:r>
                        <a:rPr lang="en-US" sz="1600" dirty="0" smtClean="0"/>
                        <a:t>(06/2021)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TS for approval at </a:t>
                      </a:r>
                      <a:r>
                        <a:rPr lang="en-US" sz="1600" kern="1200" baseline="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SA#93-e?</a:t>
                      </a:r>
                      <a:endParaRPr lang="en-US" sz="1600" kern="1200" baseline="0" dirty="0" smtClean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570" marB="45570"/>
                </a:tc>
              </a:tr>
              <a:tr h="6894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Mission Critical Services</a:t>
                      </a:r>
                      <a:r>
                        <a:rPr lang="en-US" sz="1600" baseline="0" dirty="0" smtClean="0"/>
                        <a:t> over 5GS</a:t>
                      </a:r>
                      <a:endParaRPr lang="en-US" sz="1600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MCOver5GS</a:t>
                      </a:r>
                      <a:endParaRPr lang="en-US" sz="1600" b="1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SA#89</a:t>
                      </a:r>
                    </a:p>
                    <a:p>
                      <a:r>
                        <a:rPr lang="en-US" sz="1600" dirty="0" smtClean="0"/>
                        <a:t>(09/2020)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100%</a:t>
                      </a:r>
                      <a:endParaRPr lang="en-US" sz="1600" b="0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100%</a:t>
                      </a:r>
                      <a:endParaRPr lang="en-US" sz="1600" b="0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100%</a:t>
                      </a:r>
                      <a:endParaRPr lang="en-US" sz="1600" b="1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SA#92</a:t>
                      </a:r>
                    </a:p>
                    <a:p>
                      <a:r>
                        <a:rPr lang="en-US" sz="1600" dirty="0" smtClean="0"/>
                        <a:t>(06/2021)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0" marB="45570"/>
                </a:tc>
              </a:tr>
              <a:tr h="734153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Enhanced Service Enabler Architecture Layer for Verticals </a:t>
                      </a:r>
                      <a:endParaRPr lang="en-US" sz="1600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eSEAL</a:t>
                      </a:r>
                      <a:endParaRPr lang="en-US" sz="1600" b="1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SA#90</a:t>
                      </a:r>
                    </a:p>
                    <a:p>
                      <a:r>
                        <a:rPr lang="en-US" sz="1600" dirty="0" smtClean="0"/>
                        <a:t>(12/2020)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80%</a:t>
                      </a:r>
                      <a:endParaRPr lang="en-US" sz="1600" b="0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90%</a:t>
                      </a:r>
                      <a:endParaRPr lang="en-US" sz="1600" b="0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SA#92</a:t>
                      </a:r>
                    </a:p>
                    <a:p>
                      <a:r>
                        <a:rPr lang="en-US" sz="1600" dirty="0" smtClean="0"/>
                        <a:t>(06/2021)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 marL="91452" marR="91452" marT="45570" marB="45570"/>
                </a:tc>
              </a:tr>
              <a:tr h="689460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Application layer support for </a:t>
                      </a:r>
                      <a:r>
                        <a:rPr lang="en-IN" sz="1600" dirty="0" err="1" smtClean="0"/>
                        <a:t>Uncrewed</a:t>
                      </a:r>
                      <a:r>
                        <a:rPr lang="en-IN" sz="1600" dirty="0" smtClean="0"/>
                        <a:t> Aerial System (UAS)</a:t>
                      </a:r>
                      <a:endParaRPr lang="en-US" sz="1600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UASAPP</a:t>
                      </a:r>
                      <a:endParaRPr lang="en-US" sz="1600" b="1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SA#90</a:t>
                      </a:r>
                    </a:p>
                    <a:p>
                      <a:r>
                        <a:rPr lang="en-US" sz="1600" dirty="0" smtClean="0"/>
                        <a:t>(12/2020)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100%</a:t>
                      </a:r>
                      <a:endParaRPr lang="en-US" sz="1600" b="0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100%</a:t>
                      </a:r>
                      <a:endParaRPr lang="en-US" sz="1600" b="0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100%</a:t>
                      </a:r>
                      <a:endParaRPr lang="en-US" sz="1600" b="1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SA#92</a:t>
                      </a:r>
                    </a:p>
                    <a:p>
                      <a:r>
                        <a:rPr lang="en-US" sz="1600" dirty="0" smtClean="0"/>
                        <a:t>(06/2021)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0" marB="4557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047923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8200" y="93920"/>
            <a:ext cx="10515600" cy="1325563"/>
          </a:xfrm>
        </p:spPr>
        <p:txBody>
          <a:bodyPr/>
          <a:lstStyle/>
          <a:p>
            <a:r>
              <a:rPr lang="en-US" altLang="en-US" dirty="0" smtClean="0"/>
              <a:t>Overview: Ongoing Studies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435532"/>
              </p:ext>
            </p:extLst>
          </p:nvPr>
        </p:nvGraphicFramePr>
        <p:xfrm>
          <a:off x="176214" y="1638024"/>
          <a:ext cx="11580997" cy="4739417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694565"/>
                <a:gridCol w="1339257"/>
                <a:gridCol w="1065693"/>
                <a:gridCol w="909918"/>
                <a:gridCol w="1008529"/>
                <a:gridCol w="981636"/>
                <a:gridCol w="1083338"/>
                <a:gridCol w="2498061"/>
              </a:tblGrid>
              <a:tr h="613695">
                <a:tc>
                  <a:txBody>
                    <a:bodyPr/>
                    <a:lstStyle/>
                    <a:p>
                      <a:r>
                        <a:rPr lang="en-US" sz="1800" baseline="0" dirty="0" smtClean="0"/>
                        <a:t>Study Item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WI Code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SID </a:t>
                      </a:r>
                      <a:r>
                        <a:rPr lang="en-US" sz="1600" dirty="0" smtClean="0"/>
                        <a:t>Approved</a:t>
                      </a:r>
                      <a:endParaRPr lang="en-US" sz="16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SA#92-e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SA6#44-e</a:t>
                      </a:r>
                      <a:endParaRPr lang="en-US" sz="16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SA6#45-e</a:t>
                      </a:r>
                      <a:endParaRPr lang="en-US" sz="16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Target</a:t>
                      </a:r>
                      <a:br>
                        <a:rPr lang="en-US" sz="1600" dirty="0" smtClean="0"/>
                      </a:br>
                      <a:r>
                        <a:rPr lang="en-US" sz="1400" baseline="0" dirty="0" smtClean="0"/>
                        <a:t>Completion</a:t>
                      </a:r>
                      <a:endParaRPr lang="en-US" sz="14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Remarks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</a:tr>
              <a:tr h="58300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Study on application layer support for Factories of the Future in 5G</a:t>
                      </a:r>
                      <a:r>
                        <a:rPr lang="en-US" sz="1600" baseline="0" dirty="0" smtClean="0"/>
                        <a:t> NW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FS_FFAPP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SA#82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(12/2018)</a:t>
                      </a:r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98%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100%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100%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SA#93</a:t>
                      </a:r>
                    </a:p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(09/2021)</a:t>
                      </a:r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rgbClr val="0000FF"/>
                          </a:solidFill>
                        </a:rPr>
                        <a:t>TR </a:t>
                      </a:r>
                      <a:r>
                        <a:rPr lang="en-US" sz="1600" baseline="0" dirty="0" smtClean="0">
                          <a:solidFill>
                            <a:srgbClr val="0000FF"/>
                          </a:solidFill>
                        </a:rPr>
                        <a:t>for approval at </a:t>
                      </a:r>
                      <a:r>
                        <a:rPr lang="en-US" sz="1600" baseline="0" dirty="0" smtClean="0">
                          <a:solidFill>
                            <a:srgbClr val="0000FF"/>
                          </a:solidFill>
                        </a:rPr>
                        <a:t>SA#93-e (agreed at SA6#44)</a:t>
                      </a:r>
                      <a:endParaRPr lang="en-US" sz="1600" kern="1200" dirty="0" smtClean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</a:tr>
              <a:tr h="58300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Study on Mission Critical Services support over 5G System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FS_MCOver5GS 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SA#80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(06/2018)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80%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85%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SA#93</a:t>
                      </a:r>
                    </a:p>
                    <a:p>
                      <a:r>
                        <a:rPr lang="en-US" sz="1600" dirty="0" smtClean="0"/>
                        <a:t>(09/2021)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Revised SID with new date (June</a:t>
                      </a:r>
                      <a:r>
                        <a:rPr lang="en-US" sz="1600" kern="1200" baseline="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 2022)</a:t>
                      </a:r>
                      <a:endParaRPr lang="en-US" sz="1600" kern="1200" dirty="0" smtClean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</a:tr>
              <a:tr h="828508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Study of Gateway UE function for Mission Critical Communication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FS_MCGWUE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SA#88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(06/2020)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60%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80%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SA#93</a:t>
                      </a:r>
                    </a:p>
                    <a:p>
                      <a:r>
                        <a:rPr lang="en-US" sz="1600" dirty="0" smtClean="0"/>
                        <a:t>(09/2021)</a:t>
                      </a:r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rgbClr val="0000FF"/>
                          </a:solidFill>
                        </a:rPr>
                        <a:t>TR </a:t>
                      </a:r>
                      <a:r>
                        <a:rPr lang="en-US" sz="1600" baseline="0" dirty="0" smtClean="0">
                          <a:solidFill>
                            <a:srgbClr val="0000FF"/>
                          </a:solidFill>
                        </a:rPr>
                        <a:t>for approval at </a:t>
                      </a:r>
                      <a:r>
                        <a:rPr lang="en-US" sz="1600" baseline="0" dirty="0" smtClean="0">
                          <a:solidFill>
                            <a:srgbClr val="0000FF"/>
                          </a:solidFill>
                        </a:rPr>
                        <a:t>SA#93-e</a:t>
                      </a:r>
                      <a:endParaRPr lang="en-US" sz="1600" dirty="0" smtClean="0">
                        <a:solidFill>
                          <a:srgbClr val="0000FF"/>
                        </a:solidFill>
                      </a:endParaRPr>
                    </a:p>
                  </a:txBody>
                  <a:tcPr marL="91446" marR="91446" marT="45691" marB="45691"/>
                </a:tc>
              </a:tr>
              <a:tr h="828508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Study of Interconnection and Migration Aspects for Railways</a:t>
                      </a:r>
                      <a:r>
                        <a:rPr lang="en-GB" altLang="en-US" sz="1600" dirty="0" smtClean="0"/>
                        <a:t> 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FS_IRail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SA#88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(06/2020)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30%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50%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SA#93</a:t>
                      </a:r>
                    </a:p>
                    <a:p>
                      <a:r>
                        <a:rPr lang="en-US" sz="1600" dirty="0" smtClean="0"/>
                        <a:t>(09/2021)</a:t>
                      </a:r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0000FF"/>
                          </a:solidFill>
                        </a:rPr>
                        <a:t>Revised SID with new</a:t>
                      </a:r>
                      <a:r>
                        <a:rPr lang="en-US" sz="1600" baseline="0" dirty="0" smtClean="0">
                          <a:solidFill>
                            <a:srgbClr val="0000FF"/>
                          </a:solidFill>
                        </a:rPr>
                        <a:t> dates </a:t>
                      </a:r>
                      <a:r>
                        <a:rPr lang="en-US" sz="1600" baseline="0" dirty="0" smtClean="0">
                          <a:solidFill>
                            <a:srgbClr val="0000FF"/>
                          </a:solidFill>
                        </a:rPr>
                        <a:t>(Dec 2021</a:t>
                      </a:r>
                      <a:r>
                        <a:rPr lang="en-US" sz="1600" baseline="0" dirty="0" smtClean="0">
                          <a:solidFill>
                            <a:srgbClr val="0000FF"/>
                          </a:solidFill>
                        </a:rPr>
                        <a:t>). TR </a:t>
                      </a:r>
                      <a:r>
                        <a:rPr lang="en-US" sz="1600" baseline="0" dirty="0" smtClean="0">
                          <a:solidFill>
                            <a:srgbClr val="0000FF"/>
                          </a:solidFill>
                        </a:rPr>
                        <a:t>for </a:t>
                      </a:r>
                      <a:r>
                        <a:rPr lang="en-US" sz="1600" baseline="0" dirty="0" smtClean="0">
                          <a:solidFill>
                            <a:srgbClr val="0000FF"/>
                          </a:solidFill>
                        </a:rPr>
                        <a:t>information at SA#93-e</a:t>
                      </a:r>
                      <a:endParaRPr lang="en-US" sz="1600" dirty="0" smtClean="0">
                        <a:solidFill>
                          <a:srgbClr val="0000FF"/>
                        </a:solidFill>
                      </a:endParaRPr>
                    </a:p>
                  </a:txBody>
                  <a:tcPr marL="91446" marR="91446" marT="45691" marB="45691"/>
                </a:tc>
              </a:tr>
              <a:tr h="583007">
                <a:tc>
                  <a:txBody>
                    <a:bodyPr/>
                    <a:lstStyle/>
                    <a:p>
                      <a:r>
                        <a:rPr lang="en-IN" sz="1600" b="0" dirty="0" smtClean="0">
                          <a:solidFill>
                            <a:schemeClr val="tx1"/>
                          </a:solidFill>
                        </a:rPr>
                        <a:t>Study on Network Slice Capability Exposure for Application Layer Enablement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FS_NSCALE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(03/2021)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0%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10%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SA#95</a:t>
                      </a:r>
                    </a:p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(03/2022)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rgbClr val="0000FF"/>
                        </a:solidFill>
                      </a:endParaRPr>
                    </a:p>
                  </a:txBody>
                  <a:tcPr marL="91446" marR="91446" marT="45691" marB="4569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254243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8200" y="93920"/>
            <a:ext cx="10515600" cy="1325563"/>
          </a:xfrm>
        </p:spPr>
        <p:txBody>
          <a:bodyPr/>
          <a:lstStyle/>
          <a:p>
            <a:r>
              <a:rPr lang="en-US" altLang="en-US" dirty="0" smtClean="0"/>
              <a:t>Overview: Ongoing Studies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598143"/>
              </p:ext>
            </p:extLst>
          </p:nvPr>
        </p:nvGraphicFramePr>
        <p:xfrm>
          <a:off x="162768" y="1660437"/>
          <a:ext cx="11563066" cy="4669454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696973"/>
                <a:gridCol w="1398494"/>
                <a:gridCol w="1035424"/>
                <a:gridCol w="905435"/>
                <a:gridCol w="977153"/>
                <a:gridCol w="995082"/>
                <a:gridCol w="1059652"/>
                <a:gridCol w="2494853"/>
              </a:tblGrid>
              <a:tr h="565922">
                <a:tc>
                  <a:txBody>
                    <a:bodyPr/>
                    <a:lstStyle/>
                    <a:p>
                      <a:r>
                        <a:rPr lang="en-US" sz="1800" baseline="0" dirty="0" smtClean="0"/>
                        <a:t>Study Item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WI Code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SID </a:t>
                      </a:r>
                      <a:r>
                        <a:rPr lang="en-US" sz="1600" dirty="0" smtClean="0"/>
                        <a:t>Approved</a:t>
                      </a:r>
                      <a:endParaRPr lang="en-US" sz="16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SA#92-e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SA6#44-e</a:t>
                      </a:r>
                      <a:endParaRPr lang="en-US" sz="16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SA6#45-e</a:t>
                      </a:r>
                      <a:endParaRPr lang="en-US" sz="16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Target</a:t>
                      </a:r>
                      <a:br>
                        <a:rPr lang="en-US" sz="1600" dirty="0" smtClean="0"/>
                      </a:br>
                      <a:r>
                        <a:rPr lang="en-US" sz="1400" baseline="0" dirty="0" smtClean="0"/>
                        <a:t>Completion</a:t>
                      </a:r>
                      <a:endParaRPr lang="en-US" sz="14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Remarks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</a:tr>
              <a:tr h="506345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Study on application enablement aspects for subscriber-aware northbound API access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FS_SNAAPP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(06/2021)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0%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10%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SA#95</a:t>
                      </a:r>
                    </a:p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(03/2022)</a:t>
                      </a:r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 smtClean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</a:tr>
              <a:tr h="675749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Study on Application Capability Exposure for </a:t>
                      </a:r>
                      <a:r>
                        <a:rPr lang="en-IN" sz="1600" dirty="0" err="1" smtClean="0"/>
                        <a:t>IoT</a:t>
                      </a:r>
                      <a:r>
                        <a:rPr lang="en-IN" sz="1600" dirty="0" smtClean="0"/>
                        <a:t> Platforms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FS_ACE_IOT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(06/2021)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0%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10%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SA#95</a:t>
                      </a:r>
                    </a:p>
                    <a:p>
                      <a:r>
                        <a:rPr lang="en-US" sz="1600" dirty="0" smtClean="0"/>
                        <a:t>(03/2022)</a:t>
                      </a:r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 smtClean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Study on enhanced Application Architecture for enabling Edge Applications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FS_eEDGEAPP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(06/2021)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0%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5%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SA#95</a:t>
                      </a:r>
                    </a:p>
                    <a:p>
                      <a:r>
                        <a:rPr lang="en-US" sz="1600" dirty="0" smtClean="0"/>
                        <a:t>(03/2022)</a:t>
                      </a:r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 smtClean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Study on 5G-enabled fused location service capability exposure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FS_5GFLS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(06/2021)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0%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5%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SA#95</a:t>
                      </a:r>
                    </a:p>
                    <a:p>
                      <a:r>
                        <a:rPr lang="en-US" sz="1600" dirty="0" smtClean="0"/>
                        <a:t>(03/2022)</a:t>
                      </a:r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 smtClean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</a:tr>
              <a:tr h="524464">
                <a:tc>
                  <a:txBody>
                    <a:bodyPr/>
                    <a:lstStyle/>
                    <a:p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 smtClean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32905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8200" y="93920"/>
            <a:ext cx="10515600" cy="1325563"/>
          </a:xfrm>
        </p:spPr>
        <p:txBody>
          <a:bodyPr/>
          <a:lstStyle/>
          <a:p>
            <a:r>
              <a:rPr lang="en-US" altLang="en-US" dirty="0" smtClean="0"/>
              <a:t>Overview: New Rel-18 Work-Items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0420398"/>
              </p:ext>
            </p:extLst>
          </p:nvPr>
        </p:nvGraphicFramePr>
        <p:xfrm>
          <a:off x="238968" y="1736637"/>
          <a:ext cx="11222409" cy="1188604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751165"/>
                <a:gridCol w="1394462"/>
                <a:gridCol w="1040169"/>
                <a:gridCol w="994746"/>
                <a:gridCol w="1135555"/>
                <a:gridCol w="1194605"/>
                <a:gridCol w="2711707"/>
              </a:tblGrid>
              <a:tr h="565922">
                <a:tc>
                  <a:txBody>
                    <a:bodyPr/>
                    <a:lstStyle/>
                    <a:p>
                      <a:r>
                        <a:rPr lang="en-US" sz="1800" baseline="0" dirty="0" smtClean="0"/>
                        <a:t>Study Item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WI Code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SID </a:t>
                      </a:r>
                      <a:r>
                        <a:rPr lang="en-US" sz="1600" dirty="0" smtClean="0"/>
                        <a:t>Approved</a:t>
                      </a:r>
                      <a:endParaRPr lang="en-US" sz="16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SA#92-e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SA6#44-e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Target</a:t>
                      </a:r>
                      <a:br>
                        <a:rPr lang="en-US" sz="1800" dirty="0" smtClean="0"/>
                      </a:br>
                      <a:r>
                        <a:rPr lang="en-US" sz="1600" baseline="0" dirty="0" smtClean="0"/>
                        <a:t>Completion</a:t>
                      </a:r>
                      <a:endParaRPr lang="en-US" sz="16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Remarks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</a:tr>
              <a:tr h="506345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Mission Critical Services over 5MBS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MCOver5MBS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New WID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-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0%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SA#95</a:t>
                      </a:r>
                    </a:p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(03/2022)</a:t>
                      </a:r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Work</a:t>
                      </a:r>
                      <a:r>
                        <a:rPr lang="en-US" sz="1600" kern="1200" baseline="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 to begin in Q4/2021</a:t>
                      </a:r>
                      <a:endParaRPr lang="en-US" sz="1600" kern="1200" dirty="0" smtClean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338899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838200" y="98402"/>
            <a:ext cx="10515600" cy="1325563"/>
          </a:xfrm>
        </p:spPr>
        <p:txBody>
          <a:bodyPr/>
          <a:lstStyle/>
          <a:p>
            <a:r>
              <a:rPr lang="en-GB" altLang="fr-FR" dirty="0" smtClean="0"/>
              <a:t>Conference calls and other items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352051" y="1590314"/>
            <a:ext cx="11382749" cy="4738776"/>
          </a:xfrm>
        </p:spPr>
        <p:txBody>
          <a:bodyPr/>
          <a:lstStyle/>
          <a:p>
            <a:pPr marL="354387" indent="-354387">
              <a:defRPr/>
            </a:pPr>
            <a:r>
              <a:rPr lang="en-GB" altLang="en-US" sz="2894" dirty="0" smtClean="0"/>
              <a:t>Pre-SA6#45-BIS-e </a:t>
            </a:r>
            <a:r>
              <a:rPr lang="en-GB" altLang="en-US" sz="2894" dirty="0"/>
              <a:t>conference calls</a:t>
            </a:r>
            <a:endParaRPr lang="en-IN" altLang="en-US" sz="2894" dirty="0"/>
          </a:p>
          <a:p>
            <a:pPr marL="767839" lvl="1" indent="-295323">
              <a:defRPr/>
            </a:pPr>
            <a:r>
              <a:rPr lang="en-GB" altLang="en-US" sz="1800" dirty="0"/>
              <a:t>5GMARCH – 1 </a:t>
            </a:r>
            <a:r>
              <a:rPr lang="en-GB" altLang="en-US" sz="1800" dirty="0" smtClean="0"/>
              <a:t>(date TBD</a:t>
            </a:r>
            <a:r>
              <a:rPr lang="en-GB" altLang="en-US" sz="1800" dirty="0" smtClean="0"/>
              <a:t>)?</a:t>
            </a:r>
            <a:endParaRPr lang="en-GB" altLang="en-US" sz="1800" dirty="0"/>
          </a:p>
          <a:p>
            <a:pPr marL="767839" lvl="1" indent="-295323">
              <a:defRPr/>
            </a:pPr>
            <a:r>
              <a:rPr lang="en-GB" altLang="en-US" sz="1800" dirty="0" smtClean="0"/>
              <a:t>MCX – 1 (date TBD</a:t>
            </a:r>
            <a:r>
              <a:rPr lang="en-GB" altLang="en-US" sz="1800" dirty="0" smtClean="0"/>
              <a:t>)?</a:t>
            </a:r>
            <a:endParaRPr lang="en-GB" altLang="en-US" sz="1800" dirty="0" smtClean="0"/>
          </a:p>
          <a:p>
            <a:pPr marL="767839" lvl="1" indent="-295323">
              <a:defRPr/>
            </a:pPr>
            <a:r>
              <a:rPr lang="en-GB" altLang="en-US" sz="1800" dirty="0" smtClean="0"/>
              <a:t>New WID/SIDs – 1 (date TBD</a:t>
            </a:r>
            <a:r>
              <a:rPr lang="en-GB" altLang="en-US" sz="1800" dirty="0" smtClean="0"/>
              <a:t>)?</a:t>
            </a:r>
            <a:endParaRPr lang="en-GB" altLang="en-US" sz="1800" dirty="0" smtClean="0"/>
          </a:p>
          <a:p>
            <a:pPr marL="767839" lvl="1" indent="-295323">
              <a:defRPr/>
            </a:pPr>
            <a:r>
              <a:rPr lang="en-GB" altLang="en-US" sz="1800" dirty="0" smtClean="0"/>
              <a:t>EDGEAPP – 1 (TBD</a:t>
            </a:r>
            <a:r>
              <a:rPr lang="en-GB" altLang="en-US" sz="1800" dirty="0" smtClean="0"/>
              <a:t>)?</a:t>
            </a:r>
            <a:endParaRPr lang="it-IT" altLang="en-US" sz="2000" dirty="0"/>
          </a:p>
          <a:p>
            <a:pPr marL="354387" indent="-354387">
              <a:defRPr/>
            </a:pPr>
            <a:r>
              <a:rPr lang="en-GB" altLang="en-US" sz="2894" dirty="0" smtClean="0"/>
              <a:t> R18 SA WS on Sep 09-10 </a:t>
            </a:r>
          </a:p>
          <a:p>
            <a:pPr marL="354387" indent="-354387">
              <a:defRPr/>
            </a:pPr>
            <a:r>
              <a:rPr lang="en-GB" altLang="en-US" sz="2894" dirty="0" smtClean="0"/>
              <a:t>Q1/2022 SA6 </a:t>
            </a:r>
            <a:r>
              <a:rPr lang="en-GB" altLang="en-US" sz="2894" dirty="0" smtClean="0"/>
              <a:t>meeting </a:t>
            </a:r>
            <a:r>
              <a:rPr lang="en-GB" altLang="en-US" sz="2894" dirty="0" smtClean="0"/>
              <a:t>dates to be e-meetings</a:t>
            </a:r>
            <a:endParaRPr lang="en-GB" altLang="en-US" sz="2894" dirty="0" smtClean="0"/>
          </a:p>
          <a:p>
            <a:pPr marL="354387" indent="-354387">
              <a:defRPr/>
            </a:pPr>
            <a:r>
              <a:rPr lang="en-GB" altLang="en-US" sz="2894" dirty="0" smtClean="0"/>
              <a:t>Rapporteurs </a:t>
            </a:r>
            <a:r>
              <a:rPr lang="en-GB" altLang="en-US" sz="2894" dirty="0"/>
              <a:t>to make the draft TRs/TSs available within one week</a:t>
            </a:r>
            <a:r>
              <a:rPr lang="en-GB" altLang="en-US" sz="2894" dirty="0" smtClean="0"/>
              <a:t>!</a:t>
            </a:r>
          </a:p>
          <a:p>
            <a:pPr marL="354387" indent="-354387">
              <a:defRPr/>
            </a:pPr>
            <a:r>
              <a:rPr lang="en-GB" altLang="en-US" sz="2894" dirty="0" smtClean="0"/>
              <a:t>All revisions MUST be in the inbox folder!</a:t>
            </a:r>
          </a:p>
          <a:p>
            <a:pPr marL="354387" indent="-354387">
              <a:defRPr/>
            </a:pPr>
            <a:endParaRPr lang="en-GB" altLang="en-US" sz="2880" dirty="0"/>
          </a:p>
        </p:txBody>
      </p:sp>
    </p:spTree>
    <p:extLst>
      <p:ext uri="{BB962C8B-B14F-4D97-AF65-F5344CB8AC3E}">
        <p14:creationId xmlns:p14="http://schemas.microsoft.com/office/powerpoint/2010/main" val="422131370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2246779" y="3266328"/>
            <a:ext cx="6827838" cy="1143000"/>
          </a:xfrm>
        </p:spPr>
        <p:txBody>
          <a:bodyPr/>
          <a:lstStyle/>
          <a:p>
            <a:pPr algn="ctr"/>
            <a:r>
              <a:rPr lang="en-GB" altLang="fr-FR" sz="4800" dirty="0" smtClean="0">
                <a:solidFill>
                  <a:srgbClr val="72AF2F"/>
                </a:solidFill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07882809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25106</TotalTime>
  <Words>656</Words>
  <Application>Microsoft Office PowerPoint</Application>
  <PresentationFormat>Widescreen</PresentationFormat>
  <Paragraphs>244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   SA6#45-e Work Plan Review</vt:lpstr>
      <vt:lpstr>Overview: Rel-17 Work Items – 1/2</vt:lpstr>
      <vt:lpstr>Overview: Rel-17 Work Items – 2/2</vt:lpstr>
      <vt:lpstr>Overview: Ongoing Studies</vt:lpstr>
      <vt:lpstr>Overview: Ongoing Studies</vt:lpstr>
      <vt:lpstr>Overview: New Rel-18 Work-Items</vt:lpstr>
      <vt:lpstr>Conference calls and other items</vt:lpstr>
      <vt:lpstr>Thank You!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Suresh</cp:lastModifiedBy>
  <cp:revision>1747</cp:revision>
  <dcterms:created xsi:type="dcterms:W3CDTF">2010-02-05T13:52:04Z</dcterms:created>
  <dcterms:modified xsi:type="dcterms:W3CDTF">2021-09-03T10:24:09Z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C:\mySingle\TEMP\ETSI Webinar - Harmonizing Edge Computing Standards.pptx</vt:lpwstr>
  </property>
</Properties>
</file>