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9"/>
  </p:notesMasterIdLst>
  <p:handoutMasterIdLst>
    <p:handoutMasterId r:id="rId20"/>
  </p:handoutMasterIdLst>
  <p:sldIdLst>
    <p:sldId id="341" r:id="rId7"/>
    <p:sldId id="5188" r:id="rId8"/>
    <p:sldId id="274" r:id="rId9"/>
    <p:sldId id="5182" r:id="rId10"/>
    <p:sldId id="5184" r:id="rId11"/>
    <p:sldId id="5183" r:id="rId12"/>
    <p:sldId id="14925" r:id="rId13"/>
    <p:sldId id="5167" r:id="rId14"/>
    <p:sldId id="14926" r:id="rId15"/>
    <p:sldId id="273" r:id="rId16"/>
    <p:sldId id="270" r:id="rId17"/>
    <p:sldId id="15143"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6E5066-D4B2-4F9E-9518-A805FBD74BC1}" vWet="4" dt="2021-10-06T14:26:00.004"/>
    <p1510:client id="{E84ABE6E-D58D-4453-B45C-7BDF23595EE9}" v="78" dt="2021-10-06T14:32:48.9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2" y="15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akim Åkesson" userId="d4a7fadd-9b4e-45cd-8ea5-040f7d5cc488" providerId="ADAL" clId="{E84ABE6E-D58D-4453-B45C-7BDF23595EE9}"/>
    <pc:docChg chg="undo custSel addSld modSld sldOrd">
      <pc:chgData name="Joakim Åkesson" userId="d4a7fadd-9b4e-45cd-8ea5-040f7d5cc488" providerId="ADAL" clId="{E84ABE6E-D58D-4453-B45C-7BDF23595EE9}" dt="2021-10-06T14:32:48.956" v="290" actId="14100"/>
      <pc:docMkLst>
        <pc:docMk/>
      </pc:docMkLst>
      <pc:sldChg chg="modSp add">
        <pc:chgData name="Joakim Åkesson" userId="d4a7fadd-9b4e-45cd-8ea5-040f7d5cc488" providerId="ADAL" clId="{E84ABE6E-D58D-4453-B45C-7BDF23595EE9}" dt="2021-10-06T13:39:05.622" v="188" actId="14100"/>
        <pc:sldMkLst>
          <pc:docMk/>
          <pc:sldMk cId="3709959988" sldId="270"/>
        </pc:sldMkLst>
        <pc:spChg chg="mod">
          <ac:chgData name="Joakim Åkesson" userId="d4a7fadd-9b4e-45cd-8ea5-040f7d5cc488" providerId="ADAL" clId="{E84ABE6E-D58D-4453-B45C-7BDF23595EE9}" dt="2021-10-06T13:39:05.622" v="188" actId="14100"/>
          <ac:spMkLst>
            <pc:docMk/>
            <pc:sldMk cId="3709959988" sldId="270"/>
            <ac:spMk id="4" creationId="{EA7D4468-58D5-40D1-8182-8FDBCEF777E1}"/>
          </ac:spMkLst>
        </pc:spChg>
        <pc:spChg chg="mod">
          <ac:chgData name="Joakim Åkesson" userId="d4a7fadd-9b4e-45cd-8ea5-040f7d5cc488" providerId="ADAL" clId="{E84ABE6E-D58D-4453-B45C-7BDF23595EE9}" dt="2021-10-06T13:38:51.278" v="187" actId="14100"/>
          <ac:spMkLst>
            <pc:docMk/>
            <pc:sldMk cId="3709959988" sldId="270"/>
            <ac:spMk id="5" creationId="{393A08AF-E8DD-44C5-A85C-B1192DD283A4}"/>
          </ac:spMkLst>
        </pc:spChg>
      </pc:sldChg>
      <pc:sldChg chg="modSp add mod">
        <pc:chgData name="Joakim Åkesson" userId="d4a7fadd-9b4e-45cd-8ea5-040f7d5cc488" providerId="ADAL" clId="{E84ABE6E-D58D-4453-B45C-7BDF23595EE9}" dt="2021-10-06T14:32:48.956" v="290" actId="14100"/>
        <pc:sldMkLst>
          <pc:docMk/>
          <pc:sldMk cId="856647280" sldId="273"/>
        </pc:sldMkLst>
        <pc:spChg chg="mod">
          <ac:chgData name="Joakim Åkesson" userId="d4a7fadd-9b4e-45cd-8ea5-040f7d5cc488" providerId="ADAL" clId="{E84ABE6E-D58D-4453-B45C-7BDF23595EE9}" dt="2021-10-06T14:32:48.956" v="290" actId="14100"/>
          <ac:spMkLst>
            <pc:docMk/>
            <pc:sldMk cId="856647280" sldId="273"/>
            <ac:spMk id="2" creationId="{2930BC76-C5B5-4700-BD0A-C24E67370B6A}"/>
          </ac:spMkLst>
        </pc:spChg>
        <pc:spChg chg="mod">
          <ac:chgData name="Joakim Åkesson" userId="d4a7fadd-9b4e-45cd-8ea5-040f7d5cc488" providerId="ADAL" clId="{E84ABE6E-D58D-4453-B45C-7BDF23595EE9}" dt="2021-10-06T14:32:43.670" v="289" actId="14100"/>
          <ac:spMkLst>
            <pc:docMk/>
            <pc:sldMk cId="856647280" sldId="273"/>
            <ac:spMk id="5" creationId="{63C4F386-EC81-496A-B3B2-78629F5B5F0A}"/>
          </ac:spMkLst>
        </pc:spChg>
      </pc:sldChg>
      <pc:sldChg chg="modSp mod">
        <pc:chgData name="Joakim Åkesson" userId="d4a7fadd-9b4e-45cd-8ea5-040f7d5cc488" providerId="ADAL" clId="{E84ABE6E-D58D-4453-B45C-7BDF23595EE9}" dt="2021-10-06T08:55:15.328" v="13" actId="404"/>
        <pc:sldMkLst>
          <pc:docMk/>
          <pc:sldMk cId="1600218501" sldId="274"/>
        </pc:sldMkLst>
        <pc:spChg chg="mod">
          <ac:chgData name="Joakim Åkesson" userId="d4a7fadd-9b4e-45cd-8ea5-040f7d5cc488" providerId="ADAL" clId="{E84ABE6E-D58D-4453-B45C-7BDF23595EE9}" dt="2021-10-06T08:55:15.328" v="13" actId="404"/>
          <ac:spMkLst>
            <pc:docMk/>
            <pc:sldMk cId="1600218501" sldId="274"/>
            <ac:spMk id="2" creationId="{312D757B-AC9C-4F8E-9198-1DFB1324CB28}"/>
          </ac:spMkLst>
        </pc:spChg>
      </pc:sldChg>
      <pc:sldChg chg="addSp modSp mod">
        <pc:chgData name="Joakim Åkesson" userId="d4a7fadd-9b4e-45cd-8ea5-040f7d5cc488" providerId="ADAL" clId="{E84ABE6E-D58D-4453-B45C-7BDF23595EE9}" dt="2021-10-06T14:28:19.038" v="286" actId="6549"/>
        <pc:sldMkLst>
          <pc:docMk/>
          <pc:sldMk cId="1035377717" sldId="5167"/>
        </pc:sldMkLst>
        <pc:spChg chg="mod">
          <ac:chgData name="Joakim Åkesson" userId="d4a7fadd-9b4e-45cd-8ea5-040f7d5cc488" providerId="ADAL" clId="{E84ABE6E-D58D-4453-B45C-7BDF23595EE9}" dt="2021-10-06T09:00:25.223" v="185" actId="14100"/>
          <ac:spMkLst>
            <pc:docMk/>
            <pc:sldMk cId="1035377717" sldId="5167"/>
            <ac:spMk id="2" creationId="{C36D0D9C-3045-4D0D-8A66-1E4661E7964A}"/>
          </ac:spMkLst>
        </pc:spChg>
        <pc:spChg chg="mod">
          <ac:chgData name="Joakim Åkesson" userId="d4a7fadd-9b4e-45cd-8ea5-040f7d5cc488" providerId="ADAL" clId="{E84ABE6E-D58D-4453-B45C-7BDF23595EE9}" dt="2021-10-06T08:59:51.676" v="182" actId="404"/>
          <ac:spMkLst>
            <pc:docMk/>
            <pc:sldMk cId="1035377717" sldId="5167"/>
            <ac:spMk id="3" creationId="{5C715527-6AD1-4E34-BD06-604AD17FBCED}"/>
          </ac:spMkLst>
        </pc:spChg>
        <pc:spChg chg="mod">
          <ac:chgData name="Joakim Åkesson" userId="d4a7fadd-9b4e-45cd-8ea5-040f7d5cc488" providerId="ADAL" clId="{E84ABE6E-D58D-4453-B45C-7BDF23595EE9}" dt="2021-10-06T08:59:57.686" v="183" actId="404"/>
          <ac:spMkLst>
            <pc:docMk/>
            <pc:sldMk cId="1035377717" sldId="5167"/>
            <ac:spMk id="4" creationId="{B8F5C3C9-E45F-4733-AEB9-98A9D8BB6516}"/>
          </ac:spMkLst>
        </pc:spChg>
        <pc:spChg chg="add mod">
          <ac:chgData name="Joakim Åkesson" userId="d4a7fadd-9b4e-45cd-8ea5-040f7d5cc488" providerId="ADAL" clId="{E84ABE6E-D58D-4453-B45C-7BDF23595EE9}" dt="2021-10-06T14:28:19.038" v="286" actId="6549"/>
          <ac:spMkLst>
            <pc:docMk/>
            <pc:sldMk cId="1035377717" sldId="5167"/>
            <ac:spMk id="5" creationId="{D4D25832-7F41-45F0-8527-E3FA9A57893F}"/>
          </ac:spMkLst>
        </pc:spChg>
      </pc:sldChg>
      <pc:sldChg chg="modSp new mod">
        <pc:chgData name="Joakim Åkesson" userId="d4a7fadd-9b4e-45cd-8ea5-040f7d5cc488" providerId="ADAL" clId="{E84ABE6E-D58D-4453-B45C-7BDF23595EE9}" dt="2021-10-06T13:39:43.856" v="204" actId="20577"/>
        <pc:sldMkLst>
          <pc:docMk/>
          <pc:sldMk cId="2510011172" sldId="14926"/>
        </pc:sldMkLst>
        <pc:spChg chg="mod">
          <ac:chgData name="Joakim Åkesson" userId="d4a7fadd-9b4e-45cd-8ea5-040f7d5cc488" providerId="ADAL" clId="{E84ABE6E-D58D-4453-B45C-7BDF23595EE9}" dt="2021-10-06T13:39:43.856" v="204" actId="20577"/>
          <ac:spMkLst>
            <pc:docMk/>
            <pc:sldMk cId="2510011172" sldId="14926"/>
            <ac:spMk id="2" creationId="{8F307A40-82E4-46D2-AD7E-74E65278CC52}"/>
          </ac:spMkLst>
        </pc:spChg>
      </pc:sldChg>
      <pc:sldChg chg="addSp modSp add mod ord">
        <pc:chgData name="Joakim Åkesson" userId="d4a7fadd-9b4e-45cd-8ea5-040f7d5cc488" providerId="ADAL" clId="{E84ABE6E-D58D-4453-B45C-7BDF23595EE9}" dt="2021-10-06T14:25:12.897" v="285" actId="207"/>
        <pc:sldMkLst>
          <pc:docMk/>
          <pc:sldMk cId="2929803148" sldId="15143"/>
        </pc:sldMkLst>
        <pc:spChg chg="mod">
          <ac:chgData name="Joakim Åkesson" userId="d4a7fadd-9b4e-45cd-8ea5-040f7d5cc488" providerId="ADAL" clId="{E84ABE6E-D58D-4453-B45C-7BDF23595EE9}" dt="2021-10-06T13:40:50.680" v="209" actId="14100"/>
          <ac:spMkLst>
            <pc:docMk/>
            <pc:sldMk cId="2929803148" sldId="15143"/>
            <ac:spMk id="12" creationId="{E9EA541C-6F27-4955-ABDD-85764C0BBAF6}"/>
          </ac:spMkLst>
        </pc:spChg>
        <pc:spChg chg="add mod">
          <ac:chgData name="Joakim Åkesson" userId="d4a7fadd-9b4e-45cd-8ea5-040f7d5cc488" providerId="ADAL" clId="{E84ABE6E-D58D-4453-B45C-7BDF23595EE9}" dt="2021-10-06T14:24:05.785" v="228" actId="207"/>
          <ac:spMkLst>
            <pc:docMk/>
            <pc:sldMk cId="2929803148" sldId="15143"/>
            <ac:spMk id="14" creationId="{A5A8129B-8C82-46DB-829A-12352037950D}"/>
          </ac:spMkLst>
        </pc:spChg>
        <pc:spChg chg="add mod">
          <ac:chgData name="Joakim Åkesson" userId="d4a7fadd-9b4e-45cd-8ea5-040f7d5cc488" providerId="ADAL" clId="{E84ABE6E-D58D-4453-B45C-7BDF23595EE9}" dt="2021-10-06T14:25:12.897" v="285" actId="207"/>
          <ac:spMkLst>
            <pc:docMk/>
            <pc:sldMk cId="2929803148" sldId="15143"/>
            <ac:spMk id="15" creationId="{FBCF2CDF-A271-4EEF-B46B-9772BFDA266C}"/>
          </ac:spMkLst>
        </pc:spChg>
        <pc:graphicFrameChg chg="mod">
          <ac:chgData name="Joakim Åkesson" userId="d4a7fadd-9b4e-45cd-8ea5-040f7d5cc488" providerId="ADAL" clId="{E84ABE6E-D58D-4453-B45C-7BDF23595EE9}" dt="2021-10-06T14:24:23.842" v="232" actId="1076"/>
          <ac:graphicFrameMkLst>
            <pc:docMk/>
            <pc:sldMk cId="2929803148" sldId="15143"/>
            <ac:graphicFrameMk id="8" creationId="{BB321A0E-40B4-4612-9778-031DD90804C5}"/>
          </ac:graphicFrameMkLst>
        </pc:graphicFrameChg>
        <pc:cxnChg chg="mod">
          <ac:chgData name="Joakim Åkesson" userId="d4a7fadd-9b4e-45cd-8ea5-040f7d5cc488" providerId="ADAL" clId="{E84ABE6E-D58D-4453-B45C-7BDF23595EE9}" dt="2021-10-06T13:40:50.680" v="209" actId="14100"/>
          <ac:cxnSpMkLst>
            <pc:docMk/>
            <pc:sldMk cId="2929803148" sldId="15143"/>
            <ac:cxnSpMk id="7" creationId="{8E114896-EBF4-4ADE-AA63-E5A499E2F589}"/>
          </ac:cxnSpMkLst>
        </pc:cxnChg>
        <pc:cxnChg chg="add mod">
          <ac:chgData name="Joakim Åkesson" userId="d4a7fadd-9b4e-45cd-8ea5-040f7d5cc488" providerId="ADAL" clId="{E84ABE6E-D58D-4453-B45C-7BDF23595EE9}" dt="2021-10-06T14:24:28.691" v="233" actId="14100"/>
          <ac:cxnSpMkLst>
            <pc:docMk/>
            <pc:sldMk cId="2929803148" sldId="15143"/>
            <ac:cxnSpMk id="16" creationId="{A39BEE81-768E-4D03-83F9-BCD97709D2B5}"/>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2G/3G access to combo PGW-C+SMF </a:t>
            </a:r>
          </a:p>
        </p:txBody>
      </p:sp>
      <p:sp>
        <p:nvSpPr>
          <p:cNvPr id="5" name="Date Placeholder 4"/>
          <p:cNvSpPr>
            <a:spLocks noGrp="1"/>
          </p:cNvSpPr>
          <p:nvPr>
            <p:ph type="dt" idx="1"/>
          </p:nvPr>
        </p:nvSpPr>
        <p:spPr/>
        <p:txBody>
          <a:bodyPr/>
          <a:lstStyle/>
          <a:p>
            <a:r>
              <a:rPr lang="en-US"/>
              <a:t>2019-11-05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2</a:t>
            </a:fld>
            <a:endParaRPr lang="en-US"/>
          </a:p>
        </p:txBody>
      </p:sp>
    </p:spTree>
    <p:extLst>
      <p:ext uri="{BB962C8B-B14F-4D97-AF65-F5344CB8AC3E}">
        <p14:creationId xmlns:p14="http://schemas.microsoft.com/office/powerpoint/2010/main" val="1797635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2G/3G access to combo PGW-C+SMF </a:t>
            </a:r>
          </a:p>
        </p:txBody>
      </p:sp>
      <p:sp>
        <p:nvSpPr>
          <p:cNvPr id="5" name="Date Placeholder 4"/>
          <p:cNvSpPr>
            <a:spLocks noGrp="1"/>
          </p:cNvSpPr>
          <p:nvPr>
            <p:ph type="dt" idx="1"/>
          </p:nvPr>
        </p:nvSpPr>
        <p:spPr/>
        <p:txBody>
          <a:bodyPr/>
          <a:lstStyle/>
          <a:p>
            <a:r>
              <a:rPr lang="en-US"/>
              <a:t>2019-11-05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8</a:t>
            </a:fld>
            <a:endParaRPr lang="en-US"/>
          </a:p>
        </p:txBody>
      </p:sp>
    </p:spTree>
    <p:extLst>
      <p:ext uri="{BB962C8B-B14F-4D97-AF65-F5344CB8AC3E}">
        <p14:creationId xmlns:p14="http://schemas.microsoft.com/office/powerpoint/2010/main" val="536981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&lt;</a:t>
            </a:r>
            <a:r>
              <a:rPr lang="sv-SE" altLang="en-US" sz="1200" b="1" i="1">
                <a:latin typeface="Arial "/>
              </a:rPr>
              <a:t>meeting</a:t>
            </a:r>
            <a:r>
              <a:rPr lang="sv-SE" altLang="en-US" sz="1200" b="1">
                <a:latin typeface="Arial "/>
              </a:rPr>
              <a:t>&gt;</a:t>
            </a:r>
          </a:p>
          <a:p>
            <a:pPr eaLnBrk="1" hangingPunct="1">
              <a:defRPr/>
            </a:pPr>
            <a:r>
              <a:rPr lang="sv-SE" altLang="en-US" sz="1200" b="1">
                <a:latin typeface="Arial "/>
              </a:rPr>
              <a:t>&lt;</a:t>
            </a:r>
            <a:r>
              <a:rPr lang="sv-SE" altLang="en-US" sz="1200" b="1" i="1">
                <a:latin typeface="Arial "/>
              </a:rPr>
              <a:t>location</a:t>
            </a:r>
            <a:r>
              <a:rPr lang="sv-SE" altLang="en-US" sz="1200" b="1">
                <a:latin typeface="Arial "/>
              </a:rPr>
              <a:t>&gt; – &lt;</a:t>
            </a:r>
            <a:r>
              <a:rPr lang="sv-SE" altLang="en-US" sz="1200" b="1" i="1">
                <a:latin typeface="Arial "/>
              </a:rPr>
              <a:t>month</a:t>
            </a:r>
            <a:r>
              <a:rPr lang="sv-SE" altLang="en-US" sz="1200" b="1">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03095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251892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701964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283410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A  |  2021-09-23  |  5MBS Deep Dive  |  Open  |  Page </a:t>
            </a:r>
            <a:fld id="{B0A9A4E0-09FF-46D9-98E6-6173AA3DF9DD}" type="slidenum">
              <a:rPr lang="en-US" sz="800" b="0" i="0" u="none" smtClean="0">
                <a:solidFill>
                  <a:srgbClr val="1A1816"/>
                </a:solidFill>
                <a:latin typeface="+mn-lt"/>
              </a:rPr>
              <a:t>‹#›</a:t>
            </a:fld>
            <a:r>
              <a:rPr lang="en-US" sz="800" b="0" i="0" u="none">
                <a:solidFill>
                  <a:srgbClr val="1A1816"/>
                </a:solidFill>
                <a:latin typeface="+mn-lt"/>
              </a:rPr>
              <a:t> of 13</a:t>
            </a: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810392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396000" y="6524625"/>
            <a:ext cx="283410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A  |  2021-09-23  |  5MBS Deep Dive  |  Open  |  Page </a:t>
            </a:r>
            <a:fld id="{D6D67244-1D76-459F-A9EA-8DA62E8DA4F2}" type="slidenum">
              <a:rPr lang="en-US" sz="800" b="0" i="0" u="none" smtClean="0">
                <a:solidFill>
                  <a:srgbClr val="1A1816"/>
                </a:solidFill>
                <a:latin typeface="+mn-lt"/>
              </a:rPr>
              <a:t>‹#›</a:t>
            </a:fld>
            <a:r>
              <a:rPr lang="en-US" sz="800" b="0" i="0" u="none">
                <a:solidFill>
                  <a:srgbClr val="1A1816"/>
                </a:solidFill>
                <a:latin typeface="+mn-lt"/>
              </a:rPr>
              <a:t> of 13</a:t>
            </a:r>
          </a:p>
        </p:txBody>
      </p:sp>
      <p:sp>
        <p:nvSpPr>
          <p:cNvPr id="5" name="FirstDividerHider">
            <a:extLst>
              <a:ext uri="{FF2B5EF4-FFF2-40B4-BE49-F238E27FC236}">
                <a16:creationId xmlns:a16="http://schemas.microsoft.com/office/drawing/2014/main" id="{CA0A38D4-B093-4CE6-9935-648A137BFEC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59087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2021</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TSG-SA WG6 Meeting #45-bis-e</a:t>
            </a:r>
          </a:p>
          <a:p>
            <a:pPr eaLnBrk="1" hangingPunct="1">
              <a:defRPr/>
            </a:pPr>
            <a:r>
              <a:rPr lang="en-GB" altLang="en-US" sz="1200" b="1">
                <a:latin typeface="Arial "/>
              </a:rPr>
              <a:t>e-meeting, 11</a:t>
            </a:r>
            <a:r>
              <a:rPr lang="en-GB" altLang="en-US" sz="1200" b="1" baseline="30000">
                <a:latin typeface="Arial "/>
              </a:rPr>
              <a:t>th</a:t>
            </a:r>
            <a:r>
              <a:rPr lang="en-GB" altLang="en-US" sz="1200" b="1">
                <a:latin typeface="Arial "/>
              </a:rPr>
              <a:t> – 19</a:t>
            </a:r>
            <a:r>
              <a:rPr lang="en-GB" altLang="en-US" sz="1200" b="1" baseline="30000">
                <a:latin typeface="Arial "/>
              </a:rPr>
              <a:t>th </a:t>
            </a:r>
            <a:r>
              <a:rPr lang="en-GB" altLang="en-US" sz="1200" b="1">
                <a:latin typeface="Arial "/>
              </a:rPr>
              <a:t>October 2021</a:t>
            </a:r>
            <a:endParaRPr lang="en-US" altLang="en-US" sz="1200" b="1">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a:t>S6-21xxx</a:t>
            </a:r>
            <a:r>
              <a:rPr lang="en-GB" altLang="en-US" sz="1200"/>
              <a:t> </a:t>
            </a:r>
            <a:endParaRPr lang="en-GB" altLang="en-US" sz="120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 id="2147485166" r:id="rId6"/>
    <p:sldLayoutId id="2147485167" r:id="rId7"/>
    <p:sldLayoutId id="2147485168" r:id="rId8"/>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Visio_Drawing.vsdx"/><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ustomXml" Target="../../customXml/item1.xml"/><Relationship Id="rId1" Type="http://schemas.openxmlformats.org/officeDocument/2006/relationships/customXml" Target="../../customXml/item3.xml"/><Relationship Id="rId5" Type="http://schemas.openxmlformats.org/officeDocument/2006/relationships/image" Target="../media/image6.emf"/><Relationship Id="rId4" Type="http://schemas.openxmlformats.org/officeDocument/2006/relationships/package" Target="../embeddings/Microsoft_Visio_Drawing1.vsdx"/></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oleObject" Target="../embeddings/oleObject1.bin"/><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SA2 solution – RAN Scalability Issue in Rel-17 MBS Multicast</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a:t>Joakim Åkesson</a:t>
            </a:r>
          </a:p>
          <a:p>
            <a:pPr marL="0" indent="0" eaLnBrk="1" hangingPunct="1">
              <a:buFontTx/>
              <a:buNone/>
            </a:pPr>
            <a:r>
              <a:rPr lang="en-GB" altLang="en-US"/>
              <a:t>Ericsson</a:t>
            </a:r>
          </a:p>
          <a:p>
            <a:pPr marL="0" indent="0" eaLnBrk="1" hangingPunct="1">
              <a:buFontTx/>
              <a:buNone/>
            </a:pPr>
            <a:endParaRPr lang="en-GB" altLang="en-US"/>
          </a:p>
        </p:txBody>
      </p:sp>
      <p:sp>
        <p:nvSpPr>
          <p:cNvPr id="2" name="TextBox 1">
            <a:extLst>
              <a:ext uri="{FF2B5EF4-FFF2-40B4-BE49-F238E27FC236}">
                <a16:creationId xmlns:a16="http://schemas.microsoft.com/office/drawing/2014/main" id="{12B26B1D-3F51-45A2-B5A5-ADA121EDC90E}"/>
              </a:ext>
            </a:extLst>
          </p:cNvPr>
          <p:cNvSpPr txBox="1"/>
          <p:nvPr/>
        </p:nvSpPr>
        <p:spPr>
          <a:xfrm>
            <a:off x="9965014" y="102429"/>
            <a:ext cx="1696825" cy="276999"/>
          </a:xfrm>
          <a:prstGeom prst="rect">
            <a:avLst/>
          </a:prstGeom>
          <a:solidFill>
            <a:schemeClr val="bg1"/>
          </a:solidFill>
        </p:spPr>
        <p:txBody>
          <a:bodyPr wrap="square" rtlCol="0">
            <a:spAutoFit/>
          </a:bodyPr>
          <a:lstStyle/>
          <a:p>
            <a:r>
              <a:rPr lang="en-US" sz="1200" b="1" dirty="0"/>
              <a:t>S6-212281</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0BC76-C5B5-4700-BD0A-C24E67370B6A}"/>
              </a:ext>
            </a:extLst>
          </p:cNvPr>
          <p:cNvSpPr>
            <a:spLocks noGrp="1"/>
          </p:cNvSpPr>
          <p:nvPr>
            <p:ph type="title"/>
          </p:nvPr>
        </p:nvSpPr>
        <p:spPr>
          <a:xfrm>
            <a:off x="479424" y="609600"/>
            <a:ext cx="8353425" cy="947738"/>
          </a:xfrm>
        </p:spPr>
        <p:txBody>
          <a:bodyPr/>
          <a:lstStyle/>
          <a:p>
            <a:r>
              <a:rPr lang="en-US" altLang="zh-CN"/>
              <a:t>Reference point architecture</a:t>
            </a:r>
          </a:p>
        </p:txBody>
      </p:sp>
      <p:sp>
        <p:nvSpPr>
          <p:cNvPr id="3" name="Rectangle 2">
            <a:extLst>
              <a:ext uri="{FF2B5EF4-FFF2-40B4-BE49-F238E27FC236}">
                <a16:creationId xmlns:a16="http://schemas.microsoft.com/office/drawing/2014/main" id="{1E23F4E6-4F34-4F61-8AAC-4404240A5BE0}"/>
              </a:ext>
            </a:extLst>
          </p:cNvPr>
          <p:cNvSpPr>
            <a:spLocks noChangeArrowheads="1"/>
          </p:cNvSpPr>
          <p:nvPr/>
        </p:nvSpPr>
        <p:spPr bwMode="auto">
          <a:xfrm>
            <a:off x="1341782" y="1606530"/>
            <a:ext cx="1789329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ltLang="zh-CN"/>
          </a:p>
        </p:txBody>
      </p:sp>
      <p:graphicFrame>
        <p:nvGraphicFramePr>
          <p:cNvPr id="4" name="Object 3">
            <a:extLst>
              <a:ext uri="{FF2B5EF4-FFF2-40B4-BE49-F238E27FC236}">
                <a16:creationId xmlns:a16="http://schemas.microsoft.com/office/drawing/2014/main" id="{2CC2A7B1-3E9E-4517-BC2F-D960E8DA5DD6}"/>
              </a:ext>
            </a:extLst>
          </p:cNvPr>
          <p:cNvGraphicFramePr>
            <a:graphicFrameLocks noChangeAspect="1"/>
          </p:cNvGraphicFramePr>
          <p:nvPr/>
        </p:nvGraphicFramePr>
        <p:xfrm>
          <a:off x="3937875" y="1857235"/>
          <a:ext cx="8140461" cy="3748126"/>
        </p:xfrm>
        <a:graphic>
          <a:graphicData uri="http://schemas.openxmlformats.org/presentationml/2006/ole">
            <mc:AlternateContent xmlns:mc="http://schemas.openxmlformats.org/markup-compatibility/2006">
              <mc:Choice xmlns:v="urn:schemas-microsoft-com:vml" Requires="v">
                <p:oleObj name="Visio" r:id="rId2" imgW="7867983" imgH="3632375" progId="Visio.Drawing.15">
                  <p:embed/>
                </p:oleObj>
              </mc:Choice>
              <mc:Fallback>
                <p:oleObj name="Visio" r:id="rId2" imgW="7867983" imgH="3632375" progId="Visio.Drawing.15">
                  <p:embed/>
                  <p:pic>
                    <p:nvPicPr>
                      <p:cNvPr id="4" name="Object 3">
                        <a:extLst>
                          <a:ext uri="{FF2B5EF4-FFF2-40B4-BE49-F238E27FC236}">
                            <a16:creationId xmlns:a16="http://schemas.microsoft.com/office/drawing/2014/main" id="{2CC2A7B1-3E9E-4517-BC2F-D960E8DA5DD6}"/>
                          </a:ext>
                        </a:extLst>
                      </p:cNvPr>
                      <p:cNvPicPr>
                        <a:picLocks noChangeAspect="1" noChangeArrowheads="1"/>
                      </p:cNvPicPr>
                      <p:nvPr/>
                    </p:nvPicPr>
                    <p:blipFill>
                      <a:blip r:embed="rId3"/>
                      <a:srcRect/>
                      <a:stretch>
                        <a:fillRect/>
                      </a:stretch>
                    </p:blipFill>
                    <p:spPr bwMode="auto">
                      <a:xfrm>
                        <a:off x="3937875" y="1857235"/>
                        <a:ext cx="8140461" cy="3748126"/>
                      </a:xfrm>
                      <a:prstGeom prst="rect">
                        <a:avLst/>
                      </a:prstGeom>
                      <a:noFill/>
                    </p:spPr>
                  </p:pic>
                </p:oleObj>
              </mc:Fallback>
            </mc:AlternateContent>
          </a:graphicData>
        </a:graphic>
      </p:graphicFrame>
      <p:sp>
        <p:nvSpPr>
          <p:cNvPr id="5" name="Content Placeholder 4">
            <a:extLst>
              <a:ext uri="{FF2B5EF4-FFF2-40B4-BE49-F238E27FC236}">
                <a16:creationId xmlns:a16="http://schemas.microsoft.com/office/drawing/2014/main" id="{63C4F386-EC81-496A-B3B2-78629F5B5F0A}"/>
              </a:ext>
            </a:extLst>
          </p:cNvPr>
          <p:cNvSpPr txBox="1">
            <a:spLocks/>
          </p:cNvSpPr>
          <p:nvPr/>
        </p:nvSpPr>
        <p:spPr>
          <a:xfrm>
            <a:off x="479424" y="1857235"/>
            <a:ext cx="7718278" cy="4277750"/>
          </a:xfrm>
          <a:prstGeom prst="rect">
            <a:avLst/>
          </a:prstGeom>
        </p:spPr>
        <p:txBody>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a:buFont typeface="Ericsson Hilda" panose="00000500000000000000" pitchFamily="2" charset="0"/>
              <a:buChar char="–"/>
            </a:pPr>
            <a:r>
              <a:rPr lang="en-US" altLang="zh-CN" sz="1600"/>
              <a:t>Transport-only mode:</a:t>
            </a:r>
          </a:p>
          <a:p>
            <a:pPr lvl="2">
              <a:buFont typeface="Ericsson Hilda" panose="00000500000000000000" pitchFamily="2" charset="0"/>
              <a:buChar char="–"/>
            </a:pPr>
            <a:r>
              <a:rPr lang="en-US" altLang="zh-CN" sz="1600"/>
              <a:t>CP: AF -&gt; (NEF) -&gt; MB-SMF</a:t>
            </a:r>
          </a:p>
          <a:p>
            <a:pPr lvl="2">
              <a:buFont typeface="Ericsson Hilda" panose="00000500000000000000" pitchFamily="2" charset="0"/>
              <a:buChar char="–"/>
            </a:pPr>
            <a:r>
              <a:rPr lang="en-US" altLang="zh-CN" sz="1600"/>
              <a:t>UP: AF -&gt; MB-UPF</a:t>
            </a:r>
          </a:p>
          <a:p>
            <a:pPr lvl="2">
              <a:buFont typeface="Ericsson Hilda" panose="00000500000000000000" pitchFamily="2" charset="0"/>
              <a:buChar char="–"/>
            </a:pPr>
            <a:endParaRPr lang="en-US" altLang="zh-CN" sz="1600"/>
          </a:p>
          <a:p>
            <a:pPr>
              <a:buFont typeface="Ericsson Hilda" panose="00000500000000000000" pitchFamily="2" charset="0"/>
              <a:buChar char="–"/>
            </a:pPr>
            <a:r>
              <a:rPr lang="en-US" altLang="zh-CN" sz="1600"/>
              <a:t>Full-service mode:</a:t>
            </a:r>
          </a:p>
          <a:p>
            <a:pPr lvl="2">
              <a:buFont typeface="Ericsson Hilda" panose="00000500000000000000" pitchFamily="2" charset="0"/>
              <a:buChar char="–"/>
            </a:pPr>
            <a:r>
              <a:rPr lang="en-US" altLang="zh-CN" sz="1600"/>
              <a:t>CP: AF -&gt; (NEF) -&gt; MBSF -&gt; MB-SMF</a:t>
            </a:r>
          </a:p>
          <a:p>
            <a:pPr lvl="2">
              <a:buFont typeface="Ericsson Hilda" panose="00000500000000000000" pitchFamily="2" charset="0"/>
              <a:buChar char="–"/>
            </a:pPr>
            <a:r>
              <a:rPr lang="en-US" altLang="zh-CN" sz="1600"/>
              <a:t>UP: AF -&gt; MBSTF -&gt; MB-UPF</a:t>
            </a:r>
          </a:p>
          <a:p>
            <a:pPr lvl="2">
              <a:buFont typeface="Ericsson Hilda" panose="00000500000000000000" pitchFamily="2" charset="0"/>
              <a:buChar char="–"/>
            </a:pPr>
            <a:endParaRPr lang="en-US" altLang="zh-CN" sz="1600"/>
          </a:p>
          <a:p>
            <a:pPr>
              <a:buFont typeface="Ericsson Hilda" panose="00000500000000000000" pitchFamily="2" charset="0"/>
              <a:buChar char="–"/>
            </a:pPr>
            <a:r>
              <a:rPr lang="en-US" altLang="zh-CN" sz="1600">
                <a:solidFill>
                  <a:srgbClr val="00B0F0"/>
                </a:solidFill>
              </a:rPr>
              <a:t>Shared delivery:</a:t>
            </a:r>
          </a:p>
          <a:p>
            <a:pPr lvl="2">
              <a:buFont typeface="Ericsson Hilda" panose="00000500000000000000" pitchFamily="2" charset="0"/>
              <a:buChar char="–"/>
            </a:pPr>
            <a:r>
              <a:rPr lang="en-US" altLang="zh-CN" sz="1600"/>
              <a:t>MB-UPF -&gt; NG-RAN -&gt; UE</a:t>
            </a:r>
          </a:p>
          <a:p>
            <a:pPr lvl="2">
              <a:buFont typeface="Ericsson Hilda" panose="00000500000000000000" pitchFamily="2" charset="0"/>
              <a:buChar char="–"/>
            </a:pPr>
            <a:endParaRPr lang="en-US" altLang="zh-CN" sz="1600"/>
          </a:p>
          <a:p>
            <a:pPr>
              <a:buFont typeface="Ericsson Hilda" panose="00000500000000000000" pitchFamily="2" charset="0"/>
              <a:buChar char="–"/>
            </a:pPr>
            <a:r>
              <a:rPr lang="en-US" altLang="zh-CN" sz="1600">
                <a:solidFill>
                  <a:srgbClr val="7030A0"/>
                </a:solidFill>
              </a:rPr>
              <a:t>Individual delivery:</a:t>
            </a:r>
          </a:p>
          <a:p>
            <a:pPr lvl="2">
              <a:buFont typeface="Ericsson Hilda" panose="00000500000000000000" pitchFamily="2" charset="0"/>
              <a:buChar char="–"/>
            </a:pPr>
            <a:r>
              <a:rPr lang="en-US" altLang="zh-CN" sz="1600"/>
              <a:t>MB-UPF -&gt; UPF -&gt; NG-RAN -&gt; UE  </a:t>
            </a:r>
            <a:r>
              <a:rPr lang="en-US" altLang="zh-CN" sz="1200"/>
              <a:t>(MBS data sent via PDU Session)</a:t>
            </a:r>
          </a:p>
          <a:p>
            <a:endParaRPr lang="en-US" sz="1800"/>
          </a:p>
        </p:txBody>
      </p:sp>
    </p:spTree>
    <p:extLst>
      <p:ext uri="{BB962C8B-B14F-4D97-AF65-F5344CB8AC3E}">
        <p14:creationId xmlns:p14="http://schemas.microsoft.com/office/powerpoint/2010/main" val="856647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7D4468-58D5-40D1-8182-8FDBCEF777E1}"/>
              </a:ext>
            </a:extLst>
          </p:cNvPr>
          <p:cNvSpPr>
            <a:spLocks noGrp="1"/>
          </p:cNvSpPr>
          <p:nvPr>
            <p:ph type="title"/>
          </p:nvPr>
        </p:nvSpPr>
        <p:spPr>
          <a:xfrm>
            <a:off x="479425" y="620712"/>
            <a:ext cx="10521950" cy="936625"/>
          </a:xfrm>
        </p:spPr>
        <p:txBody>
          <a:bodyPr/>
          <a:lstStyle/>
          <a:p>
            <a:r>
              <a:rPr lang="en-US" sz="3600"/>
              <a:t>Shared delivery and Individual delivery</a:t>
            </a:r>
          </a:p>
        </p:txBody>
      </p:sp>
      <p:sp>
        <p:nvSpPr>
          <p:cNvPr id="5" name="Content Placeholder 4">
            <a:extLst>
              <a:ext uri="{FF2B5EF4-FFF2-40B4-BE49-F238E27FC236}">
                <a16:creationId xmlns:a16="http://schemas.microsoft.com/office/drawing/2014/main" id="{393A08AF-E8DD-44C5-A85C-B1192DD283A4}"/>
              </a:ext>
            </a:extLst>
          </p:cNvPr>
          <p:cNvSpPr>
            <a:spLocks noGrp="1"/>
          </p:cNvSpPr>
          <p:nvPr>
            <p:ph sz="quarter" idx="10"/>
          </p:nvPr>
        </p:nvSpPr>
        <p:spPr>
          <a:xfrm>
            <a:off x="479425" y="1891862"/>
            <a:ext cx="5016500" cy="4489888"/>
          </a:xfrm>
        </p:spPr>
        <p:txBody>
          <a:bodyPr/>
          <a:lstStyle/>
          <a:p>
            <a:pPr>
              <a:buFont typeface="Ericsson Hilda" panose="00000500000000000000" pitchFamily="2" charset="0"/>
              <a:buChar char="–"/>
            </a:pPr>
            <a:r>
              <a:rPr lang="en-US" altLang="zh-CN" sz="1800"/>
              <a:t>5GC </a:t>
            </a:r>
            <a:r>
              <a:rPr lang="en-US" altLang="zh-CN" sz="1800">
                <a:solidFill>
                  <a:schemeClr val="accent1"/>
                </a:solidFill>
              </a:rPr>
              <a:t>Shared</a:t>
            </a:r>
            <a:r>
              <a:rPr lang="en-US" altLang="zh-CN" sz="1800"/>
              <a:t> MBS traffic delivery method:</a:t>
            </a:r>
          </a:p>
          <a:p>
            <a:pPr lvl="2">
              <a:buFont typeface="Ericsson Hilda" panose="00000500000000000000" pitchFamily="2" charset="0"/>
              <a:buChar char="–"/>
            </a:pPr>
            <a:r>
              <a:rPr lang="en-US" altLang="zh-CN" sz="1800"/>
              <a:t>Broadcast and multicast MBS sessions</a:t>
            </a:r>
          </a:p>
          <a:p>
            <a:pPr lvl="2">
              <a:buFont typeface="Ericsson Hilda" panose="00000500000000000000" pitchFamily="2" charset="0"/>
              <a:buChar char="–"/>
            </a:pPr>
            <a:r>
              <a:rPr lang="en-US" altLang="zh-CN" sz="1800"/>
              <a:t>Deliver (a single copy of) MBS data packets to RAN node</a:t>
            </a:r>
          </a:p>
          <a:p>
            <a:pPr lvl="2">
              <a:buFont typeface="Ericsson Hilda" panose="00000500000000000000" pitchFamily="2" charset="0"/>
              <a:buChar char="–"/>
            </a:pPr>
            <a:r>
              <a:rPr lang="en-US" altLang="zh-CN" sz="1800"/>
              <a:t>multicast transport &amp; unicast transport options</a:t>
            </a:r>
          </a:p>
          <a:p>
            <a:pPr>
              <a:buFont typeface="Ericsson Hilda" panose="00000500000000000000" pitchFamily="2" charset="0"/>
              <a:buChar char="–"/>
            </a:pPr>
            <a:endParaRPr lang="en-US" altLang="zh-CN" sz="1800"/>
          </a:p>
          <a:p>
            <a:pPr>
              <a:buFont typeface="Ericsson Hilda" panose="00000500000000000000" pitchFamily="2" charset="0"/>
              <a:buChar char="–"/>
            </a:pPr>
            <a:r>
              <a:rPr lang="en-US" altLang="zh-CN" sz="1800"/>
              <a:t>5GC </a:t>
            </a:r>
            <a:r>
              <a:rPr lang="en-US" altLang="zh-CN" sz="1800">
                <a:solidFill>
                  <a:schemeClr val="accent1"/>
                </a:solidFill>
              </a:rPr>
              <a:t>Individual</a:t>
            </a:r>
            <a:r>
              <a:rPr lang="en-US" altLang="zh-CN" sz="1800"/>
              <a:t> MBS traffic delivery method: </a:t>
            </a:r>
          </a:p>
          <a:p>
            <a:pPr lvl="2">
              <a:buFont typeface="Ericsson Hilda" panose="00000500000000000000" pitchFamily="2" charset="0"/>
              <a:buChar char="–"/>
            </a:pPr>
            <a:r>
              <a:rPr lang="en-US" altLang="zh-CN" sz="1800"/>
              <a:t>Applicable for Multicast MBS session</a:t>
            </a:r>
          </a:p>
          <a:p>
            <a:pPr lvl="2">
              <a:buFont typeface="Ericsson Hilda" panose="00000500000000000000" pitchFamily="2" charset="0"/>
              <a:buChar char="–"/>
            </a:pPr>
            <a:r>
              <a:rPr lang="en-US" altLang="zh-CN" sz="1800"/>
              <a:t>NG-RAN not supporting MBS</a:t>
            </a:r>
          </a:p>
          <a:p>
            <a:pPr lvl="2">
              <a:buFont typeface="Ericsson Hilda" panose="00000500000000000000" pitchFamily="2" charset="0"/>
              <a:buChar char="–"/>
            </a:pPr>
            <a:r>
              <a:rPr lang="en-US" altLang="zh-CN" sz="1800"/>
              <a:t>Deliver (multiple copies of) MBS data packets per-UE PDU session</a:t>
            </a:r>
          </a:p>
          <a:p>
            <a:pPr lvl="2">
              <a:buFont typeface="Ericsson Hilda" panose="00000500000000000000" pitchFamily="2" charset="0"/>
              <a:buChar char="–"/>
            </a:pPr>
            <a:endParaRPr lang="en-US" altLang="zh-CN" sz="1800"/>
          </a:p>
        </p:txBody>
      </p:sp>
      <p:sp>
        <p:nvSpPr>
          <p:cNvPr id="2" name="Rectangle 2">
            <a:extLst>
              <a:ext uri="{FF2B5EF4-FFF2-40B4-BE49-F238E27FC236}">
                <a16:creationId xmlns:a16="http://schemas.microsoft.com/office/drawing/2014/main" id="{D43FD633-66DE-43DE-9724-8BC5E043065E}"/>
              </a:ext>
            </a:extLst>
          </p:cNvPr>
          <p:cNvSpPr>
            <a:spLocks noChangeArrowheads="1"/>
          </p:cNvSpPr>
          <p:nvPr/>
        </p:nvSpPr>
        <p:spPr bwMode="auto">
          <a:xfrm>
            <a:off x="5900945" y="2008306"/>
            <a:ext cx="1397559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ltLang="zh-CN"/>
          </a:p>
        </p:txBody>
      </p:sp>
      <p:graphicFrame>
        <p:nvGraphicFramePr>
          <p:cNvPr id="3" name="Object 2">
            <a:extLst>
              <a:ext uri="{FF2B5EF4-FFF2-40B4-BE49-F238E27FC236}">
                <a16:creationId xmlns:a16="http://schemas.microsoft.com/office/drawing/2014/main" id="{3CEB83F8-6A93-4DD2-AFA3-6D5A7341E46C}"/>
              </a:ext>
            </a:extLst>
          </p:cNvPr>
          <p:cNvGraphicFramePr>
            <a:graphicFrameLocks noChangeAspect="1"/>
          </p:cNvGraphicFramePr>
          <p:nvPr/>
        </p:nvGraphicFramePr>
        <p:xfrm>
          <a:off x="5900945" y="2170112"/>
          <a:ext cx="6139571" cy="4067175"/>
        </p:xfrm>
        <a:graphic>
          <a:graphicData uri="http://schemas.openxmlformats.org/presentationml/2006/ole">
            <mc:AlternateContent xmlns:mc="http://schemas.openxmlformats.org/markup-compatibility/2006">
              <mc:Choice xmlns:v="urn:schemas-microsoft-com:vml" Requires="v">
                <p:oleObj name="Visio" r:id="rId4" imgW="5962739" imgH="3924517" progId="Visio.Drawing.15">
                  <p:embed/>
                </p:oleObj>
              </mc:Choice>
              <mc:Fallback>
                <p:oleObj name="Visio" r:id="rId4" imgW="5962739" imgH="3924517" progId="Visio.Drawing.15">
                  <p:embed/>
                  <p:pic>
                    <p:nvPicPr>
                      <p:cNvPr id="3" name="Object 2">
                        <a:extLst>
                          <a:ext uri="{FF2B5EF4-FFF2-40B4-BE49-F238E27FC236}">
                            <a16:creationId xmlns:a16="http://schemas.microsoft.com/office/drawing/2014/main" id="{3CEB83F8-6A93-4DD2-AFA3-6D5A7341E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0945" y="2170112"/>
                        <a:ext cx="6139571" cy="4067175"/>
                      </a:xfrm>
                      <a:prstGeom prst="rect">
                        <a:avLst/>
                      </a:prstGeom>
                      <a:noFill/>
                    </p:spPr>
                  </p:pic>
                </p:oleObj>
              </mc:Fallback>
            </mc:AlternateContent>
          </a:graphicData>
        </a:graphic>
      </p:graphicFrame>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23C91051-5C68-4FC2-ABCD-AFD410CA716A}"/>
              </a:ext>
            </a:extLst>
          </p:cNvPr>
          <p:cNvSpPr>
            <a:spLocks noChangeArrowheads="1"/>
          </p:cNvSpPr>
          <p:nvPr/>
        </p:nvSpPr>
        <p:spPr bwMode="auto">
          <a:xfrm>
            <a:off x="6487006" y="155330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tLang="zh-CN"/>
          </a:p>
        </p:txBody>
      </p:sp>
      <p:graphicFrame>
        <p:nvGraphicFramePr>
          <p:cNvPr id="8" name="Object 7">
            <a:extLst>
              <a:ext uri="{FF2B5EF4-FFF2-40B4-BE49-F238E27FC236}">
                <a16:creationId xmlns:a16="http://schemas.microsoft.com/office/drawing/2014/main" id="{BB321A0E-40B4-4612-9778-031DD90804C5}"/>
              </a:ext>
            </a:extLst>
          </p:cNvPr>
          <p:cNvGraphicFramePr>
            <a:graphicFrameLocks noChangeAspect="1"/>
          </p:cNvGraphicFramePr>
          <p:nvPr>
            <p:extLst>
              <p:ext uri="{D42A27DB-BD31-4B8C-83A1-F6EECF244321}">
                <p14:modId xmlns:p14="http://schemas.microsoft.com/office/powerpoint/2010/main" val="77392167"/>
              </p:ext>
            </p:extLst>
          </p:nvPr>
        </p:nvGraphicFramePr>
        <p:xfrm>
          <a:off x="6395566" y="1809086"/>
          <a:ext cx="5848350" cy="4406900"/>
        </p:xfrm>
        <a:graphic>
          <a:graphicData uri="http://schemas.openxmlformats.org/presentationml/2006/ole">
            <mc:AlternateContent xmlns:mc="http://schemas.openxmlformats.org/markup-compatibility/2006">
              <mc:Choice xmlns:v="urn:schemas-microsoft-com:vml" Requires="v">
                <p:oleObj name="Picture" r:id="rId2" imgW="5856484" imgH="4408644" progId="Word.Picture.8">
                  <p:embed/>
                </p:oleObj>
              </mc:Choice>
              <mc:Fallback>
                <p:oleObj name="Picture" r:id="rId2" imgW="5856484" imgH="4408644" progId="Word.Picture.8">
                  <p:embed/>
                  <p:pic>
                    <p:nvPicPr>
                      <p:cNvPr id="8" name="Object 7">
                        <a:extLst>
                          <a:ext uri="{FF2B5EF4-FFF2-40B4-BE49-F238E27FC236}">
                            <a16:creationId xmlns:a16="http://schemas.microsoft.com/office/drawing/2014/main" id="{BB321A0E-40B4-4612-9778-031DD90804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5566" y="1809086"/>
                        <a:ext cx="5848350" cy="4406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a:extLst>
              <a:ext uri="{FF2B5EF4-FFF2-40B4-BE49-F238E27FC236}">
                <a16:creationId xmlns:a16="http://schemas.microsoft.com/office/drawing/2014/main" id="{FF4AA106-A6E1-439D-8DA2-E4CDCF41E54B}"/>
              </a:ext>
            </a:extLst>
          </p:cNvPr>
          <p:cNvSpPr>
            <a:spLocks noGrp="1"/>
          </p:cNvSpPr>
          <p:nvPr>
            <p:ph type="title"/>
          </p:nvPr>
        </p:nvSpPr>
        <p:spPr/>
        <p:txBody>
          <a:bodyPr/>
          <a:lstStyle/>
          <a:p>
            <a:r>
              <a:rPr lang="en-US" altLang="zh-CN"/>
              <a:t>Multicast session activation</a:t>
            </a:r>
          </a:p>
        </p:txBody>
      </p:sp>
      <p:sp>
        <p:nvSpPr>
          <p:cNvPr id="3" name="Rectangle 2">
            <a:extLst>
              <a:ext uri="{FF2B5EF4-FFF2-40B4-BE49-F238E27FC236}">
                <a16:creationId xmlns:a16="http://schemas.microsoft.com/office/drawing/2014/main" id="{E597B114-E2C5-4398-8FD1-2DEE2ACE5613}"/>
              </a:ext>
            </a:extLst>
          </p:cNvPr>
          <p:cNvSpPr>
            <a:spLocks noChangeArrowheads="1"/>
          </p:cNvSpPr>
          <p:nvPr/>
        </p:nvSpPr>
        <p:spPr bwMode="auto">
          <a:xfrm>
            <a:off x="7454480" y="155330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tLang="zh-CN"/>
          </a:p>
        </p:txBody>
      </p:sp>
      <p:sp>
        <p:nvSpPr>
          <p:cNvPr id="5" name="Rectangle: Rounded Corners 4">
            <a:extLst>
              <a:ext uri="{FF2B5EF4-FFF2-40B4-BE49-F238E27FC236}">
                <a16:creationId xmlns:a16="http://schemas.microsoft.com/office/drawing/2014/main" id="{F526AAC7-6912-4370-811B-ED4B5D14F340}"/>
              </a:ext>
            </a:extLst>
          </p:cNvPr>
          <p:cNvSpPr/>
          <p:nvPr/>
        </p:nvSpPr>
        <p:spPr bwMode="auto">
          <a:xfrm>
            <a:off x="6617677" y="2315308"/>
            <a:ext cx="5333317" cy="2433901"/>
          </a:xfrm>
          <a:prstGeom prst="roundRect">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marR="0" lvl="0" indent="-180000" algn="l" defTabSz="914400" eaLnBrk="1" fontAlgn="auto" latinLnBrk="0" hangingPunct="1">
              <a:lnSpc>
                <a:spcPct val="100000"/>
              </a:lnSpc>
              <a:spcBef>
                <a:spcPts val="800"/>
              </a:spcBef>
              <a:spcAft>
                <a:spcPts val="0"/>
              </a:spcAft>
              <a:buClrTx/>
              <a:buSzTx/>
              <a:buFont typeface="Ericsson Hilda" panose="00000500000000000000" pitchFamily="2" charset="0"/>
              <a:buChar char="●"/>
              <a:tabLst/>
              <a:defRPr/>
            </a:pPr>
            <a:endParaRPr kumimoji="0" lang="en-US" altLang="zh-CN" sz="1800" b="0" i="0" u="none" strike="noStrike" kern="0" cap="none" spc="0" normalizeH="0" baseline="0" noProof="0">
              <a:ln>
                <a:noFill/>
              </a:ln>
              <a:solidFill>
                <a:srgbClr val="FFFFFF"/>
              </a:solidFill>
              <a:effectLst/>
              <a:uLnTx/>
              <a:uFillTx/>
            </a:endParaRPr>
          </a:p>
        </p:txBody>
      </p:sp>
      <p:cxnSp>
        <p:nvCxnSpPr>
          <p:cNvPr id="7" name="Straight Arrow Connector 6">
            <a:extLst>
              <a:ext uri="{FF2B5EF4-FFF2-40B4-BE49-F238E27FC236}">
                <a16:creationId xmlns:a16="http://schemas.microsoft.com/office/drawing/2014/main" id="{8E114896-EBF4-4ADE-AA63-E5A499E2F589}"/>
              </a:ext>
            </a:extLst>
          </p:cNvPr>
          <p:cNvCxnSpPr>
            <a:cxnSpLocks/>
            <a:stCxn id="12" idx="3"/>
          </p:cNvCxnSpPr>
          <p:nvPr/>
        </p:nvCxnSpPr>
        <p:spPr bwMode="auto">
          <a:xfrm>
            <a:off x="5497779" y="2520876"/>
            <a:ext cx="1119898" cy="1061764"/>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E44E11C-58B4-4999-827B-1B481EC9901A}"/>
              </a:ext>
            </a:extLst>
          </p:cNvPr>
          <p:cNvSpPr txBox="1"/>
          <p:nvPr/>
        </p:nvSpPr>
        <p:spPr>
          <a:xfrm>
            <a:off x="479424" y="4218135"/>
            <a:ext cx="4793991" cy="379663"/>
          </a:xfrm>
          <a:prstGeom prst="rect">
            <a:avLst/>
          </a:prstGeom>
          <a:ln>
            <a:solidFill>
              <a:schemeClr val="accent1"/>
            </a:solidFill>
            <a:prstDash val="dash"/>
          </a:ln>
        </p:spPr>
        <p:txBody>
          <a:bodyPr vert="horz" wrap="square" lIns="72000" tIns="36000" rIns="72000" bIns="36000" rtlCol="0" anchor="t">
            <a:noAutofit/>
          </a:bodyPr>
          <a:lstStyle/>
          <a:p>
            <a:pPr marL="0" marR="0" lvl="0" indent="0" algn="l" defTabSz="914400" rtl="0" eaLnBrk="1" fontAlgn="base" latinLnBrk="0" hangingPunct="1">
              <a:lnSpc>
                <a:spcPct val="100000"/>
              </a:lnSpc>
              <a:spcBef>
                <a:spcPts val="800"/>
              </a:spcBef>
              <a:spcAft>
                <a:spcPct val="0"/>
              </a:spcAft>
              <a:buClrTx/>
              <a:buSzTx/>
              <a:buFontTx/>
              <a:buNone/>
              <a:tabLst/>
              <a:defRPr/>
            </a:pPr>
            <a:r>
              <a:rPr kumimoji="0" lang="en-US" altLang="zh-CN" sz="1400" b="0" i="0" u="none" strike="noStrike" kern="1000" cap="none" spc="-30" normalizeH="0" baseline="0" noProof="0">
                <a:ln>
                  <a:noFill/>
                </a:ln>
                <a:solidFill>
                  <a:srgbClr val="181818"/>
                </a:solidFill>
                <a:effectLst/>
                <a:uLnTx/>
                <a:uFillTx/>
                <a:latin typeface="Ericsson Hilda"/>
                <a:ea typeface="+mn-ea"/>
                <a:cs typeface="+mn-cs"/>
              </a:rPr>
              <a:t>MB-SMF activates the NG-RANs via AMF</a:t>
            </a:r>
          </a:p>
        </p:txBody>
      </p:sp>
      <p:cxnSp>
        <p:nvCxnSpPr>
          <p:cNvPr id="10" name="Straight Arrow Connector 9">
            <a:extLst>
              <a:ext uri="{FF2B5EF4-FFF2-40B4-BE49-F238E27FC236}">
                <a16:creationId xmlns:a16="http://schemas.microsoft.com/office/drawing/2014/main" id="{A76B7EF0-3D5F-46FB-AE3F-5C5ADFB5EE3F}"/>
              </a:ext>
            </a:extLst>
          </p:cNvPr>
          <p:cNvCxnSpPr>
            <a:cxnSpLocks/>
            <a:stCxn id="9" idx="3"/>
            <a:endCxn id="13" idx="1"/>
          </p:cNvCxnSpPr>
          <p:nvPr/>
        </p:nvCxnSpPr>
        <p:spPr bwMode="auto">
          <a:xfrm>
            <a:off x="5273415" y="4407967"/>
            <a:ext cx="1520109" cy="991008"/>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3" name="Rectangle: Rounded Corners 12">
            <a:extLst>
              <a:ext uri="{FF2B5EF4-FFF2-40B4-BE49-F238E27FC236}">
                <a16:creationId xmlns:a16="http://schemas.microsoft.com/office/drawing/2014/main" id="{5E8991A0-C8B9-41BB-AF9E-12977B639B86}"/>
              </a:ext>
            </a:extLst>
          </p:cNvPr>
          <p:cNvSpPr/>
          <p:nvPr/>
        </p:nvSpPr>
        <p:spPr bwMode="auto">
          <a:xfrm>
            <a:off x="6793524" y="4836773"/>
            <a:ext cx="5157472" cy="1124403"/>
          </a:xfrm>
          <a:prstGeom prst="roundRect">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marR="0" lvl="0" indent="-180000" algn="l" defTabSz="914400" eaLnBrk="1" fontAlgn="auto" latinLnBrk="0" hangingPunct="1">
              <a:lnSpc>
                <a:spcPct val="100000"/>
              </a:lnSpc>
              <a:spcBef>
                <a:spcPts val="800"/>
              </a:spcBef>
              <a:spcAft>
                <a:spcPts val="0"/>
              </a:spcAft>
              <a:buClrTx/>
              <a:buSzTx/>
              <a:buFont typeface="Ericsson Hilda" panose="00000500000000000000" pitchFamily="2" charset="0"/>
              <a:buChar char="●"/>
              <a:tabLst/>
              <a:defRPr/>
            </a:pPr>
            <a:endParaRPr kumimoji="0" lang="en-US" altLang="zh-CN" sz="1800" b="0" i="0" u="none" strike="noStrike" kern="0" cap="none" spc="0" normalizeH="0" baseline="0" noProof="0">
              <a:ln>
                <a:noFill/>
              </a:ln>
              <a:solidFill>
                <a:srgbClr val="FFFFFF"/>
              </a:solidFill>
              <a:effectLst/>
              <a:uLnTx/>
              <a:uFillTx/>
            </a:endParaRPr>
          </a:p>
        </p:txBody>
      </p:sp>
      <p:sp>
        <p:nvSpPr>
          <p:cNvPr id="12" name="TextBox 11">
            <a:extLst>
              <a:ext uri="{FF2B5EF4-FFF2-40B4-BE49-F238E27FC236}">
                <a16:creationId xmlns:a16="http://schemas.microsoft.com/office/drawing/2014/main" id="{E9EA541C-6F27-4955-ABDD-85764C0BBAF6}"/>
              </a:ext>
            </a:extLst>
          </p:cNvPr>
          <p:cNvSpPr txBox="1"/>
          <p:nvPr/>
        </p:nvSpPr>
        <p:spPr>
          <a:xfrm>
            <a:off x="255059" y="1922632"/>
            <a:ext cx="5242720" cy="1196488"/>
          </a:xfrm>
          <a:prstGeom prst="rect">
            <a:avLst/>
          </a:prstGeom>
          <a:ln>
            <a:solidFill>
              <a:schemeClr val="accent1"/>
            </a:solidFill>
            <a:prstDash val="dash"/>
          </a:ln>
        </p:spPr>
        <p:txBody>
          <a:bodyPr vert="horz" wrap="square" lIns="72000" tIns="36000" rIns="72000" bIns="36000" rtlCol="0" anchor="t">
            <a:noAutofit/>
          </a:bodyPr>
          <a:lstStyle/>
          <a:p>
            <a:pPr marL="0" marR="0" lvl="0" indent="0" algn="l" defTabSz="914400" rtl="0" eaLnBrk="1" fontAlgn="base" latinLnBrk="0" hangingPunct="1">
              <a:lnSpc>
                <a:spcPct val="100000"/>
              </a:lnSpc>
              <a:spcBef>
                <a:spcPts val="800"/>
              </a:spcBef>
              <a:spcAft>
                <a:spcPct val="0"/>
              </a:spcAft>
              <a:buClrTx/>
              <a:buSzTx/>
              <a:buFontTx/>
              <a:buNone/>
              <a:tabLst/>
              <a:defRPr/>
            </a:pPr>
            <a:r>
              <a:rPr kumimoji="0" lang="en-US" altLang="zh-CN" sz="1400" b="0" i="0" u="none" strike="noStrike" kern="1000" cap="none" spc="-30" normalizeH="0" baseline="0" noProof="0">
                <a:ln>
                  <a:noFill/>
                </a:ln>
                <a:solidFill>
                  <a:srgbClr val="181818"/>
                </a:solidFill>
                <a:effectLst/>
                <a:uLnTx/>
                <a:uFillTx/>
                <a:latin typeface="Ericsson Hilda"/>
                <a:ea typeface="+mn-ea"/>
                <a:cs typeface="+mn-cs"/>
              </a:rPr>
              <a:t>SMF request AMF to page those IDLE UEs:</a:t>
            </a:r>
            <a:r>
              <a:rPr lang="en-US" altLang="zh-CN" sz="1400" kern="1000" spc="-30">
                <a:solidFill>
                  <a:srgbClr val="181818"/>
                </a:solidFill>
                <a:latin typeface="Ericsson Hilda"/>
                <a:ea typeface="+mn-ea"/>
                <a:cs typeface="+mn-cs"/>
              </a:rPr>
              <a:t> If NG-RAN support 5MBS group paging applies, otherwise legacy individual paging applies</a:t>
            </a:r>
          </a:p>
          <a:p>
            <a:pPr marL="0" marR="0" lvl="0" indent="0" algn="l" defTabSz="914400" rtl="0" eaLnBrk="1" fontAlgn="base" latinLnBrk="0" hangingPunct="1">
              <a:lnSpc>
                <a:spcPct val="100000"/>
              </a:lnSpc>
              <a:spcBef>
                <a:spcPts val="800"/>
              </a:spcBef>
              <a:spcAft>
                <a:spcPct val="0"/>
              </a:spcAft>
              <a:buClrTx/>
              <a:buSzTx/>
              <a:buFontTx/>
              <a:buNone/>
              <a:tabLst/>
              <a:defRPr/>
            </a:pPr>
            <a:r>
              <a:rPr kumimoji="0" lang="en-US" altLang="zh-CN" sz="1400" b="0" i="0" u="none" strike="noStrike" kern="1000" cap="none" spc="-30" normalizeH="0" baseline="0" noProof="0">
                <a:ln>
                  <a:noFill/>
                </a:ln>
                <a:solidFill>
                  <a:srgbClr val="181818"/>
                </a:solidFill>
                <a:effectLst/>
                <a:uLnTx/>
                <a:uFillTx/>
                <a:latin typeface="Ericsson Hilda"/>
                <a:ea typeface="+mn-ea"/>
                <a:cs typeface="+mn-cs"/>
              </a:rPr>
              <a:t> When UE responds paging, SMF establish QoS flows for individual delivery and “add” the UE to be associated with the MBS Session</a:t>
            </a:r>
          </a:p>
        </p:txBody>
      </p:sp>
      <p:sp>
        <p:nvSpPr>
          <p:cNvPr id="14" name="Oval 13">
            <a:extLst>
              <a:ext uri="{FF2B5EF4-FFF2-40B4-BE49-F238E27FC236}">
                <a16:creationId xmlns:a16="http://schemas.microsoft.com/office/drawing/2014/main" id="{A5A8129B-8C82-46DB-829A-12352037950D}"/>
              </a:ext>
            </a:extLst>
          </p:cNvPr>
          <p:cNvSpPr/>
          <p:nvPr/>
        </p:nvSpPr>
        <p:spPr>
          <a:xfrm>
            <a:off x="6395566" y="3860800"/>
            <a:ext cx="4729634" cy="3796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BCF2CDF-A271-4EEF-B46B-9772BFDA266C}"/>
              </a:ext>
            </a:extLst>
          </p:cNvPr>
          <p:cNvSpPr txBox="1"/>
          <p:nvPr/>
        </p:nvSpPr>
        <p:spPr>
          <a:xfrm>
            <a:off x="280445" y="4976024"/>
            <a:ext cx="4793991" cy="379663"/>
          </a:xfrm>
          <a:prstGeom prst="rect">
            <a:avLst/>
          </a:prstGeom>
          <a:ln>
            <a:solidFill>
              <a:schemeClr val="accent1"/>
            </a:solidFill>
            <a:prstDash val="dash"/>
          </a:ln>
        </p:spPr>
        <p:txBody>
          <a:bodyPr vert="horz" wrap="square" lIns="72000" tIns="36000" rIns="72000" bIns="36000" rtlCol="0" anchor="t">
            <a:noAutofit/>
          </a:bodyPr>
          <a:lstStyle/>
          <a:p>
            <a:pPr marL="0" marR="0" lvl="0" indent="0" algn="l" defTabSz="914400" rtl="0" eaLnBrk="1" fontAlgn="base" latinLnBrk="0" hangingPunct="1">
              <a:lnSpc>
                <a:spcPct val="100000"/>
              </a:lnSpc>
              <a:spcBef>
                <a:spcPts val="800"/>
              </a:spcBef>
              <a:spcAft>
                <a:spcPct val="0"/>
              </a:spcAft>
              <a:buClrTx/>
              <a:buSzTx/>
              <a:buFontTx/>
              <a:buNone/>
              <a:tabLst/>
              <a:defRPr/>
            </a:pPr>
            <a:r>
              <a:rPr kumimoji="0" lang="en-US" altLang="zh-CN" sz="1400" b="0" i="0" u="none" strike="noStrike" kern="1000" cap="none" spc="-30" normalizeH="0" baseline="0" noProof="0">
                <a:ln>
                  <a:noFill/>
                </a:ln>
                <a:solidFill>
                  <a:srgbClr val="FF0000"/>
                </a:solidFill>
                <a:effectLst/>
                <a:uLnTx/>
                <a:uFillTx/>
                <a:latin typeface="Ericsson Hilda"/>
                <a:ea typeface="+mn-ea"/>
                <a:cs typeface="+mn-cs"/>
              </a:rPr>
              <a:t>Requiring PDU session resources (DRB established)</a:t>
            </a:r>
          </a:p>
        </p:txBody>
      </p:sp>
      <p:cxnSp>
        <p:nvCxnSpPr>
          <p:cNvPr id="16" name="Straight Arrow Connector 15">
            <a:extLst>
              <a:ext uri="{FF2B5EF4-FFF2-40B4-BE49-F238E27FC236}">
                <a16:creationId xmlns:a16="http://schemas.microsoft.com/office/drawing/2014/main" id="{A39BEE81-768E-4D03-83F9-BCD97709D2B5}"/>
              </a:ext>
            </a:extLst>
          </p:cNvPr>
          <p:cNvCxnSpPr>
            <a:cxnSpLocks/>
            <a:stCxn id="15" idx="3"/>
            <a:endCxn id="14" idx="2"/>
          </p:cNvCxnSpPr>
          <p:nvPr/>
        </p:nvCxnSpPr>
        <p:spPr bwMode="auto">
          <a:xfrm flipV="1">
            <a:off x="5074436" y="4050632"/>
            <a:ext cx="1321130" cy="1115224"/>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9803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A8F19B2-2E1D-4CC5-B949-A212D11641C4}"/>
              </a:ext>
            </a:extLst>
          </p:cNvPr>
          <p:cNvSpPr>
            <a:spLocks noGrp="1"/>
          </p:cNvSpPr>
          <p:nvPr>
            <p:ph type="title"/>
          </p:nvPr>
        </p:nvSpPr>
        <p:spPr>
          <a:xfrm>
            <a:off x="479424" y="476250"/>
            <a:ext cx="8837295" cy="1081088"/>
          </a:xfrm>
        </p:spPr>
        <p:txBody>
          <a:bodyPr/>
          <a:lstStyle/>
          <a:p>
            <a:r>
              <a:rPr lang="en-US" sz="4000"/>
              <a:t>Summary of Multicast scalability concern</a:t>
            </a:r>
          </a:p>
        </p:txBody>
      </p:sp>
      <p:sp>
        <p:nvSpPr>
          <p:cNvPr id="9" name="Content Placeholder 8">
            <a:extLst>
              <a:ext uri="{FF2B5EF4-FFF2-40B4-BE49-F238E27FC236}">
                <a16:creationId xmlns:a16="http://schemas.microsoft.com/office/drawing/2014/main" id="{298B3D7D-D739-405B-B3EA-C0B2D88C1CB6}"/>
              </a:ext>
            </a:extLst>
          </p:cNvPr>
          <p:cNvSpPr>
            <a:spLocks noGrp="1"/>
          </p:cNvSpPr>
          <p:nvPr>
            <p:ph sz="quarter" idx="10"/>
          </p:nvPr>
        </p:nvSpPr>
        <p:spPr>
          <a:xfrm>
            <a:off x="479424" y="1798320"/>
            <a:ext cx="11330993" cy="4823198"/>
          </a:xfrm>
        </p:spPr>
        <p:txBody>
          <a:bodyPr/>
          <a:lstStyle/>
          <a:p>
            <a:r>
              <a:rPr lang="en-US" sz="1800"/>
              <a:t>5MBS Multicast (and Broadcast) solution shall meet capacity and performance requirements in TS 22.261 incl TS 22.179</a:t>
            </a:r>
          </a:p>
          <a:p>
            <a:r>
              <a:rPr lang="en-US" sz="1800"/>
              <a:t>5MBS not only addresses MCPTT but several other use cases – a flexible solution has been specified</a:t>
            </a:r>
          </a:p>
          <a:p>
            <a:pPr lvl="1"/>
            <a:r>
              <a:rPr lang="en-US" sz="1600"/>
              <a:t>MC/BC, no semi static allocation (compare eMBMS), UE specific delivery and feedback modes (PTP/PTM; </a:t>
            </a:r>
            <a:r>
              <a:rPr lang="en-US" sz="1600" err="1"/>
              <a:t>indiv</a:t>
            </a:r>
            <a:r>
              <a:rPr lang="en-US" sz="1600"/>
              <a:t>/shared)</a:t>
            </a:r>
          </a:p>
          <a:p>
            <a:r>
              <a:rPr lang="en-US" sz="1800">
                <a:solidFill>
                  <a:srgbClr val="0070C0"/>
                </a:solidFill>
              </a:rPr>
              <a:t>Capacity (number of UEs supported in one cell) </a:t>
            </a:r>
            <a:r>
              <a:rPr lang="en-US" sz="1800"/>
              <a:t>and </a:t>
            </a:r>
            <a:r>
              <a:rPr lang="en-US" sz="1800">
                <a:solidFill>
                  <a:srgbClr val="0070C0"/>
                </a:solidFill>
              </a:rPr>
              <a:t>performance (call setup time for large groups) </a:t>
            </a:r>
            <a:r>
              <a:rPr lang="en-US" sz="1800"/>
              <a:t>limitations have been identified in current architecture/solutions/procedures</a:t>
            </a:r>
          </a:p>
          <a:p>
            <a:r>
              <a:rPr lang="en-US" sz="1800"/>
              <a:t>Different needs for Public Safety group communication and other use cases. The solution with associated PDU sessions was designed targeting heterogenous NG-RAN deployments, less optimized for group communication with high concentration of users in same area </a:t>
            </a:r>
          </a:p>
          <a:p>
            <a:endParaRPr lang="en-US" sz="1800"/>
          </a:p>
          <a:p>
            <a:r>
              <a:rPr lang="en-US" sz="1800" b="1"/>
              <a:t>Concern:</a:t>
            </a:r>
            <a:r>
              <a:rPr lang="en-US" sz="1800"/>
              <a:t> 5G multicast MBS solution (Rel-17 TS 23.247 approved but not yet frozen) will not meet the KPI requirements from Public Safety, not even in coming releases. Parallel paging and parallel PDU session UP activation (DRB establishment) for 100s (or 1000s) of UEs (in RRC Idle/Inactive) does not scale</a:t>
            </a:r>
          </a:p>
          <a:p>
            <a:r>
              <a:rPr lang="en-US" sz="1800" b="1"/>
              <a:t>Proposal:</a:t>
            </a:r>
            <a:r>
              <a:rPr lang="en-US" sz="1800"/>
              <a:t> remove the mandate for an associated </a:t>
            </a:r>
            <a:r>
              <a:rPr lang="en-US" sz="1800">
                <a:solidFill>
                  <a:schemeClr val="accent1"/>
                </a:solidFill>
              </a:rPr>
              <a:t>PDU session </a:t>
            </a:r>
            <a:r>
              <a:rPr lang="en-US" sz="1800" b="1" i="1">
                <a:solidFill>
                  <a:schemeClr val="accent1"/>
                </a:solidFill>
              </a:rPr>
              <a:t>UP</a:t>
            </a:r>
            <a:r>
              <a:rPr lang="en-US" sz="1800">
                <a:solidFill>
                  <a:schemeClr val="accent1"/>
                </a:solidFill>
              </a:rPr>
              <a:t>  for UE join and MBS session activation </a:t>
            </a:r>
            <a:r>
              <a:rPr lang="en-US" sz="1800"/>
              <a:t>in Rel-17. Plan for NG-RAN enhancements (incl group paging/configuration and RRC Inactive/Idle support) in Rel-18</a:t>
            </a:r>
          </a:p>
        </p:txBody>
      </p:sp>
    </p:spTree>
    <p:extLst>
      <p:ext uri="{BB962C8B-B14F-4D97-AF65-F5344CB8AC3E}">
        <p14:creationId xmlns:p14="http://schemas.microsoft.com/office/powerpoint/2010/main" val="92289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D757B-AC9C-4F8E-9198-1DFB1324CB28}"/>
              </a:ext>
            </a:extLst>
          </p:cNvPr>
          <p:cNvSpPr>
            <a:spLocks noGrp="1"/>
          </p:cNvSpPr>
          <p:nvPr>
            <p:ph type="title"/>
          </p:nvPr>
        </p:nvSpPr>
        <p:spPr>
          <a:xfrm>
            <a:off x="129523" y="371982"/>
            <a:ext cx="8816937" cy="774601"/>
          </a:xfrm>
        </p:spPr>
        <p:txBody>
          <a:bodyPr/>
          <a:lstStyle/>
          <a:p>
            <a:r>
              <a:rPr lang="en-US" sz="2800"/>
              <a:t>Mission Critical services – need for Multicast</a:t>
            </a:r>
            <a:br>
              <a:rPr lang="en-US" sz="2800"/>
            </a:br>
            <a:r>
              <a:rPr lang="en-US" sz="2400"/>
              <a:t>Resource </a:t>
            </a:r>
            <a:r>
              <a:rPr lang="en-US" sz="2400" err="1"/>
              <a:t>efficiency</a:t>
            </a:r>
            <a:r>
              <a:rPr lang="en-US" sz="2400" err="1">
                <a:sym typeface="Wingdings" panose="05000000000000000000" pitchFamily="2" charset="2"/>
              </a:rPr>
              <a:t>Capacity</a:t>
            </a:r>
            <a:r>
              <a:rPr lang="en-US" sz="2400"/>
              <a:t>, </a:t>
            </a:r>
            <a:r>
              <a:rPr lang="en-US" sz="2400" err="1"/>
              <a:t>Coverage</a:t>
            </a:r>
            <a:r>
              <a:rPr lang="en-US" sz="2400" err="1">
                <a:sym typeface="Wingdings" panose="05000000000000000000" pitchFamily="2" charset="2"/>
              </a:rPr>
              <a:t></a:t>
            </a:r>
            <a:r>
              <a:rPr lang="en-US" sz="2400" err="1"/>
              <a:t>QoS</a:t>
            </a:r>
            <a:r>
              <a:rPr lang="en-US" sz="2400"/>
              <a:t>, Mobility</a:t>
            </a:r>
            <a:endParaRPr lang="en-US" sz="2800"/>
          </a:p>
        </p:txBody>
      </p:sp>
      <p:sp>
        <p:nvSpPr>
          <p:cNvPr id="4" name="Content Placeholder 3">
            <a:extLst>
              <a:ext uri="{FF2B5EF4-FFF2-40B4-BE49-F238E27FC236}">
                <a16:creationId xmlns:a16="http://schemas.microsoft.com/office/drawing/2014/main" id="{CBA6F4EA-6D6A-4721-BAE5-A95A0942C63C}"/>
              </a:ext>
            </a:extLst>
          </p:cNvPr>
          <p:cNvSpPr>
            <a:spLocks noGrp="1"/>
          </p:cNvSpPr>
          <p:nvPr>
            <p:ph sz="quarter" idx="11"/>
          </p:nvPr>
        </p:nvSpPr>
        <p:spPr>
          <a:xfrm>
            <a:off x="481052" y="2165570"/>
            <a:ext cx="3528000" cy="4392613"/>
          </a:xfrm>
        </p:spPr>
        <p:txBody>
          <a:bodyPr/>
          <a:lstStyle/>
          <a:p>
            <a:endParaRPr lang="en-US" sz="2400"/>
          </a:p>
          <a:p>
            <a:endParaRPr lang="en-US" sz="2400"/>
          </a:p>
          <a:p>
            <a:endParaRPr lang="en-US" sz="2400"/>
          </a:p>
          <a:p>
            <a:pPr marL="0" indent="0">
              <a:buNone/>
            </a:pPr>
            <a:r>
              <a:rPr lang="en-US" sz="2400"/>
              <a:t>Even distribution</a:t>
            </a:r>
          </a:p>
          <a:p>
            <a:endParaRPr lang="en-US" sz="2400"/>
          </a:p>
          <a:p>
            <a:endParaRPr lang="en-US" sz="2400"/>
          </a:p>
          <a:p>
            <a:endParaRPr lang="en-US" sz="2400"/>
          </a:p>
          <a:p>
            <a:pPr marL="0" indent="0">
              <a:buNone/>
            </a:pPr>
            <a:endParaRPr lang="en-US" sz="2400"/>
          </a:p>
          <a:p>
            <a:pPr marL="0" indent="0">
              <a:buNone/>
            </a:pPr>
            <a:r>
              <a:rPr lang="en-US" sz="2400"/>
              <a:t>Cell edge incident</a:t>
            </a:r>
          </a:p>
        </p:txBody>
      </p:sp>
      <p:sp>
        <p:nvSpPr>
          <p:cNvPr id="5" name="Content Placeholder 4">
            <a:extLst>
              <a:ext uri="{FF2B5EF4-FFF2-40B4-BE49-F238E27FC236}">
                <a16:creationId xmlns:a16="http://schemas.microsoft.com/office/drawing/2014/main" id="{5027D5D4-7BFB-4FDB-A6F2-32BC3E37325F}"/>
              </a:ext>
            </a:extLst>
          </p:cNvPr>
          <p:cNvSpPr>
            <a:spLocks noGrp="1"/>
          </p:cNvSpPr>
          <p:nvPr>
            <p:ph sz="quarter" idx="12"/>
          </p:nvPr>
        </p:nvSpPr>
        <p:spPr>
          <a:xfrm>
            <a:off x="3093594" y="1311393"/>
            <a:ext cx="5020865" cy="4719232"/>
          </a:xfrm>
        </p:spPr>
        <p:txBody>
          <a:bodyPr/>
          <a:lstStyle/>
          <a:p>
            <a:pPr marL="0" indent="0">
              <a:buNone/>
            </a:pPr>
            <a:endParaRPr lang="en-US"/>
          </a:p>
          <a:p>
            <a:pPr>
              <a:buFontTx/>
              <a:buChar char="-"/>
            </a:pPr>
            <a:r>
              <a:rPr lang="en-US" sz="1600"/>
              <a:t>“unlimited” capacity</a:t>
            </a:r>
          </a:p>
          <a:p>
            <a:pPr lvl="1">
              <a:buFontTx/>
              <a:buChar char="-"/>
            </a:pPr>
            <a:r>
              <a:rPr lang="en-US" sz="1600"/>
              <a:t>Excl </a:t>
            </a:r>
            <a:r>
              <a:rPr lang="en-US" sz="1600">
                <a:solidFill>
                  <a:srgbClr val="FF0000"/>
                </a:solidFill>
              </a:rPr>
              <a:t>mobility</a:t>
            </a:r>
            <a:r>
              <a:rPr lang="en-US" sz="1600"/>
              <a:t>, sign and UL</a:t>
            </a:r>
          </a:p>
          <a:p>
            <a:pPr lvl="1">
              <a:buFontTx/>
              <a:buChar char="-"/>
            </a:pPr>
            <a:r>
              <a:rPr lang="en-US" sz="1600"/>
              <a:t>Excl</a:t>
            </a:r>
            <a:r>
              <a:rPr lang="en-US" sz="1600">
                <a:solidFill>
                  <a:srgbClr val="FF0000"/>
                </a:solidFill>
              </a:rPr>
              <a:t> coding/coverage</a:t>
            </a:r>
            <a:r>
              <a:rPr lang="en-US" sz="1600"/>
              <a:t> (single cell / intra DU)</a:t>
            </a:r>
          </a:p>
        </p:txBody>
      </p:sp>
      <p:sp>
        <p:nvSpPr>
          <p:cNvPr id="6" name="Content Placeholder 5">
            <a:extLst>
              <a:ext uri="{FF2B5EF4-FFF2-40B4-BE49-F238E27FC236}">
                <a16:creationId xmlns:a16="http://schemas.microsoft.com/office/drawing/2014/main" id="{05C08D33-5DF4-4799-8A41-D1E6DCE3E74A}"/>
              </a:ext>
            </a:extLst>
          </p:cNvPr>
          <p:cNvSpPr>
            <a:spLocks noGrp="1"/>
          </p:cNvSpPr>
          <p:nvPr>
            <p:ph sz="quarter" idx="13"/>
          </p:nvPr>
        </p:nvSpPr>
        <p:spPr>
          <a:xfrm>
            <a:off x="8200067" y="1286351"/>
            <a:ext cx="3115413" cy="4235068"/>
          </a:xfrm>
        </p:spPr>
        <p:txBody>
          <a:bodyPr/>
          <a:lstStyle/>
          <a:p>
            <a:pPr marL="0" indent="0">
              <a:buNone/>
            </a:pPr>
            <a:endParaRPr lang="en-US"/>
          </a:p>
          <a:p>
            <a:pPr>
              <a:buFontTx/>
              <a:buChar char="-"/>
            </a:pPr>
            <a:r>
              <a:rPr lang="en-US" sz="1600"/>
              <a:t>(dynamic) tradeoff – </a:t>
            </a:r>
            <a:br>
              <a:rPr lang="en-US" sz="1600"/>
            </a:br>
            <a:r>
              <a:rPr lang="en-US" sz="1600"/>
              <a:t>   Coverage &amp; QoS vs Capacity</a:t>
            </a:r>
          </a:p>
          <a:p>
            <a:pPr>
              <a:buFontTx/>
              <a:buChar char="-"/>
            </a:pPr>
            <a:r>
              <a:rPr lang="en-US" sz="1600"/>
              <a:t>RAN state optimizations</a:t>
            </a:r>
          </a:p>
        </p:txBody>
      </p:sp>
      <p:graphicFrame>
        <p:nvGraphicFramePr>
          <p:cNvPr id="7" name="Table 7">
            <a:extLst>
              <a:ext uri="{FF2B5EF4-FFF2-40B4-BE49-F238E27FC236}">
                <a16:creationId xmlns:a16="http://schemas.microsoft.com/office/drawing/2014/main" id="{3FEAD3BC-ADDB-4917-9180-7C7F08ADF785}"/>
              </a:ext>
            </a:extLst>
          </p:cNvPr>
          <p:cNvGraphicFramePr>
            <a:graphicFrameLocks noGrp="1"/>
          </p:cNvGraphicFramePr>
          <p:nvPr/>
        </p:nvGraphicFramePr>
        <p:xfrm>
          <a:off x="2897246" y="2848406"/>
          <a:ext cx="8128000" cy="3852334"/>
        </p:xfrm>
        <a:graphic>
          <a:graphicData uri="http://schemas.openxmlformats.org/drawingml/2006/table">
            <a:tbl>
              <a:tblPr firstRow="1" bandRow="1">
                <a:tableStyleId>{5940675A-B579-460E-94D1-54222C63F5DA}</a:tableStyleId>
              </a:tblPr>
              <a:tblGrid>
                <a:gridCol w="4064000">
                  <a:extLst>
                    <a:ext uri="{9D8B030D-6E8A-4147-A177-3AD203B41FA5}">
                      <a16:colId xmlns:a16="http://schemas.microsoft.com/office/drawing/2014/main" val="994615544"/>
                    </a:ext>
                  </a:extLst>
                </a:gridCol>
                <a:gridCol w="4064000">
                  <a:extLst>
                    <a:ext uri="{9D8B030D-6E8A-4147-A177-3AD203B41FA5}">
                      <a16:colId xmlns:a16="http://schemas.microsoft.com/office/drawing/2014/main" val="2120868296"/>
                    </a:ext>
                  </a:extLst>
                </a:gridCol>
              </a:tblGrid>
              <a:tr h="1926167">
                <a:tc>
                  <a:txBody>
                    <a:bodyPr/>
                    <a:lstStyle/>
                    <a:p>
                      <a:endParaRPr lang="en-US"/>
                    </a:p>
                  </a:txBody>
                  <a:tcPr/>
                </a:tc>
                <a:tc>
                  <a:txBody>
                    <a:bodyPr/>
                    <a:lstStyle/>
                    <a:p>
                      <a:endParaRPr lang="en-US"/>
                    </a:p>
                  </a:txBody>
                  <a:tcPr/>
                </a:tc>
                <a:extLst>
                  <a:ext uri="{0D108BD9-81ED-4DB2-BD59-A6C34878D82A}">
                    <a16:rowId xmlns:a16="http://schemas.microsoft.com/office/drawing/2014/main" val="4231915499"/>
                  </a:ext>
                </a:extLst>
              </a:tr>
              <a:tr h="1926167">
                <a:tc>
                  <a:txBody>
                    <a:bodyPr/>
                    <a:lstStyle/>
                    <a:p>
                      <a:endParaRPr lang="en-US"/>
                    </a:p>
                  </a:txBody>
                  <a:tcPr/>
                </a:tc>
                <a:tc>
                  <a:txBody>
                    <a:bodyPr/>
                    <a:lstStyle/>
                    <a:p>
                      <a:endParaRPr lang="en-US"/>
                    </a:p>
                  </a:txBody>
                  <a:tcPr/>
                </a:tc>
                <a:extLst>
                  <a:ext uri="{0D108BD9-81ED-4DB2-BD59-A6C34878D82A}">
                    <a16:rowId xmlns:a16="http://schemas.microsoft.com/office/drawing/2014/main" val="3337986325"/>
                  </a:ext>
                </a:extLst>
              </a:tr>
            </a:tbl>
          </a:graphicData>
        </a:graphic>
      </p:graphicFrame>
      <p:sp>
        <p:nvSpPr>
          <p:cNvPr id="9" name="Oval 8">
            <a:extLst>
              <a:ext uri="{FF2B5EF4-FFF2-40B4-BE49-F238E27FC236}">
                <a16:creationId xmlns:a16="http://schemas.microsoft.com/office/drawing/2014/main" id="{F93DB2A0-8A6F-47A8-A9DE-772D86912B91}"/>
              </a:ext>
            </a:extLst>
          </p:cNvPr>
          <p:cNvSpPr/>
          <p:nvPr/>
        </p:nvSpPr>
        <p:spPr bwMode="auto">
          <a:xfrm>
            <a:off x="8092708" y="89914"/>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0" name="TextBox 9">
            <a:extLst>
              <a:ext uri="{FF2B5EF4-FFF2-40B4-BE49-F238E27FC236}">
                <a16:creationId xmlns:a16="http://schemas.microsoft.com/office/drawing/2014/main" id="{8CE8D852-2E38-46B8-B74F-8279D96188F4}"/>
              </a:ext>
            </a:extLst>
          </p:cNvPr>
          <p:cNvSpPr txBox="1"/>
          <p:nvPr/>
        </p:nvSpPr>
        <p:spPr>
          <a:xfrm>
            <a:off x="8318458" y="28387"/>
            <a:ext cx="914400" cy="914400"/>
          </a:xfrm>
          <a:prstGeom prst="rect">
            <a:avLst/>
          </a:prstGeom>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a:ln>
                  <a:noFill/>
                </a:ln>
                <a:solidFill>
                  <a:srgbClr val="181818"/>
                </a:solidFill>
                <a:effectLst/>
                <a:uLnTx/>
                <a:uFillTx/>
                <a:latin typeface="Ericsson Hilda"/>
                <a:ea typeface="+mn-ea"/>
                <a:cs typeface="+mn-cs"/>
              </a:rPr>
              <a:t>RRC Connected UE</a:t>
            </a:r>
          </a:p>
          <a:p>
            <a:pPr marR="0" algn="l" defTabSz="914400" rtl="0" eaLnBrk="1" fontAlgn="base" latinLnBrk="0" hangingPunct="1">
              <a:lnSpc>
                <a:spcPct val="100000"/>
              </a:lnSpc>
              <a:spcBef>
                <a:spcPts val="800"/>
              </a:spcBef>
              <a:spcAft>
                <a:spcPct val="0"/>
              </a:spcAft>
              <a:buClrTx/>
              <a:buSzTx/>
              <a:tabLst/>
            </a:pPr>
            <a:r>
              <a:rPr lang="en-US" sz="1400" kern="1000" spc="-30">
                <a:solidFill>
                  <a:srgbClr val="181818"/>
                </a:solidFill>
                <a:latin typeface="Ericsson Hilda"/>
                <a:ea typeface="+mn-ea"/>
                <a:cs typeface="+mn-cs"/>
              </a:rPr>
              <a:t>RRC Inactive/Idle UE</a:t>
            </a:r>
            <a:br>
              <a:rPr lang="en-US" sz="1400" kern="1000" spc="-30">
                <a:solidFill>
                  <a:srgbClr val="181818"/>
                </a:solidFill>
                <a:latin typeface="Ericsson Hilda"/>
                <a:ea typeface="+mn-ea"/>
                <a:cs typeface="+mn-cs"/>
              </a:rPr>
            </a:br>
            <a:r>
              <a:rPr lang="en-US" sz="1400" kern="1000" spc="-30">
                <a:solidFill>
                  <a:srgbClr val="181818"/>
                </a:solidFill>
                <a:latin typeface="Ericsson Hilda"/>
                <a:ea typeface="+mn-ea"/>
                <a:cs typeface="+mn-cs"/>
              </a:rPr>
              <a:t>(Rel-18 candidate)</a:t>
            </a:r>
          </a:p>
          <a:p>
            <a:pPr marR="0" algn="l"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a:ln>
                  <a:noFill/>
                </a:ln>
                <a:solidFill>
                  <a:srgbClr val="181818"/>
                </a:solidFill>
                <a:effectLst/>
                <a:uLnTx/>
                <a:uFillTx/>
                <a:latin typeface="Ericsson Hilda"/>
                <a:ea typeface="+mn-ea"/>
                <a:cs typeface="+mn-cs"/>
              </a:rPr>
              <a:t>Poor radio (Idle) UE</a:t>
            </a:r>
          </a:p>
        </p:txBody>
      </p:sp>
      <p:sp>
        <p:nvSpPr>
          <p:cNvPr id="11" name="Oval 10">
            <a:extLst>
              <a:ext uri="{FF2B5EF4-FFF2-40B4-BE49-F238E27FC236}">
                <a16:creationId xmlns:a16="http://schemas.microsoft.com/office/drawing/2014/main" id="{56C50B67-4A3D-4181-9AF2-EE94C63D7501}"/>
              </a:ext>
            </a:extLst>
          </p:cNvPr>
          <p:cNvSpPr/>
          <p:nvPr/>
        </p:nvSpPr>
        <p:spPr bwMode="auto">
          <a:xfrm>
            <a:off x="8108522" y="471430"/>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2" name="Oval 11">
            <a:extLst>
              <a:ext uri="{FF2B5EF4-FFF2-40B4-BE49-F238E27FC236}">
                <a16:creationId xmlns:a16="http://schemas.microsoft.com/office/drawing/2014/main" id="{B1E42987-EAC9-4A9D-8272-12B08939F3F9}"/>
              </a:ext>
            </a:extLst>
          </p:cNvPr>
          <p:cNvSpPr/>
          <p:nvPr/>
        </p:nvSpPr>
        <p:spPr bwMode="auto">
          <a:xfrm>
            <a:off x="8113732" y="891250"/>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3" name="Oval 12">
            <a:extLst>
              <a:ext uri="{FF2B5EF4-FFF2-40B4-BE49-F238E27FC236}">
                <a16:creationId xmlns:a16="http://schemas.microsoft.com/office/drawing/2014/main" id="{E066219F-FD7D-4C89-B874-136190180161}"/>
              </a:ext>
            </a:extLst>
          </p:cNvPr>
          <p:cNvSpPr/>
          <p:nvPr/>
        </p:nvSpPr>
        <p:spPr bwMode="auto">
          <a:xfrm>
            <a:off x="4332814" y="3165023"/>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4" name="Oval 13">
            <a:extLst>
              <a:ext uri="{FF2B5EF4-FFF2-40B4-BE49-F238E27FC236}">
                <a16:creationId xmlns:a16="http://schemas.microsoft.com/office/drawing/2014/main" id="{F2930497-F747-49F6-9C1E-EB0D5425A64B}"/>
              </a:ext>
            </a:extLst>
          </p:cNvPr>
          <p:cNvSpPr/>
          <p:nvPr/>
        </p:nvSpPr>
        <p:spPr bwMode="auto">
          <a:xfrm>
            <a:off x="4501525" y="3384365"/>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5" name="Oval 14">
            <a:extLst>
              <a:ext uri="{FF2B5EF4-FFF2-40B4-BE49-F238E27FC236}">
                <a16:creationId xmlns:a16="http://schemas.microsoft.com/office/drawing/2014/main" id="{F8BA3DC5-0D3D-45E7-B4E8-EA41C0EC2FE3}"/>
              </a:ext>
            </a:extLst>
          </p:cNvPr>
          <p:cNvSpPr/>
          <p:nvPr/>
        </p:nvSpPr>
        <p:spPr bwMode="auto">
          <a:xfrm>
            <a:off x="4557156" y="3099775"/>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6" name="Oval 15">
            <a:extLst>
              <a:ext uri="{FF2B5EF4-FFF2-40B4-BE49-F238E27FC236}">
                <a16:creationId xmlns:a16="http://schemas.microsoft.com/office/drawing/2014/main" id="{0F141975-75BB-4B45-85FD-76A83ED36D0B}"/>
              </a:ext>
            </a:extLst>
          </p:cNvPr>
          <p:cNvSpPr/>
          <p:nvPr/>
        </p:nvSpPr>
        <p:spPr bwMode="auto">
          <a:xfrm>
            <a:off x="4736595" y="3263102"/>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7" name="Oval 16">
            <a:extLst>
              <a:ext uri="{FF2B5EF4-FFF2-40B4-BE49-F238E27FC236}">
                <a16:creationId xmlns:a16="http://schemas.microsoft.com/office/drawing/2014/main" id="{BB7309E1-2983-4AB1-926B-D9FD64FDA77F}"/>
              </a:ext>
            </a:extLst>
          </p:cNvPr>
          <p:cNvSpPr/>
          <p:nvPr/>
        </p:nvSpPr>
        <p:spPr bwMode="auto">
          <a:xfrm>
            <a:off x="4287251" y="3487106"/>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8" name="Oval 17">
            <a:extLst>
              <a:ext uri="{FF2B5EF4-FFF2-40B4-BE49-F238E27FC236}">
                <a16:creationId xmlns:a16="http://schemas.microsoft.com/office/drawing/2014/main" id="{6E7E4144-7118-4D2C-9C6C-11F9916B113A}"/>
              </a:ext>
            </a:extLst>
          </p:cNvPr>
          <p:cNvSpPr/>
          <p:nvPr/>
        </p:nvSpPr>
        <p:spPr bwMode="auto">
          <a:xfrm>
            <a:off x="4106652" y="3733103"/>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9" name="Oval 18">
            <a:extLst>
              <a:ext uri="{FF2B5EF4-FFF2-40B4-BE49-F238E27FC236}">
                <a16:creationId xmlns:a16="http://schemas.microsoft.com/office/drawing/2014/main" id="{50B6C429-25A2-48DC-BDA8-EF0212825DDD}"/>
              </a:ext>
            </a:extLst>
          </p:cNvPr>
          <p:cNvSpPr/>
          <p:nvPr/>
        </p:nvSpPr>
        <p:spPr bwMode="auto">
          <a:xfrm>
            <a:off x="5346194" y="3861748"/>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20" name="Oval 19">
            <a:extLst>
              <a:ext uri="{FF2B5EF4-FFF2-40B4-BE49-F238E27FC236}">
                <a16:creationId xmlns:a16="http://schemas.microsoft.com/office/drawing/2014/main" id="{714D9AE9-DDFB-4A0B-AB80-1EC4180C23B0}"/>
              </a:ext>
            </a:extLst>
          </p:cNvPr>
          <p:cNvSpPr/>
          <p:nvPr/>
        </p:nvSpPr>
        <p:spPr bwMode="auto">
          <a:xfrm>
            <a:off x="4439651" y="3658772"/>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21" name="Oval 20">
            <a:extLst>
              <a:ext uri="{FF2B5EF4-FFF2-40B4-BE49-F238E27FC236}">
                <a16:creationId xmlns:a16="http://schemas.microsoft.com/office/drawing/2014/main" id="{4F5EFD28-7447-4A47-9E2C-F4D0B99C01BB}"/>
              </a:ext>
            </a:extLst>
          </p:cNvPr>
          <p:cNvSpPr/>
          <p:nvPr/>
        </p:nvSpPr>
        <p:spPr bwMode="auto">
          <a:xfrm>
            <a:off x="4790014" y="3622223"/>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22" name="Oval 21">
            <a:extLst>
              <a:ext uri="{FF2B5EF4-FFF2-40B4-BE49-F238E27FC236}">
                <a16:creationId xmlns:a16="http://schemas.microsoft.com/office/drawing/2014/main" id="{E49FA094-D894-48D5-BB42-6FA09F8A7CA8}"/>
              </a:ext>
            </a:extLst>
          </p:cNvPr>
          <p:cNvSpPr/>
          <p:nvPr/>
        </p:nvSpPr>
        <p:spPr bwMode="auto">
          <a:xfrm>
            <a:off x="4942414" y="3774623"/>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23" name="Oval 22">
            <a:extLst>
              <a:ext uri="{FF2B5EF4-FFF2-40B4-BE49-F238E27FC236}">
                <a16:creationId xmlns:a16="http://schemas.microsoft.com/office/drawing/2014/main" id="{071EE96A-101C-420B-8528-8FC96845D3EF}"/>
              </a:ext>
            </a:extLst>
          </p:cNvPr>
          <p:cNvSpPr/>
          <p:nvPr/>
        </p:nvSpPr>
        <p:spPr bwMode="auto">
          <a:xfrm>
            <a:off x="5039450" y="3232581"/>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24" name="Oval 23">
            <a:extLst>
              <a:ext uri="{FF2B5EF4-FFF2-40B4-BE49-F238E27FC236}">
                <a16:creationId xmlns:a16="http://schemas.microsoft.com/office/drawing/2014/main" id="{8291AEEB-D55C-4274-9254-36FAFAEE0F8E}"/>
              </a:ext>
            </a:extLst>
          </p:cNvPr>
          <p:cNvSpPr/>
          <p:nvPr/>
        </p:nvSpPr>
        <p:spPr bwMode="auto">
          <a:xfrm>
            <a:off x="5103270" y="3554664"/>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25" name="Oval 24">
            <a:extLst>
              <a:ext uri="{FF2B5EF4-FFF2-40B4-BE49-F238E27FC236}">
                <a16:creationId xmlns:a16="http://schemas.microsoft.com/office/drawing/2014/main" id="{C865D161-A088-4015-9374-C3B6E8CADB90}"/>
              </a:ext>
            </a:extLst>
          </p:cNvPr>
          <p:cNvSpPr/>
          <p:nvPr/>
        </p:nvSpPr>
        <p:spPr bwMode="auto">
          <a:xfrm>
            <a:off x="5288308" y="3361578"/>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26" name="Oval 25">
            <a:extLst>
              <a:ext uri="{FF2B5EF4-FFF2-40B4-BE49-F238E27FC236}">
                <a16:creationId xmlns:a16="http://schemas.microsoft.com/office/drawing/2014/main" id="{28CD810F-15F7-45FF-AFC9-4274B3550C74}"/>
              </a:ext>
            </a:extLst>
          </p:cNvPr>
          <p:cNvSpPr/>
          <p:nvPr/>
        </p:nvSpPr>
        <p:spPr bwMode="auto">
          <a:xfrm>
            <a:off x="4637613" y="3902786"/>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27" name="Oval 26">
            <a:extLst>
              <a:ext uri="{FF2B5EF4-FFF2-40B4-BE49-F238E27FC236}">
                <a16:creationId xmlns:a16="http://schemas.microsoft.com/office/drawing/2014/main" id="{BB9BEC54-FE1D-4E1E-838C-F7842AFD5887}"/>
              </a:ext>
            </a:extLst>
          </p:cNvPr>
          <p:cNvSpPr/>
          <p:nvPr/>
        </p:nvSpPr>
        <p:spPr bwMode="auto">
          <a:xfrm>
            <a:off x="4012791" y="3306962"/>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28" name="Oval 27">
            <a:extLst>
              <a:ext uri="{FF2B5EF4-FFF2-40B4-BE49-F238E27FC236}">
                <a16:creationId xmlns:a16="http://schemas.microsoft.com/office/drawing/2014/main" id="{198C7D10-DAB8-4BE8-8FB2-4C1CB41E0C4D}"/>
              </a:ext>
            </a:extLst>
          </p:cNvPr>
          <p:cNvSpPr/>
          <p:nvPr/>
        </p:nvSpPr>
        <p:spPr bwMode="auto">
          <a:xfrm>
            <a:off x="3807270" y="3600873"/>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29" name="Oval 28">
            <a:extLst>
              <a:ext uri="{FF2B5EF4-FFF2-40B4-BE49-F238E27FC236}">
                <a16:creationId xmlns:a16="http://schemas.microsoft.com/office/drawing/2014/main" id="{508DCF53-5504-41FD-84EE-28629E02D33D}"/>
              </a:ext>
            </a:extLst>
          </p:cNvPr>
          <p:cNvSpPr/>
          <p:nvPr/>
        </p:nvSpPr>
        <p:spPr bwMode="auto">
          <a:xfrm>
            <a:off x="5647469" y="3658772"/>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30" name="Oval 29">
            <a:extLst>
              <a:ext uri="{FF2B5EF4-FFF2-40B4-BE49-F238E27FC236}">
                <a16:creationId xmlns:a16="http://schemas.microsoft.com/office/drawing/2014/main" id="{7DDEA33E-EF39-4073-B73F-3E4DA98D74E4}"/>
              </a:ext>
            </a:extLst>
          </p:cNvPr>
          <p:cNvSpPr/>
          <p:nvPr/>
        </p:nvSpPr>
        <p:spPr bwMode="auto">
          <a:xfrm>
            <a:off x="5664620" y="3245060"/>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31" name="Oval 30">
            <a:extLst>
              <a:ext uri="{FF2B5EF4-FFF2-40B4-BE49-F238E27FC236}">
                <a16:creationId xmlns:a16="http://schemas.microsoft.com/office/drawing/2014/main" id="{896BBE92-88DC-4973-B688-61F0D520A6C1}"/>
              </a:ext>
            </a:extLst>
          </p:cNvPr>
          <p:cNvSpPr/>
          <p:nvPr/>
        </p:nvSpPr>
        <p:spPr bwMode="auto">
          <a:xfrm>
            <a:off x="4188269" y="4082082"/>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32" name="Oval 31">
            <a:extLst>
              <a:ext uri="{FF2B5EF4-FFF2-40B4-BE49-F238E27FC236}">
                <a16:creationId xmlns:a16="http://schemas.microsoft.com/office/drawing/2014/main" id="{2BE1802E-7A27-425E-9101-372206DF4B67}"/>
              </a:ext>
            </a:extLst>
          </p:cNvPr>
          <p:cNvSpPr/>
          <p:nvPr/>
        </p:nvSpPr>
        <p:spPr bwMode="auto">
          <a:xfrm>
            <a:off x="3864508" y="3972102"/>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33" name="Oval 32">
            <a:extLst>
              <a:ext uri="{FF2B5EF4-FFF2-40B4-BE49-F238E27FC236}">
                <a16:creationId xmlns:a16="http://schemas.microsoft.com/office/drawing/2014/main" id="{EDBD049D-E281-4DB4-81F6-703DCBF45763}"/>
              </a:ext>
            </a:extLst>
          </p:cNvPr>
          <p:cNvSpPr/>
          <p:nvPr/>
        </p:nvSpPr>
        <p:spPr bwMode="auto">
          <a:xfrm>
            <a:off x="5601798" y="3992331"/>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34" name="Oval 33">
            <a:extLst>
              <a:ext uri="{FF2B5EF4-FFF2-40B4-BE49-F238E27FC236}">
                <a16:creationId xmlns:a16="http://schemas.microsoft.com/office/drawing/2014/main" id="{A32CCF05-C38A-4B19-AE99-110B73032FF7}"/>
              </a:ext>
            </a:extLst>
          </p:cNvPr>
          <p:cNvSpPr/>
          <p:nvPr/>
        </p:nvSpPr>
        <p:spPr bwMode="auto">
          <a:xfrm>
            <a:off x="6074032" y="3432785"/>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35" name="Oval 34">
            <a:extLst>
              <a:ext uri="{FF2B5EF4-FFF2-40B4-BE49-F238E27FC236}">
                <a16:creationId xmlns:a16="http://schemas.microsoft.com/office/drawing/2014/main" id="{2D7DA6E1-4430-40DD-913F-915C3E0BD27C}"/>
              </a:ext>
            </a:extLst>
          </p:cNvPr>
          <p:cNvSpPr/>
          <p:nvPr/>
        </p:nvSpPr>
        <p:spPr bwMode="auto">
          <a:xfrm>
            <a:off x="6346570" y="3644103"/>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36" name="Oval 35">
            <a:extLst>
              <a:ext uri="{FF2B5EF4-FFF2-40B4-BE49-F238E27FC236}">
                <a16:creationId xmlns:a16="http://schemas.microsoft.com/office/drawing/2014/main" id="{ECF5CB44-B4D1-4F34-8F20-2EEE6D29B7E6}"/>
              </a:ext>
            </a:extLst>
          </p:cNvPr>
          <p:cNvSpPr/>
          <p:nvPr/>
        </p:nvSpPr>
        <p:spPr bwMode="auto">
          <a:xfrm>
            <a:off x="6112416" y="3946589"/>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37" name="Oval 36">
            <a:extLst>
              <a:ext uri="{FF2B5EF4-FFF2-40B4-BE49-F238E27FC236}">
                <a16:creationId xmlns:a16="http://schemas.microsoft.com/office/drawing/2014/main" id="{B5DF895F-3E42-42D0-BD2B-2D68BAF148EC}"/>
              </a:ext>
            </a:extLst>
          </p:cNvPr>
          <p:cNvSpPr/>
          <p:nvPr/>
        </p:nvSpPr>
        <p:spPr bwMode="auto">
          <a:xfrm>
            <a:off x="5189326" y="4191898"/>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38" name="Oval 37">
            <a:extLst>
              <a:ext uri="{FF2B5EF4-FFF2-40B4-BE49-F238E27FC236}">
                <a16:creationId xmlns:a16="http://schemas.microsoft.com/office/drawing/2014/main" id="{C87C4FC5-A5D4-4960-95F0-76F76602187E}"/>
              </a:ext>
            </a:extLst>
          </p:cNvPr>
          <p:cNvSpPr/>
          <p:nvPr/>
        </p:nvSpPr>
        <p:spPr bwMode="auto">
          <a:xfrm>
            <a:off x="3489778" y="4210485"/>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39" name="Oval 38">
            <a:extLst>
              <a:ext uri="{FF2B5EF4-FFF2-40B4-BE49-F238E27FC236}">
                <a16:creationId xmlns:a16="http://schemas.microsoft.com/office/drawing/2014/main" id="{5F61883F-C14F-4183-A4EE-D4F4EE286BFF}"/>
              </a:ext>
            </a:extLst>
          </p:cNvPr>
          <p:cNvSpPr/>
          <p:nvPr/>
        </p:nvSpPr>
        <p:spPr bwMode="auto">
          <a:xfrm>
            <a:off x="5341726" y="4344298"/>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40" name="Oval 39">
            <a:extLst>
              <a:ext uri="{FF2B5EF4-FFF2-40B4-BE49-F238E27FC236}">
                <a16:creationId xmlns:a16="http://schemas.microsoft.com/office/drawing/2014/main" id="{E48279D0-7133-484F-910C-5082B8D682C9}"/>
              </a:ext>
            </a:extLst>
          </p:cNvPr>
          <p:cNvSpPr/>
          <p:nvPr/>
        </p:nvSpPr>
        <p:spPr bwMode="auto">
          <a:xfrm>
            <a:off x="3475359" y="3770556"/>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41" name="Oval 40">
            <a:extLst>
              <a:ext uri="{FF2B5EF4-FFF2-40B4-BE49-F238E27FC236}">
                <a16:creationId xmlns:a16="http://schemas.microsoft.com/office/drawing/2014/main" id="{B927FE75-5015-42E1-9481-0F4FC70F57F5}"/>
              </a:ext>
            </a:extLst>
          </p:cNvPr>
          <p:cNvSpPr/>
          <p:nvPr/>
        </p:nvSpPr>
        <p:spPr bwMode="auto">
          <a:xfrm>
            <a:off x="3665255" y="3198619"/>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grpSp>
        <p:nvGrpSpPr>
          <p:cNvPr id="121" name="Group 120">
            <a:extLst>
              <a:ext uri="{FF2B5EF4-FFF2-40B4-BE49-F238E27FC236}">
                <a16:creationId xmlns:a16="http://schemas.microsoft.com/office/drawing/2014/main" id="{F6563A67-173B-422A-B05D-47FF0DC15135}"/>
              </a:ext>
            </a:extLst>
          </p:cNvPr>
          <p:cNvGrpSpPr/>
          <p:nvPr/>
        </p:nvGrpSpPr>
        <p:grpSpPr>
          <a:xfrm>
            <a:off x="8217537" y="3353498"/>
            <a:ext cx="1437505" cy="677932"/>
            <a:chOff x="662996" y="1704023"/>
            <a:chExt cx="1437505" cy="677932"/>
          </a:xfrm>
        </p:grpSpPr>
        <p:sp>
          <p:nvSpPr>
            <p:cNvPr id="43" name="Oval 42">
              <a:extLst>
                <a:ext uri="{FF2B5EF4-FFF2-40B4-BE49-F238E27FC236}">
                  <a16:creationId xmlns:a16="http://schemas.microsoft.com/office/drawing/2014/main" id="{DA63A460-2C28-4900-99AA-25C446A5B967}"/>
                </a:ext>
              </a:extLst>
            </p:cNvPr>
            <p:cNvSpPr/>
            <p:nvPr/>
          </p:nvSpPr>
          <p:spPr bwMode="auto">
            <a:xfrm>
              <a:off x="1066073" y="1704023"/>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46" name="Oval 45">
              <a:extLst>
                <a:ext uri="{FF2B5EF4-FFF2-40B4-BE49-F238E27FC236}">
                  <a16:creationId xmlns:a16="http://schemas.microsoft.com/office/drawing/2014/main" id="{9E9B8137-ED7B-49CB-BB0B-6183BD849EDC}"/>
                </a:ext>
              </a:extLst>
            </p:cNvPr>
            <p:cNvSpPr/>
            <p:nvPr/>
          </p:nvSpPr>
          <p:spPr bwMode="auto">
            <a:xfrm>
              <a:off x="843595" y="1796592"/>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47" name="Oval 46">
              <a:extLst>
                <a:ext uri="{FF2B5EF4-FFF2-40B4-BE49-F238E27FC236}">
                  <a16:creationId xmlns:a16="http://schemas.microsoft.com/office/drawing/2014/main" id="{7B16C7B3-1C5A-4B65-A912-A4B0239D298E}"/>
                </a:ext>
              </a:extLst>
            </p:cNvPr>
            <p:cNvSpPr/>
            <p:nvPr/>
          </p:nvSpPr>
          <p:spPr bwMode="auto">
            <a:xfrm>
              <a:off x="662996" y="2042589"/>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48" name="Oval 47">
              <a:extLst>
                <a:ext uri="{FF2B5EF4-FFF2-40B4-BE49-F238E27FC236}">
                  <a16:creationId xmlns:a16="http://schemas.microsoft.com/office/drawing/2014/main" id="{79D8D722-AB63-4D04-8383-16FFDC70488F}"/>
                </a:ext>
              </a:extLst>
            </p:cNvPr>
            <p:cNvSpPr/>
            <p:nvPr/>
          </p:nvSpPr>
          <p:spPr bwMode="auto">
            <a:xfrm>
              <a:off x="1902538" y="2171234"/>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49" name="Oval 48">
              <a:extLst>
                <a:ext uri="{FF2B5EF4-FFF2-40B4-BE49-F238E27FC236}">
                  <a16:creationId xmlns:a16="http://schemas.microsoft.com/office/drawing/2014/main" id="{6F902519-4D40-48F6-9E4C-D4422BB90F40}"/>
                </a:ext>
              </a:extLst>
            </p:cNvPr>
            <p:cNvSpPr/>
            <p:nvPr/>
          </p:nvSpPr>
          <p:spPr bwMode="auto">
            <a:xfrm>
              <a:off x="995995" y="1968258"/>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50" name="Oval 49">
              <a:extLst>
                <a:ext uri="{FF2B5EF4-FFF2-40B4-BE49-F238E27FC236}">
                  <a16:creationId xmlns:a16="http://schemas.microsoft.com/office/drawing/2014/main" id="{9E648641-C291-4B49-9833-B5C338DD6653}"/>
                </a:ext>
              </a:extLst>
            </p:cNvPr>
            <p:cNvSpPr/>
            <p:nvPr/>
          </p:nvSpPr>
          <p:spPr bwMode="auto">
            <a:xfrm>
              <a:off x="1346358" y="1931709"/>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51" name="Oval 50">
              <a:extLst>
                <a:ext uri="{FF2B5EF4-FFF2-40B4-BE49-F238E27FC236}">
                  <a16:creationId xmlns:a16="http://schemas.microsoft.com/office/drawing/2014/main" id="{6EDB55FA-60C4-450B-93E7-88485C7D482B}"/>
                </a:ext>
              </a:extLst>
            </p:cNvPr>
            <p:cNvSpPr/>
            <p:nvPr/>
          </p:nvSpPr>
          <p:spPr bwMode="auto">
            <a:xfrm>
              <a:off x="1498758" y="2084109"/>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53" name="Oval 52">
              <a:extLst>
                <a:ext uri="{FF2B5EF4-FFF2-40B4-BE49-F238E27FC236}">
                  <a16:creationId xmlns:a16="http://schemas.microsoft.com/office/drawing/2014/main" id="{4CE9CD89-34FE-49DB-A531-EDB4453A001B}"/>
                </a:ext>
              </a:extLst>
            </p:cNvPr>
            <p:cNvSpPr/>
            <p:nvPr/>
          </p:nvSpPr>
          <p:spPr bwMode="auto">
            <a:xfrm>
              <a:off x="1659614" y="1864150"/>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55" name="Oval 54">
              <a:extLst>
                <a:ext uri="{FF2B5EF4-FFF2-40B4-BE49-F238E27FC236}">
                  <a16:creationId xmlns:a16="http://schemas.microsoft.com/office/drawing/2014/main" id="{915CC442-F5EB-442D-98E4-43A4165F44E9}"/>
                </a:ext>
              </a:extLst>
            </p:cNvPr>
            <p:cNvSpPr/>
            <p:nvPr/>
          </p:nvSpPr>
          <p:spPr bwMode="auto">
            <a:xfrm>
              <a:off x="1193957" y="2212272"/>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grpSp>
      <p:grpSp>
        <p:nvGrpSpPr>
          <p:cNvPr id="118" name="Group 117">
            <a:extLst>
              <a:ext uri="{FF2B5EF4-FFF2-40B4-BE49-F238E27FC236}">
                <a16:creationId xmlns:a16="http://schemas.microsoft.com/office/drawing/2014/main" id="{3A88945C-BD9D-4401-86FC-B7DCD16CB2A7}"/>
              </a:ext>
            </a:extLst>
          </p:cNvPr>
          <p:cNvGrpSpPr/>
          <p:nvPr/>
        </p:nvGrpSpPr>
        <p:grpSpPr>
          <a:xfrm>
            <a:off x="7608757" y="3067897"/>
            <a:ext cx="3069174" cy="1414206"/>
            <a:chOff x="294256" y="1191747"/>
            <a:chExt cx="3069174" cy="1414206"/>
          </a:xfrm>
        </p:grpSpPr>
        <p:sp>
          <p:nvSpPr>
            <p:cNvPr id="42" name="Oval 41">
              <a:extLst>
                <a:ext uri="{FF2B5EF4-FFF2-40B4-BE49-F238E27FC236}">
                  <a16:creationId xmlns:a16="http://schemas.microsoft.com/office/drawing/2014/main" id="{A58245B6-506C-496A-8271-E2D297E7C35C}"/>
                </a:ext>
              </a:extLst>
            </p:cNvPr>
            <p:cNvSpPr/>
            <p:nvPr/>
          </p:nvSpPr>
          <p:spPr bwMode="auto">
            <a:xfrm>
              <a:off x="1151711" y="1256995"/>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44" name="Oval 43">
              <a:extLst>
                <a:ext uri="{FF2B5EF4-FFF2-40B4-BE49-F238E27FC236}">
                  <a16:creationId xmlns:a16="http://schemas.microsoft.com/office/drawing/2014/main" id="{EECEB3FA-AE80-4259-8E28-7E314A9152B2}"/>
                </a:ext>
              </a:extLst>
            </p:cNvPr>
            <p:cNvSpPr/>
            <p:nvPr/>
          </p:nvSpPr>
          <p:spPr bwMode="auto">
            <a:xfrm>
              <a:off x="1376053" y="1191747"/>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45" name="Oval 44">
              <a:extLst>
                <a:ext uri="{FF2B5EF4-FFF2-40B4-BE49-F238E27FC236}">
                  <a16:creationId xmlns:a16="http://schemas.microsoft.com/office/drawing/2014/main" id="{EB158DB7-E483-412C-AD1C-26E93B63F2C0}"/>
                </a:ext>
              </a:extLst>
            </p:cNvPr>
            <p:cNvSpPr/>
            <p:nvPr/>
          </p:nvSpPr>
          <p:spPr bwMode="auto">
            <a:xfrm>
              <a:off x="1555492" y="1355074"/>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52" name="Oval 51">
              <a:extLst>
                <a:ext uri="{FF2B5EF4-FFF2-40B4-BE49-F238E27FC236}">
                  <a16:creationId xmlns:a16="http://schemas.microsoft.com/office/drawing/2014/main" id="{1E0F3F61-0236-4BE2-9582-F985E45CD641}"/>
                </a:ext>
              </a:extLst>
            </p:cNvPr>
            <p:cNvSpPr/>
            <p:nvPr/>
          </p:nvSpPr>
          <p:spPr bwMode="auto">
            <a:xfrm>
              <a:off x="1858347" y="1324553"/>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54" name="Oval 53">
              <a:extLst>
                <a:ext uri="{FF2B5EF4-FFF2-40B4-BE49-F238E27FC236}">
                  <a16:creationId xmlns:a16="http://schemas.microsoft.com/office/drawing/2014/main" id="{80423928-0241-4531-A475-3984FCD53B58}"/>
                </a:ext>
              </a:extLst>
            </p:cNvPr>
            <p:cNvSpPr/>
            <p:nvPr/>
          </p:nvSpPr>
          <p:spPr bwMode="auto">
            <a:xfrm>
              <a:off x="2107205" y="1453550"/>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56" name="Oval 55">
              <a:extLst>
                <a:ext uri="{FF2B5EF4-FFF2-40B4-BE49-F238E27FC236}">
                  <a16:creationId xmlns:a16="http://schemas.microsoft.com/office/drawing/2014/main" id="{D09FE7B5-260D-45FF-B85E-A9EFA6D260C1}"/>
                </a:ext>
              </a:extLst>
            </p:cNvPr>
            <p:cNvSpPr/>
            <p:nvPr/>
          </p:nvSpPr>
          <p:spPr bwMode="auto">
            <a:xfrm>
              <a:off x="831688" y="1398934"/>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57" name="Oval 56">
              <a:extLst>
                <a:ext uri="{FF2B5EF4-FFF2-40B4-BE49-F238E27FC236}">
                  <a16:creationId xmlns:a16="http://schemas.microsoft.com/office/drawing/2014/main" id="{1F46E6C5-3F07-48B0-88ED-EB21645E3689}"/>
                </a:ext>
              </a:extLst>
            </p:cNvPr>
            <p:cNvSpPr/>
            <p:nvPr/>
          </p:nvSpPr>
          <p:spPr bwMode="auto">
            <a:xfrm>
              <a:off x="626167" y="1692845"/>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58" name="Oval 57">
              <a:extLst>
                <a:ext uri="{FF2B5EF4-FFF2-40B4-BE49-F238E27FC236}">
                  <a16:creationId xmlns:a16="http://schemas.microsoft.com/office/drawing/2014/main" id="{95851418-EBCE-42C5-8DE1-E063B5C55B18}"/>
                </a:ext>
              </a:extLst>
            </p:cNvPr>
            <p:cNvSpPr/>
            <p:nvPr/>
          </p:nvSpPr>
          <p:spPr bwMode="auto">
            <a:xfrm>
              <a:off x="2466366" y="1750744"/>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59" name="Oval 58">
              <a:extLst>
                <a:ext uri="{FF2B5EF4-FFF2-40B4-BE49-F238E27FC236}">
                  <a16:creationId xmlns:a16="http://schemas.microsoft.com/office/drawing/2014/main" id="{C908061E-7579-4C71-996D-ACFC36FE2E30}"/>
                </a:ext>
              </a:extLst>
            </p:cNvPr>
            <p:cNvSpPr/>
            <p:nvPr/>
          </p:nvSpPr>
          <p:spPr bwMode="auto">
            <a:xfrm>
              <a:off x="2483517" y="1337032"/>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60" name="Oval 59">
              <a:extLst>
                <a:ext uri="{FF2B5EF4-FFF2-40B4-BE49-F238E27FC236}">
                  <a16:creationId xmlns:a16="http://schemas.microsoft.com/office/drawing/2014/main" id="{A9AADDC0-DF20-4D5A-BA11-36A1F90053F7}"/>
                </a:ext>
              </a:extLst>
            </p:cNvPr>
            <p:cNvSpPr/>
            <p:nvPr/>
          </p:nvSpPr>
          <p:spPr bwMode="auto">
            <a:xfrm>
              <a:off x="1007166" y="2174054"/>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61" name="Oval 60">
              <a:extLst>
                <a:ext uri="{FF2B5EF4-FFF2-40B4-BE49-F238E27FC236}">
                  <a16:creationId xmlns:a16="http://schemas.microsoft.com/office/drawing/2014/main" id="{851DB956-4C28-46C3-B71E-A291C09197B8}"/>
                </a:ext>
              </a:extLst>
            </p:cNvPr>
            <p:cNvSpPr/>
            <p:nvPr/>
          </p:nvSpPr>
          <p:spPr bwMode="auto">
            <a:xfrm>
              <a:off x="683405" y="2064074"/>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62" name="Oval 61">
              <a:extLst>
                <a:ext uri="{FF2B5EF4-FFF2-40B4-BE49-F238E27FC236}">
                  <a16:creationId xmlns:a16="http://schemas.microsoft.com/office/drawing/2014/main" id="{4750F128-148C-43E9-9BA9-76A25E836564}"/>
                </a:ext>
              </a:extLst>
            </p:cNvPr>
            <p:cNvSpPr/>
            <p:nvPr/>
          </p:nvSpPr>
          <p:spPr bwMode="auto">
            <a:xfrm>
              <a:off x="2420695" y="2084303"/>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63" name="Oval 62">
              <a:extLst>
                <a:ext uri="{FF2B5EF4-FFF2-40B4-BE49-F238E27FC236}">
                  <a16:creationId xmlns:a16="http://schemas.microsoft.com/office/drawing/2014/main" id="{6CA7806E-9524-4A64-A2F1-6D9088B39737}"/>
                </a:ext>
              </a:extLst>
            </p:cNvPr>
            <p:cNvSpPr/>
            <p:nvPr/>
          </p:nvSpPr>
          <p:spPr bwMode="auto">
            <a:xfrm>
              <a:off x="2892929" y="1524757"/>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64" name="Oval 63">
              <a:extLst>
                <a:ext uri="{FF2B5EF4-FFF2-40B4-BE49-F238E27FC236}">
                  <a16:creationId xmlns:a16="http://schemas.microsoft.com/office/drawing/2014/main" id="{3C2DA2D4-9AEB-407B-B197-E91252510764}"/>
                </a:ext>
              </a:extLst>
            </p:cNvPr>
            <p:cNvSpPr/>
            <p:nvPr/>
          </p:nvSpPr>
          <p:spPr bwMode="auto">
            <a:xfrm>
              <a:off x="3165467" y="1736075"/>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65" name="Oval 64">
              <a:extLst>
                <a:ext uri="{FF2B5EF4-FFF2-40B4-BE49-F238E27FC236}">
                  <a16:creationId xmlns:a16="http://schemas.microsoft.com/office/drawing/2014/main" id="{9EB2CD04-26DD-41ED-9DE2-14F832D2C615}"/>
                </a:ext>
              </a:extLst>
            </p:cNvPr>
            <p:cNvSpPr/>
            <p:nvPr/>
          </p:nvSpPr>
          <p:spPr bwMode="auto">
            <a:xfrm>
              <a:off x="2931313" y="2038561"/>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66" name="Oval 65">
              <a:extLst>
                <a:ext uri="{FF2B5EF4-FFF2-40B4-BE49-F238E27FC236}">
                  <a16:creationId xmlns:a16="http://schemas.microsoft.com/office/drawing/2014/main" id="{D6A22D7F-BD13-4448-BDEB-E58805C6AE8E}"/>
                </a:ext>
              </a:extLst>
            </p:cNvPr>
            <p:cNvSpPr/>
            <p:nvPr/>
          </p:nvSpPr>
          <p:spPr bwMode="auto">
            <a:xfrm>
              <a:off x="2008223" y="2283870"/>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67" name="Oval 66">
              <a:extLst>
                <a:ext uri="{FF2B5EF4-FFF2-40B4-BE49-F238E27FC236}">
                  <a16:creationId xmlns:a16="http://schemas.microsoft.com/office/drawing/2014/main" id="{1879ACA5-CF18-453A-98F9-A8ED6F2417A4}"/>
                </a:ext>
              </a:extLst>
            </p:cNvPr>
            <p:cNvSpPr/>
            <p:nvPr/>
          </p:nvSpPr>
          <p:spPr bwMode="auto">
            <a:xfrm>
              <a:off x="308675" y="2302457"/>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68" name="Oval 67">
              <a:extLst>
                <a:ext uri="{FF2B5EF4-FFF2-40B4-BE49-F238E27FC236}">
                  <a16:creationId xmlns:a16="http://schemas.microsoft.com/office/drawing/2014/main" id="{6CDE7E80-01EE-462F-9B08-297D822C1E72}"/>
                </a:ext>
              </a:extLst>
            </p:cNvPr>
            <p:cNvSpPr/>
            <p:nvPr/>
          </p:nvSpPr>
          <p:spPr bwMode="auto">
            <a:xfrm>
              <a:off x="2160623" y="2436270"/>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69" name="Oval 68">
              <a:extLst>
                <a:ext uri="{FF2B5EF4-FFF2-40B4-BE49-F238E27FC236}">
                  <a16:creationId xmlns:a16="http://schemas.microsoft.com/office/drawing/2014/main" id="{9425E5EE-EF36-4FB5-B572-669C96A12DCA}"/>
                </a:ext>
              </a:extLst>
            </p:cNvPr>
            <p:cNvSpPr/>
            <p:nvPr/>
          </p:nvSpPr>
          <p:spPr bwMode="auto">
            <a:xfrm>
              <a:off x="294256" y="1862528"/>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70" name="Oval 69">
              <a:extLst>
                <a:ext uri="{FF2B5EF4-FFF2-40B4-BE49-F238E27FC236}">
                  <a16:creationId xmlns:a16="http://schemas.microsoft.com/office/drawing/2014/main" id="{961077F1-AF8D-40FE-AE19-33A0470C3762}"/>
                </a:ext>
              </a:extLst>
            </p:cNvPr>
            <p:cNvSpPr/>
            <p:nvPr/>
          </p:nvSpPr>
          <p:spPr bwMode="auto">
            <a:xfrm>
              <a:off x="484152" y="1290591"/>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grpSp>
      <p:grpSp>
        <p:nvGrpSpPr>
          <p:cNvPr id="115" name="Group 114">
            <a:extLst>
              <a:ext uri="{FF2B5EF4-FFF2-40B4-BE49-F238E27FC236}">
                <a16:creationId xmlns:a16="http://schemas.microsoft.com/office/drawing/2014/main" id="{7E98BFA8-2B51-4BB9-8F52-50000D617043}"/>
              </a:ext>
            </a:extLst>
          </p:cNvPr>
          <p:cNvGrpSpPr/>
          <p:nvPr/>
        </p:nvGrpSpPr>
        <p:grpSpPr>
          <a:xfrm>
            <a:off x="2964148" y="5947203"/>
            <a:ext cx="699487" cy="686829"/>
            <a:chOff x="2964148" y="5628213"/>
            <a:chExt cx="699487" cy="686829"/>
          </a:xfrm>
        </p:grpSpPr>
        <p:sp>
          <p:nvSpPr>
            <p:cNvPr id="71" name="Oval 70">
              <a:extLst>
                <a:ext uri="{FF2B5EF4-FFF2-40B4-BE49-F238E27FC236}">
                  <a16:creationId xmlns:a16="http://schemas.microsoft.com/office/drawing/2014/main" id="{F1C8D603-2034-4765-9B69-EF00CBB2A05E}"/>
                </a:ext>
              </a:extLst>
            </p:cNvPr>
            <p:cNvSpPr/>
            <p:nvPr/>
          </p:nvSpPr>
          <p:spPr bwMode="auto">
            <a:xfrm>
              <a:off x="2964148" y="6145207"/>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72" name="Oval 71">
              <a:extLst>
                <a:ext uri="{FF2B5EF4-FFF2-40B4-BE49-F238E27FC236}">
                  <a16:creationId xmlns:a16="http://schemas.microsoft.com/office/drawing/2014/main" id="{B9C1B027-0892-4ECE-A360-4F302EC4E75D}"/>
                </a:ext>
              </a:extLst>
            </p:cNvPr>
            <p:cNvSpPr/>
            <p:nvPr/>
          </p:nvSpPr>
          <p:spPr bwMode="auto">
            <a:xfrm>
              <a:off x="2984166" y="5980397"/>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73" name="Oval 72">
              <a:extLst>
                <a:ext uri="{FF2B5EF4-FFF2-40B4-BE49-F238E27FC236}">
                  <a16:creationId xmlns:a16="http://schemas.microsoft.com/office/drawing/2014/main" id="{96D8D090-35CF-456F-9652-E44467977728}"/>
                </a:ext>
              </a:extLst>
            </p:cNvPr>
            <p:cNvSpPr/>
            <p:nvPr/>
          </p:nvSpPr>
          <p:spPr bwMode="auto">
            <a:xfrm>
              <a:off x="3117570" y="5975676"/>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74" name="Oval 73">
              <a:extLst>
                <a:ext uri="{FF2B5EF4-FFF2-40B4-BE49-F238E27FC236}">
                  <a16:creationId xmlns:a16="http://schemas.microsoft.com/office/drawing/2014/main" id="{A9EDCE38-0023-476E-8BEE-363DC9A59177}"/>
                </a:ext>
              </a:extLst>
            </p:cNvPr>
            <p:cNvSpPr/>
            <p:nvPr/>
          </p:nvSpPr>
          <p:spPr bwMode="auto">
            <a:xfrm>
              <a:off x="3134305" y="6145359"/>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75" name="Oval 74">
              <a:extLst>
                <a:ext uri="{FF2B5EF4-FFF2-40B4-BE49-F238E27FC236}">
                  <a16:creationId xmlns:a16="http://schemas.microsoft.com/office/drawing/2014/main" id="{8DB07DB8-70D6-4B3C-9B79-A0437B265989}"/>
                </a:ext>
              </a:extLst>
            </p:cNvPr>
            <p:cNvSpPr/>
            <p:nvPr/>
          </p:nvSpPr>
          <p:spPr bwMode="auto">
            <a:xfrm>
              <a:off x="3269970" y="6128076"/>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76" name="Oval 75">
              <a:extLst>
                <a:ext uri="{FF2B5EF4-FFF2-40B4-BE49-F238E27FC236}">
                  <a16:creationId xmlns:a16="http://schemas.microsoft.com/office/drawing/2014/main" id="{486C98F3-57DF-4352-8879-34B97D87295B}"/>
                </a:ext>
              </a:extLst>
            </p:cNvPr>
            <p:cNvSpPr/>
            <p:nvPr/>
          </p:nvSpPr>
          <p:spPr bwMode="auto">
            <a:xfrm>
              <a:off x="3026956" y="5857156"/>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77" name="Oval 76">
              <a:extLst>
                <a:ext uri="{FF2B5EF4-FFF2-40B4-BE49-F238E27FC236}">
                  <a16:creationId xmlns:a16="http://schemas.microsoft.com/office/drawing/2014/main" id="{536E368F-A52A-43D3-974D-634787003A08}"/>
                </a:ext>
              </a:extLst>
            </p:cNvPr>
            <p:cNvSpPr/>
            <p:nvPr/>
          </p:nvSpPr>
          <p:spPr bwMode="auto">
            <a:xfrm>
              <a:off x="3037021" y="5747900"/>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78" name="Oval 77">
              <a:extLst>
                <a:ext uri="{FF2B5EF4-FFF2-40B4-BE49-F238E27FC236}">
                  <a16:creationId xmlns:a16="http://schemas.microsoft.com/office/drawing/2014/main" id="{4EF38547-B1E7-49B7-8A89-2058851E5426}"/>
                </a:ext>
              </a:extLst>
            </p:cNvPr>
            <p:cNvSpPr/>
            <p:nvPr/>
          </p:nvSpPr>
          <p:spPr bwMode="auto">
            <a:xfrm>
              <a:off x="3206292" y="5797352"/>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79" name="Oval 78">
              <a:extLst>
                <a:ext uri="{FF2B5EF4-FFF2-40B4-BE49-F238E27FC236}">
                  <a16:creationId xmlns:a16="http://schemas.microsoft.com/office/drawing/2014/main" id="{43FC7DE5-06F6-4401-BA03-100DB2909960}"/>
                </a:ext>
              </a:extLst>
            </p:cNvPr>
            <p:cNvSpPr/>
            <p:nvPr/>
          </p:nvSpPr>
          <p:spPr bwMode="auto">
            <a:xfrm>
              <a:off x="3292725" y="5929346"/>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80" name="Oval 79">
              <a:extLst>
                <a:ext uri="{FF2B5EF4-FFF2-40B4-BE49-F238E27FC236}">
                  <a16:creationId xmlns:a16="http://schemas.microsoft.com/office/drawing/2014/main" id="{990343FE-6E44-478F-9360-B484A990A5B8}"/>
                </a:ext>
              </a:extLst>
            </p:cNvPr>
            <p:cNvSpPr/>
            <p:nvPr/>
          </p:nvSpPr>
          <p:spPr bwMode="auto">
            <a:xfrm>
              <a:off x="3465672" y="5996904"/>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81" name="Oval 80">
              <a:extLst>
                <a:ext uri="{FF2B5EF4-FFF2-40B4-BE49-F238E27FC236}">
                  <a16:creationId xmlns:a16="http://schemas.microsoft.com/office/drawing/2014/main" id="{992B67E2-ABF7-4700-978F-46C60C038571}"/>
                </a:ext>
              </a:extLst>
            </p:cNvPr>
            <p:cNvSpPr/>
            <p:nvPr/>
          </p:nvSpPr>
          <p:spPr bwMode="auto">
            <a:xfrm>
              <a:off x="3445125" y="6081746"/>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82" name="Oval 81">
              <a:extLst>
                <a:ext uri="{FF2B5EF4-FFF2-40B4-BE49-F238E27FC236}">
                  <a16:creationId xmlns:a16="http://schemas.microsoft.com/office/drawing/2014/main" id="{067172C6-841A-41CC-9937-4170BFE1EDD6}"/>
                </a:ext>
              </a:extLst>
            </p:cNvPr>
            <p:cNvSpPr/>
            <p:nvPr/>
          </p:nvSpPr>
          <p:spPr bwMode="auto">
            <a:xfrm>
              <a:off x="3182468" y="5628213"/>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83" name="Oval 82">
              <a:extLst>
                <a:ext uri="{FF2B5EF4-FFF2-40B4-BE49-F238E27FC236}">
                  <a16:creationId xmlns:a16="http://schemas.microsoft.com/office/drawing/2014/main" id="{19DB00FE-C4FE-46D4-BB3A-3FC6AC839E23}"/>
                </a:ext>
              </a:extLst>
            </p:cNvPr>
            <p:cNvSpPr/>
            <p:nvPr/>
          </p:nvSpPr>
          <p:spPr bwMode="auto">
            <a:xfrm>
              <a:off x="3391068" y="5790837"/>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grpSp>
      <p:grpSp>
        <p:nvGrpSpPr>
          <p:cNvPr id="116" name="Group 115">
            <a:extLst>
              <a:ext uri="{FF2B5EF4-FFF2-40B4-BE49-F238E27FC236}">
                <a16:creationId xmlns:a16="http://schemas.microsoft.com/office/drawing/2014/main" id="{8BCEAD1D-9F76-4A7D-9F60-696FA78DBD7D}"/>
              </a:ext>
            </a:extLst>
          </p:cNvPr>
          <p:cNvGrpSpPr/>
          <p:nvPr/>
        </p:nvGrpSpPr>
        <p:grpSpPr>
          <a:xfrm>
            <a:off x="7020332" y="5905191"/>
            <a:ext cx="699487" cy="686829"/>
            <a:chOff x="7020332" y="5586201"/>
            <a:chExt cx="699487" cy="686829"/>
          </a:xfrm>
        </p:grpSpPr>
        <p:sp>
          <p:nvSpPr>
            <p:cNvPr id="84" name="Oval 83">
              <a:extLst>
                <a:ext uri="{FF2B5EF4-FFF2-40B4-BE49-F238E27FC236}">
                  <a16:creationId xmlns:a16="http://schemas.microsoft.com/office/drawing/2014/main" id="{413659EC-95D6-4D5E-89FD-73940DE1D001}"/>
                </a:ext>
              </a:extLst>
            </p:cNvPr>
            <p:cNvSpPr/>
            <p:nvPr/>
          </p:nvSpPr>
          <p:spPr bwMode="auto">
            <a:xfrm>
              <a:off x="7020332" y="6103195"/>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85" name="Oval 84">
              <a:extLst>
                <a:ext uri="{FF2B5EF4-FFF2-40B4-BE49-F238E27FC236}">
                  <a16:creationId xmlns:a16="http://schemas.microsoft.com/office/drawing/2014/main" id="{89C6A188-8636-4AEF-8F5C-147C343AE14F}"/>
                </a:ext>
              </a:extLst>
            </p:cNvPr>
            <p:cNvSpPr/>
            <p:nvPr/>
          </p:nvSpPr>
          <p:spPr bwMode="auto">
            <a:xfrm>
              <a:off x="7040350" y="5938385"/>
              <a:ext cx="197963" cy="16968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86" name="Oval 85">
              <a:extLst>
                <a:ext uri="{FF2B5EF4-FFF2-40B4-BE49-F238E27FC236}">
                  <a16:creationId xmlns:a16="http://schemas.microsoft.com/office/drawing/2014/main" id="{FC896632-027B-49B6-9DC1-EECBE7EA423B}"/>
                </a:ext>
              </a:extLst>
            </p:cNvPr>
            <p:cNvSpPr/>
            <p:nvPr/>
          </p:nvSpPr>
          <p:spPr bwMode="auto">
            <a:xfrm>
              <a:off x="7173754" y="5933664"/>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87" name="Oval 86">
              <a:extLst>
                <a:ext uri="{FF2B5EF4-FFF2-40B4-BE49-F238E27FC236}">
                  <a16:creationId xmlns:a16="http://schemas.microsoft.com/office/drawing/2014/main" id="{60CBFF2E-1995-4B99-B62A-FBA91498AD83}"/>
                </a:ext>
              </a:extLst>
            </p:cNvPr>
            <p:cNvSpPr/>
            <p:nvPr/>
          </p:nvSpPr>
          <p:spPr bwMode="auto">
            <a:xfrm>
              <a:off x="7190489" y="6103347"/>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88" name="Oval 87">
              <a:extLst>
                <a:ext uri="{FF2B5EF4-FFF2-40B4-BE49-F238E27FC236}">
                  <a16:creationId xmlns:a16="http://schemas.microsoft.com/office/drawing/2014/main" id="{D4D5D337-B032-4AA6-8332-01DE0E000799}"/>
                </a:ext>
              </a:extLst>
            </p:cNvPr>
            <p:cNvSpPr/>
            <p:nvPr/>
          </p:nvSpPr>
          <p:spPr bwMode="auto">
            <a:xfrm>
              <a:off x="7326154" y="6086064"/>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89" name="Oval 88">
              <a:extLst>
                <a:ext uri="{FF2B5EF4-FFF2-40B4-BE49-F238E27FC236}">
                  <a16:creationId xmlns:a16="http://schemas.microsoft.com/office/drawing/2014/main" id="{29A671B9-603C-453F-A479-C5225D825AEA}"/>
                </a:ext>
              </a:extLst>
            </p:cNvPr>
            <p:cNvSpPr/>
            <p:nvPr/>
          </p:nvSpPr>
          <p:spPr bwMode="auto">
            <a:xfrm>
              <a:off x="7083140" y="5815144"/>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90" name="Oval 89">
              <a:extLst>
                <a:ext uri="{FF2B5EF4-FFF2-40B4-BE49-F238E27FC236}">
                  <a16:creationId xmlns:a16="http://schemas.microsoft.com/office/drawing/2014/main" id="{ED617B82-A53E-4D6F-A0C8-8136252B5557}"/>
                </a:ext>
              </a:extLst>
            </p:cNvPr>
            <p:cNvSpPr/>
            <p:nvPr/>
          </p:nvSpPr>
          <p:spPr bwMode="auto">
            <a:xfrm>
              <a:off x="7093205" y="5705888"/>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91" name="Oval 90">
              <a:extLst>
                <a:ext uri="{FF2B5EF4-FFF2-40B4-BE49-F238E27FC236}">
                  <a16:creationId xmlns:a16="http://schemas.microsoft.com/office/drawing/2014/main" id="{5C51BD61-9C9D-4B48-9288-4D331B146C92}"/>
                </a:ext>
              </a:extLst>
            </p:cNvPr>
            <p:cNvSpPr/>
            <p:nvPr/>
          </p:nvSpPr>
          <p:spPr bwMode="auto">
            <a:xfrm>
              <a:off x="7262476" y="5755340"/>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92" name="Oval 91">
              <a:extLst>
                <a:ext uri="{FF2B5EF4-FFF2-40B4-BE49-F238E27FC236}">
                  <a16:creationId xmlns:a16="http://schemas.microsoft.com/office/drawing/2014/main" id="{4B94B11F-8C88-4315-8FD3-F913091B553B}"/>
                </a:ext>
              </a:extLst>
            </p:cNvPr>
            <p:cNvSpPr/>
            <p:nvPr/>
          </p:nvSpPr>
          <p:spPr bwMode="auto">
            <a:xfrm>
              <a:off x="7348909" y="5887334"/>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93" name="Oval 92">
              <a:extLst>
                <a:ext uri="{FF2B5EF4-FFF2-40B4-BE49-F238E27FC236}">
                  <a16:creationId xmlns:a16="http://schemas.microsoft.com/office/drawing/2014/main" id="{6383B534-AB5D-4A05-A603-165B0CC6ACD0}"/>
                </a:ext>
              </a:extLst>
            </p:cNvPr>
            <p:cNvSpPr/>
            <p:nvPr/>
          </p:nvSpPr>
          <p:spPr bwMode="auto">
            <a:xfrm>
              <a:off x="7521856" y="5954892"/>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94" name="Oval 93">
              <a:extLst>
                <a:ext uri="{FF2B5EF4-FFF2-40B4-BE49-F238E27FC236}">
                  <a16:creationId xmlns:a16="http://schemas.microsoft.com/office/drawing/2014/main" id="{59168D37-062E-45FD-8377-51BEEF04E81B}"/>
                </a:ext>
              </a:extLst>
            </p:cNvPr>
            <p:cNvSpPr/>
            <p:nvPr/>
          </p:nvSpPr>
          <p:spPr bwMode="auto">
            <a:xfrm>
              <a:off x="7501309" y="6039734"/>
              <a:ext cx="197963" cy="169683"/>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95" name="Oval 94">
              <a:extLst>
                <a:ext uri="{FF2B5EF4-FFF2-40B4-BE49-F238E27FC236}">
                  <a16:creationId xmlns:a16="http://schemas.microsoft.com/office/drawing/2014/main" id="{10E9C7F8-8A94-4F42-A10E-B6BEF4A496D8}"/>
                </a:ext>
              </a:extLst>
            </p:cNvPr>
            <p:cNvSpPr/>
            <p:nvPr/>
          </p:nvSpPr>
          <p:spPr bwMode="auto">
            <a:xfrm>
              <a:off x="7238652" y="5586201"/>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96" name="Oval 95">
              <a:extLst>
                <a:ext uri="{FF2B5EF4-FFF2-40B4-BE49-F238E27FC236}">
                  <a16:creationId xmlns:a16="http://schemas.microsoft.com/office/drawing/2014/main" id="{08DAA2FA-2EDD-492B-816D-6D72712BA3B5}"/>
                </a:ext>
              </a:extLst>
            </p:cNvPr>
            <p:cNvSpPr/>
            <p:nvPr/>
          </p:nvSpPr>
          <p:spPr bwMode="auto">
            <a:xfrm>
              <a:off x="7447252" y="5748825"/>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grpSp>
      <p:grpSp>
        <p:nvGrpSpPr>
          <p:cNvPr id="112" name="Group 111">
            <a:extLst>
              <a:ext uri="{FF2B5EF4-FFF2-40B4-BE49-F238E27FC236}">
                <a16:creationId xmlns:a16="http://schemas.microsoft.com/office/drawing/2014/main" id="{D6CE1904-5FBA-44E0-BE13-EB7F14B29495}"/>
              </a:ext>
            </a:extLst>
          </p:cNvPr>
          <p:cNvGrpSpPr/>
          <p:nvPr/>
        </p:nvGrpSpPr>
        <p:grpSpPr>
          <a:xfrm>
            <a:off x="5467005" y="4813983"/>
            <a:ext cx="1432874" cy="1019380"/>
            <a:chOff x="5467005" y="4494993"/>
            <a:chExt cx="1432874" cy="1019380"/>
          </a:xfrm>
        </p:grpSpPr>
        <p:grpSp>
          <p:nvGrpSpPr>
            <p:cNvPr id="110" name="Group 109">
              <a:extLst>
                <a:ext uri="{FF2B5EF4-FFF2-40B4-BE49-F238E27FC236}">
                  <a16:creationId xmlns:a16="http://schemas.microsoft.com/office/drawing/2014/main" id="{ED97387C-3441-4929-B3E7-859646CE4800}"/>
                </a:ext>
              </a:extLst>
            </p:cNvPr>
            <p:cNvGrpSpPr/>
            <p:nvPr/>
          </p:nvGrpSpPr>
          <p:grpSpPr>
            <a:xfrm rot="11344866">
              <a:off x="6145818" y="4494993"/>
              <a:ext cx="699487" cy="686829"/>
              <a:chOff x="1416237" y="1661256"/>
              <a:chExt cx="699487" cy="686829"/>
            </a:xfrm>
          </p:grpSpPr>
          <p:sp>
            <p:nvSpPr>
              <p:cNvPr id="97" name="Oval 96">
                <a:extLst>
                  <a:ext uri="{FF2B5EF4-FFF2-40B4-BE49-F238E27FC236}">
                    <a16:creationId xmlns:a16="http://schemas.microsoft.com/office/drawing/2014/main" id="{B67BE92D-960F-4060-A333-C507D4D30BFA}"/>
                  </a:ext>
                </a:extLst>
              </p:cNvPr>
              <p:cNvSpPr/>
              <p:nvPr/>
            </p:nvSpPr>
            <p:spPr bwMode="auto">
              <a:xfrm rot="11036916">
                <a:off x="1416237" y="2178250"/>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98" name="Oval 97">
                <a:extLst>
                  <a:ext uri="{FF2B5EF4-FFF2-40B4-BE49-F238E27FC236}">
                    <a16:creationId xmlns:a16="http://schemas.microsoft.com/office/drawing/2014/main" id="{33917B60-651C-42B4-8F95-8769EDC9961B}"/>
                  </a:ext>
                </a:extLst>
              </p:cNvPr>
              <p:cNvSpPr/>
              <p:nvPr/>
            </p:nvSpPr>
            <p:spPr bwMode="auto">
              <a:xfrm rot="11036916">
                <a:off x="1436255" y="2013440"/>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99" name="Oval 98">
                <a:extLst>
                  <a:ext uri="{FF2B5EF4-FFF2-40B4-BE49-F238E27FC236}">
                    <a16:creationId xmlns:a16="http://schemas.microsoft.com/office/drawing/2014/main" id="{B70AF5A9-2DA6-4239-B4F2-D0351C1E5F9F}"/>
                  </a:ext>
                </a:extLst>
              </p:cNvPr>
              <p:cNvSpPr/>
              <p:nvPr/>
            </p:nvSpPr>
            <p:spPr bwMode="auto">
              <a:xfrm rot="11036916">
                <a:off x="1569659" y="2008719"/>
                <a:ext cx="197963" cy="169683"/>
              </a:xfrm>
              <a:prstGeom prst="ellipse">
                <a:avLst/>
              </a:prstGeom>
              <a:solidFill>
                <a:schemeClr val="bg1">
                  <a:lumMod val="65000"/>
                </a:scheme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00" name="Oval 99">
                <a:extLst>
                  <a:ext uri="{FF2B5EF4-FFF2-40B4-BE49-F238E27FC236}">
                    <a16:creationId xmlns:a16="http://schemas.microsoft.com/office/drawing/2014/main" id="{745B1959-9110-4211-9793-5C2384A8F367}"/>
                  </a:ext>
                </a:extLst>
              </p:cNvPr>
              <p:cNvSpPr/>
              <p:nvPr/>
            </p:nvSpPr>
            <p:spPr bwMode="auto">
              <a:xfrm rot="11036916">
                <a:off x="1586394" y="2178402"/>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01" name="Oval 100">
                <a:extLst>
                  <a:ext uri="{FF2B5EF4-FFF2-40B4-BE49-F238E27FC236}">
                    <a16:creationId xmlns:a16="http://schemas.microsoft.com/office/drawing/2014/main" id="{61904F09-9201-490F-9C95-274A310C5C55}"/>
                  </a:ext>
                </a:extLst>
              </p:cNvPr>
              <p:cNvSpPr/>
              <p:nvPr/>
            </p:nvSpPr>
            <p:spPr bwMode="auto">
              <a:xfrm rot="11036916">
                <a:off x="1722059" y="2161119"/>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02" name="Oval 101">
                <a:extLst>
                  <a:ext uri="{FF2B5EF4-FFF2-40B4-BE49-F238E27FC236}">
                    <a16:creationId xmlns:a16="http://schemas.microsoft.com/office/drawing/2014/main" id="{439EF95D-FF04-4D6F-A308-FB1C80ED4134}"/>
                  </a:ext>
                </a:extLst>
              </p:cNvPr>
              <p:cNvSpPr/>
              <p:nvPr/>
            </p:nvSpPr>
            <p:spPr bwMode="auto">
              <a:xfrm rot="11036916">
                <a:off x="1479045" y="1890199"/>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03" name="Oval 102">
                <a:extLst>
                  <a:ext uri="{FF2B5EF4-FFF2-40B4-BE49-F238E27FC236}">
                    <a16:creationId xmlns:a16="http://schemas.microsoft.com/office/drawing/2014/main" id="{FCFD86CC-1CE9-4A1E-9246-CAC070C834C6}"/>
                  </a:ext>
                </a:extLst>
              </p:cNvPr>
              <p:cNvSpPr/>
              <p:nvPr/>
            </p:nvSpPr>
            <p:spPr bwMode="auto">
              <a:xfrm rot="11036916">
                <a:off x="1489110" y="1780943"/>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04" name="Oval 103">
                <a:extLst>
                  <a:ext uri="{FF2B5EF4-FFF2-40B4-BE49-F238E27FC236}">
                    <a16:creationId xmlns:a16="http://schemas.microsoft.com/office/drawing/2014/main" id="{19AF5E4A-AC85-4B13-BC42-F7873C92F08B}"/>
                  </a:ext>
                </a:extLst>
              </p:cNvPr>
              <p:cNvSpPr/>
              <p:nvPr/>
            </p:nvSpPr>
            <p:spPr bwMode="auto">
              <a:xfrm rot="11036916">
                <a:off x="1658381" y="1830395"/>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05" name="Oval 104">
                <a:extLst>
                  <a:ext uri="{FF2B5EF4-FFF2-40B4-BE49-F238E27FC236}">
                    <a16:creationId xmlns:a16="http://schemas.microsoft.com/office/drawing/2014/main" id="{1D2BAB8F-5799-41DF-A9BF-B32D95685D81}"/>
                  </a:ext>
                </a:extLst>
              </p:cNvPr>
              <p:cNvSpPr/>
              <p:nvPr/>
            </p:nvSpPr>
            <p:spPr bwMode="auto">
              <a:xfrm rot="11036916">
                <a:off x="1744814" y="1962389"/>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06" name="Oval 105">
                <a:extLst>
                  <a:ext uri="{FF2B5EF4-FFF2-40B4-BE49-F238E27FC236}">
                    <a16:creationId xmlns:a16="http://schemas.microsoft.com/office/drawing/2014/main" id="{6E0F0463-94D7-47F7-9774-90DC52712533}"/>
                  </a:ext>
                </a:extLst>
              </p:cNvPr>
              <p:cNvSpPr/>
              <p:nvPr/>
            </p:nvSpPr>
            <p:spPr bwMode="auto">
              <a:xfrm rot="11036916">
                <a:off x="1917761" y="2029947"/>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07" name="Oval 106">
                <a:extLst>
                  <a:ext uri="{FF2B5EF4-FFF2-40B4-BE49-F238E27FC236}">
                    <a16:creationId xmlns:a16="http://schemas.microsoft.com/office/drawing/2014/main" id="{8C734D24-E8EE-4512-B391-81975F706990}"/>
                  </a:ext>
                </a:extLst>
              </p:cNvPr>
              <p:cNvSpPr/>
              <p:nvPr/>
            </p:nvSpPr>
            <p:spPr bwMode="auto">
              <a:xfrm rot="11036916">
                <a:off x="1897214" y="2114789"/>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08" name="Oval 107">
                <a:extLst>
                  <a:ext uri="{FF2B5EF4-FFF2-40B4-BE49-F238E27FC236}">
                    <a16:creationId xmlns:a16="http://schemas.microsoft.com/office/drawing/2014/main" id="{4EC26CF4-77BE-4DEF-8DED-29CA2DA2D254}"/>
                  </a:ext>
                </a:extLst>
              </p:cNvPr>
              <p:cNvSpPr/>
              <p:nvPr/>
            </p:nvSpPr>
            <p:spPr bwMode="auto">
              <a:xfrm rot="11036916">
                <a:off x="1634557" y="1661256"/>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09" name="Oval 108">
                <a:extLst>
                  <a:ext uri="{FF2B5EF4-FFF2-40B4-BE49-F238E27FC236}">
                    <a16:creationId xmlns:a16="http://schemas.microsoft.com/office/drawing/2014/main" id="{F0AE84AC-2C1D-4336-9B4B-207D6BE409B1}"/>
                  </a:ext>
                </a:extLst>
              </p:cNvPr>
              <p:cNvSpPr/>
              <p:nvPr/>
            </p:nvSpPr>
            <p:spPr bwMode="auto">
              <a:xfrm rot="11036916">
                <a:off x="1843157" y="1823880"/>
                <a:ext cx="197963" cy="169683"/>
              </a:xfrm>
              <a:prstGeom prst="ellipse">
                <a:avLst/>
              </a:prstGeom>
              <a:solidFill>
                <a:schemeClr val="accent3"/>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grpSp>
        <p:sp>
          <p:nvSpPr>
            <p:cNvPr id="111" name="TextBox 110">
              <a:extLst>
                <a:ext uri="{FF2B5EF4-FFF2-40B4-BE49-F238E27FC236}">
                  <a16:creationId xmlns:a16="http://schemas.microsoft.com/office/drawing/2014/main" id="{FD5B4DBF-DC48-488E-8FA8-2BDFDE6DC5BA}"/>
                </a:ext>
              </a:extLst>
            </p:cNvPr>
            <p:cNvSpPr txBox="1"/>
            <p:nvPr/>
          </p:nvSpPr>
          <p:spPr>
            <a:xfrm>
              <a:off x="5467005" y="5096172"/>
              <a:ext cx="1432874" cy="418201"/>
            </a:xfrm>
            <a:prstGeom prst="rect">
              <a:avLst/>
            </a:prstGeom>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2000" b="0" i="0" u="none" strike="noStrike" kern="1000" cap="none" spc="-30" normalizeH="0" baseline="0" noProof="0">
                  <a:ln>
                    <a:noFill/>
                  </a:ln>
                  <a:solidFill>
                    <a:srgbClr val="181818"/>
                  </a:solidFill>
                  <a:effectLst/>
                  <a:uLnTx/>
                  <a:uFillTx/>
                  <a:latin typeface="Ericsson Hilda"/>
                  <a:ea typeface="+mn-ea"/>
                  <a:cs typeface="+mn-cs"/>
                </a:rPr>
                <a:t>(4G) MBSFN</a:t>
              </a:r>
            </a:p>
          </p:txBody>
        </p:sp>
      </p:grpSp>
      <p:sp>
        <p:nvSpPr>
          <p:cNvPr id="113" name="TextBox 112">
            <a:extLst>
              <a:ext uri="{FF2B5EF4-FFF2-40B4-BE49-F238E27FC236}">
                <a16:creationId xmlns:a16="http://schemas.microsoft.com/office/drawing/2014/main" id="{956E3EBF-9509-4B21-BF1E-F5E1E699AE78}"/>
              </a:ext>
            </a:extLst>
          </p:cNvPr>
          <p:cNvSpPr txBox="1"/>
          <p:nvPr/>
        </p:nvSpPr>
        <p:spPr>
          <a:xfrm rot="2148349">
            <a:off x="6904788" y="4126040"/>
            <a:ext cx="914400" cy="914400"/>
          </a:xfrm>
          <a:prstGeom prst="rect">
            <a:avLst/>
          </a:prstGeom>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b="0" i="0" u="none" strike="noStrike" kern="1000" cap="none" spc="-30" normalizeH="0" baseline="0" noProof="0">
                <a:ln>
                  <a:noFill/>
                </a:ln>
                <a:solidFill>
                  <a:srgbClr val="181818"/>
                </a:solidFill>
                <a:effectLst/>
                <a:uLnTx/>
                <a:uFillTx/>
                <a:latin typeface="Ericsson Hilda"/>
                <a:ea typeface="+mn-ea"/>
                <a:cs typeface="+mn-cs"/>
              </a:rPr>
              <a:t>Coverage: on par with unicast</a:t>
            </a:r>
            <a:br>
              <a:rPr lang="en-US" kern="1000" spc="-30">
                <a:solidFill>
                  <a:srgbClr val="181818"/>
                </a:solidFill>
                <a:latin typeface="Ericsson Hilda"/>
                <a:ea typeface="+mn-ea"/>
                <a:cs typeface="+mn-cs"/>
              </a:rPr>
            </a:br>
            <a:r>
              <a:rPr lang="en-US" kern="1000" spc="-30">
                <a:solidFill>
                  <a:srgbClr val="181818"/>
                </a:solidFill>
                <a:latin typeface="Ericsson Hilda"/>
                <a:ea typeface="+mn-ea"/>
                <a:cs typeface="+mn-cs"/>
              </a:rPr>
              <a:t>Capacity target: on par or beyond</a:t>
            </a:r>
            <a:br>
              <a:rPr lang="en-US" kern="1000" spc="-30">
                <a:solidFill>
                  <a:srgbClr val="181818"/>
                </a:solidFill>
                <a:latin typeface="Ericsson Hilda"/>
                <a:ea typeface="+mn-ea"/>
                <a:cs typeface="+mn-cs"/>
              </a:rPr>
            </a:br>
            <a:r>
              <a:rPr lang="en-US" kern="1000" spc="-30">
                <a:solidFill>
                  <a:srgbClr val="181818"/>
                </a:solidFill>
                <a:latin typeface="Ericsson Hilda"/>
                <a:ea typeface="+mn-ea"/>
                <a:cs typeface="+mn-cs"/>
              </a:rPr>
              <a:t>	                </a:t>
            </a:r>
            <a:r>
              <a:rPr lang="en-US" i="1" kern="1000" spc="-30">
                <a:solidFill>
                  <a:srgbClr val="181818"/>
                </a:solidFill>
                <a:latin typeface="Ericsson Hilda"/>
                <a:ea typeface="+mn-ea"/>
                <a:cs typeface="+mn-cs"/>
              </a:rPr>
              <a:t>actual</a:t>
            </a:r>
            <a:r>
              <a:rPr lang="en-US" kern="1000" spc="-30">
                <a:solidFill>
                  <a:srgbClr val="181818"/>
                </a:solidFill>
                <a:latin typeface="Ericsson Hilda"/>
                <a:ea typeface="+mn-ea"/>
                <a:cs typeface="+mn-cs"/>
              </a:rPr>
              <a:t> BC</a:t>
            </a:r>
            <a:endParaRPr kumimoji="0" lang="en-US" b="0" i="0" u="none" strike="noStrike" kern="1000" cap="none" spc="-30" normalizeH="0" baseline="0" noProof="0">
              <a:ln>
                <a:noFill/>
              </a:ln>
              <a:solidFill>
                <a:srgbClr val="181818"/>
              </a:solidFill>
              <a:effectLst/>
              <a:uLnTx/>
              <a:uFillTx/>
              <a:latin typeface="Ericsson Hilda"/>
              <a:ea typeface="+mn-ea"/>
              <a:cs typeface="+mn-cs"/>
            </a:endParaRPr>
          </a:p>
        </p:txBody>
      </p:sp>
      <p:grpSp>
        <p:nvGrpSpPr>
          <p:cNvPr id="126" name="Group 125">
            <a:extLst>
              <a:ext uri="{FF2B5EF4-FFF2-40B4-BE49-F238E27FC236}">
                <a16:creationId xmlns:a16="http://schemas.microsoft.com/office/drawing/2014/main" id="{88BF3966-71D8-45DA-BDDD-57AC0C292D35}"/>
              </a:ext>
            </a:extLst>
          </p:cNvPr>
          <p:cNvGrpSpPr/>
          <p:nvPr/>
        </p:nvGrpSpPr>
        <p:grpSpPr>
          <a:xfrm>
            <a:off x="1566355" y="2060329"/>
            <a:ext cx="3085478" cy="530242"/>
            <a:chOff x="1491924" y="1964632"/>
            <a:chExt cx="3085478" cy="530242"/>
          </a:xfrm>
        </p:grpSpPr>
        <p:sp>
          <p:nvSpPr>
            <p:cNvPr id="122" name="Cylinder 121">
              <a:extLst>
                <a:ext uri="{FF2B5EF4-FFF2-40B4-BE49-F238E27FC236}">
                  <a16:creationId xmlns:a16="http://schemas.microsoft.com/office/drawing/2014/main" id="{E9DCDD2B-337A-4309-AC04-FDE3B760CA2D}"/>
                </a:ext>
              </a:extLst>
            </p:cNvPr>
            <p:cNvSpPr/>
            <p:nvPr/>
          </p:nvSpPr>
          <p:spPr bwMode="auto">
            <a:xfrm rot="18400761">
              <a:off x="2778549" y="678007"/>
              <a:ext cx="512228" cy="3085478"/>
            </a:xfrm>
            <a:prstGeom prst="can">
              <a:avLst>
                <a:gd name="adj" fmla="val 71009"/>
              </a:avLst>
            </a:prstGeom>
            <a:solidFill>
              <a:srgbClr val="0082F0">
                <a:alpha val="2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23" name="TextBox 122">
              <a:extLst>
                <a:ext uri="{FF2B5EF4-FFF2-40B4-BE49-F238E27FC236}">
                  <a16:creationId xmlns:a16="http://schemas.microsoft.com/office/drawing/2014/main" id="{FA49C8F9-94F5-4B07-957E-EC0EEEA0502C}"/>
                </a:ext>
              </a:extLst>
            </p:cNvPr>
            <p:cNvSpPr txBox="1"/>
            <p:nvPr/>
          </p:nvSpPr>
          <p:spPr>
            <a:xfrm rot="2200761">
              <a:off x="2340064" y="1996828"/>
              <a:ext cx="1456960" cy="498046"/>
            </a:xfrm>
            <a:prstGeom prst="rect">
              <a:avLst/>
            </a:prstGeom>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a:ln>
                    <a:noFill/>
                  </a:ln>
                  <a:solidFill>
                    <a:srgbClr val="181818"/>
                  </a:solidFill>
                  <a:effectLst/>
                  <a:uLnTx/>
                  <a:uFillTx/>
                  <a:latin typeface="Ericsson Hilda"/>
                  <a:ea typeface="+mn-ea"/>
                  <a:cs typeface="+mn-cs"/>
                </a:rPr>
                <a:t>Data stream,</a:t>
              </a:r>
              <a:br>
                <a:rPr kumimoji="0" lang="en-US" sz="1400" b="0" i="0" u="none" strike="noStrike" kern="1000" cap="none" spc="-30" normalizeH="0" baseline="0" noProof="0">
                  <a:ln>
                    <a:noFill/>
                  </a:ln>
                  <a:solidFill>
                    <a:srgbClr val="181818"/>
                  </a:solidFill>
                  <a:effectLst/>
                  <a:uLnTx/>
                  <a:uFillTx/>
                  <a:latin typeface="Ericsson Hilda"/>
                  <a:ea typeface="+mn-ea"/>
                  <a:cs typeface="+mn-cs"/>
                </a:rPr>
              </a:br>
              <a:r>
                <a:rPr lang="en-US" sz="1400" kern="1000" spc="-30">
                  <a:solidFill>
                    <a:schemeClr val="accent3"/>
                  </a:solidFill>
                  <a:latin typeface="Ericsson Hilda"/>
                </a:rPr>
                <a:t>robust</a:t>
              </a:r>
              <a:r>
                <a:rPr kumimoji="0" lang="en-US" sz="1400" b="0" i="0" u="none" strike="noStrike" kern="1000" cap="none" spc="-30" normalizeH="0" baseline="0" noProof="0">
                  <a:ln>
                    <a:noFill/>
                  </a:ln>
                  <a:solidFill>
                    <a:schemeClr val="accent3"/>
                  </a:solidFill>
                  <a:effectLst/>
                  <a:uLnTx/>
                  <a:uFillTx/>
                  <a:latin typeface="Ericsson Hilda"/>
                  <a:ea typeface="+mn-ea"/>
                  <a:cs typeface="+mn-cs"/>
                </a:rPr>
                <a:t> MCS, repetitions</a:t>
              </a:r>
            </a:p>
          </p:txBody>
        </p:sp>
      </p:grpSp>
      <p:grpSp>
        <p:nvGrpSpPr>
          <p:cNvPr id="127" name="Group 126">
            <a:extLst>
              <a:ext uri="{FF2B5EF4-FFF2-40B4-BE49-F238E27FC236}">
                <a16:creationId xmlns:a16="http://schemas.microsoft.com/office/drawing/2014/main" id="{E945BF8B-D2D6-4DD1-B5BE-A4728ADB8E62}"/>
              </a:ext>
            </a:extLst>
          </p:cNvPr>
          <p:cNvGrpSpPr/>
          <p:nvPr/>
        </p:nvGrpSpPr>
        <p:grpSpPr>
          <a:xfrm rot="21042975">
            <a:off x="6245088" y="2096746"/>
            <a:ext cx="3085478" cy="872441"/>
            <a:chOff x="-14465" y="2726996"/>
            <a:chExt cx="3085478" cy="872441"/>
          </a:xfrm>
        </p:grpSpPr>
        <p:sp>
          <p:nvSpPr>
            <p:cNvPr id="125" name="Cylinder 124">
              <a:extLst>
                <a:ext uri="{FF2B5EF4-FFF2-40B4-BE49-F238E27FC236}">
                  <a16:creationId xmlns:a16="http://schemas.microsoft.com/office/drawing/2014/main" id="{6DB6B6A9-2B3C-441F-B19B-67BC463A5149}"/>
                </a:ext>
              </a:extLst>
            </p:cNvPr>
            <p:cNvSpPr/>
            <p:nvPr/>
          </p:nvSpPr>
          <p:spPr bwMode="auto">
            <a:xfrm rot="18733569">
              <a:off x="1272160" y="1440371"/>
              <a:ext cx="512228" cy="3085478"/>
            </a:xfrm>
            <a:prstGeom prst="can">
              <a:avLst>
                <a:gd name="adj" fmla="val 71009"/>
              </a:avLst>
            </a:prstGeom>
            <a:solidFill>
              <a:srgbClr val="0082F0">
                <a:alpha val="2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sp>
          <p:nvSpPr>
            <p:cNvPr id="124" name="TextBox 123">
              <a:extLst>
                <a:ext uri="{FF2B5EF4-FFF2-40B4-BE49-F238E27FC236}">
                  <a16:creationId xmlns:a16="http://schemas.microsoft.com/office/drawing/2014/main" id="{87D2BA05-0632-4AF3-84BB-123F7FA9380C}"/>
                </a:ext>
              </a:extLst>
            </p:cNvPr>
            <p:cNvSpPr txBox="1"/>
            <p:nvPr/>
          </p:nvSpPr>
          <p:spPr>
            <a:xfrm rot="2533569">
              <a:off x="901212" y="3101391"/>
              <a:ext cx="2093338" cy="498046"/>
            </a:xfrm>
            <a:prstGeom prst="rect">
              <a:avLst/>
            </a:prstGeom>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a:ln>
                    <a:noFill/>
                  </a:ln>
                  <a:solidFill>
                    <a:srgbClr val="181818"/>
                  </a:solidFill>
                  <a:effectLst/>
                  <a:uLnTx/>
                  <a:uFillTx/>
                  <a:latin typeface="Ericsson Hilda"/>
                  <a:ea typeface="+mn-ea"/>
                  <a:cs typeface="+mn-cs"/>
                </a:rPr>
                <a:t>Data stream,</a:t>
              </a:r>
              <a:br>
                <a:rPr kumimoji="0" lang="en-US" sz="1400" b="0" i="0" u="none" strike="noStrike" kern="1000" cap="none" spc="-30" normalizeH="0" baseline="0" noProof="0">
                  <a:ln>
                    <a:noFill/>
                  </a:ln>
                  <a:solidFill>
                    <a:srgbClr val="181818"/>
                  </a:solidFill>
                  <a:effectLst/>
                  <a:uLnTx/>
                  <a:uFillTx/>
                  <a:latin typeface="Ericsson Hilda"/>
                  <a:ea typeface="+mn-ea"/>
                  <a:cs typeface="+mn-cs"/>
                </a:rPr>
              </a:br>
              <a:r>
                <a:rPr kumimoji="0" lang="en-US" sz="1400" b="0" i="0" u="none" strike="noStrike" kern="1000" cap="none" spc="-30" normalizeH="0" baseline="0" noProof="0">
                  <a:ln>
                    <a:noFill/>
                  </a:ln>
                  <a:solidFill>
                    <a:schemeClr val="accent1"/>
                  </a:solidFill>
                  <a:effectLst/>
                  <a:uLnTx/>
                  <a:uFillTx/>
                  <a:latin typeface="Ericsson Hilda"/>
                  <a:ea typeface="+mn-ea"/>
                  <a:cs typeface="+mn-cs"/>
                </a:rPr>
                <a:t>MC</a:t>
              </a:r>
              <a:r>
                <a:rPr lang="en-US" sz="1400" kern="1000" spc="-30">
                  <a:solidFill>
                    <a:schemeClr val="accent1"/>
                  </a:solidFill>
                  <a:latin typeface="Ericsson Hilda"/>
                </a:rPr>
                <a:t> re-</a:t>
              </a:r>
              <a:r>
                <a:rPr lang="en-US" sz="1400" kern="1000" spc="-30" err="1">
                  <a:solidFill>
                    <a:schemeClr val="accent1"/>
                  </a:solidFill>
                  <a:latin typeface="Ericsson Hilda"/>
                </a:rPr>
                <a:t>tx</a:t>
              </a:r>
              <a:r>
                <a:rPr lang="en-US" sz="1400" kern="1000" spc="-30">
                  <a:solidFill>
                    <a:schemeClr val="accent1"/>
                  </a:solidFill>
                  <a:latin typeface="Ericsson Hilda"/>
                </a:rPr>
                <a:t> etc.</a:t>
              </a:r>
              <a:endParaRPr kumimoji="0" lang="en-US" sz="1400" b="0" i="0" u="none" strike="noStrike" kern="1000" cap="none" spc="-30" normalizeH="0" baseline="0" noProof="0">
                <a:ln>
                  <a:noFill/>
                </a:ln>
                <a:solidFill>
                  <a:schemeClr val="accent1"/>
                </a:solidFill>
                <a:effectLst/>
                <a:uLnTx/>
                <a:uFillTx/>
                <a:latin typeface="Ericsson Hilda"/>
                <a:ea typeface="+mn-ea"/>
                <a:cs typeface="+mn-cs"/>
              </a:endParaRPr>
            </a:p>
          </p:txBody>
        </p:sp>
      </p:grpSp>
      <p:sp>
        <p:nvSpPr>
          <p:cNvPr id="130" name="TextBox 129">
            <a:extLst>
              <a:ext uri="{FF2B5EF4-FFF2-40B4-BE49-F238E27FC236}">
                <a16:creationId xmlns:a16="http://schemas.microsoft.com/office/drawing/2014/main" id="{3C5E1660-0809-4FCF-8759-C327BF418B9F}"/>
              </a:ext>
            </a:extLst>
          </p:cNvPr>
          <p:cNvSpPr txBox="1"/>
          <p:nvPr/>
        </p:nvSpPr>
        <p:spPr>
          <a:xfrm rot="2148349">
            <a:off x="422355" y="1451696"/>
            <a:ext cx="914400" cy="914400"/>
          </a:xfrm>
          <a:prstGeom prst="rect">
            <a:avLst/>
          </a:prstGeom>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b="0" i="0" u="none" strike="noStrike" kern="1000" cap="none" spc="-30" normalizeH="0" baseline="0" noProof="0">
                <a:ln>
                  <a:noFill/>
                </a:ln>
                <a:solidFill>
                  <a:srgbClr val="181818"/>
                </a:solidFill>
                <a:effectLst/>
                <a:uLnTx/>
                <a:uFillTx/>
                <a:latin typeface="Ericsson Hilda"/>
                <a:ea typeface="+mn-ea"/>
                <a:cs typeface="+mn-cs"/>
              </a:rPr>
              <a:t>Single cell BC is suitable for </a:t>
            </a:r>
            <a:br>
              <a:rPr kumimoji="0" lang="en-US" b="0" i="0" u="none" strike="noStrike" kern="1000" cap="none" spc="-30" normalizeH="0" baseline="0" noProof="0">
                <a:ln>
                  <a:noFill/>
                </a:ln>
                <a:solidFill>
                  <a:srgbClr val="181818"/>
                </a:solidFill>
                <a:effectLst/>
                <a:uLnTx/>
                <a:uFillTx/>
                <a:latin typeface="Ericsson Hilda"/>
                <a:ea typeface="+mn-ea"/>
                <a:cs typeface="+mn-cs"/>
              </a:rPr>
            </a:br>
            <a:r>
              <a:rPr kumimoji="0" lang="en-US" b="0" i="0" u="none" strike="noStrike" kern="1000" cap="none" spc="-30" normalizeH="0" baseline="0" noProof="0">
                <a:ln>
                  <a:noFill/>
                </a:ln>
                <a:solidFill>
                  <a:srgbClr val="181818"/>
                </a:solidFill>
                <a:effectLst/>
                <a:uLnTx/>
                <a:uFillTx/>
                <a:latin typeface="Ericsson Hilda"/>
                <a:ea typeface="+mn-ea"/>
                <a:cs typeface="+mn-cs"/>
              </a:rPr>
              <a:t>non-real time, </a:t>
            </a:r>
            <a:r>
              <a:rPr lang="en-US" kern="1000" spc="-30">
                <a:solidFill>
                  <a:srgbClr val="181818"/>
                </a:solidFill>
                <a:latin typeface="Ericsson Hilda"/>
                <a:ea typeface="+mn-ea"/>
                <a:cs typeface="+mn-cs"/>
              </a:rPr>
              <a:t>non-Mission </a:t>
            </a:r>
            <a:br>
              <a:rPr lang="en-US" kern="1000" spc="-30">
                <a:solidFill>
                  <a:srgbClr val="181818"/>
                </a:solidFill>
                <a:latin typeface="Ericsson Hilda"/>
                <a:ea typeface="+mn-ea"/>
                <a:cs typeface="+mn-cs"/>
              </a:rPr>
            </a:br>
            <a:r>
              <a:rPr lang="en-US" kern="1000" spc="-30">
                <a:solidFill>
                  <a:srgbClr val="181818"/>
                </a:solidFill>
                <a:latin typeface="Ericsson Hilda"/>
                <a:ea typeface="+mn-ea"/>
                <a:cs typeface="+mn-cs"/>
              </a:rPr>
              <a:t>Critical use cases – AL-FEC + </a:t>
            </a:r>
            <a:br>
              <a:rPr lang="en-US" kern="1000" spc="-30">
                <a:solidFill>
                  <a:srgbClr val="181818"/>
                </a:solidFill>
                <a:latin typeface="Ericsson Hilda"/>
                <a:ea typeface="+mn-ea"/>
                <a:cs typeface="+mn-cs"/>
              </a:rPr>
            </a:br>
            <a:r>
              <a:rPr lang="en-US" kern="1000" spc="-30">
                <a:solidFill>
                  <a:srgbClr val="181818"/>
                </a:solidFill>
                <a:latin typeface="Ericsson Hilda"/>
                <a:ea typeface="+mn-ea"/>
                <a:cs typeface="+mn-cs"/>
              </a:rPr>
              <a:t>unicast repair</a:t>
            </a:r>
            <a:endParaRPr kumimoji="0" lang="en-US" b="0" i="0" u="none" strike="noStrike" kern="1000" cap="none" spc="-30" normalizeH="0" baseline="0" noProof="0">
              <a:ln>
                <a:noFill/>
              </a:ln>
              <a:solidFill>
                <a:srgbClr val="181818"/>
              </a:solidFill>
              <a:effectLst/>
              <a:uLnTx/>
              <a:uFillTx/>
              <a:latin typeface="Ericsson Hilda"/>
              <a:ea typeface="+mn-ea"/>
              <a:cs typeface="+mn-cs"/>
            </a:endParaRPr>
          </a:p>
        </p:txBody>
      </p:sp>
      <p:grpSp>
        <p:nvGrpSpPr>
          <p:cNvPr id="131" name="Group 130">
            <a:extLst>
              <a:ext uri="{FF2B5EF4-FFF2-40B4-BE49-F238E27FC236}">
                <a16:creationId xmlns:a16="http://schemas.microsoft.com/office/drawing/2014/main" id="{3C41003C-48E1-4BB5-B1F7-772BF49EB6EE}"/>
              </a:ext>
            </a:extLst>
          </p:cNvPr>
          <p:cNvGrpSpPr/>
          <p:nvPr/>
        </p:nvGrpSpPr>
        <p:grpSpPr>
          <a:xfrm>
            <a:off x="3783084" y="1166044"/>
            <a:ext cx="1849307" cy="459293"/>
            <a:chOff x="0" y="62181"/>
            <a:chExt cx="5472112" cy="1374750"/>
          </a:xfrm>
        </p:grpSpPr>
        <p:sp>
          <p:nvSpPr>
            <p:cNvPr id="132" name="Rectangle: Rounded Corners 131">
              <a:extLst>
                <a:ext uri="{FF2B5EF4-FFF2-40B4-BE49-F238E27FC236}">
                  <a16:creationId xmlns:a16="http://schemas.microsoft.com/office/drawing/2014/main" id="{A5F0F506-9C67-485F-9438-9FCD75BF0DBE}"/>
                </a:ext>
              </a:extLst>
            </p:cNvPr>
            <p:cNvSpPr/>
            <p:nvPr/>
          </p:nvSpPr>
          <p:spPr>
            <a:xfrm>
              <a:off x="0" y="62181"/>
              <a:ext cx="5472112" cy="1374750"/>
            </a:xfrm>
            <a:prstGeom prst="roundRect">
              <a:avLst/>
            </a:prstGeom>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133" name="Rectangle: Rounded Corners 4">
              <a:extLst>
                <a:ext uri="{FF2B5EF4-FFF2-40B4-BE49-F238E27FC236}">
                  <a16:creationId xmlns:a16="http://schemas.microsoft.com/office/drawing/2014/main" id="{6CFEC941-5586-4AB6-9F45-D5BADDBBF159}"/>
                </a:ext>
              </a:extLst>
            </p:cNvPr>
            <p:cNvSpPr txBox="1"/>
            <p:nvPr/>
          </p:nvSpPr>
          <p:spPr>
            <a:xfrm>
              <a:off x="67110" y="129291"/>
              <a:ext cx="5337892" cy="12405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Broadcast</a:t>
              </a:r>
            </a:p>
          </p:txBody>
        </p:sp>
      </p:grpSp>
      <p:grpSp>
        <p:nvGrpSpPr>
          <p:cNvPr id="134" name="Group 133">
            <a:extLst>
              <a:ext uri="{FF2B5EF4-FFF2-40B4-BE49-F238E27FC236}">
                <a16:creationId xmlns:a16="http://schemas.microsoft.com/office/drawing/2014/main" id="{104CE6EA-99CF-4ABD-82F5-74AEB13DFA37}"/>
              </a:ext>
            </a:extLst>
          </p:cNvPr>
          <p:cNvGrpSpPr/>
          <p:nvPr/>
        </p:nvGrpSpPr>
        <p:grpSpPr>
          <a:xfrm>
            <a:off x="7838623" y="1138142"/>
            <a:ext cx="1849307" cy="459293"/>
            <a:chOff x="0" y="62181"/>
            <a:chExt cx="5472112" cy="1374750"/>
          </a:xfrm>
        </p:grpSpPr>
        <p:sp>
          <p:nvSpPr>
            <p:cNvPr id="135" name="Rectangle: Rounded Corners 134">
              <a:extLst>
                <a:ext uri="{FF2B5EF4-FFF2-40B4-BE49-F238E27FC236}">
                  <a16:creationId xmlns:a16="http://schemas.microsoft.com/office/drawing/2014/main" id="{31999D28-8D84-4E3F-8180-73FB8A483D16}"/>
                </a:ext>
              </a:extLst>
            </p:cNvPr>
            <p:cNvSpPr/>
            <p:nvPr/>
          </p:nvSpPr>
          <p:spPr>
            <a:xfrm>
              <a:off x="0" y="62181"/>
              <a:ext cx="5472112" cy="1374750"/>
            </a:xfrm>
            <a:prstGeom prst="roundRect">
              <a:avLst/>
            </a:prstGeom>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136" name="Rectangle: Rounded Corners 4">
              <a:extLst>
                <a:ext uri="{FF2B5EF4-FFF2-40B4-BE49-F238E27FC236}">
                  <a16:creationId xmlns:a16="http://schemas.microsoft.com/office/drawing/2014/main" id="{8CA1A379-3261-46AA-A221-E3D54DCE01FD}"/>
                </a:ext>
              </a:extLst>
            </p:cNvPr>
            <p:cNvSpPr txBox="1"/>
            <p:nvPr/>
          </p:nvSpPr>
          <p:spPr>
            <a:xfrm>
              <a:off x="67110" y="129291"/>
              <a:ext cx="5337892" cy="12405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Multicast</a:t>
              </a:r>
            </a:p>
          </p:txBody>
        </p:sp>
      </p:grpSp>
    </p:spTree>
    <p:extLst>
      <p:ext uri="{BB962C8B-B14F-4D97-AF65-F5344CB8AC3E}">
        <p14:creationId xmlns:p14="http://schemas.microsoft.com/office/powerpoint/2010/main" val="1600218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127"/>
                                        </p:tgtEl>
                                        <p:attrNameLst>
                                          <p:attrName>style.visibility</p:attrName>
                                        </p:attrNameLst>
                                      </p:cBhvr>
                                      <p:to>
                                        <p:strVal val="visible"/>
                                      </p:to>
                                    </p:set>
                                    <p:animEffect transition="in" filter="fade">
                                      <p:cBhvr>
                                        <p:cTn id="10" dur="500"/>
                                        <p:tgtEl>
                                          <p:spTgt spid="12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fade">
                                      <p:cBhvr>
                                        <p:cTn id="15" dur="500"/>
                                        <p:tgtEl>
                                          <p:spTgt spid="1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5"/>
                                        </p:tgtEl>
                                        <p:attrNameLst>
                                          <p:attrName>style.visibility</p:attrName>
                                        </p:attrNameLst>
                                      </p:cBhvr>
                                      <p:to>
                                        <p:strVal val="visible"/>
                                      </p:to>
                                    </p:set>
                                    <p:animEffect transition="in" filter="fade">
                                      <p:cBhvr>
                                        <p:cTn id="20" dur="500"/>
                                        <p:tgtEl>
                                          <p:spTgt spid="1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2"/>
                                        </p:tgtEl>
                                        <p:attrNameLst>
                                          <p:attrName>style.visibility</p:attrName>
                                        </p:attrNameLst>
                                      </p:cBhvr>
                                      <p:to>
                                        <p:strVal val="visible"/>
                                      </p:to>
                                    </p:set>
                                    <p:animEffect transition="in" filter="fade">
                                      <p:cBhvr>
                                        <p:cTn id="25" dur="500"/>
                                        <p:tgtEl>
                                          <p:spTgt spid="1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6"/>
                                        </p:tgtEl>
                                        <p:attrNameLst>
                                          <p:attrName>style.visibility</p:attrName>
                                        </p:attrNameLst>
                                      </p:cBhvr>
                                      <p:to>
                                        <p:strVal val="visible"/>
                                      </p:to>
                                    </p:set>
                                    <p:animEffect transition="in" filter="fade">
                                      <p:cBhvr>
                                        <p:cTn id="30" dur="500"/>
                                        <p:tgtEl>
                                          <p:spTgt spid="1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30">
                                            <p:txEl>
                                              <p:pRg st="0" end="0"/>
                                            </p:txEl>
                                          </p:spTgt>
                                        </p:tgtEl>
                                        <p:attrNameLst>
                                          <p:attrName>style.visibility</p:attrName>
                                        </p:attrNameLst>
                                      </p:cBhvr>
                                      <p:to>
                                        <p:strVal val="visible"/>
                                      </p:to>
                                    </p:set>
                                    <p:animEffect transition="in" filter="fade">
                                      <p:cBhvr>
                                        <p:cTn id="35" dur="500"/>
                                        <p:tgtEl>
                                          <p:spTgt spid="130">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3"/>
                                        </p:tgtEl>
                                        <p:attrNameLst>
                                          <p:attrName>style.visibility</p:attrName>
                                        </p:attrNameLst>
                                      </p:cBhvr>
                                      <p:to>
                                        <p:strVal val="visible"/>
                                      </p:to>
                                    </p:set>
                                    <p:animEffect transition="in" filter="fade">
                                      <p:cBhvr>
                                        <p:cTn id="4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14332-C418-46DB-83E0-5B672614C37D}"/>
              </a:ext>
            </a:extLst>
          </p:cNvPr>
          <p:cNvSpPr>
            <a:spLocks noGrp="1"/>
          </p:cNvSpPr>
          <p:nvPr>
            <p:ph type="title"/>
          </p:nvPr>
        </p:nvSpPr>
        <p:spPr>
          <a:xfrm>
            <a:off x="305011" y="492812"/>
            <a:ext cx="10873272" cy="588457"/>
          </a:xfrm>
        </p:spPr>
        <p:txBody>
          <a:bodyPr/>
          <a:lstStyle/>
          <a:p>
            <a:r>
              <a:rPr lang="en-US"/>
              <a:t>Group activation efficiency issue</a:t>
            </a:r>
          </a:p>
        </p:txBody>
      </p:sp>
      <p:sp>
        <p:nvSpPr>
          <p:cNvPr id="5" name="Content Placeholder 4">
            <a:extLst>
              <a:ext uri="{FF2B5EF4-FFF2-40B4-BE49-F238E27FC236}">
                <a16:creationId xmlns:a16="http://schemas.microsoft.com/office/drawing/2014/main" id="{F78310E4-B731-4FED-82E3-A854982D44C4}"/>
              </a:ext>
            </a:extLst>
          </p:cNvPr>
          <p:cNvSpPr>
            <a:spLocks noGrp="1"/>
          </p:cNvSpPr>
          <p:nvPr>
            <p:ph idx="1"/>
          </p:nvPr>
        </p:nvSpPr>
        <p:spPr>
          <a:xfrm>
            <a:off x="128055" y="1859279"/>
            <a:ext cx="4767547" cy="4358641"/>
          </a:xfrm>
        </p:spPr>
        <p:txBody>
          <a:bodyPr/>
          <a:lstStyle/>
          <a:p>
            <a:r>
              <a:rPr lang="en-US" sz="1600"/>
              <a:t>AMF is not aware of joined UEs</a:t>
            </a:r>
          </a:p>
          <a:p>
            <a:endParaRPr lang="en-US" sz="1600"/>
          </a:p>
          <a:p>
            <a:r>
              <a:rPr lang="en-US" sz="1600"/>
              <a:t>MB-SMF notifies SMF for MBS Session Activation</a:t>
            </a:r>
          </a:p>
          <a:p>
            <a:endParaRPr lang="en-US" sz="1600"/>
          </a:p>
          <a:p>
            <a:r>
              <a:rPr lang="en-US" sz="1600"/>
              <a:t>SMF builds candidate UE list for paging and sends to AMF</a:t>
            </a:r>
          </a:p>
          <a:p>
            <a:endParaRPr lang="en-US" sz="1600"/>
          </a:p>
          <a:p>
            <a:r>
              <a:rPr lang="en-US" sz="1600"/>
              <a:t>AMF processes the UE list for information preparation (e.g. paging area, with some issues when also paging optimization should be applied) and sends paging request to NG-RANs</a:t>
            </a:r>
          </a:p>
          <a:p>
            <a:endParaRPr lang="en-US" sz="1600"/>
          </a:p>
          <a:p>
            <a:r>
              <a:rPr lang="en-US" sz="1600"/>
              <a:t>If the UE list is long, the processing UE list takes time. It brings difficulties to meet </a:t>
            </a:r>
            <a:r>
              <a:rPr lang="en-US" sz="1600">
                <a:solidFill>
                  <a:srgbClr val="0070C0"/>
                </a:solidFill>
              </a:rPr>
              <a:t>call setup time </a:t>
            </a:r>
            <a:r>
              <a:rPr lang="en-US" sz="1600"/>
              <a:t>requirement for large groups (</a:t>
            </a:r>
            <a:r>
              <a:rPr lang="en-US" sz="1600">
                <a:solidFill>
                  <a:srgbClr val="FF0000"/>
                </a:solidFill>
              </a:rPr>
              <a:t>performance</a:t>
            </a:r>
            <a:r>
              <a:rPr lang="en-US" sz="1600"/>
              <a:t>).</a:t>
            </a:r>
          </a:p>
          <a:p>
            <a:endParaRPr lang="en-US" sz="1600"/>
          </a:p>
          <a:p>
            <a:endParaRPr lang="en-US" sz="1600"/>
          </a:p>
        </p:txBody>
      </p:sp>
      <p:sp>
        <p:nvSpPr>
          <p:cNvPr id="46" name="Rectangle 45">
            <a:extLst>
              <a:ext uri="{FF2B5EF4-FFF2-40B4-BE49-F238E27FC236}">
                <a16:creationId xmlns:a16="http://schemas.microsoft.com/office/drawing/2014/main" id="{71AA2639-7109-462F-99E4-AF0412474009}"/>
              </a:ext>
            </a:extLst>
          </p:cNvPr>
          <p:cNvSpPr/>
          <p:nvPr/>
        </p:nvSpPr>
        <p:spPr bwMode="auto">
          <a:xfrm>
            <a:off x="8091530" y="3408291"/>
            <a:ext cx="1056283" cy="610246"/>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indent="0" algn="ctr">
              <a:buNone/>
            </a:pPr>
            <a:r>
              <a:rPr lang="en-US" altLang="zh-CN" sz="1400">
                <a:solidFill>
                  <a:schemeClr val="bg1"/>
                </a:solidFill>
              </a:rPr>
              <a:t>AMF</a:t>
            </a:r>
          </a:p>
        </p:txBody>
      </p:sp>
      <p:sp>
        <p:nvSpPr>
          <p:cNvPr id="48" name="Rectangle 47">
            <a:extLst>
              <a:ext uri="{FF2B5EF4-FFF2-40B4-BE49-F238E27FC236}">
                <a16:creationId xmlns:a16="http://schemas.microsoft.com/office/drawing/2014/main" id="{896399F6-4836-49FC-934B-AE6C449BC0AB}"/>
              </a:ext>
            </a:extLst>
          </p:cNvPr>
          <p:cNvSpPr/>
          <p:nvPr/>
        </p:nvSpPr>
        <p:spPr bwMode="auto">
          <a:xfrm>
            <a:off x="10804529" y="3416501"/>
            <a:ext cx="1056283" cy="602036"/>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a:r>
              <a:rPr lang="en-US" altLang="zh-CN" sz="1400">
                <a:solidFill>
                  <a:schemeClr val="bg1"/>
                </a:solidFill>
              </a:rPr>
              <a:t>SMF</a:t>
            </a:r>
          </a:p>
        </p:txBody>
      </p:sp>
      <p:cxnSp>
        <p:nvCxnSpPr>
          <p:cNvPr id="12" name="Straight Arrow Connector 11">
            <a:extLst>
              <a:ext uri="{FF2B5EF4-FFF2-40B4-BE49-F238E27FC236}">
                <a16:creationId xmlns:a16="http://schemas.microsoft.com/office/drawing/2014/main" id="{EA2DAD65-925B-4386-8B1B-A428F441DF8F}"/>
              </a:ext>
            </a:extLst>
          </p:cNvPr>
          <p:cNvCxnSpPr>
            <a:cxnSpLocks/>
            <a:stCxn id="48" idx="1"/>
            <a:endCxn id="46" idx="3"/>
          </p:cNvCxnSpPr>
          <p:nvPr/>
        </p:nvCxnSpPr>
        <p:spPr bwMode="auto">
          <a:xfrm flipH="1" flipV="1">
            <a:off x="9147813" y="3713414"/>
            <a:ext cx="1656716" cy="410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7" name="TextBox 16">
            <a:extLst>
              <a:ext uri="{FF2B5EF4-FFF2-40B4-BE49-F238E27FC236}">
                <a16:creationId xmlns:a16="http://schemas.microsoft.com/office/drawing/2014/main" id="{16F5B50E-4315-48D2-A09D-5D50F1237A02}"/>
              </a:ext>
            </a:extLst>
          </p:cNvPr>
          <p:cNvSpPr txBox="1"/>
          <p:nvPr/>
        </p:nvSpPr>
        <p:spPr bwMode="auto">
          <a:xfrm>
            <a:off x="9172528" y="3754990"/>
            <a:ext cx="1632001" cy="32184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t>Group activation (MBS session ID, </a:t>
            </a:r>
            <a:r>
              <a:rPr lang="en-US" altLang="zh-CN" sz="1100">
                <a:solidFill>
                  <a:srgbClr val="0070C0"/>
                </a:solidFill>
              </a:rPr>
              <a:t>UE list</a:t>
            </a:r>
            <a:r>
              <a:rPr lang="en-US" altLang="zh-CN" sz="1100"/>
              <a:t>)</a:t>
            </a:r>
            <a:endParaRPr lang="zh-CN" altLang="en-US" sz="1100" err="1"/>
          </a:p>
        </p:txBody>
      </p:sp>
      <p:sp>
        <p:nvSpPr>
          <p:cNvPr id="49" name="Rectangle 48">
            <a:extLst>
              <a:ext uri="{FF2B5EF4-FFF2-40B4-BE49-F238E27FC236}">
                <a16:creationId xmlns:a16="http://schemas.microsoft.com/office/drawing/2014/main" id="{52B51053-74F7-431E-A4A9-647EACA062DA}"/>
              </a:ext>
            </a:extLst>
          </p:cNvPr>
          <p:cNvSpPr/>
          <p:nvPr/>
        </p:nvSpPr>
        <p:spPr bwMode="auto">
          <a:xfrm>
            <a:off x="10810281" y="2379811"/>
            <a:ext cx="1056284" cy="588456"/>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a:r>
              <a:rPr lang="en-US" altLang="zh-CN" sz="1400">
                <a:solidFill>
                  <a:schemeClr val="bg1"/>
                </a:solidFill>
              </a:rPr>
              <a:t>MB-SMF</a:t>
            </a:r>
          </a:p>
        </p:txBody>
      </p:sp>
      <p:cxnSp>
        <p:nvCxnSpPr>
          <p:cNvPr id="50" name="Straight Arrow Connector 49">
            <a:extLst>
              <a:ext uri="{FF2B5EF4-FFF2-40B4-BE49-F238E27FC236}">
                <a16:creationId xmlns:a16="http://schemas.microsoft.com/office/drawing/2014/main" id="{F2809828-6448-4676-8045-FAD35F0B94F8}"/>
              </a:ext>
            </a:extLst>
          </p:cNvPr>
          <p:cNvCxnSpPr>
            <a:cxnSpLocks/>
            <a:stCxn id="49" idx="2"/>
            <a:endCxn id="48" idx="0"/>
          </p:cNvCxnSpPr>
          <p:nvPr/>
        </p:nvCxnSpPr>
        <p:spPr bwMode="auto">
          <a:xfrm flipH="1">
            <a:off x="11332671" y="2968267"/>
            <a:ext cx="5752" cy="44823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5" name="TextBox 54">
            <a:extLst>
              <a:ext uri="{FF2B5EF4-FFF2-40B4-BE49-F238E27FC236}">
                <a16:creationId xmlns:a16="http://schemas.microsoft.com/office/drawing/2014/main" id="{59E3F67A-49AC-4E68-9BC0-172BDBB11AE2}"/>
              </a:ext>
            </a:extLst>
          </p:cNvPr>
          <p:cNvSpPr txBox="1"/>
          <p:nvPr/>
        </p:nvSpPr>
        <p:spPr bwMode="auto">
          <a:xfrm>
            <a:off x="9586063" y="2991528"/>
            <a:ext cx="1746607" cy="29822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r">
              <a:buClr>
                <a:schemeClr val="tx1"/>
              </a:buClr>
            </a:pPr>
            <a:r>
              <a:rPr lang="en-US" altLang="zh-CN" sz="1100"/>
              <a:t>MBS session activation (MBS session ID)</a:t>
            </a:r>
            <a:endParaRPr lang="zh-CN" altLang="en-US" sz="1100" err="1"/>
          </a:p>
        </p:txBody>
      </p:sp>
      <p:cxnSp>
        <p:nvCxnSpPr>
          <p:cNvPr id="24" name="Straight Arrow Connector 23">
            <a:extLst>
              <a:ext uri="{FF2B5EF4-FFF2-40B4-BE49-F238E27FC236}">
                <a16:creationId xmlns:a16="http://schemas.microsoft.com/office/drawing/2014/main" id="{17C2CC80-8594-41F0-AC40-49CA184AF169}"/>
              </a:ext>
            </a:extLst>
          </p:cNvPr>
          <p:cNvCxnSpPr>
            <a:cxnSpLocks/>
            <a:stCxn id="46" idx="1"/>
            <a:endCxn id="40" idx="3"/>
          </p:cNvCxnSpPr>
          <p:nvPr/>
        </p:nvCxnSpPr>
        <p:spPr bwMode="auto">
          <a:xfrm flipH="1">
            <a:off x="6980341" y="3713414"/>
            <a:ext cx="1111189" cy="326370"/>
          </a:xfrm>
          <a:prstGeom prst="straightConnector1">
            <a:avLst/>
          </a:prstGeom>
          <a:solidFill>
            <a:schemeClr val="accent1"/>
          </a:solidFill>
          <a:ln w="12700" cap="flat" cmpd="sng" algn="ctr">
            <a:solidFill>
              <a:schemeClr val="accent1"/>
            </a:solidFill>
            <a:prstDash val="solid"/>
            <a:round/>
            <a:headEnd type="none" w="med" len="med"/>
            <a:tailEnd type="triangle"/>
          </a:ln>
          <a:effectLst/>
        </p:spPr>
      </p:cxnSp>
      <p:sp>
        <p:nvSpPr>
          <p:cNvPr id="64" name="TextBox 63">
            <a:extLst>
              <a:ext uri="{FF2B5EF4-FFF2-40B4-BE49-F238E27FC236}">
                <a16:creationId xmlns:a16="http://schemas.microsoft.com/office/drawing/2014/main" id="{A4414016-F7DD-488F-AD47-4DF47CF96AE1}"/>
              </a:ext>
            </a:extLst>
          </p:cNvPr>
          <p:cNvSpPr txBox="1"/>
          <p:nvPr/>
        </p:nvSpPr>
        <p:spPr bwMode="auto">
          <a:xfrm>
            <a:off x="6677796" y="3927720"/>
            <a:ext cx="1746607" cy="29822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solidFill>
                  <a:srgbClr val="0070C0"/>
                </a:solidFill>
              </a:rPr>
              <a:t>Paging</a:t>
            </a:r>
            <a:endParaRPr lang="zh-CN" altLang="en-US" sz="1100" err="1">
              <a:solidFill>
                <a:srgbClr val="0070C0"/>
              </a:solidFill>
            </a:endParaRPr>
          </a:p>
        </p:txBody>
      </p:sp>
      <p:cxnSp>
        <p:nvCxnSpPr>
          <p:cNvPr id="71" name="Straight Arrow Connector 70">
            <a:extLst>
              <a:ext uri="{FF2B5EF4-FFF2-40B4-BE49-F238E27FC236}">
                <a16:creationId xmlns:a16="http://schemas.microsoft.com/office/drawing/2014/main" id="{6F21B304-94CE-4229-8BE0-5E7AB8F8B5D3}"/>
              </a:ext>
            </a:extLst>
          </p:cNvPr>
          <p:cNvCxnSpPr>
            <a:cxnSpLocks/>
            <a:stCxn id="46" idx="1"/>
            <a:endCxn id="69" idx="3"/>
          </p:cNvCxnSpPr>
          <p:nvPr/>
        </p:nvCxnSpPr>
        <p:spPr bwMode="auto">
          <a:xfrm flipH="1" flipV="1">
            <a:off x="6154371" y="2866082"/>
            <a:ext cx="1937159" cy="847332"/>
          </a:xfrm>
          <a:prstGeom prst="straightConnector1">
            <a:avLst/>
          </a:prstGeom>
          <a:solidFill>
            <a:schemeClr val="accent1"/>
          </a:solidFill>
          <a:ln w="12700" cap="flat" cmpd="sng" algn="ctr">
            <a:solidFill>
              <a:schemeClr val="accent1"/>
            </a:solidFill>
            <a:prstDash val="solid"/>
            <a:round/>
            <a:headEnd type="none" w="med" len="med"/>
            <a:tailEnd type="triangle"/>
          </a:ln>
          <a:effectLst/>
        </p:spPr>
      </p:cxnSp>
      <p:sp>
        <p:nvSpPr>
          <p:cNvPr id="72" name="TextBox 71">
            <a:extLst>
              <a:ext uri="{FF2B5EF4-FFF2-40B4-BE49-F238E27FC236}">
                <a16:creationId xmlns:a16="http://schemas.microsoft.com/office/drawing/2014/main" id="{152CE0DE-DD57-49C3-BF65-7D9DB4711175}"/>
              </a:ext>
            </a:extLst>
          </p:cNvPr>
          <p:cNvSpPr txBox="1"/>
          <p:nvPr/>
        </p:nvSpPr>
        <p:spPr bwMode="auto">
          <a:xfrm>
            <a:off x="6506184" y="3091989"/>
            <a:ext cx="1746607" cy="29822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solidFill>
                  <a:srgbClr val="0070C0"/>
                </a:solidFill>
              </a:rPr>
              <a:t>Paging</a:t>
            </a:r>
            <a:endParaRPr lang="zh-CN" altLang="en-US" sz="1100" err="1">
              <a:solidFill>
                <a:srgbClr val="0070C0"/>
              </a:solidFill>
            </a:endParaRPr>
          </a:p>
        </p:txBody>
      </p:sp>
      <p:sp>
        <p:nvSpPr>
          <p:cNvPr id="77" name="TextBox 76">
            <a:extLst>
              <a:ext uri="{FF2B5EF4-FFF2-40B4-BE49-F238E27FC236}">
                <a16:creationId xmlns:a16="http://schemas.microsoft.com/office/drawing/2014/main" id="{0F6B8C6A-74F0-4C25-A414-2BED8FF70553}"/>
              </a:ext>
            </a:extLst>
          </p:cNvPr>
          <p:cNvSpPr txBox="1"/>
          <p:nvPr/>
        </p:nvSpPr>
        <p:spPr bwMode="auto">
          <a:xfrm>
            <a:off x="7818904" y="2975350"/>
            <a:ext cx="1632001" cy="32184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t>Process </a:t>
            </a:r>
            <a:r>
              <a:rPr lang="en-US" altLang="zh-CN" sz="1100">
                <a:solidFill>
                  <a:schemeClr val="accent1"/>
                </a:solidFill>
              </a:rPr>
              <a:t>UE list</a:t>
            </a:r>
            <a:endParaRPr lang="zh-CN" altLang="en-US" sz="1100" err="1">
              <a:solidFill>
                <a:schemeClr val="accent1"/>
              </a:solidFill>
            </a:endParaRPr>
          </a:p>
        </p:txBody>
      </p:sp>
      <p:grpSp>
        <p:nvGrpSpPr>
          <p:cNvPr id="6" name="Group 5">
            <a:extLst>
              <a:ext uri="{FF2B5EF4-FFF2-40B4-BE49-F238E27FC236}">
                <a16:creationId xmlns:a16="http://schemas.microsoft.com/office/drawing/2014/main" id="{01FAF1C0-D5A0-409E-99CC-4AB1686792C1}"/>
              </a:ext>
            </a:extLst>
          </p:cNvPr>
          <p:cNvGrpSpPr/>
          <p:nvPr/>
        </p:nvGrpSpPr>
        <p:grpSpPr>
          <a:xfrm>
            <a:off x="5514187" y="3721624"/>
            <a:ext cx="1508771" cy="1284742"/>
            <a:chOff x="5514187" y="3721624"/>
            <a:chExt cx="1508771" cy="1284742"/>
          </a:xfrm>
        </p:grpSpPr>
        <p:sp>
          <p:nvSpPr>
            <p:cNvPr id="38" name="Partial Circle 37">
              <a:extLst>
                <a:ext uri="{FF2B5EF4-FFF2-40B4-BE49-F238E27FC236}">
                  <a16:creationId xmlns:a16="http://schemas.microsoft.com/office/drawing/2014/main" id="{6E36AE66-AA62-4F67-9EF8-1BDABB146856}"/>
                </a:ext>
              </a:extLst>
            </p:cNvPr>
            <p:cNvSpPr/>
            <p:nvPr/>
          </p:nvSpPr>
          <p:spPr bwMode="auto">
            <a:xfrm>
              <a:off x="5514187" y="4018537"/>
              <a:ext cx="1508771" cy="987829"/>
            </a:xfrm>
            <a:prstGeom prst="pie">
              <a:avLst>
                <a:gd name="adj1" fmla="val 20842793"/>
                <a:gd name="adj2" fmla="val 20809591"/>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zh-CN" altLang="en-US" sz="1200" b="0" i="0" u="none" strike="noStrike" cap="none" normalizeH="0" baseline="0">
                <a:ln>
                  <a:noFill/>
                </a:ln>
                <a:solidFill>
                  <a:schemeClr val="bg1"/>
                </a:solidFill>
                <a:effectLst/>
                <a:latin typeface="+mn-lt"/>
              </a:endParaRPr>
            </a:p>
          </p:txBody>
        </p:sp>
        <p:sp>
          <p:nvSpPr>
            <p:cNvPr id="39" name="Freeform 6">
              <a:extLst>
                <a:ext uri="{FF2B5EF4-FFF2-40B4-BE49-F238E27FC236}">
                  <a16:creationId xmlns:a16="http://schemas.microsoft.com/office/drawing/2014/main" id="{039BE90C-FFEC-4BB6-858E-2EC416FE0088}"/>
                </a:ext>
              </a:extLst>
            </p:cNvPr>
            <p:cNvSpPr>
              <a:spLocks noChangeAspect="1" noEditPoints="1"/>
            </p:cNvSpPr>
            <p:nvPr/>
          </p:nvSpPr>
          <p:spPr bwMode="auto">
            <a:xfrm flipH="1">
              <a:off x="5776054" y="4357944"/>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pic>
          <p:nvPicPr>
            <p:cNvPr id="40" name="Content Placeholder 11">
              <a:extLst>
                <a:ext uri="{FF2B5EF4-FFF2-40B4-BE49-F238E27FC236}">
                  <a16:creationId xmlns:a16="http://schemas.microsoft.com/office/drawing/2014/main" id="{F4ECBFD0-EFAE-43C5-8FF6-D8A97AC2AFAF}"/>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623611" y="3721624"/>
              <a:ext cx="356730" cy="636320"/>
            </a:xfrm>
            <a:prstGeom prst="rect">
              <a:avLst/>
            </a:prstGeom>
          </p:spPr>
        </p:pic>
        <p:sp>
          <p:nvSpPr>
            <p:cNvPr id="41" name="Freeform 6">
              <a:extLst>
                <a:ext uri="{FF2B5EF4-FFF2-40B4-BE49-F238E27FC236}">
                  <a16:creationId xmlns:a16="http://schemas.microsoft.com/office/drawing/2014/main" id="{45ACDD2A-6A28-42E3-BCD1-F684C40CF8B4}"/>
                </a:ext>
              </a:extLst>
            </p:cNvPr>
            <p:cNvSpPr>
              <a:spLocks noChangeAspect="1" noEditPoints="1"/>
            </p:cNvSpPr>
            <p:nvPr/>
          </p:nvSpPr>
          <p:spPr bwMode="auto">
            <a:xfrm flipH="1">
              <a:off x="6197014" y="4553912"/>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54" name="Freeform 6">
              <a:extLst>
                <a:ext uri="{FF2B5EF4-FFF2-40B4-BE49-F238E27FC236}">
                  <a16:creationId xmlns:a16="http://schemas.microsoft.com/office/drawing/2014/main" id="{C78F2EB3-DA3C-496E-B780-EEC053BDAC86}"/>
                </a:ext>
              </a:extLst>
            </p:cNvPr>
            <p:cNvSpPr>
              <a:spLocks noChangeAspect="1" noEditPoints="1"/>
            </p:cNvSpPr>
            <p:nvPr/>
          </p:nvSpPr>
          <p:spPr bwMode="auto">
            <a:xfrm flipH="1">
              <a:off x="5984111" y="4184340"/>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56" name="Freeform 6">
              <a:extLst>
                <a:ext uri="{FF2B5EF4-FFF2-40B4-BE49-F238E27FC236}">
                  <a16:creationId xmlns:a16="http://schemas.microsoft.com/office/drawing/2014/main" id="{4DF0A86F-A530-4897-898C-3A7A1CCF87A7}"/>
                </a:ext>
              </a:extLst>
            </p:cNvPr>
            <p:cNvSpPr>
              <a:spLocks noChangeAspect="1" noEditPoints="1"/>
            </p:cNvSpPr>
            <p:nvPr/>
          </p:nvSpPr>
          <p:spPr bwMode="auto">
            <a:xfrm flipH="1">
              <a:off x="5992066" y="4589857"/>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57" name="Freeform 6">
              <a:extLst>
                <a:ext uri="{FF2B5EF4-FFF2-40B4-BE49-F238E27FC236}">
                  <a16:creationId xmlns:a16="http://schemas.microsoft.com/office/drawing/2014/main" id="{D5CA8B2B-FA53-4526-9247-036BA1D0E067}"/>
                </a:ext>
              </a:extLst>
            </p:cNvPr>
            <p:cNvSpPr>
              <a:spLocks noChangeAspect="1" noEditPoints="1"/>
            </p:cNvSpPr>
            <p:nvPr/>
          </p:nvSpPr>
          <p:spPr bwMode="auto">
            <a:xfrm flipH="1">
              <a:off x="6381680" y="4613711"/>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58" name="Freeform 6">
              <a:extLst>
                <a:ext uri="{FF2B5EF4-FFF2-40B4-BE49-F238E27FC236}">
                  <a16:creationId xmlns:a16="http://schemas.microsoft.com/office/drawing/2014/main" id="{BA852C32-AB17-4273-83CF-8733C4B2D883}"/>
                </a:ext>
              </a:extLst>
            </p:cNvPr>
            <p:cNvSpPr>
              <a:spLocks noChangeAspect="1" noEditPoints="1"/>
            </p:cNvSpPr>
            <p:nvPr/>
          </p:nvSpPr>
          <p:spPr bwMode="auto">
            <a:xfrm flipH="1">
              <a:off x="6254458" y="4144583"/>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59" name="Freeform 6">
              <a:extLst>
                <a:ext uri="{FF2B5EF4-FFF2-40B4-BE49-F238E27FC236}">
                  <a16:creationId xmlns:a16="http://schemas.microsoft.com/office/drawing/2014/main" id="{74A2990F-520E-4CB4-B9CD-4D748F1BBE2A}"/>
                </a:ext>
              </a:extLst>
            </p:cNvPr>
            <p:cNvSpPr>
              <a:spLocks noChangeAspect="1" noEditPoints="1"/>
            </p:cNvSpPr>
            <p:nvPr/>
          </p:nvSpPr>
          <p:spPr bwMode="auto">
            <a:xfrm flipH="1">
              <a:off x="6636122" y="4510344"/>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60" name="Freeform 6">
              <a:extLst>
                <a:ext uri="{FF2B5EF4-FFF2-40B4-BE49-F238E27FC236}">
                  <a16:creationId xmlns:a16="http://schemas.microsoft.com/office/drawing/2014/main" id="{5ABD3232-6244-4F07-B98A-7AE35977F1B6}"/>
                </a:ext>
              </a:extLst>
            </p:cNvPr>
            <p:cNvSpPr>
              <a:spLocks noChangeAspect="1" noEditPoints="1"/>
            </p:cNvSpPr>
            <p:nvPr/>
          </p:nvSpPr>
          <p:spPr bwMode="auto">
            <a:xfrm flipH="1">
              <a:off x="6540706" y="4096879"/>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grpSp>
      <p:grpSp>
        <p:nvGrpSpPr>
          <p:cNvPr id="61" name="Group 60">
            <a:extLst>
              <a:ext uri="{FF2B5EF4-FFF2-40B4-BE49-F238E27FC236}">
                <a16:creationId xmlns:a16="http://schemas.microsoft.com/office/drawing/2014/main" id="{8A7F017B-B988-4D31-BB5F-0B3F55338714}"/>
              </a:ext>
            </a:extLst>
          </p:cNvPr>
          <p:cNvGrpSpPr/>
          <p:nvPr/>
        </p:nvGrpSpPr>
        <p:grpSpPr>
          <a:xfrm>
            <a:off x="4794996" y="2448135"/>
            <a:ext cx="1508771" cy="1284742"/>
            <a:chOff x="5514187" y="3721624"/>
            <a:chExt cx="1508771" cy="1284742"/>
          </a:xfrm>
        </p:grpSpPr>
        <p:sp>
          <p:nvSpPr>
            <p:cNvPr id="62" name="Partial Circle 61">
              <a:extLst>
                <a:ext uri="{FF2B5EF4-FFF2-40B4-BE49-F238E27FC236}">
                  <a16:creationId xmlns:a16="http://schemas.microsoft.com/office/drawing/2014/main" id="{4198BC27-EB11-4402-AB45-A16CB8D2C77F}"/>
                </a:ext>
              </a:extLst>
            </p:cNvPr>
            <p:cNvSpPr/>
            <p:nvPr/>
          </p:nvSpPr>
          <p:spPr bwMode="auto">
            <a:xfrm>
              <a:off x="5514187" y="4018537"/>
              <a:ext cx="1508771" cy="987829"/>
            </a:xfrm>
            <a:prstGeom prst="pie">
              <a:avLst>
                <a:gd name="adj1" fmla="val 20842793"/>
                <a:gd name="adj2" fmla="val 20809591"/>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zh-CN" altLang="en-US" sz="1200" b="0" i="0" u="none" strike="noStrike" cap="none" normalizeH="0" baseline="0">
                <a:ln>
                  <a:noFill/>
                </a:ln>
                <a:solidFill>
                  <a:schemeClr val="bg1"/>
                </a:solidFill>
                <a:effectLst/>
                <a:latin typeface="+mn-lt"/>
              </a:endParaRPr>
            </a:p>
          </p:txBody>
        </p:sp>
        <p:sp>
          <p:nvSpPr>
            <p:cNvPr id="63" name="Freeform 6">
              <a:extLst>
                <a:ext uri="{FF2B5EF4-FFF2-40B4-BE49-F238E27FC236}">
                  <a16:creationId xmlns:a16="http://schemas.microsoft.com/office/drawing/2014/main" id="{1EF83148-C751-4AA8-BCC6-E8546DA827FF}"/>
                </a:ext>
              </a:extLst>
            </p:cNvPr>
            <p:cNvSpPr>
              <a:spLocks noChangeAspect="1" noEditPoints="1"/>
            </p:cNvSpPr>
            <p:nvPr/>
          </p:nvSpPr>
          <p:spPr bwMode="auto">
            <a:xfrm flipH="1">
              <a:off x="5776054" y="4357944"/>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pic>
          <p:nvPicPr>
            <p:cNvPr id="68" name="Content Placeholder 11">
              <a:extLst>
                <a:ext uri="{FF2B5EF4-FFF2-40B4-BE49-F238E27FC236}">
                  <a16:creationId xmlns:a16="http://schemas.microsoft.com/office/drawing/2014/main" id="{FDE019A4-373D-47C1-8BC8-35C26D6B61F7}"/>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623611" y="3721624"/>
              <a:ext cx="356730" cy="636320"/>
            </a:xfrm>
            <a:prstGeom prst="rect">
              <a:avLst/>
            </a:prstGeom>
          </p:spPr>
        </p:pic>
        <p:sp>
          <p:nvSpPr>
            <p:cNvPr id="73" name="Freeform 6">
              <a:extLst>
                <a:ext uri="{FF2B5EF4-FFF2-40B4-BE49-F238E27FC236}">
                  <a16:creationId xmlns:a16="http://schemas.microsoft.com/office/drawing/2014/main" id="{0C14AB1B-FAF7-459F-8B2D-3E220D85809F}"/>
                </a:ext>
              </a:extLst>
            </p:cNvPr>
            <p:cNvSpPr>
              <a:spLocks noChangeAspect="1" noEditPoints="1"/>
            </p:cNvSpPr>
            <p:nvPr/>
          </p:nvSpPr>
          <p:spPr bwMode="auto">
            <a:xfrm flipH="1">
              <a:off x="6197014" y="4553912"/>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74" name="Freeform 6">
              <a:extLst>
                <a:ext uri="{FF2B5EF4-FFF2-40B4-BE49-F238E27FC236}">
                  <a16:creationId xmlns:a16="http://schemas.microsoft.com/office/drawing/2014/main" id="{757AF1B6-EBD6-485D-A422-C1D9FC90ACE6}"/>
                </a:ext>
              </a:extLst>
            </p:cNvPr>
            <p:cNvSpPr>
              <a:spLocks noChangeAspect="1" noEditPoints="1"/>
            </p:cNvSpPr>
            <p:nvPr/>
          </p:nvSpPr>
          <p:spPr bwMode="auto">
            <a:xfrm flipH="1">
              <a:off x="5984111" y="4184340"/>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75" name="Freeform 6">
              <a:extLst>
                <a:ext uri="{FF2B5EF4-FFF2-40B4-BE49-F238E27FC236}">
                  <a16:creationId xmlns:a16="http://schemas.microsoft.com/office/drawing/2014/main" id="{168CC7A8-ECC1-4982-896C-859C61948904}"/>
                </a:ext>
              </a:extLst>
            </p:cNvPr>
            <p:cNvSpPr>
              <a:spLocks noChangeAspect="1" noEditPoints="1"/>
            </p:cNvSpPr>
            <p:nvPr/>
          </p:nvSpPr>
          <p:spPr bwMode="auto">
            <a:xfrm flipH="1">
              <a:off x="5992066" y="4589857"/>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76" name="Freeform 6">
              <a:extLst>
                <a:ext uri="{FF2B5EF4-FFF2-40B4-BE49-F238E27FC236}">
                  <a16:creationId xmlns:a16="http://schemas.microsoft.com/office/drawing/2014/main" id="{0C3E888A-3139-4263-8DF6-A3EA6DB881D7}"/>
                </a:ext>
              </a:extLst>
            </p:cNvPr>
            <p:cNvSpPr>
              <a:spLocks noChangeAspect="1" noEditPoints="1"/>
            </p:cNvSpPr>
            <p:nvPr/>
          </p:nvSpPr>
          <p:spPr bwMode="auto">
            <a:xfrm flipH="1">
              <a:off x="6381680" y="4613711"/>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79" name="Freeform 6">
              <a:extLst>
                <a:ext uri="{FF2B5EF4-FFF2-40B4-BE49-F238E27FC236}">
                  <a16:creationId xmlns:a16="http://schemas.microsoft.com/office/drawing/2014/main" id="{42F9C425-AE63-4B5D-B91C-29EB4B6E5ADB}"/>
                </a:ext>
              </a:extLst>
            </p:cNvPr>
            <p:cNvSpPr>
              <a:spLocks noChangeAspect="1" noEditPoints="1"/>
            </p:cNvSpPr>
            <p:nvPr/>
          </p:nvSpPr>
          <p:spPr bwMode="auto">
            <a:xfrm flipH="1">
              <a:off x="6254458" y="4144583"/>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86" name="Freeform 6">
              <a:extLst>
                <a:ext uri="{FF2B5EF4-FFF2-40B4-BE49-F238E27FC236}">
                  <a16:creationId xmlns:a16="http://schemas.microsoft.com/office/drawing/2014/main" id="{2DE70CB2-27A6-4FD5-A522-6EFFCB36768C}"/>
                </a:ext>
              </a:extLst>
            </p:cNvPr>
            <p:cNvSpPr>
              <a:spLocks noChangeAspect="1" noEditPoints="1"/>
            </p:cNvSpPr>
            <p:nvPr/>
          </p:nvSpPr>
          <p:spPr bwMode="auto">
            <a:xfrm flipH="1">
              <a:off x="6636122" y="4510344"/>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91" name="Freeform 6">
              <a:extLst>
                <a:ext uri="{FF2B5EF4-FFF2-40B4-BE49-F238E27FC236}">
                  <a16:creationId xmlns:a16="http://schemas.microsoft.com/office/drawing/2014/main" id="{FB1207EF-8FC8-48A4-92BE-4339C3449EEA}"/>
                </a:ext>
              </a:extLst>
            </p:cNvPr>
            <p:cNvSpPr>
              <a:spLocks noChangeAspect="1" noEditPoints="1"/>
            </p:cNvSpPr>
            <p:nvPr/>
          </p:nvSpPr>
          <p:spPr bwMode="auto">
            <a:xfrm flipH="1">
              <a:off x="6540706" y="4096879"/>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grpSp>
      <p:sp>
        <p:nvSpPr>
          <p:cNvPr id="7" name="Oval 6">
            <a:extLst>
              <a:ext uri="{FF2B5EF4-FFF2-40B4-BE49-F238E27FC236}">
                <a16:creationId xmlns:a16="http://schemas.microsoft.com/office/drawing/2014/main" id="{C1BA3EFB-A186-4BD9-8B94-5DB437316E8D}"/>
              </a:ext>
            </a:extLst>
          </p:cNvPr>
          <p:cNvSpPr/>
          <p:nvPr/>
        </p:nvSpPr>
        <p:spPr bwMode="auto">
          <a:xfrm>
            <a:off x="7967207" y="2910851"/>
            <a:ext cx="1416440" cy="355051"/>
          </a:xfrm>
          <a:prstGeom prst="ellipse">
            <a:avLst/>
          </a:prstGeom>
          <a:noFill/>
          <a:ln w="12700" cap="flat" cmpd="sng" algn="ctr">
            <a:solidFill>
              <a:srgbClr val="FF0000"/>
            </a:solidFill>
            <a:prstDash val="sys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zh-CN" alt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12808024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14332-C418-46DB-83E0-5B672614C37D}"/>
              </a:ext>
            </a:extLst>
          </p:cNvPr>
          <p:cNvSpPr>
            <a:spLocks noGrp="1"/>
          </p:cNvSpPr>
          <p:nvPr>
            <p:ph type="title"/>
          </p:nvPr>
        </p:nvSpPr>
        <p:spPr>
          <a:xfrm>
            <a:off x="285038" y="444539"/>
            <a:ext cx="10873272" cy="810192"/>
          </a:xfrm>
        </p:spPr>
        <p:txBody>
          <a:bodyPr/>
          <a:lstStyle/>
          <a:p>
            <a:r>
              <a:rPr lang="en-US" altLang="zh-CN" sz="3600"/>
              <a:t>Enhancement for group activation efficiency issue</a:t>
            </a:r>
            <a:endParaRPr lang="en-US" sz="3600"/>
          </a:p>
        </p:txBody>
      </p:sp>
      <p:sp>
        <p:nvSpPr>
          <p:cNvPr id="5" name="Content Placeholder 4">
            <a:extLst>
              <a:ext uri="{FF2B5EF4-FFF2-40B4-BE49-F238E27FC236}">
                <a16:creationId xmlns:a16="http://schemas.microsoft.com/office/drawing/2014/main" id="{F78310E4-B731-4FED-82E3-A854982D44C4}"/>
              </a:ext>
            </a:extLst>
          </p:cNvPr>
          <p:cNvSpPr>
            <a:spLocks noGrp="1"/>
          </p:cNvSpPr>
          <p:nvPr>
            <p:ph idx="1"/>
          </p:nvPr>
        </p:nvSpPr>
        <p:spPr>
          <a:xfrm>
            <a:off x="177693" y="1889759"/>
            <a:ext cx="4490668" cy="4434049"/>
          </a:xfrm>
        </p:spPr>
        <p:txBody>
          <a:bodyPr/>
          <a:lstStyle/>
          <a:p>
            <a:r>
              <a:rPr lang="en-US" sz="2000"/>
              <a:t>AMF constantly prepares paging information towards RAN in advance along knowledge of joined UEs (and respective paging strategies)</a:t>
            </a:r>
          </a:p>
          <a:p>
            <a:endParaRPr lang="en-US" sz="2000"/>
          </a:p>
          <a:p>
            <a:r>
              <a:rPr lang="en-US" sz="2000"/>
              <a:t>At MBS session activation request received from MB-SMF, AMF sends paging request to NG-RANs immediately.</a:t>
            </a:r>
          </a:p>
          <a:p>
            <a:endParaRPr lang="en-US" sz="2000"/>
          </a:p>
          <a:p>
            <a:r>
              <a:rPr lang="en-US" sz="2000"/>
              <a:t>Note, that the same approach is expected to be applied for (RAN) paging of INACTIVE UEs</a:t>
            </a:r>
          </a:p>
          <a:p>
            <a:endParaRPr lang="en-US" sz="2000"/>
          </a:p>
        </p:txBody>
      </p:sp>
      <p:sp>
        <p:nvSpPr>
          <p:cNvPr id="32" name="Rectangle 31">
            <a:extLst>
              <a:ext uri="{FF2B5EF4-FFF2-40B4-BE49-F238E27FC236}">
                <a16:creationId xmlns:a16="http://schemas.microsoft.com/office/drawing/2014/main" id="{CD5CA80C-C50C-422E-A8C7-3B133FBF5504}"/>
              </a:ext>
            </a:extLst>
          </p:cNvPr>
          <p:cNvSpPr/>
          <p:nvPr/>
        </p:nvSpPr>
        <p:spPr bwMode="auto">
          <a:xfrm>
            <a:off x="8245025" y="2987139"/>
            <a:ext cx="1056283" cy="610246"/>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indent="0" algn="ctr">
              <a:buNone/>
            </a:pPr>
            <a:r>
              <a:rPr lang="en-US" altLang="zh-CN" sz="1400">
                <a:solidFill>
                  <a:schemeClr val="bg1"/>
                </a:solidFill>
              </a:rPr>
              <a:t>AMF</a:t>
            </a:r>
          </a:p>
        </p:txBody>
      </p:sp>
      <p:sp>
        <p:nvSpPr>
          <p:cNvPr id="33" name="Rectangle 32">
            <a:extLst>
              <a:ext uri="{FF2B5EF4-FFF2-40B4-BE49-F238E27FC236}">
                <a16:creationId xmlns:a16="http://schemas.microsoft.com/office/drawing/2014/main" id="{B2BC6224-26B1-4DE5-A752-85E97E82334B}"/>
              </a:ext>
            </a:extLst>
          </p:cNvPr>
          <p:cNvSpPr/>
          <p:nvPr/>
        </p:nvSpPr>
        <p:spPr bwMode="auto">
          <a:xfrm>
            <a:off x="10958024" y="2995349"/>
            <a:ext cx="1056283" cy="602036"/>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a:r>
              <a:rPr lang="en-US" altLang="zh-CN" sz="1400">
                <a:solidFill>
                  <a:schemeClr val="bg1"/>
                </a:solidFill>
              </a:rPr>
              <a:t>MB-SMF</a:t>
            </a:r>
          </a:p>
        </p:txBody>
      </p:sp>
      <p:cxnSp>
        <p:nvCxnSpPr>
          <p:cNvPr id="34" name="Straight Arrow Connector 33">
            <a:extLst>
              <a:ext uri="{FF2B5EF4-FFF2-40B4-BE49-F238E27FC236}">
                <a16:creationId xmlns:a16="http://schemas.microsoft.com/office/drawing/2014/main" id="{BB579DBB-A4B8-4D75-A46B-7DCBC1D07167}"/>
              </a:ext>
            </a:extLst>
          </p:cNvPr>
          <p:cNvCxnSpPr>
            <a:cxnSpLocks/>
            <a:stCxn id="33" idx="1"/>
            <a:endCxn id="32" idx="3"/>
          </p:cNvCxnSpPr>
          <p:nvPr/>
        </p:nvCxnSpPr>
        <p:spPr bwMode="auto">
          <a:xfrm flipH="1" flipV="1">
            <a:off x="9301308" y="3292262"/>
            <a:ext cx="1656716" cy="410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8" name="TextBox 37">
            <a:extLst>
              <a:ext uri="{FF2B5EF4-FFF2-40B4-BE49-F238E27FC236}">
                <a16:creationId xmlns:a16="http://schemas.microsoft.com/office/drawing/2014/main" id="{09A5D3E9-7ECB-45B3-B88D-137EFD6767C6}"/>
              </a:ext>
            </a:extLst>
          </p:cNvPr>
          <p:cNvSpPr txBox="1"/>
          <p:nvPr/>
        </p:nvSpPr>
        <p:spPr bwMode="auto">
          <a:xfrm>
            <a:off x="9211417" y="3098446"/>
            <a:ext cx="1746607" cy="29822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t>MBS session activation (MBS session ID)</a:t>
            </a:r>
            <a:endParaRPr lang="zh-CN" altLang="en-US" sz="1100"/>
          </a:p>
        </p:txBody>
      </p:sp>
      <p:cxnSp>
        <p:nvCxnSpPr>
          <p:cNvPr id="39" name="Straight Arrow Connector 38">
            <a:extLst>
              <a:ext uri="{FF2B5EF4-FFF2-40B4-BE49-F238E27FC236}">
                <a16:creationId xmlns:a16="http://schemas.microsoft.com/office/drawing/2014/main" id="{FEAFE5AF-A0A2-4D88-900D-DEDB5CBC27B4}"/>
              </a:ext>
            </a:extLst>
          </p:cNvPr>
          <p:cNvCxnSpPr>
            <a:cxnSpLocks/>
            <a:stCxn id="32" idx="1"/>
            <a:endCxn id="30" idx="3"/>
          </p:cNvCxnSpPr>
          <p:nvPr/>
        </p:nvCxnSpPr>
        <p:spPr bwMode="auto">
          <a:xfrm flipH="1">
            <a:off x="7133836" y="3292262"/>
            <a:ext cx="1111189" cy="326370"/>
          </a:xfrm>
          <a:prstGeom prst="straightConnector1">
            <a:avLst/>
          </a:prstGeom>
          <a:solidFill>
            <a:schemeClr val="accent1"/>
          </a:solidFill>
          <a:ln w="12700" cap="flat" cmpd="sng" algn="ctr">
            <a:solidFill>
              <a:schemeClr val="accent1"/>
            </a:solidFill>
            <a:prstDash val="solid"/>
            <a:round/>
            <a:headEnd type="none" w="med" len="med"/>
            <a:tailEnd type="triangle"/>
          </a:ln>
          <a:effectLst/>
        </p:spPr>
      </p:cxnSp>
      <p:sp>
        <p:nvSpPr>
          <p:cNvPr id="40" name="TextBox 39">
            <a:extLst>
              <a:ext uri="{FF2B5EF4-FFF2-40B4-BE49-F238E27FC236}">
                <a16:creationId xmlns:a16="http://schemas.microsoft.com/office/drawing/2014/main" id="{EA8AEEB0-EA9F-4B55-B7B2-C263A03333C2}"/>
              </a:ext>
            </a:extLst>
          </p:cNvPr>
          <p:cNvSpPr txBox="1"/>
          <p:nvPr/>
        </p:nvSpPr>
        <p:spPr bwMode="auto">
          <a:xfrm>
            <a:off x="6831291" y="3506568"/>
            <a:ext cx="1746607" cy="29822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solidFill>
                  <a:srgbClr val="0070C0"/>
                </a:solidFill>
              </a:rPr>
              <a:t>Paging</a:t>
            </a:r>
            <a:endParaRPr lang="zh-CN" altLang="en-US" sz="1100" err="1">
              <a:solidFill>
                <a:srgbClr val="0070C0"/>
              </a:solidFill>
            </a:endParaRPr>
          </a:p>
        </p:txBody>
      </p:sp>
      <p:cxnSp>
        <p:nvCxnSpPr>
          <p:cNvPr id="46" name="Straight Arrow Connector 45">
            <a:extLst>
              <a:ext uri="{FF2B5EF4-FFF2-40B4-BE49-F238E27FC236}">
                <a16:creationId xmlns:a16="http://schemas.microsoft.com/office/drawing/2014/main" id="{DC6356AB-AF9D-4767-BC3D-73027228A18F}"/>
              </a:ext>
            </a:extLst>
          </p:cNvPr>
          <p:cNvCxnSpPr>
            <a:cxnSpLocks/>
            <a:stCxn id="32" idx="1"/>
            <a:endCxn id="44" idx="3"/>
          </p:cNvCxnSpPr>
          <p:nvPr/>
        </p:nvCxnSpPr>
        <p:spPr bwMode="auto">
          <a:xfrm flipH="1" flipV="1">
            <a:off x="6307866" y="2444930"/>
            <a:ext cx="1937159" cy="847332"/>
          </a:xfrm>
          <a:prstGeom prst="straightConnector1">
            <a:avLst/>
          </a:prstGeom>
          <a:solidFill>
            <a:schemeClr val="accent1"/>
          </a:solidFill>
          <a:ln w="12700" cap="flat" cmpd="sng" algn="ctr">
            <a:solidFill>
              <a:schemeClr val="accent1"/>
            </a:solidFill>
            <a:prstDash val="solid"/>
            <a:round/>
            <a:headEnd type="none" w="med" len="med"/>
            <a:tailEnd type="triangle"/>
          </a:ln>
          <a:effectLst/>
        </p:spPr>
      </p:cxnSp>
      <p:sp>
        <p:nvSpPr>
          <p:cNvPr id="47" name="TextBox 46">
            <a:extLst>
              <a:ext uri="{FF2B5EF4-FFF2-40B4-BE49-F238E27FC236}">
                <a16:creationId xmlns:a16="http://schemas.microsoft.com/office/drawing/2014/main" id="{1EC44214-4E1F-40FD-A570-06B25B41A2AE}"/>
              </a:ext>
            </a:extLst>
          </p:cNvPr>
          <p:cNvSpPr txBox="1"/>
          <p:nvPr/>
        </p:nvSpPr>
        <p:spPr bwMode="auto">
          <a:xfrm>
            <a:off x="6659679" y="2670837"/>
            <a:ext cx="1746607" cy="29822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solidFill>
                  <a:srgbClr val="0070C0"/>
                </a:solidFill>
              </a:rPr>
              <a:t>Paging</a:t>
            </a:r>
            <a:endParaRPr lang="zh-CN" altLang="en-US" sz="1100" err="1">
              <a:solidFill>
                <a:srgbClr val="0070C0"/>
              </a:solidFill>
            </a:endParaRPr>
          </a:p>
        </p:txBody>
      </p:sp>
      <p:grpSp>
        <p:nvGrpSpPr>
          <p:cNvPr id="22" name="Group 21">
            <a:extLst>
              <a:ext uri="{FF2B5EF4-FFF2-40B4-BE49-F238E27FC236}">
                <a16:creationId xmlns:a16="http://schemas.microsoft.com/office/drawing/2014/main" id="{6C520D8D-F846-42D5-A840-C0718DE9704E}"/>
              </a:ext>
            </a:extLst>
          </p:cNvPr>
          <p:cNvGrpSpPr/>
          <p:nvPr/>
        </p:nvGrpSpPr>
        <p:grpSpPr>
          <a:xfrm>
            <a:off x="5803504" y="3114799"/>
            <a:ext cx="1508771" cy="1284742"/>
            <a:chOff x="5514187" y="3721624"/>
            <a:chExt cx="1508771" cy="1284742"/>
          </a:xfrm>
        </p:grpSpPr>
        <p:sp>
          <p:nvSpPr>
            <p:cNvPr id="23" name="Partial Circle 22">
              <a:extLst>
                <a:ext uri="{FF2B5EF4-FFF2-40B4-BE49-F238E27FC236}">
                  <a16:creationId xmlns:a16="http://schemas.microsoft.com/office/drawing/2014/main" id="{4C765838-08E7-407A-AD17-724FC3BB04C0}"/>
                </a:ext>
              </a:extLst>
            </p:cNvPr>
            <p:cNvSpPr/>
            <p:nvPr/>
          </p:nvSpPr>
          <p:spPr bwMode="auto">
            <a:xfrm>
              <a:off x="5514187" y="4018537"/>
              <a:ext cx="1508771" cy="987829"/>
            </a:xfrm>
            <a:prstGeom prst="pie">
              <a:avLst>
                <a:gd name="adj1" fmla="val 20842793"/>
                <a:gd name="adj2" fmla="val 20809591"/>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zh-CN" altLang="en-US" sz="1200" b="0" i="0" u="none" strike="noStrike" cap="none" normalizeH="0" baseline="0">
                <a:ln>
                  <a:noFill/>
                </a:ln>
                <a:solidFill>
                  <a:schemeClr val="bg1"/>
                </a:solidFill>
                <a:effectLst/>
                <a:latin typeface="+mn-lt"/>
              </a:endParaRPr>
            </a:p>
          </p:txBody>
        </p:sp>
        <p:sp>
          <p:nvSpPr>
            <p:cNvPr id="24" name="Freeform 6">
              <a:extLst>
                <a:ext uri="{FF2B5EF4-FFF2-40B4-BE49-F238E27FC236}">
                  <a16:creationId xmlns:a16="http://schemas.microsoft.com/office/drawing/2014/main" id="{66A84A06-97CE-42DC-82DA-5393FFBB0E5E}"/>
                </a:ext>
              </a:extLst>
            </p:cNvPr>
            <p:cNvSpPr>
              <a:spLocks noChangeAspect="1" noEditPoints="1"/>
            </p:cNvSpPr>
            <p:nvPr/>
          </p:nvSpPr>
          <p:spPr bwMode="auto">
            <a:xfrm flipH="1">
              <a:off x="5776054" y="4357944"/>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pic>
          <p:nvPicPr>
            <p:cNvPr id="25" name="Content Placeholder 11">
              <a:extLst>
                <a:ext uri="{FF2B5EF4-FFF2-40B4-BE49-F238E27FC236}">
                  <a16:creationId xmlns:a16="http://schemas.microsoft.com/office/drawing/2014/main" id="{1E8A27B4-3568-4979-9025-3E8D734DB11F}"/>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623611" y="3721624"/>
              <a:ext cx="356730" cy="636320"/>
            </a:xfrm>
            <a:prstGeom prst="rect">
              <a:avLst/>
            </a:prstGeom>
          </p:spPr>
        </p:pic>
        <p:sp>
          <p:nvSpPr>
            <p:cNvPr id="26" name="Freeform 6">
              <a:extLst>
                <a:ext uri="{FF2B5EF4-FFF2-40B4-BE49-F238E27FC236}">
                  <a16:creationId xmlns:a16="http://schemas.microsoft.com/office/drawing/2014/main" id="{9F59159A-1472-4CB2-9FB5-0C8CE8546F6C}"/>
                </a:ext>
              </a:extLst>
            </p:cNvPr>
            <p:cNvSpPr>
              <a:spLocks noChangeAspect="1" noEditPoints="1"/>
            </p:cNvSpPr>
            <p:nvPr/>
          </p:nvSpPr>
          <p:spPr bwMode="auto">
            <a:xfrm flipH="1">
              <a:off x="6197014" y="4553912"/>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35" name="Freeform 6">
              <a:extLst>
                <a:ext uri="{FF2B5EF4-FFF2-40B4-BE49-F238E27FC236}">
                  <a16:creationId xmlns:a16="http://schemas.microsoft.com/office/drawing/2014/main" id="{26A15FDE-BA91-48EB-ABA9-728ECADC65CD}"/>
                </a:ext>
              </a:extLst>
            </p:cNvPr>
            <p:cNvSpPr>
              <a:spLocks noChangeAspect="1" noEditPoints="1"/>
            </p:cNvSpPr>
            <p:nvPr/>
          </p:nvSpPr>
          <p:spPr bwMode="auto">
            <a:xfrm flipH="1">
              <a:off x="5984111" y="4184340"/>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36" name="Freeform 6">
              <a:extLst>
                <a:ext uri="{FF2B5EF4-FFF2-40B4-BE49-F238E27FC236}">
                  <a16:creationId xmlns:a16="http://schemas.microsoft.com/office/drawing/2014/main" id="{8E4B35DF-42A2-422E-AADA-E1B5BB642FB1}"/>
                </a:ext>
              </a:extLst>
            </p:cNvPr>
            <p:cNvSpPr>
              <a:spLocks noChangeAspect="1" noEditPoints="1"/>
            </p:cNvSpPr>
            <p:nvPr/>
          </p:nvSpPr>
          <p:spPr bwMode="auto">
            <a:xfrm flipH="1">
              <a:off x="5992066" y="4589857"/>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37" name="Freeform 6">
              <a:extLst>
                <a:ext uri="{FF2B5EF4-FFF2-40B4-BE49-F238E27FC236}">
                  <a16:creationId xmlns:a16="http://schemas.microsoft.com/office/drawing/2014/main" id="{A54DCA9C-3EF6-4644-906F-2E17A92B545D}"/>
                </a:ext>
              </a:extLst>
            </p:cNvPr>
            <p:cNvSpPr>
              <a:spLocks noChangeAspect="1" noEditPoints="1"/>
            </p:cNvSpPr>
            <p:nvPr/>
          </p:nvSpPr>
          <p:spPr bwMode="auto">
            <a:xfrm flipH="1">
              <a:off x="6381680" y="4613711"/>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48" name="Freeform 6">
              <a:extLst>
                <a:ext uri="{FF2B5EF4-FFF2-40B4-BE49-F238E27FC236}">
                  <a16:creationId xmlns:a16="http://schemas.microsoft.com/office/drawing/2014/main" id="{B602C68D-D75A-4752-B809-5798A2B212DC}"/>
                </a:ext>
              </a:extLst>
            </p:cNvPr>
            <p:cNvSpPr>
              <a:spLocks noChangeAspect="1" noEditPoints="1"/>
            </p:cNvSpPr>
            <p:nvPr/>
          </p:nvSpPr>
          <p:spPr bwMode="auto">
            <a:xfrm flipH="1">
              <a:off x="6254458" y="4144583"/>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49" name="Freeform 6">
              <a:extLst>
                <a:ext uri="{FF2B5EF4-FFF2-40B4-BE49-F238E27FC236}">
                  <a16:creationId xmlns:a16="http://schemas.microsoft.com/office/drawing/2014/main" id="{B7597D78-26DC-49F1-BDEB-245A9442D78E}"/>
                </a:ext>
              </a:extLst>
            </p:cNvPr>
            <p:cNvSpPr>
              <a:spLocks noChangeAspect="1" noEditPoints="1"/>
            </p:cNvSpPr>
            <p:nvPr/>
          </p:nvSpPr>
          <p:spPr bwMode="auto">
            <a:xfrm flipH="1">
              <a:off x="6636122" y="4510344"/>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50" name="Freeform 6">
              <a:extLst>
                <a:ext uri="{FF2B5EF4-FFF2-40B4-BE49-F238E27FC236}">
                  <a16:creationId xmlns:a16="http://schemas.microsoft.com/office/drawing/2014/main" id="{5B90DDAF-CAA5-48E5-859A-9B28E20DBAB8}"/>
                </a:ext>
              </a:extLst>
            </p:cNvPr>
            <p:cNvSpPr>
              <a:spLocks noChangeAspect="1" noEditPoints="1"/>
            </p:cNvSpPr>
            <p:nvPr/>
          </p:nvSpPr>
          <p:spPr bwMode="auto">
            <a:xfrm flipH="1">
              <a:off x="6540706" y="4096879"/>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grpSp>
      <p:grpSp>
        <p:nvGrpSpPr>
          <p:cNvPr id="51" name="Group 50">
            <a:extLst>
              <a:ext uri="{FF2B5EF4-FFF2-40B4-BE49-F238E27FC236}">
                <a16:creationId xmlns:a16="http://schemas.microsoft.com/office/drawing/2014/main" id="{F4211F0C-11B3-4723-A520-0F43E13E2B8A}"/>
              </a:ext>
            </a:extLst>
          </p:cNvPr>
          <p:cNvGrpSpPr/>
          <p:nvPr/>
        </p:nvGrpSpPr>
        <p:grpSpPr>
          <a:xfrm>
            <a:off x="4854181" y="1722850"/>
            <a:ext cx="1508771" cy="1284742"/>
            <a:chOff x="5514187" y="3721624"/>
            <a:chExt cx="1508771" cy="1284742"/>
          </a:xfrm>
        </p:grpSpPr>
        <p:sp>
          <p:nvSpPr>
            <p:cNvPr id="52" name="Partial Circle 51">
              <a:extLst>
                <a:ext uri="{FF2B5EF4-FFF2-40B4-BE49-F238E27FC236}">
                  <a16:creationId xmlns:a16="http://schemas.microsoft.com/office/drawing/2014/main" id="{DADDA116-4FFB-471C-A039-D74B3710624F}"/>
                </a:ext>
              </a:extLst>
            </p:cNvPr>
            <p:cNvSpPr/>
            <p:nvPr/>
          </p:nvSpPr>
          <p:spPr bwMode="auto">
            <a:xfrm>
              <a:off x="5514187" y="4018537"/>
              <a:ext cx="1508771" cy="987829"/>
            </a:xfrm>
            <a:prstGeom prst="pie">
              <a:avLst>
                <a:gd name="adj1" fmla="val 20842793"/>
                <a:gd name="adj2" fmla="val 20809591"/>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zh-CN" altLang="en-US" sz="1200" b="0" i="0" u="none" strike="noStrike" cap="none" normalizeH="0" baseline="0">
                <a:ln>
                  <a:noFill/>
                </a:ln>
                <a:solidFill>
                  <a:schemeClr val="bg1"/>
                </a:solidFill>
                <a:effectLst/>
                <a:latin typeface="+mn-lt"/>
              </a:endParaRPr>
            </a:p>
          </p:txBody>
        </p:sp>
        <p:sp>
          <p:nvSpPr>
            <p:cNvPr id="53" name="Freeform 6">
              <a:extLst>
                <a:ext uri="{FF2B5EF4-FFF2-40B4-BE49-F238E27FC236}">
                  <a16:creationId xmlns:a16="http://schemas.microsoft.com/office/drawing/2014/main" id="{F59E5F8B-6CE6-4EBD-BE5B-A2AF151B910D}"/>
                </a:ext>
              </a:extLst>
            </p:cNvPr>
            <p:cNvSpPr>
              <a:spLocks noChangeAspect="1" noEditPoints="1"/>
            </p:cNvSpPr>
            <p:nvPr/>
          </p:nvSpPr>
          <p:spPr bwMode="auto">
            <a:xfrm flipH="1">
              <a:off x="5776054" y="4357944"/>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pic>
          <p:nvPicPr>
            <p:cNvPr id="54" name="Content Placeholder 11">
              <a:extLst>
                <a:ext uri="{FF2B5EF4-FFF2-40B4-BE49-F238E27FC236}">
                  <a16:creationId xmlns:a16="http://schemas.microsoft.com/office/drawing/2014/main" id="{6ADE7A13-A933-45FF-B203-37364A1AC583}"/>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623611" y="3721624"/>
              <a:ext cx="356730" cy="636320"/>
            </a:xfrm>
            <a:prstGeom prst="rect">
              <a:avLst/>
            </a:prstGeom>
          </p:spPr>
        </p:pic>
        <p:sp>
          <p:nvSpPr>
            <p:cNvPr id="55" name="Freeform 6">
              <a:extLst>
                <a:ext uri="{FF2B5EF4-FFF2-40B4-BE49-F238E27FC236}">
                  <a16:creationId xmlns:a16="http://schemas.microsoft.com/office/drawing/2014/main" id="{33FC0944-D32D-462E-8B23-706C33D36707}"/>
                </a:ext>
              </a:extLst>
            </p:cNvPr>
            <p:cNvSpPr>
              <a:spLocks noChangeAspect="1" noEditPoints="1"/>
            </p:cNvSpPr>
            <p:nvPr/>
          </p:nvSpPr>
          <p:spPr bwMode="auto">
            <a:xfrm flipH="1">
              <a:off x="6197014" y="4553912"/>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56" name="Freeform 6">
              <a:extLst>
                <a:ext uri="{FF2B5EF4-FFF2-40B4-BE49-F238E27FC236}">
                  <a16:creationId xmlns:a16="http://schemas.microsoft.com/office/drawing/2014/main" id="{49A2CB10-A858-4FE0-953A-24D5CBF7F937}"/>
                </a:ext>
              </a:extLst>
            </p:cNvPr>
            <p:cNvSpPr>
              <a:spLocks noChangeAspect="1" noEditPoints="1"/>
            </p:cNvSpPr>
            <p:nvPr/>
          </p:nvSpPr>
          <p:spPr bwMode="auto">
            <a:xfrm flipH="1">
              <a:off x="5984111" y="4184340"/>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57" name="Freeform 6">
              <a:extLst>
                <a:ext uri="{FF2B5EF4-FFF2-40B4-BE49-F238E27FC236}">
                  <a16:creationId xmlns:a16="http://schemas.microsoft.com/office/drawing/2014/main" id="{6EEE7A17-BD2F-4A41-A173-624214CE3FDE}"/>
                </a:ext>
              </a:extLst>
            </p:cNvPr>
            <p:cNvSpPr>
              <a:spLocks noChangeAspect="1" noEditPoints="1"/>
            </p:cNvSpPr>
            <p:nvPr/>
          </p:nvSpPr>
          <p:spPr bwMode="auto">
            <a:xfrm flipH="1">
              <a:off x="5992066" y="4589857"/>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58" name="Freeform 6">
              <a:extLst>
                <a:ext uri="{FF2B5EF4-FFF2-40B4-BE49-F238E27FC236}">
                  <a16:creationId xmlns:a16="http://schemas.microsoft.com/office/drawing/2014/main" id="{4E37E065-21AC-485F-B670-4956FEFAC9E7}"/>
                </a:ext>
              </a:extLst>
            </p:cNvPr>
            <p:cNvSpPr>
              <a:spLocks noChangeAspect="1" noEditPoints="1"/>
            </p:cNvSpPr>
            <p:nvPr/>
          </p:nvSpPr>
          <p:spPr bwMode="auto">
            <a:xfrm flipH="1">
              <a:off x="6381680" y="4613711"/>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59" name="Freeform 6">
              <a:extLst>
                <a:ext uri="{FF2B5EF4-FFF2-40B4-BE49-F238E27FC236}">
                  <a16:creationId xmlns:a16="http://schemas.microsoft.com/office/drawing/2014/main" id="{09B77A9A-EAA2-4651-BB57-F3CF8643FD84}"/>
                </a:ext>
              </a:extLst>
            </p:cNvPr>
            <p:cNvSpPr>
              <a:spLocks noChangeAspect="1" noEditPoints="1"/>
            </p:cNvSpPr>
            <p:nvPr/>
          </p:nvSpPr>
          <p:spPr bwMode="auto">
            <a:xfrm flipH="1">
              <a:off x="6254458" y="4144583"/>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60" name="Freeform 6">
              <a:extLst>
                <a:ext uri="{FF2B5EF4-FFF2-40B4-BE49-F238E27FC236}">
                  <a16:creationId xmlns:a16="http://schemas.microsoft.com/office/drawing/2014/main" id="{3954868B-7CAE-49AE-9A88-C30CF4F0DF2C}"/>
                </a:ext>
              </a:extLst>
            </p:cNvPr>
            <p:cNvSpPr>
              <a:spLocks noChangeAspect="1" noEditPoints="1"/>
            </p:cNvSpPr>
            <p:nvPr/>
          </p:nvSpPr>
          <p:spPr bwMode="auto">
            <a:xfrm flipH="1">
              <a:off x="6636122" y="4510344"/>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61" name="Freeform 6">
              <a:extLst>
                <a:ext uri="{FF2B5EF4-FFF2-40B4-BE49-F238E27FC236}">
                  <a16:creationId xmlns:a16="http://schemas.microsoft.com/office/drawing/2014/main" id="{AF936FD0-5416-44BE-9D45-69B6F3ABB2E6}"/>
                </a:ext>
              </a:extLst>
            </p:cNvPr>
            <p:cNvSpPr>
              <a:spLocks noChangeAspect="1" noEditPoints="1"/>
            </p:cNvSpPr>
            <p:nvPr/>
          </p:nvSpPr>
          <p:spPr bwMode="auto">
            <a:xfrm flipH="1">
              <a:off x="6540706" y="4096879"/>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grpSp>
      <p:sp>
        <p:nvSpPr>
          <p:cNvPr id="62" name="TextBox 61">
            <a:extLst>
              <a:ext uri="{FF2B5EF4-FFF2-40B4-BE49-F238E27FC236}">
                <a16:creationId xmlns:a16="http://schemas.microsoft.com/office/drawing/2014/main" id="{1E6F53D1-942B-472D-BD06-F3A43E5194E9}"/>
              </a:ext>
            </a:extLst>
          </p:cNvPr>
          <p:cNvSpPr txBox="1"/>
          <p:nvPr/>
        </p:nvSpPr>
        <p:spPr bwMode="auto">
          <a:xfrm>
            <a:off x="8025846" y="2383256"/>
            <a:ext cx="1632001" cy="42203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t>AMF holds UEs’ join status</a:t>
            </a:r>
            <a:endParaRPr lang="zh-CN" altLang="en-US" sz="1100">
              <a:solidFill>
                <a:schemeClr val="accent1"/>
              </a:solidFill>
            </a:endParaRPr>
          </a:p>
        </p:txBody>
      </p:sp>
      <p:sp>
        <p:nvSpPr>
          <p:cNvPr id="63" name="Oval 62">
            <a:extLst>
              <a:ext uri="{FF2B5EF4-FFF2-40B4-BE49-F238E27FC236}">
                <a16:creationId xmlns:a16="http://schemas.microsoft.com/office/drawing/2014/main" id="{D08E4CC4-FB32-422E-A9BE-ED2B746C9DBA}"/>
              </a:ext>
            </a:extLst>
          </p:cNvPr>
          <p:cNvSpPr/>
          <p:nvPr/>
        </p:nvSpPr>
        <p:spPr bwMode="auto">
          <a:xfrm>
            <a:off x="8124989" y="2266207"/>
            <a:ext cx="1416440" cy="537296"/>
          </a:xfrm>
          <a:prstGeom prst="ellipse">
            <a:avLst/>
          </a:prstGeom>
          <a:noFill/>
          <a:ln w="12700" cap="flat" cmpd="sng" algn="ctr">
            <a:solidFill>
              <a:srgbClr val="FF0000"/>
            </a:solidFill>
            <a:prstDash val="sys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zh-CN" altLang="en-US" sz="2000" b="0" i="0" u="none" strike="noStrike" cap="none" normalizeH="0" baseline="0" err="1">
              <a:ln>
                <a:noFill/>
              </a:ln>
              <a:solidFill>
                <a:schemeClr val="bg1"/>
              </a:solidFill>
              <a:effectLst/>
              <a:latin typeface="+mn-lt"/>
            </a:endParaRPr>
          </a:p>
        </p:txBody>
      </p:sp>
    </p:spTree>
    <p:extLst>
      <p:ext uri="{BB962C8B-B14F-4D97-AF65-F5344CB8AC3E}">
        <p14:creationId xmlns:p14="http://schemas.microsoft.com/office/powerpoint/2010/main" val="10653081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14332-C418-46DB-83E0-5B672614C37D}"/>
              </a:ext>
            </a:extLst>
          </p:cNvPr>
          <p:cNvSpPr>
            <a:spLocks noGrp="1"/>
          </p:cNvSpPr>
          <p:nvPr>
            <p:ph type="title"/>
          </p:nvPr>
        </p:nvSpPr>
        <p:spPr>
          <a:xfrm>
            <a:off x="305011" y="479234"/>
            <a:ext cx="10873272" cy="602036"/>
          </a:xfrm>
        </p:spPr>
        <p:txBody>
          <a:bodyPr/>
          <a:lstStyle/>
          <a:p>
            <a:r>
              <a:rPr lang="en-US"/>
              <a:t>RAN scalability issue</a:t>
            </a:r>
          </a:p>
        </p:txBody>
      </p:sp>
      <p:sp>
        <p:nvSpPr>
          <p:cNvPr id="5" name="Content Placeholder 4">
            <a:extLst>
              <a:ext uri="{FF2B5EF4-FFF2-40B4-BE49-F238E27FC236}">
                <a16:creationId xmlns:a16="http://schemas.microsoft.com/office/drawing/2014/main" id="{F78310E4-B731-4FED-82E3-A854982D44C4}"/>
              </a:ext>
            </a:extLst>
          </p:cNvPr>
          <p:cNvSpPr>
            <a:spLocks noGrp="1"/>
          </p:cNvSpPr>
          <p:nvPr>
            <p:ph idx="1"/>
          </p:nvPr>
        </p:nvSpPr>
        <p:spPr>
          <a:xfrm>
            <a:off x="515525" y="3334633"/>
            <a:ext cx="11465781" cy="2840505"/>
          </a:xfrm>
        </p:spPr>
        <p:txBody>
          <a:bodyPr/>
          <a:lstStyle/>
          <a:p>
            <a:r>
              <a:rPr lang="en-US" altLang="zh-CN" sz="1800"/>
              <a:t>SMF request NG-RAN to setup </a:t>
            </a:r>
            <a:r>
              <a:rPr lang="en-US" altLang="zh-CN" sz="1800">
                <a:solidFill>
                  <a:schemeClr val="accent1"/>
                </a:solidFill>
              </a:rPr>
              <a:t>shared MBS resources </a:t>
            </a:r>
            <a:r>
              <a:rPr lang="en-US" altLang="zh-CN" sz="1800"/>
              <a:t>by means of (UE individual) </a:t>
            </a:r>
            <a:r>
              <a:rPr lang="en-US" altLang="zh-CN" sz="1800">
                <a:solidFill>
                  <a:schemeClr val="accent1"/>
                </a:solidFill>
              </a:rPr>
              <a:t>PDU session resource setup/modify </a:t>
            </a:r>
            <a:r>
              <a:rPr lang="en-US" altLang="zh-CN" sz="1800"/>
              <a:t>protocol means</a:t>
            </a:r>
          </a:p>
          <a:p>
            <a:r>
              <a:rPr lang="en-US" altLang="zh-CN" sz="1800"/>
              <a:t>consequently, NG-RAN will setup PDU session resources for the UE and then associate them with the MBS session</a:t>
            </a:r>
          </a:p>
          <a:p>
            <a:pPr marL="712470" lvl="1"/>
            <a:r>
              <a:rPr lang="en-US" altLang="zh-CN" sz="1800"/>
              <a:t>take </a:t>
            </a:r>
            <a:r>
              <a:rPr lang="en-US" altLang="zh-CN" sz="1800">
                <a:solidFill>
                  <a:schemeClr val="accent1"/>
                </a:solidFill>
              </a:rPr>
              <a:t>time</a:t>
            </a:r>
            <a:r>
              <a:rPr lang="en-US" altLang="zh-CN" sz="1800"/>
              <a:t> (</a:t>
            </a:r>
            <a:r>
              <a:rPr lang="en-US" altLang="zh-CN" sz="1800">
                <a:solidFill>
                  <a:srgbClr val="FF0000"/>
                </a:solidFill>
              </a:rPr>
              <a:t>especially at Session Activation  </a:t>
            </a:r>
            <a:r>
              <a:rPr lang="en-US" altLang="zh-CN" sz="1800">
                <a:solidFill>
                  <a:srgbClr val="FF0000"/>
                </a:solidFill>
                <a:sym typeface="Symbol" panose="05050102010706020507" pitchFamily="18" charset="2"/>
              </a:rPr>
              <a:t></a:t>
            </a:r>
            <a:r>
              <a:rPr lang="en-US" altLang="zh-CN" sz="1800">
                <a:solidFill>
                  <a:srgbClr val="FF0000"/>
                </a:solidFill>
              </a:rPr>
              <a:t> performance</a:t>
            </a:r>
            <a:r>
              <a:rPr lang="en-US" altLang="zh-CN" sz="1800"/>
              <a:t>)</a:t>
            </a:r>
          </a:p>
          <a:p>
            <a:pPr marL="712470" lvl="1"/>
            <a:r>
              <a:rPr lang="en-US" altLang="zh-CN" sz="1800"/>
              <a:t>occupy </a:t>
            </a:r>
            <a:r>
              <a:rPr lang="en-US" altLang="zh-CN" sz="1800">
                <a:solidFill>
                  <a:schemeClr val="accent1"/>
                </a:solidFill>
              </a:rPr>
              <a:t>resources </a:t>
            </a:r>
            <a:r>
              <a:rPr lang="en-US" altLang="zh-CN" sz="1800"/>
              <a:t>(</a:t>
            </a:r>
            <a:r>
              <a:rPr lang="en-US" altLang="zh-CN" sz="1800">
                <a:solidFill>
                  <a:srgbClr val="FF0000"/>
                </a:solidFill>
              </a:rPr>
              <a:t>capacity</a:t>
            </a:r>
            <a:r>
              <a:rPr lang="en-US" altLang="zh-CN" sz="1800"/>
              <a:t>)</a:t>
            </a:r>
          </a:p>
          <a:p>
            <a:pPr lvl="1"/>
            <a:r>
              <a:rPr lang="en-US" altLang="zh-CN" sz="1800">
                <a:solidFill>
                  <a:schemeClr val="accent1"/>
                </a:solidFill>
              </a:rPr>
              <a:t>RAN admission control </a:t>
            </a:r>
            <a:r>
              <a:rPr lang="en-US" altLang="zh-CN" sz="1800"/>
              <a:t>may </a:t>
            </a:r>
            <a:r>
              <a:rPr lang="en-US" altLang="zh-CN" sz="1800">
                <a:solidFill>
                  <a:schemeClr val="accent1"/>
                </a:solidFill>
              </a:rPr>
              <a:t>reject</a:t>
            </a:r>
            <a:r>
              <a:rPr lang="en-US" altLang="zh-CN" sz="1800"/>
              <a:t> due to lack of PDU session resources for each participating UE (consequence: </a:t>
            </a:r>
            <a:r>
              <a:rPr lang="en-US" altLang="zh-CN" sz="1800">
                <a:solidFill>
                  <a:srgbClr val="FF0000"/>
                </a:solidFill>
              </a:rPr>
              <a:t>UE cannot receive MBS data</a:t>
            </a:r>
            <a:r>
              <a:rPr lang="en-US" altLang="zh-CN" sz="1800"/>
              <a:t>) (</a:t>
            </a:r>
            <a:r>
              <a:rPr lang="en-US" altLang="zh-CN" sz="1800">
                <a:solidFill>
                  <a:srgbClr val="FF0000"/>
                </a:solidFill>
              </a:rPr>
              <a:t>capacity</a:t>
            </a:r>
            <a:r>
              <a:rPr lang="en-US" altLang="zh-CN" sz="1800"/>
              <a:t>/</a:t>
            </a:r>
            <a:r>
              <a:rPr lang="en-US" altLang="zh-CN" sz="1800">
                <a:solidFill>
                  <a:srgbClr val="FF0000"/>
                </a:solidFill>
              </a:rPr>
              <a:t>scalability</a:t>
            </a:r>
            <a:r>
              <a:rPr lang="en-US" altLang="zh-CN" sz="1800"/>
              <a:t>)</a:t>
            </a:r>
            <a:endParaRPr lang="en-US" sz="1800"/>
          </a:p>
        </p:txBody>
      </p:sp>
      <p:sp>
        <p:nvSpPr>
          <p:cNvPr id="53" name="Partial Circle 52">
            <a:extLst>
              <a:ext uri="{FF2B5EF4-FFF2-40B4-BE49-F238E27FC236}">
                <a16:creationId xmlns:a16="http://schemas.microsoft.com/office/drawing/2014/main" id="{10DCD3DC-8BB9-4D73-839E-A3A422549212}"/>
              </a:ext>
            </a:extLst>
          </p:cNvPr>
          <p:cNvSpPr/>
          <p:nvPr/>
        </p:nvSpPr>
        <p:spPr bwMode="auto">
          <a:xfrm>
            <a:off x="2086455" y="1759461"/>
            <a:ext cx="1957544" cy="1144975"/>
          </a:xfrm>
          <a:prstGeom prst="pie">
            <a:avLst>
              <a:gd name="adj1" fmla="val 20842793"/>
              <a:gd name="adj2" fmla="val 20809591"/>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zh-CN" altLang="en-US" sz="1200" b="0" i="0" u="none" strike="noStrike" cap="none" normalizeH="0" baseline="0">
              <a:ln>
                <a:noFill/>
              </a:ln>
              <a:solidFill>
                <a:schemeClr val="bg1"/>
              </a:solidFill>
              <a:effectLst/>
              <a:latin typeface="+mn-lt"/>
            </a:endParaRPr>
          </a:p>
        </p:txBody>
      </p:sp>
      <p:sp>
        <p:nvSpPr>
          <p:cNvPr id="54" name="Freeform 6">
            <a:extLst>
              <a:ext uri="{FF2B5EF4-FFF2-40B4-BE49-F238E27FC236}">
                <a16:creationId xmlns:a16="http://schemas.microsoft.com/office/drawing/2014/main" id="{3842D748-71AE-4E54-9252-D1E3B2DE98D1}"/>
              </a:ext>
            </a:extLst>
          </p:cNvPr>
          <p:cNvSpPr>
            <a:spLocks noChangeAspect="1" noEditPoints="1"/>
          </p:cNvSpPr>
          <p:nvPr/>
        </p:nvSpPr>
        <p:spPr bwMode="auto">
          <a:xfrm flipH="1">
            <a:off x="2870978" y="2006402"/>
            <a:ext cx="163138" cy="355051"/>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pic>
        <p:nvPicPr>
          <p:cNvPr id="56" name="Content Placeholder 11">
            <a:extLst>
              <a:ext uri="{FF2B5EF4-FFF2-40B4-BE49-F238E27FC236}">
                <a16:creationId xmlns:a16="http://schemas.microsoft.com/office/drawing/2014/main" id="{0FC154E9-8D6E-4F19-B543-84AF0F936AA5}"/>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696340" y="1797577"/>
            <a:ext cx="356730" cy="636320"/>
          </a:xfrm>
          <a:prstGeom prst="rect">
            <a:avLst/>
          </a:prstGeom>
        </p:spPr>
      </p:pic>
      <p:sp>
        <p:nvSpPr>
          <p:cNvPr id="57" name="Freeform 6">
            <a:extLst>
              <a:ext uri="{FF2B5EF4-FFF2-40B4-BE49-F238E27FC236}">
                <a16:creationId xmlns:a16="http://schemas.microsoft.com/office/drawing/2014/main" id="{58F561F4-DC18-487B-9775-4B42342BC266}"/>
              </a:ext>
            </a:extLst>
          </p:cNvPr>
          <p:cNvSpPr>
            <a:spLocks noChangeAspect="1" noEditPoints="1"/>
          </p:cNvSpPr>
          <p:nvPr/>
        </p:nvSpPr>
        <p:spPr bwMode="auto">
          <a:xfrm flipH="1">
            <a:off x="3218054" y="2294836"/>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58" name="Rectangle 57">
            <a:extLst>
              <a:ext uri="{FF2B5EF4-FFF2-40B4-BE49-F238E27FC236}">
                <a16:creationId xmlns:a16="http://schemas.microsoft.com/office/drawing/2014/main" id="{7A425DC1-5008-4355-B503-9755802BE168}"/>
              </a:ext>
            </a:extLst>
          </p:cNvPr>
          <p:cNvSpPr/>
          <p:nvPr/>
        </p:nvSpPr>
        <p:spPr bwMode="auto">
          <a:xfrm>
            <a:off x="6400788" y="1878369"/>
            <a:ext cx="1056283" cy="610246"/>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indent="0" algn="ctr">
              <a:buNone/>
            </a:pPr>
            <a:r>
              <a:rPr lang="en-US" altLang="zh-CN" sz="1400">
                <a:solidFill>
                  <a:schemeClr val="bg1"/>
                </a:solidFill>
              </a:rPr>
              <a:t>AMF</a:t>
            </a:r>
          </a:p>
        </p:txBody>
      </p:sp>
      <p:sp>
        <p:nvSpPr>
          <p:cNvPr id="59" name="Rectangle 58">
            <a:extLst>
              <a:ext uri="{FF2B5EF4-FFF2-40B4-BE49-F238E27FC236}">
                <a16:creationId xmlns:a16="http://schemas.microsoft.com/office/drawing/2014/main" id="{C9541B21-31A6-4435-ABE3-1EBE6A01E657}"/>
              </a:ext>
            </a:extLst>
          </p:cNvPr>
          <p:cNvSpPr/>
          <p:nvPr/>
        </p:nvSpPr>
        <p:spPr bwMode="auto">
          <a:xfrm>
            <a:off x="8774852" y="1881872"/>
            <a:ext cx="1056283" cy="602036"/>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a:r>
              <a:rPr lang="en-US" altLang="zh-CN" sz="1400">
                <a:solidFill>
                  <a:schemeClr val="bg1"/>
                </a:solidFill>
              </a:rPr>
              <a:t>SMF</a:t>
            </a:r>
          </a:p>
        </p:txBody>
      </p:sp>
      <p:sp>
        <p:nvSpPr>
          <p:cNvPr id="99" name="Freeform 6">
            <a:extLst>
              <a:ext uri="{FF2B5EF4-FFF2-40B4-BE49-F238E27FC236}">
                <a16:creationId xmlns:a16="http://schemas.microsoft.com/office/drawing/2014/main" id="{CF11EA6E-E7BC-41E9-87E6-2E5FAA5E75A1}"/>
              </a:ext>
            </a:extLst>
          </p:cNvPr>
          <p:cNvSpPr>
            <a:spLocks noChangeAspect="1" noEditPoints="1"/>
          </p:cNvSpPr>
          <p:nvPr/>
        </p:nvSpPr>
        <p:spPr bwMode="auto">
          <a:xfrm flipH="1">
            <a:off x="3370454" y="2447236"/>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100" name="Freeform 6">
            <a:extLst>
              <a:ext uri="{FF2B5EF4-FFF2-40B4-BE49-F238E27FC236}">
                <a16:creationId xmlns:a16="http://schemas.microsoft.com/office/drawing/2014/main" id="{8EE65FB3-8A94-4C4E-803C-83528F92332C}"/>
              </a:ext>
            </a:extLst>
          </p:cNvPr>
          <p:cNvSpPr>
            <a:spLocks noChangeAspect="1" noEditPoints="1"/>
          </p:cNvSpPr>
          <p:nvPr/>
        </p:nvSpPr>
        <p:spPr bwMode="auto">
          <a:xfrm flipH="1">
            <a:off x="3553676" y="2435252"/>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104" name="Freeform 6">
            <a:extLst>
              <a:ext uri="{FF2B5EF4-FFF2-40B4-BE49-F238E27FC236}">
                <a16:creationId xmlns:a16="http://schemas.microsoft.com/office/drawing/2014/main" id="{7056BCCF-76D7-4EBF-88EE-5CD0BA4E924E}"/>
              </a:ext>
            </a:extLst>
          </p:cNvPr>
          <p:cNvSpPr>
            <a:spLocks noChangeAspect="1" noEditPoints="1"/>
          </p:cNvSpPr>
          <p:nvPr/>
        </p:nvSpPr>
        <p:spPr bwMode="auto">
          <a:xfrm flipH="1">
            <a:off x="3541271" y="2000175"/>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w="9525">
            <a:solidFill>
              <a:schemeClr val="bg1">
                <a:lumMod val="50000"/>
              </a:schemeClr>
            </a:solidFill>
            <a:round/>
            <a:headEnd/>
            <a:tailEnd/>
          </a:ln>
        </p:spPr>
        <p:txBody>
          <a:bodyPr/>
          <a:lstStyle/>
          <a:p>
            <a:endParaRPr lang="en-US" sz="1200"/>
          </a:p>
        </p:txBody>
      </p:sp>
      <p:sp>
        <p:nvSpPr>
          <p:cNvPr id="105" name="Freeform 6">
            <a:extLst>
              <a:ext uri="{FF2B5EF4-FFF2-40B4-BE49-F238E27FC236}">
                <a16:creationId xmlns:a16="http://schemas.microsoft.com/office/drawing/2014/main" id="{0776919D-A811-41A0-ACC6-FF37BC95D05A}"/>
              </a:ext>
            </a:extLst>
          </p:cNvPr>
          <p:cNvSpPr>
            <a:spLocks noChangeAspect="1" noEditPoints="1"/>
          </p:cNvSpPr>
          <p:nvPr/>
        </p:nvSpPr>
        <p:spPr bwMode="auto">
          <a:xfrm flipH="1">
            <a:off x="3353709" y="1850401"/>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106" name="Freeform 6">
            <a:extLst>
              <a:ext uri="{FF2B5EF4-FFF2-40B4-BE49-F238E27FC236}">
                <a16:creationId xmlns:a16="http://schemas.microsoft.com/office/drawing/2014/main" id="{B147D49A-7EA4-4F11-9B48-9684484A8E1D}"/>
              </a:ext>
            </a:extLst>
          </p:cNvPr>
          <p:cNvSpPr>
            <a:spLocks noChangeAspect="1" noEditPoints="1"/>
          </p:cNvSpPr>
          <p:nvPr/>
        </p:nvSpPr>
        <p:spPr bwMode="auto">
          <a:xfrm flipH="1">
            <a:off x="2893904" y="2512227"/>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107" name="Freeform 6">
            <a:extLst>
              <a:ext uri="{FF2B5EF4-FFF2-40B4-BE49-F238E27FC236}">
                <a16:creationId xmlns:a16="http://schemas.microsoft.com/office/drawing/2014/main" id="{34087602-B4E6-42EF-A790-123EAC6FA870}"/>
              </a:ext>
            </a:extLst>
          </p:cNvPr>
          <p:cNvSpPr>
            <a:spLocks noChangeAspect="1" noEditPoints="1"/>
          </p:cNvSpPr>
          <p:nvPr/>
        </p:nvSpPr>
        <p:spPr bwMode="auto">
          <a:xfrm flipH="1">
            <a:off x="2712944" y="2276393"/>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108" name="Freeform 6">
            <a:extLst>
              <a:ext uri="{FF2B5EF4-FFF2-40B4-BE49-F238E27FC236}">
                <a16:creationId xmlns:a16="http://schemas.microsoft.com/office/drawing/2014/main" id="{E20D195D-9B5B-4A77-B61E-4E3102819362}"/>
              </a:ext>
            </a:extLst>
          </p:cNvPr>
          <p:cNvSpPr>
            <a:spLocks noChangeAspect="1" noEditPoints="1"/>
          </p:cNvSpPr>
          <p:nvPr/>
        </p:nvSpPr>
        <p:spPr bwMode="auto">
          <a:xfrm flipH="1">
            <a:off x="3104443" y="1871407"/>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109" name="Freeform 6">
            <a:extLst>
              <a:ext uri="{FF2B5EF4-FFF2-40B4-BE49-F238E27FC236}">
                <a16:creationId xmlns:a16="http://schemas.microsoft.com/office/drawing/2014/main" id="{82B2F7BA-BBEF-4342-8536-C4B6AC504C8A}"/>
              </a:ext>
            </a:extLst>
          </p:cNvPr>
          <p:cNvSpPr>
            <a:spLocks noChangeAspect="1" noEditPoints="1"/>
          </p:cNvSpPr>
          <p:nvPr/>
        </p:nvSpPr>
        <p:spPr bwMode="auto">
          <a:xfrm flipH="1">
            <a:off x="2513776" y="2387999"/>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110" name="Freeform 6">
            <a:extLst>
              <a:ext uri="{FF2B5EF4-FFF2-40B4-BE49-F238E27FC236}">
                <a16:creationId xmlns:a16="http://schemas.microsoft.com/office/drawing/2014/main" id="{FF447952-51CC-44DA-9F04-76EB847B8168}"/>
              </a:ext>
            </a:extLst>
          </p:cNvPr>
          <p:cNvSpPr>
            <a:spLocks noChangeAspect="1" noEditPoints="1"/>
          </p:cNvSpPr>
          <p:nvPr/>
        </p:nvSpPr>
        <p:spPr bwMode="auto">
          <a:xfrm flipH="1">
            <a:off x="2596911" y="1871563"/>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sp>
        <p:nvSpPr>
          <p:cNvPr id="111" name="Freeform 6">
            <a:extLst>
              <a:ext uri="{FF2B5EF4-FFF2-40B4-BE49-F238E27FC236}">
                <a16:creationId xmlns:a16="http://schemas.microsoft.com/office/drawing/2014/main" id="{FAA40F17-D56D-4DFE-B091-1726FF7917AD}"/>
              </a:ext>
            </a:extLst>
          </p:cNvPr>
          <p:cNvSpPr>
            <a:spLocks noChangeAspect="1" noEditPoints="1"/>
          </p:cNvSpPr>
          <p:nvPr/>
        </p:nvSpPr>
        <p:spPr bwMode="auto">
          <a:xfrm flipH="1">
            <a:off x="2387364" y="2043577"/>
            <a:ext cx="143119" cy="311483"/>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200"/>
          </a:p>
        </p:txBody>
      </p:sp>
      <p:cxnSp>
        <p:nvCxnSpPr>
          <p:cNvPr id="7" name="Straight Arrow Connector 6">
            <a:extLst>
              <a:ext uri="{FF2B5EF4-FFF2-40B4-BE49-F238E27FC236}">
                <a16:creationId xmlns:a16="http://schemas.microsoft.com/office/drawing/2014/main" id="{BDDB1893-0C60-4B44-B1C4-55D045B87A3F}"/>
              </a:ext>
            </a:extLst>
          </p:cNvPr>
          <p:cNvCxnSpPr>
            <a:cxnSpLocks/>
            <a:stCxn id="56" idx="3"/>
          </p:cNvCxnSpPr>
          <p:nvPr/>
        </p:nvCxnSpPr>
        <p:spPr bwMode="auto">
          <a:xfrm flipV="1">
            <a:off x="4053070" y="2113667"/>
            <a:ext cx="2360579" cy="207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4" name="Straight Arrow Connector 113">
            <a:extLst>
              <a:ext uri="{FF2B5EF4-FFF2-40B4-BE49-F238E27FC236}">
                <a16:creationId xmlns:a16="http://schemas.microsoft.com/office/drawing/2014/main" id="{8BADF36A-C292-4BC1-A765-5910D7A2178A}"/>
              </a:ext>
            </a:extLst>
          </p:cNvPr>
          <p:cNvCxnSpPr>
            <a:cxnSpLocks/>
          </p:cNvCxnSpPr>
          <p:nvPr/>
        </p:nvCxnSpPr>
        <p:spPr bwMode="auto">
          <a:xfrm flipV="1">
            <a:off x="7457071" y="2082309"/>
            <a:ext cx="1317781" cy="60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4" name="Straight Arrow Connector 13">
            <a:extLst>
              <a:ext uri="{FF2B5EF4-FFF2-40B4-BE49-F238E27FC236}">
                <a16:creationId xmlns:a16="http://schemas.microsoft.com/office/drawing/2014/main" id="{40B5742A-C355-483D-A9E4-D4DC8E1B1AF0}"/>
              </a:ext>
            </a:extLst>
          </p:cNvPr>
          <p:cNvCxnSpPr>
            <a:cxnSpLocks/>
          </p:cNvCxnSpPr>
          <p:nvPr/>
        </p:nvCxnSpPr>
        <p:spPr bwMode="auto">
          <a:xfrm flipH="1">
            <a:off x="7457072" y="2355060"/>
            <a:ext cx="1317780" cy="639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5" name="Straight Arrow Connector 114">
            <a:extLst>
              <a:ext uri="{FF2B5EF4-FFF2-40B4-BE49-F238E27FC236}">
                <a16:creationId xmlns:a16="http://schemas.microsoft.com/office/drawing/2014/main" id="{09E0D3C3-5CB0-404C-9C62-125C2BDD2695}"/>
              </a:ext>
            </a:extLst>
          </p:cNvPr>
          <p:cNvCxnSpPr>
            <a:cxnSpLocks/>
          </p:cNvCxnSpPr>
          <p:nvPr/>
        </p:nvCxnSpPr>
        <p:spPr bwMode="auto">
          <a:xfrm flipH="1" flipV="1">
            <a:off x="4043999" y="2351035"/>
            <a:ext cx="2356789" cy="402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45" name="TextBox 144">
            <a:extLst>
              <a:ext uri="{FF2B5EF4-FFF2-40B4-BE49-F238E27FC236}">
                <a16:creationId xmlns:a16="http://schemas.microsoft.com/office/drawing/2014/main" id="{16C13CEC-9B9C-4668-A264-135846DE51DF}"/>
              </a:ext>
            </a:extLst>
          </p:cNvPr>
          <p:cNvSpPr txBox="1"/>
          <p:nvPr/>
        </p:nvSpPr>
        <p:spPr bwMode="auto">
          <a:xfrm>
            <a:off x="4160036" y="1730338"/>
            <a:ext cx="2088380" cy="42752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t>Service Request</a:t>
            </a:r>
          </a:p>
          <a:p>
            <a:pPr algn="ctr">
              <a:buClr>
                <a:schemeClr val="tx1"/>
              </a:buClr>
            </a:pPr>
            <a:r>
              <a:rPr lang="en-US" altLang="zh-CN" sz="1100"/>
              <a:t>( join / back from IDLE )</a:t>
            </a:r>
          </a:p>
        </p:txBody>
      </p:sp>
      <p:sp>
        <p:nvSpPr>
          <p:cNvPr id="146" name="TextBox 145">
            <a:extLst>
              <a:ext uri="{FF2B5EF4-FFF2-40B4-BE49-F238E27FC236}">
                <a16:creationId xmlns:a16="http://schemas.microsoft.com/office/drawing/2014/main" id="{1192596F-C11F-4486-A49A-1B514F014A97}"/>
              </a:ext>
            </a:extLst>
          </p:cNvPr>
          <p:cNvSpPr txBox="1"/>
          <p:nvPr/>
        </p:nvSpPr>
        <p:spPr bwMode="auto">
          <a:xfrm>
            <a:off x="6727608" y="2469770"/>
            <a:ext cx="3599822" cy="20977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t>N1N2MessageTransfer (</a:t>
            </a:r>
            <a:r>
              <a:rPr lang="en-US" altLang="zh-CN" sz="1100">
                <a:solidFill>
                  <a:schemeClr val="accent1"/>
                </a:solidFill>
              </a:rPr>
              <a:t>PDU session resource setup</a:t>
            </a:r>
            <a:r>
              <a:rPr lang="en-US" altLang="zh-CN" sz="1100"/>
              <a:t>)</a:t>
            </a:r>
            <a:endParaRPr lang="zh-CN" altLang="en-US" sz="1100"/>
          </a:p>
        </p:txBody>
      </p:sp>
      <p:sp>
        <p:nvSpPr>
          <p:cNvPr id="147" name="TextBox 146">
            <a:extLst>
              <a:ext uri="{FF2B5EF4-FFF2-40B4-BE49-F238E27FC236}">
                <a16:creationId xmlns:a16="http://schemas.microsoft.com/office/drawing/2014/main" id="{4D7EC891-EE6E-4E8E-A8B5-4CCEE208AD20}"/>
              </a:ext>
            </a:extLst>
          </p:cNvPr>
          <p:cNvSpPr txBox="1"/>
          <p:nvPr/>
        </p:nvSpPr>
        <p:spPr bwMode="auto">
          <a:xfrm>
            <a:off x="3794680" y="2413415"/>
            <a:ext cx="2846357" cy="34527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t>N2Message (</a:t>
            </a:r>
            <a:r>
              <a:rPr lang="en-US" altLang="zh-CN" sz="1100">
                <a:solidFill>
                  <a:schemeClr val="accent1"/>
                </a:solidFill>
              </a:rPr>
              <a:t>PDU session resource setup</a:t>
            </a:r>
            <a:r>
              <a:rPr lang="en-US" altLang="zh-CN" sz="1100"/>
              <a:t>)</a:t>
            </a:r>
            <a:endParaRPr lang="zh-CN" altLang="en-US" sz="1100"/>
          </a:p>
        </p:txBody>
      </p:sp>
    </p:spTree>
    <p:extLst>
      <p:ext uri="{BB962C8B-B14F-4D97-AF65-F5344CB8AC3E}">
        <p14:creationId xmlns:p14="http://schemas.microsoft.com/office/powerpoint/2010/main" val="315798332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14332-C418-46DB-83E0-5B672614C37D}"/>
              </a:ext>
            </a:extLst>
          </p:cNvPr>
          <p:cNvSpPr>
            <a:spLocks noGrp="1"/>
          </p:cNvSpPr>
          <p:nvPr>
            <p:ph type="title"/>
          </p:nvPr>
        </p:nvSpPr>
        <p:spPr>
          <a:xfrm>
            <a:off x="305011" y="384831"/>
            <a:ext cx="11109384" cy="1046304"/>
          </a:xfrm>
        </p:spPr>
        <p:txBody>
          <a:bodyPr/>
          <a:lstStyle/>
          <a:p>
            <a:r>
              <a:rPr lang="en-US"/>
              <a:t>Enhancement for RAN scalability issue</a:t>
            </a:r>
          </a:p>
        </p:txBody>
      </p:sp>
      <p:sp>
        <p:nvSpPr>
          <p:cNvPr id="5" name="Content Placeholder 4">
            <a:extLst>
              <a:ext uri="{FF2B5EF4-FFF2-40B4-BE49-F238E27FC236}">
                <a16:creationId xmlns:a16="http://schemas.microsoft.com/office/drawing/2014/main" id="{F78310E4-B731-4FED-82E3-A854982D44C4}"/>
              </a:ext>
            </a:extLst>
          </p:cNvPr>
          <p:cNvSpPr>
            <a:spLocks noGrp="1"/>
          </p:cNvSpPr>
          <p:nvPr>
            <p:ph idx="1"/>
          </p:nvPr>
        </p:nvSpPr>
        <p:spPr>
          <a:xfrm>
            <a:off x="305011" y="2186192"/>
            <a:ext cx="11618765" cy="4415775"/>
          </a:xfrm>
        </p:spPr>
        <p:txBody>
          <a:bodyPr/>
          <a:lstStyle/>
          <a:p>
            <a:pPr marL="0" indent="0">
              <a:buNone/>
            </a:pPr>
            <a:r>
              <a:rPr lang="en-US" altLang="zh-CN" sz="2000" b="1"/>
              <a:t>Rel-17:</a:t>
            </a:r>
          </a:p>
          <a:p>
            <a:r>
              <a:rPr lang="en-US" altLang="zh-CN" sz="2000"/>
              <a:t>AMF holds UEs’ join status</a:t>
            </a:r>
          </a:p>
          <a:p>
            <a:r>
              <a:rPr lang="en-US" altLang="zh-CN" sz="2000"/>
              <a:t>Hierarchical Session Activation directly towards AMF/NG-RAN</a:t>
            </a:r>
          </a:p>
          <a:p>
            <a:r>
              <a:rPr lang="en-US" altLang="zh-CN" sz="2000"/>
              <a:t>For RRC_CONNECTED UEs:  Shared MBS Resources immediately setup</a:t>
            </a:r>
          </a:p>
          <a:p>
            <a:pPr marL="712470" lvl="1"/>
            <a:r>
              <a:rPr lang="en-US" altLang="zh-CN" sz="1400"/>
              <a:t>No mandate to setup associated PDU Sessions for UEs being able to receive multicast traffic</a:t>
            </a:r>
          </a:p>
          <a:p>
            <a:r>
              <a:rPr lang="en-US" altLang="zh-CN" sz="2000"/>
              <a:t>RRC_IDLE UEs to be paged (shared resources may be setup due to other joined UEs presence)</a:t>
            </a:r>
          </a:p>
          <a:p>
            <a:pPr lvl="1"/>
            <a:r>
              <a:rPr lang="en-US" altLang="zh-CN" sz="1400"/>
              <a:t>After service request, no mandate to immediately setup associated PDU Sessions for multicast traffic reception.</a:t>
            </a:r>
          </a:p>
          <a:p>
            <a:r>
              <a:rPr lang="en-US" altLang="zh-CN" sz="2000"/>
              <a:t>RRC_INACTIVE UEs to be RAN paged</a:t>
            </a:r>
          </a:p>
          <a:p>
            <a:pPr marL="0" indent="0">
              <a:buNone/>
            </a:pPr>
            <a:r>
              <a:rPr lang="en-US" altLang="zh-CN" sz="2000" b="1"/>
              <a:t>Rel-18:</a:t>
            </a:r>
          </a:p>
          <a:p>
            <a:r>
              <a:rPr lang="en-US" altLang="zh-CN" sz="2000"/>
              <a:t>Group paging/configuration &amp; Multicast reception in RRC_INACTIVE/IDLE further addresses timing and capacity issues </a:t>
            </a:r>
          </a:p>
          <a:p>
            <a:pPr marL="712470" lvl="1"/>
            <a:r>
              <a:rPr lang="en-US" sz="1400">
                <a:ea typeface="+mn-lt"/>
                <a:cs typeface="+mn-lt"/>
              </a:rPr>
              <a:t>Including capacity &amp; timing issues related RACH congestion</a:t>
            </a:r>
            <a:endParaRPr lang="en-US" sz="1400"/>
          </a:p>
        </p:txBody>
      </p:sp>
      <p:sp>
        <p:nvSpPr>
          <p:cNvPr id="58" name="Rectangle 57">
            <a:extLst>
              <a:ext uri="{FF2B5EF4-FFF2-40B4-BE49-F238E27FC236}">
                <a16:creationId xmlns:a16="http://schemas.microsoft.com/office/drawing/2014/main" id="{7A425DC1-5008-4355-B503-9755802BE168}"/>
              </a:ext>
            </a:extLst>
          </p:cNvPr>
          <p:cNvSpPr/>
          <p:nvPr/>
        </p:nvSpPr>
        <p:spPr bwMode="auto">
          <a:xfrm>
            <a:off x="5693681" y="1822690"/>
            <a:ext cx="1056283" cy="610246"/>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indent="0" algn="ctr">
              <a:buNone/>
            </a:pPr>
            <a:r>
              <a:rPr lang="en-US" altLang="zh-CN" sz="1400">
                <a:solidFill>
                  <a:schemeClr val="bg1"/>
                </a:solidFill>
              </a:rPr>
              <a:t>AMF</a:t>
            </a:r>
          </a:p>
        </p:txBody>
      </p:sp>
      <p:sp>
        <p:nvSpPr>
          <p:cNvPr id="59" name="Rectangle 58">
            <a:extLst>
              <a:ext uri="{FF2B5EF4-FFF2-40B4-BE49-F238E27FC236}">
                <a16:creationId xmlns:a16="http://schemas.microsoft.com/office/drawing/2014/main" id="{C9541B21-31A6-4435-ABE3-1EBE6A01E657}"/>
              </a:ext>
            </a:extLst>
          </p:cNvPr>
          <p:cNvSpPr/>
          <p:nvPr/>
        </p:nvSpPr>
        <p:spPr bwMode="auto">
          <a:xfrm>
            <a:off x="8380120" y="1778896"/>
            <a:ext cx="1056283" cy="602036"/>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a:r>
              <a:rPr lang="en-US" altLang="zh-CN" sz="1400">
                <a:solidFill>
                  <a:schemeClr val="bg1"/>
                </a:solidFill>
              </a:rPr>
              <a:t>MB-SMF</a:t>
            </a:r>
          </a:p>
        </p:txBody>
      </p:sp>
      <p:sp>
        <p:nvSpPr>
          <p:cNvPr id="26" name="Rectangle 25">
            <a:extLst>
              <a:ext uri="{FF2B5EF4-FFF2-40B4-BE49-F238E27FC236}">
                <a16:creationId xmlns:a16="http://schemas.microsoft.com/office/drawing/2014/main" id="{B7F2BEEA-C85F-4D0B-AD9D-23E849D50342}"/>
              </a:ext>
            </a:extLst>
          </p:cNvPr>
          <p:cNvSpPr/>
          <p:nvPr/>
        </p:nvSpPr>
        <p:spPr bwMode="auto">
          <a:xfrm>
            <a:off x="2962727" y="1827949"/>
            <a:ext cx="1056283" cy="610246"/>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indent="0" algn="ctr">
              <a:buNone/>
            </a:pPr>
            <a:r>
              <a:rPr lang="en-US" altLang="zh-CN" sz="1400">
                <a:solidFill>
                  <a:schemeClr val="bg1"/>
                </a:solidFill>
              </a:rPr>
              <a:t>NG-RAN</a:t>
            </a:r>
          </a:p>
        </p:txBody>
      </p:sp>
      <p:cxnSp>
        <p:nvCxnSpPr>
          <p:cNvPr id="27" name="Straight Arrow Connector 26">
            <a:extLst>
              <a:ext uri="{FF2B5EF4-FFF2-40B4-BE49-F238E27FC236}">
                <a16:creationId xmlns:a16="http://schemas.microsoft.com/office/drawing/2014/main" id="{1C34286F-8921-43F9-BE86-4F698822439F}"/>
              </a:ext>
            </a:extLst>
          </p:cNvPr>
          <p:cNvCxnSpPr>
            <a:cxnSpLocks/>
          </p:cNvCxnSpPr>
          <p:nvPr/>
        </p:nvCxnSpPr>
        <p:spPr bwMode="auto">
          <a:xfrm flipH="1" flipV="1">
            <a:off x="6723404" y="2081788"/>
            <a:ext cx="1656716" cy="410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8" name="TextBox 27">
            <a:extLst>
              <a:ext uri="{FF2B5EF4-FFF2-40B4-BE49-F238E27FC236}">
                <a16:creationId xmlns:a16="http://schemas.microsoft.com/office/drawing/2014/main" id="{273D6986-8DE3-455C-A3BF-0AE337AA3BF3}"/>
              </a:ext>
            </a:extLst>
          </p:cNvPr>
          <p:cNvSpPr txBox="1"/>
          <p:nvPr/>
        </p:nvSpPr>
        <p:spPr bwMode="auto">
          <a:xfrm>
            <a:off x="6633513" y="1887972"/>
            <a:ext cx="1746607" cy="29822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t>MBS session activation</a:t>
            </a:r>
            <a:endParaRPr lang="zh-CN" altLang="en-US" sz="1100"/>
          </a:p>
        </p:txBody>
      </p:sp>
      <p:sp>
        <p:nvSpPr>
          <p:cNvPr id="29" name="TextBox 28">
            <a:extLst>
              <a:ext uri="{FF2B5EF4-FFF2-40B4-BE49-F238E27FC236}">
                <a16:creationId xmlns:a16="http://schemas.microsoft.com/office/drawing/2014/main" id="{81800FE1-BDA7-48D3-BC70-53246572DF39}"/>
              </a:ext>
            </a:extLst>
          </p:cNvPr>
          <p:cNvSpPr txBox="1"/>
          <p:nvPr/>
        </p:nvSpPr>
        <p:spPr bwMode="auto">
          <a:xfrm>
            <a:off x="5420925" y="1279536"/>
            <a:ext cx="1632001" cy="42203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100"/>
              <a:t>AMF holds UEs’ join status</a:t>
            </a:r>
            <a:endParaRPr lang="zh-CN" altLang="en-US" sz="1100">
              <a:solidFill>
                <a:schemeClr val="accent1"/>
              </a:solidFill>
            </a:endParaRPr>
          </a:p>
        </p:txBody>
      </p:sp>
      <p:sp>
        <p:nvSpPr>
          <p:cNvPr id="30" name="Oval 29">
            <a:extLst>
              <a:ext uri="{FF2B5EF4-FFF2-40B4-BE49-F238E27FC236}">
                <a16:creationId xmlns:a16="http://schemas.microsoft.com/office/drawing/2014/main" id="{4C2BA611-4127-4B0C-9025-BDF4AAFCB324}"/>
              </a:ext>
            </a:extLst>
          </p:cNvPr>
          <p:cNvSpPr/>
          <p:nvPr/>
        </p:nvSpPr>
        <p:spPr bwMode="auto">
          <a:xfrm>
            <a:off x="5520068" y="1162487"/>
            <a:ext cx="1416440" cy="537296"/>
          </a:xfrm>
          <a:prstGeom prst="ellipse">
            <a:avLst/>
          </a:prstGeom>
          <a:noFill/>
          <a:ln w="12700" cap="flat" cmpd="sng" algn="ctr">
            <a:solidFill>
              <a:srgbClr val="FF0000"/>
            </a:solidFill>
            <a:prstDash val="sys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zh-CN" altLang="en-US" sz="2000" b="0" i="0" u="none" strike="noStrike" cap="none" normalizeH="0" baseline="0" err="1">
              <a:ln>
                <a:noFill/>
              </a:ln>
              <a:solidFill>
                <a:schemeClr val="bg1"/>
              </a:solidFill>
              <a:effectLst/>
              <a:latin typeface="+mn-lt"/>
            </a:endParaRPr>
          </a:p>
        </p:txBody>
      </p:sp>
      <p:cxnSp>
        <p:nvCxnSpPr>
          <p:cNvPr id="31" name="Straight Arrow Connector 30">
            <a:extLst>
              <a:ext uri="{FF2B5EF4-FFF2-40B4-BE49-F238E27FC236}">
                <a16:creationId xmlns:a16="http://schemas.microsoft.com/office/drawing/2014/main" id="{C2BD7CB2-EDC5-4FE8-8E05-129A6BBD123A}"/>
              </a:ext>
            </a:extLst>
          </p:cNvPr>
          <p:cNvCxnSpPr>
            <a:cxnSpLocks/>
          </p:cNvCxnSpPr>
          <p:nvPr/>
        </p:nvCxnSpPr>
        <p:spPr bwMode="auto">
          <a:xfrm flipH="1" flipV="1">
            <a:off x="4024446" y="1939219"/>
            <a:ext cx="1656716" cy="410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2" name="TextBox 31">
            <a:extLst>
              <a:ext uri="{FF2B5EF4-FFF2-40B4-BE49-F238E27FC236}">
                <a16:creationId xmlns:a16="http://schemas.microsoft.com/office/drawing/2014/main" id="{50C0F622-4350-4D12-A623-AF9945FEDC8F}"/>
              </a:ext>
            </a:extLst>
          </p:cNvPr>
          <p:cNvSpPr txBox="1"/>
          <p:nvPr/>
        </p:nvSpPr>
        <p:spPr bwMode="auto">
          <a:xfrm>
            <a:off x="3934555" y="1745403"/>
            <a:ext cx="1866805" cy="289706"/>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050">
                <a:solidFill>
                  <a:srgbClr val="0070C0"/>
                </a:solidFill>
              </a:rPr>
              <a:t>for CM-CONNECTED UEs:</a:t>
            </a:r>
            <a:br>
              <a:rPr lang="en-US" altLang="zh-CN" sz="1050">
                <a:solidFill>
                  <a:srgbClr val="0070C0"/>
                </a:solidFill>
              </a:rPr>
            </a:br>
            <a:r>
              <a:rPr lang="en-US" altLang="zh-CN" sz="1050" b="1"/>
              <a:t>MBS session activation</a:t>
            </a:r>
            <a:endParaRPr lang="zh-CN" altLang="en-US" sz="1050" b="1"/>
          </a:p>
        </p:txBody>
      </p:sp>
      <p:cxnSp>
        <p:nvCxnSpPr>
          <p:cNvPr id="34" name="Straight Arrow Connector 33">
            <a:extLst>
              <a:ext uri="{FF2B5EF4-FFF2-40B4-BE49-F238E27FC236}">
                <a16:creationId xmlns:a16="http://schemas.microsoft.com/office/drawing/2014/main" id="{5C8595B5-F81A-454C-8D6E-D4EBFB2FF95A}"/>
              </a:ext>
            </a:extLst>
          </p:cNvPr>
          <p:cNvCxnSpPr>
            <a:cxnSpLocks/>
          </p:cNvCxnSpPr>
          <p:nvPr/>
        </p:nvCxnSpPr>
        <p:spPr bwMode="auto">
          <a:xfrm flipH="1" flipV="1">
            <a:off x="4039190" y="2357091"/>
            <a:ext cx="1656716" cy="410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5" name="TextBox 34">
            <a:extLst>
              <a:ext uri="{FF2B5EF4-FFF2-40B4-BE49-F238E27FC236}">
                <a16:creationId xmlns:a16="http://schemas.microsoft.com/office/drawing/2014/main" id="{59463A58-4EFC-4B3C-84CE-90E4713E77FB}"/>
              </a:ext>
            </a:extLst>
          </p:cNvPr>
          <p:cNvSpPr txBox="1"/>
          <p:nvPr/>
        </p:nvSpPr>
        <p:spPr bwMode="auto">
          <a:xfrm>
            <a:off x="3949299" y="2163275"/>
            <a:ext cx="1746607" cy="29822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en-US" altLang="zh-CN" sz="1050">
                <a:solidFill>
                  <a:srgbClr val="0070C0"/>
                </a:solidFill>
              </a:rPr>
              <a:t>for CM-IDLE  UEs:</a:t>
            </a:r>
            <a:br>
              <a:rPr lang="en-US" altLang="zh-CN" sz="1050">
                <a:solidFill>
                  <a:srgbClr val="0070C0"/>
                </a:solidFill>
              </a:rPr>
            </a:br>
            <a:r>
              <a:rPr lang="en-US" altLang="zh-CN" sz="1050" b="1"/>
              <a:t>(Group) Paging)</a:t>
            </a:r>
            <a:endParaRPr lang="zh-CN" altLang="en-US" sz="1050" b="1"/>
          </a:p>
        </p:txBody>
      </p:sp>
    </p:spTree>
    <p:extLst>
      <p:ext uri="{BB962C8B-B14F-4D97-AF65-F5344CB8AC3E}">
        <p14:creationId xmlns:p14="http://schemas.microsoft.com/office/powerpoint/2010/main" val="200989203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8F5C3C9-E45F-4733-AEB9-98A9D8BB6516}"/>
              </a:ext>
            </a:extLst>
          </p:cNvPr>
          <p:cNvSpPr>
            <a:spLocks noGrp="1"/>
          </p:cNvSpPr>
          <p:nvPr>
            <p:ph sz="quarter" idx="3"/>
          </p:nvPr>
        </p:nvSpPr>
        <p:spPr>
          <a:xfrm>
            <a:off x="6240463" y="1844674"/>
            <a:ext cx="4800241" cy="4392613"/>
          </a:xfrm>
        </p:spPr>
        <p:txBody>
          <a:bodyPr/>
          <a:lstStyle/>
          <a:p>
            <a:r>
              <a:rPr lang="en-US" altLang="zh-CN" sz="1800"/>
              <a:t>Benefits:</a:t>
            </a:r>
          </a:p>
          <a:p>
            <a:endParaRPr lang="en-US" altLang="zh-CN" sz="1800"/>
          </a:p>
          <a:p>
            <a:pPr lvl="1"/>
            <a:r>
              <a:rPr lang="en-US" altLang="zh-CN" sz="1600">
                <a:solidFill>
                  <a:srgbClr val="0070C0"/>
                </a:solidFill>
              </a:rPr>
              <a:t>Performance</a:t>
            </a:r>
            <a:r>
              <a:rPr lang="en-US" altLang="zh-CN" sz="1600"/>
              <a:t>: shorten call setup time for large groups</a:t>
            </a:r>
          </a:p>
          <a:p>
            <a:pPr lvl="1"/>
            <a:endParaRPr lang="en-US" altLang="zh-CN" sz="1600"/>
          </a:p>
          <a:p>
            <a:pPr lvl="1"/>
            <a:r>
              <a:rPr lang="en-US" altLang="zh-CN" sz="1600">
                <a:solidFill>
                  <a:srgbClr val="0070C0"/>
                </a:solidFill>
              </a:rPr>
              <a:t>Capacity</a:t>
            </a:r>
            <a:r>
              <a:rPr lang="en-US" altLang="zh-CN" sz="1600"/>
              <a:t>: Efficient resource usage</a:t>
            </a:r>
          </a:p>
          <a:p>
            <a:pPr lvl="1"/>
            <a:endParaRPr lang="en-US" altLang="zh-CN" sz="1600"/>
          </a:p>
          <a:p>
            <a:pPr lvl="1"/>
            <a:r>
              <a:rPr lang="en-US" altLang="zh-CN" sz="1600">
                <a:solidFill>
                  <a:schemeClr val="accent1"/>
                </a:solidFill>
              </a:rPr>
              <a:t>Scalability &amp; Performance: </a:t>
            </a:r>
            <a:r>
              <a:rPr lang="en-US" altLang="zh-CN" sz="1600"/>
              <a:t>PDU session resources not needed at UE join and MBS session activation (call setup) </a:t>
            </a:r>
          </a:p>
          <a:p>
            <a:pPr lvl="1"/>
            <a:endParaRPr lang="zh-CN" altLang="en-US"/>
          </a:p>
        </p:txBody>
      </p:sp>
      <p:sp>
        <p:nvSpPr>
          <p:cNvPr id="3" name="Content Placeholder 2">
            <a:extLst>
              <a:ext uri="{FF2B5EF4-FFF2-40B4-BE49-F238E27FC236}">
                <a16:creationId xmlns:a16="http://schemas.microsoft.com/office/drawing/2014/main" id="{5C715527-6AD1-4E34-BD06-604AD17FBCED}"/>
              </a:ext>
            </a:extLst>
          </p:cNvPr>
          <p:cNvSpPr>
            <a:spLocks noGrp="1"/>
          </p:cNvSpPr>
          <p:nvPr>
            <p:ph sz="half" idx="1"/>
          </p:nvPr>
        </p:nvSpPr>
        <p:spPr>
          <a:xfrm>
            <a:off x="479425" y="1844675"/>
            <a:ext cx="4800241" cy="4392612"/>
          </a:xfrm>
        </p:spPr>
        <p:txBody>
          <a:bodyPr/>
          <a:lstStyle/>
          <a:p>
            <a:r>
              <a:rPr lang="en-US" altLang="zh-CN" sz="1800"/>
              <a:t>To mitigate the group activation efficiency issue &amp; RAN scalability issue:</a:t>
            </a:r>
          </a:p>
          <a:p>
            <a:pPr lvl="1"/>
            <a:endParaRPr lang="en-US" altLang="zh-CN" sz="1800"/>
          </a:p>
          <a:p>
            <a:pPr lvl="1"/>
            <a:r>
              <a:rPr lang="en-US" altLang="zh-CN" sz="1600"/>
              <a:t>AMF needs to be aware of UE join status</a:t>
            </a:r>
          </a:p>
          <a:p>
            <a:pPr lvl="1"/>
            <a:endParaRPr lang="en-US" altLang="zh-CN" sz="1600"/>
          </a:p>
          <a:p>
            <a:pPr lvl="1"/>
            <a:r>
              <a:rPr lang="en-US" altLang="zh-CN" sz="1600"/>
              <a:t>AMF can prepare paging information in advance</a:t>
            </a:r>
          </a:p>
          <a:p>
            <a:pPr lvl="1"/>
            <a:endParaRPr lang="en-US" altLang="zh-CN" sz="1600"/>
          </a:p>
          <a:p>
            <a:pPr lvl="1"/>
            <a:r>
              <a:rPr lang="en-US" altLang="zh-CN" sz="1600"/>
              <a:t>MB-SMF inform AMF for MBS session activation directly</a:t>
            </a:r>
          </a:p>
          <a:p>
            <a:pPr lvl="1"/>
            <a:endParaRPr lang="en-US" altLang="zh-CN" sz="1600"/>
          </a:p>
          <a:p>
            <a:pPr lvl="1"/>
            <a:r>
              <a:rPr lang="en-US" altLang="zh-CN" sz="1600"/>
              <a:t>AMF add UEs into NG-RAN without PDU session resources required</a:t>
            </a:r>
          </a:p>
          <a:p>
            <a:pPr lvl="1"/>
            <a:endParaRPr lang="en-US" altLang="zh-CN" sz="1800"/>
          </a:p>
          <a:p>
            <a:endParaRPr lang="en-US" altLang="zh-CN" sz="1800"/>
          </a:p>
          <a:p>
            <a:pPr lvl="1"/>
            <a:endParaRPr lang="en-US" altLang="zh-CN" sz="1800"/>
          </a:p>
          <a:p>
            <a:pPr lvl="1"/>
            <a:endParaRPr lang="en-US" altLang="zh-CN" sz="1800"/>
          </a:p>
          <a:p>
            <a:pPr lvl="1"/>
            <a:endParaRPr lang="en-US" altLang="zh-CN" sz="1800"/>
          </a:p>
          <a:p>
            <a:pPr lvl="1"/>
            <a:endParaRPr lang="en-US" altLang="zh-CN" sz="1800"/>
          </a:p>
          <a:p>
            <a:pPr lvl="1"/>
            <a:endParaRPr lang="en-US" altLang="zh-CN" sz="1800"/>
          </a:p>
        </p:txBody>
      </p:sp>
      <p:sp>
        <p:nvSpPr>
          <p:cNvPr id="2" name="Title 1">
            <a:extLst>
              <a:ext uri="{FF2B5EF4-FFF2-40B4-BE49-F238E27FC236}">
                <a16:creationId xmlns:a16="http://schemas.microsoft.com/office/drawing/2014/main" id="{C36D0D9C-3045-4D0D-8A66-1E4661E7964A}"/>
              </a:ext>
            </a:extLst>
          </p:cNvPr>
          <p:cNvSpPr>
            <a:spLocks noGrp="1"/>
          </p:cNvSpPr>
          <p:nvPr>
            <p:ph type="title"/>
          </p:nvPr>
        </p:nvSpPr>
        <p:spPr>
          <a:xfrm>
            <a:off x="479425" y="620712"/>
            <a:ext cx="8353426" cy="936625"/>
          </a:xfrm>
        </p:spPr>
        <p:txBody>
          <a:bodyPr/>
          <a:lstStyle/>
          <a:p>
            <a:r>
              <a:rPr lang="en-US"/>
              <a:t>Proposals for way forward</a:t>
            </a:r>
          </a:p>
        </p:txBody>
      </p:sp>
      <p:sp>
        <p:nvSpPr>
          <p:cNvPr id="5" name="Content Placeholder 2">
            <a:extLst>
              <a:ext uri="{FF2B5EF4-FFF2-40B4-BE49-F238E27FC236}">
                <a16:creationId xmlns:a16="http://schemas.microsoft.com/office/drawing/2014/main" id="{D4D25832-7F41-45F0-8527-E3FA9A57893F}"/>
              </a:ext>
            </a:extLst>
          </p:cNvPr>
          <p:cNvSpPr txBox="1">
            <a:spLocks/>
          </p:cNvSpPr>
          <p:nvPr/>
        </p:nvSpPr>
        <p:spPr bwMode="auto">
          <a:xfrm>
            <a:off x="479425" y="5577840"/>
            <a:ext cx="10798175" cy="811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t>Remind SA2 to secure the Rel-17 specifications (incl RAN dependencies) meet or allow enhancements to meet defined Mission Critical requirements</a:t>
            </a:r>
          </a:p>
          <a:p>
            <a:pPr lvl="1"/>
            <a:endParaRPr lang="en-US" altLang="zh-CN" sz="1800"/>
          </a:p>
          <a:p>
            <a:endParaRPr lang="en-US" altLang="zh-CN" sz="1800"/>
          </a:p>
          <a:p>
            <a:pPr lvl="1"/>
            <a:endParaRPr lang="en-US" altLang="zh-CN" sz="1800"/>
          </a:p>
          <a:p>
            <a:pPr lvl="1"/>
            <a:endParaRPr lang="en-US" altLang="zh-CN" sz="1800"/>
          </a:p>
          <a:p>
            <a:pPr lvl="1"/>
            <a:endParaRPr lang="en-US" altLang="zh-CN" sz="1800"/>
          </a:p>
          <a:p>
            <a:pPr lvl="1"/>
            <a:endParaRPr lang="en-US" altLang="zh-CN" sz="1800"/>
          </a:p>
          <a:p>
            <a:pPr lvl="1"/>
            <a:endParaRPr lang="en-US" altLang="zh-CN" sz="1800"/>
          </a:p>
        </p:txBody>
      </p:sp>
    </p:spTree>
    <p:extLst>
      <p:ext uri="{BB962C8B-B14F-4D97-AF65-F5344CB8AC3E}">
        <p14:creationId xmlns:p14="http://schemas.microsoft.com/office/powerpoint/2010/main" val="1035377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07A40-82E4-46D2-AD7E-74E65278CC52}"/>
              </a:ext>
            </a:extLst>
          </p:cNvPr>
          <p:cNvSpPr>
            <a:spLocks noGrp="1"/>
          </p:cNvSpPr>
          <p:nvPr>
            <p:ph type="title"/>
          </p:nvPr>
        </p:nvSpPr>
        <p:spPr/>
        <p:txBody>
          <a:bodyPr/>
          <a:lstStyle/>
          <a:p>
            <a:r>
              <a:rPr lang="en-US"/>
              <a:t>Backup material</a:t>
            </a:r>
          </a:p>
        </p:txBody>
      </p:sp>
    </p:spTree>
    <p:extLst>
      <p:ext uri="{BB962C8B-B14F-4D97-AF65-F5344CB8AC3E}">
        <p14:creationId xmlns:p14="http://schemas.microsoft.com/office/powerpoint/2010/main" val="25100111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TemplafySlideTemplateConfiguration><![CDATA[{"documentContentValidatorConfiguration":{"enableDocumentContentValidator":false,"documentContentValidatorVersion":0},"elementsMetadata":[],"slideId":"637260122995618811","enableDocumentContentUpdater":true,"version":"1.9"}]]></TemplafySlideTemplateConfiguration>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TemplafySlideFormConfiguration><![CDATA[{"formFields":[],"formDataEntries":[]}]]></TemplafySlideFormConfiguration>
</file>

<file path=customXml/item4.xml><?xml version="1.0" encoding="utf-8"?>
<ct:contentTypeSchema xmlns:ct="http://schemas.microsoft.com/office/2006/metadata/contentType" xmlns:ma="http://schemas.microsoft.com/office/2006/metadata/properties/metaAttributes" ct:_="" ma:_="" ma:contentTypeName="Document" ma:contentTypeID="0x010100CFA2BA54854B254E9048097370AA1041" ma:contentTypeVersion="21" ma:contentTypeDescription="Create a new document." ma:contentTypeScope="" ma:versionID="1ca6868ace3f7db17e939f0e113bac04">
  <xsd:schema xmlns:xsd="http://www.w3.org/2001/XMLSchema" xmlns:xs="http://www.w3.org/2001/XMLSchema" xmlns:p="http://schemas.microsoft.com/office/2006/metadata/properties" xmlns:ns2="5424ca2b-298e-4202-a062-3bb91ff3ed27" xmlns:ns3="37d2fab7-ea89-42ad-95da-dcc5ea7282a8" targetNamespace="http://schemas.microsoft.com/office/2006/metadata/properties" ma:root="true" ma:fieldsID="50d40495f45d320f8031969c09349fd3" ns2:_="" ns3:_="">
    <xsd:import namespace="5424ca2b-298e-4202-a062-3bb91ff3ed27"/>
    <xsd:import namespace="37d2fab7-ea89-42ad-95da-dcc5ea7282a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Eridoc" minOccurs="0"/>
                <xsd:element ref="ns2:8eca660f-5075-41a0-89e4-6d1941085f16CountryOrRegion" minOccurs="0"/>
                <xsd:element ref="ns2:8eca660f-5075-41a0-89e4-6d1941085f16State" minOccurs="0"/>
                <xsd:element ref="ns2:8eca660f-5075-41a0-89e4-6d1941085f16City" minOccurs="0"/>
                <xsd:element ref="ns2:8eca660f-5075-41a0-89e4-6d1941085f16PostalCode" minOccurs="0"/>
                <xsd:element ref="ns2:8eca660f-5075-41a0-89e4-6d1941085f16Street" minOccurs="0"/>
                <xsd:element ref="ns2:8eca660f-5075-41a0-89e4-6d1941085f16GeoLoc" minOccurs="0"/>
                <xsd:element ref="ns2:8eca660f-5075-41a0-89e4-6d1941085f16DispName" minOccurs="0"/>
                <xsd:element ref="ns2: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24ca2b-298e-4202-a062-3bb91ff3ed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Eridoc" ma:index="19" nillable="true" ma:displayName="Eridoc" ma:format="Dropdown" ma:internalName="Eridoc">
      <xsd:simpleType>
        <xsd:restriction base="dms:Unknown"/>
      </xsd:simpleType>
    </xsd:element>
    <xsd:element name="8eca660f-5075-41a0-89e4-6d1941085f16CountryOrRegion" ma:index="20" nillable="true" ma:displayName="Eridoc: Country/Region" ma:internalName="CountryOrRegion" ma:readOnly="true">
      <xsd:simpleType>
        <xsd:restriction base="dms:Text"/>
      </xsd:simpleType>
    </xsd:element>
    <xsd:element name="8eca660f-5075-41a0-89e4-6d1941085f16State" ma:index="21" nillable="true" ma:displayName="Eridoc: State" ma:internalName="State" ma:readOnly="true">
      <xsd:simpleType>
        <xsd:restriction base="dms:Text"/>
      </xsd:simpleType>
    </xsd:element>
    <xsd:element name="8eca660f-5075-41a0-89e4-6d1941085f16City" ma:index="22" nillable="true" ma:displayName="Eridoc: City" ma:internalName="City" ma:readOnly="true">
      <xsd:simpleType>
        <xsd:restriction base="dms:Text"/>
      </xsd:simpleType>
    </xsd:element>
    <xsd:element name="8eca660f-5075-41a0-89e4-6d1941085f16PostalCode" ma:index="23" nillable="true" ma:displayName="Eridoc: Postal Code" ma:internalName="PostalCode" ma:readOnly="true">
      <xsd:simpleType>
        <xsd:restriction base="dms:Text"/>
      </xsd:simpleType>
    </xsd:element>
    <xsd:element name="8eca660f-5075-41a0-89e4-6d1941085f16Street" ma:index="24" nillable="true" ma:displayName="Eridoc: Street" ma:internalName="Street" ma:readOnly="true">
      <xsd:simpleType>
        <xsd:restriction base="dms:Text"/>
      </xsd:simpleType>
    </xsd:element>
    <xsd:element name="8eca660f-5075-41a0-89e4-6d1941085f16GeoLoc" ma:index="25" nillable="true" ma:displayName="Eridoc: Coordinates" ma:internalName="GeoLoc" ma:readOnly="true">
      <xsd:simpleType>
        <xsd:restriction base="dms:Unknown"/>
      </xsd:simpleType>
    </xsd:element>
    <xsd:element name="8eca660f-5075-41a0-89e4-6d1941085f16DispName" ma:index="26" nillable="true" ma:displayName="Eridoc: Name" ma:internalName="DispName" ma:readOnly="true">
      <xsd:simpleType>
        <xsd:restriction base="dms:Text"/>
      </xsd:simpleType>
    </xsd:element>
    <xsd:element name="Location" ma:index="27" nillable="true" ma:displayName="Location" ma:format="Hyperlink" ma:internalName="Location">
      <xsd:complexType>
        <xsd:complexContent>
          <xsd:extension base="dms:URL">
            <xsd:sequence>
              <xsd:element name="Url" type="dms:ValidUrl" minOccurs="0" nillable="true"/>
              <xsd:element name="Description" type="xsd:string" nillable="true"/>
            </xsd:sequence>
          </xsd:extension>
        </xsd:complexContent>
      </xsd:complexType>
    </xsd:element>
    <xsd:element name="MediaLengthInSeconds" ma:index="2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7d2fab7-ea89-42ad-95da-dcc5ea7282a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83FEB75-8CFA-449C-A6B1-B1E4A86A58A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822D38AD-8010-4CD3-BD6B-117CB8DF70A4}">
  <ds:schemaRefs/>
</ds:datastoreItem>
</file>

<file path=customXml/itemProps4.xml><?xml version="1.0" encoding="utf-8"?>
<ds:datastoreItem xmlns:ds="http://schemas.openxmlformats.org/officeDocument/2006/customXml" ds:itemID="{DF7F643F-847D-4DB4-B0D5-57E13A3EE7F3}">
  <ds:schemaRefs>
    <ds:schemaRef ds:uri="37d2fab7-ea89-42ad-95da-dcc5ea7282a8"/>
    <ds:schemaRef ds:uri="5424ca2b-298e-4202-a062-3bb91ff3ed2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TotalTime>
  <Words>1186</Words>
  <Application>Microsoft Office PowerPoint</Application>
  <PresentationFormat>Widescreen</PresentationFormat>
  <Paragraphs>167</Paragraphs>
  <Slides>12</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12</vt:i4>
      </vt:variant>
    </vt:vector>
  </HeadingPairs>
  <TitlesOfParts>
    <vt:vector size="21" baseType="lpstr">
      <vt:lpstr>Arial</vt:lpstr>
      <vt:lpstr>Arial </vt:lpstr>
      <vt:lpstr>Calibri</vt:lpstr>
      <vt:lpstr>Calibri Light</vt:lpstr>
      <vt:lpstr>Ericsson Hilda</vt:lpstr>
      <vt:lpstr>Times New Roman</vt:lpstr>
      <vt:lpstr>Office Theme</vt:lpstr>
      <vt:lpstr>Visio</vt:lpstr>
      <vt:lpstr>Picture</vt:lpstr>
      <vt:lpstr>SA2 solution – RAN Scalability Issue in Rel-17 MBS Multicast</vt:lpstr>
      <vt:lpstr>Summary of Multicast scalability concern</vt:lpstr>
      <vt:lpstr>Mission Critical services – need for Multicast Resource efficiencyCapacity, CoverageQoS, Mobility</vt:lpstr>
      <vt:lpstr>Group activation efficiency issue</vt:lpstr>
      <vt:lpstr>Enhancement for group activation efficiency issue</vt:lpstr>
      <vt:lpstr>RAN scalability issue</vt:lpstr>
      <vt:lpstr>Enhancement for RAN scalability issue</vt:lpstr>
      <vt:lpstr>Proposals for way forward</vt:lpstr>
      <vt:lpstr>Backup material</vt:lpstr>
      <vt:lpstr>Reference point architecture</vt:lpstr>
      <vt:lpstr>Shared delivery and Individual delivery</vt:lpstr>
      <vt:lpstr>Multicast session activation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4</cp:revision>
  <dcterms:created xsi:type="dcterms:W3CDTF">2010-02-05T13:52:04Z</dcterms:created>
  <dcterms:modified xsi:type="dcterms:W3CDTF">2021-10-06T15:53:32Z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0x010100CFA2BA54854B254E9048097370AA1041</vt:lpwstr>
  </property>
</Properties>
</file>