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64" r:id="rId4"/>
    <p:sldMasterId id="2147483668" r:id="rId5"/>
    <p:sldMasterId id="2147483672" r:id="rId6"/>
    <p:sldMasterId id="2147483676" r:id="rId7"/>
    <p:sldMasterId id="2147483680" r:id="rId8"/>
  </p:sldMasterIdLst>
  <p:notesMasterIdLst>
    <p:notesMasterId r:id="rId10"/>
  </p:notesMasterIdLst>
  <p:handoutMasterIdLst>
    <p:handoutMasterId r:id="rId16"/>
  </p:handoutMasterIdLst>
  <p:sldIdLst>
    <p:sldId id="707" r:id="rId9"/>
    <p:sldId id="733" r:id="rId11"/>
    <p:sldId id="787" r:id="rId12"/>
    <p:sldId id="782" r:id="rId13"/>
    <p:sldId id="783" r:id="rId14"/>
    <p:sldId id="784" r:id="rId15"/>
  </p:sldIdLst>
  <p:sldSz cx="9144000" cy="6858000" type="screen4x3"/>
  <p:notesSz cx="6797675" cy="9928225"/>
  <p:defaultTextStyle>
    <a:defPPr>
      <a:defRPr lang="en-GB"/>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na Agnel" initials="M" lastIdx="1" clrIdx="0"/>
  <p:cmAuthor id="2" name="Zhengshaowen" initials="SW"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B0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068"/>
    <p:restoredTop sz="95534"/>
  </p:normalViewPr>
  <p:slideViewPr>
    <p:cSldViewPr snapToGrid="0" showGuides="1">
      <p:cViewPr varScale="1">
        <p:scale>
          <a:sx n="109" d="100"/>
          <a:sy n="109" d="100"/>
        </p:scale>
        <p:origin x="1764" y="102"/>
      </p:cViewPr>
      <p:guideLst>
        <p:guide orient="horz" pos="2169"/>
        <p:guide pos="296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p>
            <a:pPr lvl="0" defTabSz="930275" eaLnBrk="1" fontAlgn="base" hangingPunct="1">
              <a:buNone/>
            </a:pPr>
            <a:endParaRPr lang="en-US" altLang="x-none" sz="1200" strike="noStrike" noProof="1" dirty="0">
              <a:latin typeface="Times New Roman" panose="02020603050405020304" pitchFamily="18" charset="0"/>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p>
            <a:pPr lvl="0" algn="r" defTabSz="930275" eaLnBrk="1" fontAlgn="base" hangingPunct="1">
              <a:buNone/>
            </a:pPr>
            <a:fld id="{BB962C8B-B14F-4D97-AF65-F5344CB8AC3E}" type="datetime1">
              <a:rPr lang="en-US" altLang="zh-CN" sz="1200" strike="noStrike" noProof="1" dirty="0">
                <a:latin typeface="Times New Roman" panose="02020603050405020304" pitchFamily="18" charset="0"/>
                <a:ea typeface="+mn-ea"/>
                <a:cs typeface="+mn-cs"/>
              </a:rPr>
            </a:fld>
            <a:endParaRPr lang="en-US" altLang="zh-CN" sz="1200" strike="noStrike" noProof="1" dirty="0">
              <a:latin typeface="Times New Roman" panose="02020603050405020304" pitchFamily="18" charset="0"/>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p>
            <a:pPr lvl="0" defTabSz="930275" eaLnBrk="1" fontAlgn="base" hangingPunct="1">
              <a:buNone/>
            </a:pPr>
            <a:endParaRPr lang="en-US" altLang="x-none" sz="1200" strike="noStrike" noProof="1" dirty="0">
              <a:latin typeface="Times New Roman" panose="02020603050405020304" pitchFamily="18" charset="0"/>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p>
            <a:pPr lvl="0" defTabSz="930275" eaLnBrk="1" fontAlgn="base" hangingPunct="1">
              <a:buNone/>
            </a:pPr>
            <a:endParaRPr lang="en-US" altLang="x-none" sz="1200" strike="noStrike" noProof="1" dirty="0">
              <a:latin typeface="Times New Roman" panose="02020603050405020304" pitchFamily="18" charset="0"/>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p>
            <a:pPr lvl="0" algn="r" defTabSz="930275" eaLnBrk="1" fontAlgn="base" hangingPunct="1">
              <a:buNone/>
            </a:pPr>
            <a:fld id="{BB962C8B-B14F-4D97-AF65-F5344CB8AC3E}" type="datetime1">
              <a:rPr lang="en-US" altLang="zh-CN" sz="1200" strike="noStrike" noProof="1" dirty="0">
                <a:latin typeface="Times New Roman" panose="02020603050405020304" pitchFamily="18" charset="0"/>
                <a:ea typeface="+mn-ea"/>
                <a:cs typeface="+mn-cs"/>
              </a:rPr>
            </a:fld>
            <a:endParaRPr lang="en-US" altLang="zh-CN" sz="1200" strike="noStrike" noProof="1" dirty="0">
              <a:latin typeface="Times New Roman" panose="02020603050405020304" pitchFamily="18" charset="0"/>
            </a:endParaRPr>
          </a:p>
        </p:txBody>
      </p:sp>
      <p:sp>
        <p:nvSpPr>
          <p:cNvPr id="11268"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p>
            <a:pPr lvl="0" defTabSz="930275" eaLnBrk="1" fontAlgn="base" hangingPunct="1">
              <a:buNone/>
            </a:pPr>
            <a:endParaRPr lang="en-US" altLang="x-none" sz="1200" strike="noStrike" noProof="1" dirty="0">
              <a:latin typeface="Times New Roman" panose="02020603050405020304" pitchFamily="18" charset="0"/>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p:sp>
      <p:sp>
        <p:nvSpPr>
          <p:cNvPr id="13314" name="文本占位符 2"/>
          <p:cNvSpPr/>
          <p:nvPr>
            <p:ph type="body"/>
          </p:nvPr>
        </p:nvSpPr>
        <p:spPr>
          <a:xfrm>
            <a:off x="906463" y="4716463"/>
            <a:ext cx="4984750" cy="4468812"/>
          </a:xfrm>
        </p:spPr>
        <p:txBody>
          <a:bodyPr wrap="square" lIns="92859" tIns="46430" rIns="92859" bIns="46430" anchor="t" anchorCtr="0"/>
          <a:p>
            <a:pPr lvl="0"/>
            <a:endParaRPr lang="zh-CN" altLang="en-US">
              <a:sym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TextEdit="1"/>
          </p:cNvSpPr>
          <p:nvPr>
            <p:ph type="sldImg"/>
          </p:nvPr>
        </p:nvSpPr>
        <p:spPr/>
      </p:sp>
      <p:sp>
        <p:nvSpPr>
          <p:cNvPr id="17410" name="文本占位符 2"/>
          <p:cNvSpPr/>
          <p:nvPr>
            <p:ph type="body"/>
          </p:nvPr>
        </p:nvSpPr>
        <p:spPr>
          <a:xfrm>
            <a:off x="906463" y="4716463"/>
            <a:ext cx="4984750" cy="4468812"/>
          </a:xfrm>
        </p:spPr>
        <p:txBody>
          <a:bodyPr wrap="square" lIns="92859" tIns="46430" rIns="92859" bIns="46430" anchor="t" anchorCtr="0"/>
          <a:p>
            <a:pPr lvl="0">
              <a:buFont typeface="Arial" panose="020B0604020202020204" pitchFamily="34" charset="0"/>
            </a:pPr>
            <a:r>
              <a:rPr lang="en-US" altLang="zh-CN">
                <a:solidFill>
                  <a:srgbClr val="FF0000"/>
                </a:solidFill>
                <a:sym typeface="+mn-ea"/>
              </a:rPr>
              <a:t>SLA</a:t>
            </a:r>
            <a:endParaRPr lang="en-US" altLang="zh-CN">
              <a:solidFill>
                <a:srgbClr val="FF0000"/>
              </a:solidFill>
              <a:sym typeface="+mn-ea"/>
            </a:endParaRPr>
          </a:p>
          <a:p>
            <a:pPr lvl="0">
              <a:buFont typeface="Arial" panose="020B0604020202020204" pitchFamily="34" charset="0"/>
            </a:pPr>
            <a:r>
              <a:rPr lang="en-US" altLang="zh-CN">
                <a:solidFill>
                  <a:srgbClr val="FF0000"/>
                </a:solidFill>
                <a:sym typeface="+mn-ea"/>
              </a:rPr>
              <a:t>resource;</a:t>
            </a:r>
            <a:endParaRPr lang="en-US" altLang="zh-CN">
              <a:sym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TextEdit="1"/>
          </p:cNvSpPr>
          <p:nvPr>
            <p:ph type="sldImg"/>
          </p:nvPr>
        </p:nvSpPr>
        <p:spPr/>
      </p:sp>
      <p:sp>
        <p:nvSpPr>
          <p:cNvPr id="17410" name="文本占位符 2"/>
          <p:cNvSpPr/>
          <p:nvPr>
            <p:ph type="body"/>
          </p:nvPr>
        </p:nvSpPr>
        <p:spPr>
          <a:xfrm>
            <a:off x="906463" y="4716463"/>
            <a:ext cx="4984750" cy="4468812"/>
          </a:xfrm>
        </p:spPr>
        <p:txBody>
          <a:bodyPr wrap="square" lIns="92859" tIns="46430" rIns="92859" bIns="46430" anchor="t" anchorCtr="0"/>
          <a:p>
            <a:pPr lvl="0">
              <a:buFont typeface="Arial" panose="020B0604020202020204" pitchFamily="34" charset="0"/>
            </a:pPr>
            <a:r>
              <a:rPr lang="en-US" altLang="zh-CN">
                <a:solidFill>
                  <a:srgbClr val="FF0000"/>
                </a:solidFill>
                <a:sym typeface="+mn-ea"/>
              </a:rPr>
              <a:t>SLA</a:t>
            </a:r>
            <a:endParaRPr lang="en-US" altLang="zh-CN">
              <a:solidFill>
                <a:srgbClr val="FF0000"/>
              </a:solidFill>
              <a:sym typeface="+mn-ea"/>
            </a:endParaRPr>
          </a:p>
          <a:p>
            <a:pPr lvl="0">
              <a:buFont typeface="Arial" panose="020B0604020202020204" pitchFamily="34" charset="0"/>
            </a:pPr>
            <a:r>
              <a:rPr lang="en-US" altLang="zh-CN">
                <a:solidFill>
                  <a:srgbClr val="FF0000"/>
                </a:solidFill>
                <a:sym typeface="+mn-ea"/>
              </a:rPr>
              <a:t>resource;</a:t>
            </a:r>
            <a:endParaRPr lang="en-US" altLang="zh-CN">
              <a:sym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TextEdit="1"/>
          </p:cNvSpPr>
          <p:nvPr>
            <p:ph type="sldImg"/>
          </p:nvPr>
        </p:nvSpPr>
        <p:spPr/>
      </p:sp>
      <p:sp>
        <p:nvSpPr>
          <p:cNvPr id="17410" name="文本占位符 2"/>
          <p:cNvSpPr/>
          <p:nvPr>
            <p:ph type="body"/>
          </p:nvPr>
        </p:nvSpPr>
        <p:spPr>
          <a:xfrm>
            <a:off x="906463" y="4716463"/>
            <a:ext cx="4984750" cy="4468812"/>
          </a:xfrm>
        </p:spPr>
        <p:txBody>
          <a:bodyPr wrap="square" lIns="92859" tIns="46430" rIns="92859" bIns="46430" anchor="t" anchorCtr="0"/>
          <a:p>
            <a:pPr lvl="0">
              <a:buFont typeface="Arial" panose="020B0604020202020204" pitchFamily="34" charset="0"/>
            </a:pPr>
            <a:r>
              <a:rPr lang="en-US" altLang="zh-CN">
                <a:solidFill>
                  <a:srgbClr val="FF0000"/>
                </a:solidFill>
                <a:sym typeface="+mn-ea"/>
              </a:rPr>
              <a:t>SLA</a:t>
            </a:r>
            <a:endParaRPr lang="en-US" altLang="zh-CN">
              <a:solidFill>
                <a:srgbClr val="FF0000"/>
              </a:solidFill>
              <a:sym typeface="+mn-ea"/>
            </a:endParaRPr>
          </a:p>
          <a:p>
            <a:pPr lvl="0">
              <a:buFont typeface="Arial" panose="020B0604020202020204" pitchFamily="34" charset="0"/>
            </a:pPr>
            <a:r>
              <a:rPr lang="en-US" altLang="zh-CN">
                <a:solidFill>
                  <a:srgbClr val="FF0000"/>
                </a:solidFill>
                <a:sym typeface="+mn-ea"/>
              </a:rPr>
              <a:t>resource;</a:t>
            </a:r>
            <a:endParaRPr lang="en-US" altLang="zh-CN">
              <a:sym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TextEdit="1"/>
          </p:cNvSpPr>
          <p:nvPr>
            <p:ph type="sldImg"/>
          </p:nvPr>
        </p:nvSpPr>
        <p:spPr/>
      </p:sp>
      <p:sp>
        <p:nvSpPr>
          <p:cNvPr id="17410" name="文本占位符 2"/>
          <p:cNvSpPr/>
          <p:nvPr>
            <p:ph type="body"/>
          </p:nvPr>
        </p:nvSpPr>
        <p:spPr>
          <a:xfrm>
            <a:off x="906463" y="4716463"/>
            <a:ext cx="4984750" cy="4468812"/>
          </a:xfrm>
        </p:spPr>
        <p:txBody>
          <a:bodyPr wrap="square" lIns="92859" tIns="46430" rIns="92859" bIns="46430" anchor="t" anchorCtr="0"/>
          <a:p>
            <a:pPr lvl="0">
              <a:buFont typeface="Arial" panose="020B0604020202020204" pitchFamily="34" charset="0"/>
            </a:pPr>
            <a:r>
              <a:rPr lang="en-US" altLang="zh-CN">
                <a:solidFill>
                  <a:srgbClr val="FF0000"/>
                </a:solidFill>
                <a:sym typeface="+mn-ea"/>
              </a:rPr>
              <a:t>SLA</a:t>
            </a:r>
            <a:endParaRPr lang="en-US" altLang="zh-CN">
              <a:solidFill>
                <a:srgbClr val="FF0000"/>
              </a:solidFill>
              <a:sym typeface="+mn-ea"/>
            </a:endParaRPr>
          </a:p>
          <a:p>
            <a:pPr lvl="0">
              <a:buFont typeface="Arial" panose="020B0604020202020204" pitchFamily="34" charset="0"/>
            </a:pPr>
            <a:r>
              <a:rPr lang="en-US" altLang="zh-CN">
                <a:solidFill>
                  <a:srgbClr val="FF0000"/>
                </a:solidFill>
                <a:sym typeface="+mn-ea"/>
              </a:rPr>
              <a:t>resource;</a:t>
            </a:r>
            <a:endParaRPr lang="en-US" altLang="zh-CN">
              <a:sym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TextEdit="1"/>
          </p:cNvSpPr>
          <p:nvPr>
            <p:ph type="sldImg"/>
          </p:nvPr>
        </p:nvSpPr>
        <p:spPr/>
      </p:sp>
      <p:sp>
        <p:nvSpPr>
          <p:cNvPr id="17410" name="文本占位符 2"/>
          <p:cNvSpPr/>
          <p:nvPr>
            <p:ph type="body"/>
          </p:nvPr>
        </p:nvSpPr>
        <p:spPr>
          <a:xfrm>
            <a:off x="906463" y="4716463"/>
            <a:ext cx="4984750" cy="4468812"/>
          </a:xfrm>
        </p:spPr>
        <p:txBody>
          <a:bodyPr wrap="square" lIns="92859" tIns="46430" rIns="92859" bIns="46430" anchor="t" anchorCtr="0"/>
          <a:p>
            <a:pPr lvl="0">
              <a:buFont typeface="Arial" panose="020B0604020202020204" pitchFamily="34" charset="0"/>
            </a:pPr>
            <a:r>
              <a:rPr lang="en-US" altLang="zh-CN">
                <a:solidFill>
                  <a:srgbClr val="FF0000"/>
                </a:solidFill>
                <a:sym typeface="+mn-ea"/>
              </a:rPr>
              <a:t>SLA</a:t>
            </a:r>
            <a:endParaRPr lang="en-US" altLang="zh-CN">
              <a:solidFill>
                <a:srgbClr val="FF0000"/>
              </a:solidFill>
              <a:sym typeface="+mn-ea"/>
            </a:endParaRPr>
          </a:p>
          <a:p>
            <a:pPr lvl="0">
              <a:buFont typeface="Arial" panose="020B0604020202020204" pitchFamily="34" charset="0"/>
            </a:pPr>
            <a:r>
              <a:rPr lang="en-US" altLang="zh-CN">
                <a:solidFill>
                  <a:srgbClr val="FF0000"/>
                </a:solidFill>
                <a:sym typeface="+mn-ea"/>
              </a:rPr>
              <a:t>resource;</a:t>
            </a:r>
            <a:endParaRPr lang="en-US" altLang="zh-CN">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6151" name="Text Box 14"/>
          <p:cNvSpPr txBox="1"/>
          <p:nvPr/>
        </p:nvSpPr>
        <p:spPr>
          <a:xfrm>
            <a:off x="323850" y="73025"/>
            <a:ext cx="3092450" cy="461963"/>
          </a:xfrm>
          <a:prstGeom prst="rect">
            <a:avLst/>
          </a:prstGeom>
          <a:noFill/>
          <a:ln w="9525">
            <a:noFill/>
          </a:ln>
        </p:spPr>
        <p:txBody>
          <a:bodyPr anchor="t" anchorCtr="0">
            <a:spAutoFit/>
          </a:bodyPr>
          <a:p>
            <a:pPr lvl="0" eaLnBrk="1" hangingPunct="1"/>
            <a:r>
              <a:rPr lang="sv-SE" altLang="en-US" sz="1200" b="1" dirty="0">
                <a:latin typeface="Arial" panose="020B0604020202020204"/>
              </a:rPr>
              <a:t>3GPP TSG-SA WG6 Meeting #39-e</a:t>
            </a:r>
            <a:endParaRPr lang="sv-SE" altLang="en-US" sz="1200" b="1" dirty="0">
              <a:latin typeface="Arial" panose="020B0604020202020204"/>
            </a:endParaRPr>
          </a:p>
          <a:p>
            <a:pPr lvl="0" eaLnBrk="1" hangingPunct="1"/>
            <a:r>
              <a:rPr lang="en-GB" altLang="en-US" sz="1200" b="1" dirty="0">
                <a:latin typeface="Arial" panose="020B0604020202020204"/>
              </a:rPr>
              <a:t>e-meeting, 31</a:t>
            </a:r>
            <a:r>
              <a:rPr lang="en-GB" altLang="en-US" sz="1200" b="1" baseline="30000" dirty="0">
                <a:latin typeface="Arial" panose="020B0604020202020204"/>
              </a:rPr>
              <a:t>st</a:t>
            </a:r>
            <a:r>
              <a:rPr lang="en-GB" altLang="en-US" sz="1200" b="1" dirty="0">
                <a:latin typeface="Arial" panose="020B0604020202020204"/>
              </a:rPr>
              <a:t> Aug – 8</a:t>
            </a:r>
            <a:r>
              <a:rPr lang="en-GB" altLang="en-US" sz="1200" b="1" baseline="30000" dirty="0">
                <a:latin typeface="Arial" panose="020B0604020202020204"/>
              </a:rPr>
              <a:t>th</a:t>
            </a:r>
            <a:r>
              <a:rPr lang="en-GB" altLang="en-US" sz="1200" b="1" dirty="0">
                <a:latin typeface="Arial" panose="020B0604020202020204"/>
              </a:rPr>
              <a:t> Sep 2020</a:t>
            </a:r>
            <a:endParaRPr lang="en-US" altLang="en-US" sz="1200" b="1" dirty="0">
              <a:latin typeface="Arial" panose="020B0604020202020204"/>
            </a:endParaRPr>
          </a:p>
        </p:txBody>
      </p:sp>
      <p:sp>
        <p:nvSpPr>
          <p:cNvPr id="6152" name="Text Box 13"/>
          <p:cNvSpPr txBox="1"/>
          <p:nvPr/>
        </p:nvSpPr>
        <p:spPr>
          <a:xfrm>
            <a:off x="5172075" y="177800"/>
            <a:ext cx="2112963" cy="554038"/>
          </a:xfrm>
          <a:prstGeom prst="rect">
            <a:avLst/>
          </a:prstGeom>
          <a:noFill/>
          <a:ln w="9525">
            <a:noFill/>
          </a:ln>
        </p:spPr>
        <p:txBody>
          <a:bodyPr anchor="t" anchorCtr="0">
            <a:spAutoFit/>
          </a:bodyPr>
          <a:p>
            <a:pPr lvl="0" algn="r" eaLnBrk="1" hangingPunct="1">
              <a:spcBef>
                <a:spcPct val="50000"/>
              </a:spcBef>
            </a:pPr>
            <a:r>
              <a:rPr lang="en-GB" altLang="en-US" sz="1200" b="1" dirty="0">
                <a:latin typeface="Arial" panose="020B0604020202020204" pitchFamily="34" charset="0"/>
              </a:rPr>
              <a:t>S6-20xxxx</a:t>
            </a:r>
            <a:endParaRPr lang="en-GB" altLang="en-US" sz="1200" b="1" dirty="0">
              <a:latin typeface="Arial" panose="020B0604020202020204" pitchFamily="34" charset="0"/>
            </a:endParaRPr>
          </a:p>
          <a:p>
            <a:pPr lvl="0" algn="r" eaLnBrk="1" hangingPunct="1">
              <a:spcBef>
                <a:spcPct val="50000"/>
              </a:spcBef>
            </a:pPr>
            <a:r>
              <a:rPr lang="en-GB" altLang="en-US" sz="1200" b="1" dirty="0">
                <a:latin typeface="Arial" panose="020B0604020202020204" pitchFamily="34" charset="0"/>
              </a:rPr>
              <a:t>(was 1319 was 1174 rev1)</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8"/>
            <a:ext cx="7772400" cy="1470025"/>
          </a:xfrm>
        </p:spPr>
        <p:txBody>
          <a:bodyPr/>
          <a:lstStyle/>
          <a:p>
            <a:pPr fontAlgn="base"/>
            <a:r>
              <a:rPr lang="en-US" strike="noStrike" noProof="1" dirty="0"/>
              <a:t>Click to edit Master title style</a:t>
            </a:r>
            <a:endParaRPr lang="en-GB" strike="noStrike" noProof="1"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dirty="0"/>
              <a:t>Click to edit Master subtitle style</a:t>
            </a:r>
            <a:endParaRPr lang="en-GB" strike="noStrike" noProof="1"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457200" y="274640"/>
            <a:ext cx="60198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223" name="Text Box 14"/>
          <p:cNvSpPr txBox="1"/>
          <p:nvPr/>
        </p:nvSpPr>
        <p:spPr>
          <a:xfrm>
            <a:off x="323850" y="73025"/>
            <a:ext cx="3092450" cy="461963"/>
          </a:xfrm>
          <a:prstGeom prst="rect">
            <a:avLst/>
          </a:prstGeom>
          <a:noFill/>
          <a:ln w="9525">
            <a:noFill/>
          </a:ln>
        </p:spPr>
        <p:txBody>
          <a:bodyPr anchor="t" anchorCtr="0">
            <a:spAutoFit/>
          </a:bodyPr>
          <a:p>
            <a:pPr lvl="0" eaLnBrk="1" hangingPunct="1"/>
            <a:r>
              <a:rPr lang="sv-SE" altLang="en-US" sz="1200" b="1" dirty="0">
                <a:latin typeface="Arial" panose="020B0604020202020204"/>
              </a:rPr>
              <a:t>3GPP TSG-SA WG6 Meeting #39-e</a:t>
            </a:r>
            <a:endParaRPr lang="sv-SE" altLang="en-US" sz="1200" b="1" dirty="0">
              <a:latin typeface="Arial" panose="020B0604020202020204"/>
            </a:endParaRPr>
          </a:p>
          <a:p>
            <a:pPr lvl="0" eaLnBrk="1" hangingPunct="1"/>
            <a:r>
              <a:rPr lang="en-GB" altLang="en-US" sz="1200" b="1" dirty="0">
                <a:latin typeface="Arial" panose="020B0604020202020204"/>
              </a:rPr>
              <a:t>e-meeting, 31</a:t>
            </a:r>
            <a:r>
              <a:rPr lang="en-GB" altLang="en-US" sz="1200" b="1" baseline="30000" dirty="0">
                <a:latin typeface="Arial" panose="020B0604020202020204"/>
              </a:rPr>
              <a:t>st</a:t>
            </a:r>
            <a:r>
              <a:rPr lang="en-GB" altLang="en-US" sz="1200" b="1" dirty="0">
                <a:latin typeface="Arial" panose="020B0604020202020204"/>
              </a:rPr>
              <a:t> Aug – 8</a:t>
            </a:r>
            <a:r>
              <a:rPr lang="en-GB" altLang="en-US" sz="1200" b="1" baseline="30000" dirty="0">
                <a:latin typeface="Arial" panose="020B0604020202020204"/>
              </a:rPr>
              <a:t>th</a:t>
            </a:r>
            <a:r>
              <a:rPr lang="en-GB" altLang="en-US" sz="1200" b="1" dirty="0">
                <a:latin typeface="Arial" panose="020B0604020202020204"/>
              </a:rPr>
              <a:t> Sep 2020</a:t>
            </a:r>
            <a:endParaRPr lang="en-US" altLang="en-US" sz="1200" b="1" dirty="0">
              <a:latin typeface="Arial" panose="020B0604020202020204"/>
            </a:endParaRPr>
          </a:p>
        </p:txBody>
      </p:sp>
      <p:sp>
        <p:nvSpPr>
          <p:cNvPr id="9224" name="Text Box 13"/>
          <p:cNvSpPr txBox="1"/>
          <p:nvPr/>
        </p:nvSpPr>
        <p:spPr>
          <a:xfrm>
            <a:off x="5172075" y="177800"/>
            <a:ext cx="2112963" cy="554038"/>
          </a:xfrm>
          <a:prstGeom prst="rect">
            <a:avLst/>
          </a:prstGeom>
          <a:noFill/>
          <a:ln w="9525">
            <a:noFill/>
          </a:ln>
        </p:spPr>
        <p:txBody>
          <a:bodyPr anchor="t" anchorCtr="0">
            <a:spAutoFit/>
          </a:bodyPr>
          <a:p>
            <a:pPr lvl="0" algn="r" eaLnBrk="1" hangingPunct="1">
              <a:spcBef>
                <a:spcPct val="50000"/>
              </a:spcBef>
            </a:pPr>
            <a:r>
              <a:rPr lang="en-GB" altLang="en-US" sz="1200" b="1" dirty="0">
                <a:latin typeface="Arial" panose="020B0604020202020204" pitchFamily="34" charset="0"/>
              </a:rPr>
              <a:t>S6-20xxxx</a:t>
            </a:r>
            <a:endParaRPr lang="en-GB" altLang="en-US" sz="1200" b="1" dirty="0">
              <a:latin typeface="Arial" panose="020B0604020202020204" pitchFamily="34" charset="0"/>
            </a:endParaRPr>
          </a:p>
          <a:p>
            <a:pPr lvl="0" algn="r" eaLnBrk="1" hangingPunct="1">
              <a:spcBef>
                <a:spcPct val="50000"/>
              </a:spcBef>
            </a:pPr>
            <a:r>
              <a:rPr lang="en-GB" altLang="en-US" sz="1200" b="1" dirty="0">
                <a:latin typeface="Arial" panose="020B0604020202020204" pitchFamily="34" charset="0"/>
              </a:rPr>
              <a:t>(was 1319 was 1174 rev1)</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8"/>
            <a:ext cx="7772400" cy="1470025"/>
          </a:xfrm>
        </p:spPr>
        <p:txBody>
          <a:bodyPr/>
          <a:lstStyle/>
          <a:p>
            <a:pPr fontAlgn="base"/>
            <a:r>
              <a:rPr lang="en-US" strike="noStrike" noProof="1" dirty="0"/>
              <a:t>Click to edit Master title style</a:t>
            </a:r>
            <a:endParaRPr lang="en-GB" strike="noStrike" noProof="1"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dirty="0"/>
              <a:t>Click to edit Master subtitle style</a:t>
            </a:r>
            <a:endParaRPr lang="en-GB" strike="noStrike" noProof="1"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dirty="0"/>
              <a:t>Click to edit Master title style</a:t>
            </a:r>
            <a:endParaRPr lang="en-GB" strike="noStrike" noProof="1" dirty="0"/>
          </a:p>
        </p:txBody>
      </p:sp>
      <p:sp>
        <p:nvSpPr>
          <p:cNvPr id="3" name="Content Placeholder 2"/>
          <p:cNvSpPr>
            <a:spLocks noGrp="1"/>
          </p:cNvSpPr>
          <p:nvPr>
            <p:ph idx="1"/>
          </p:nvPr>
        </p:nvSpPr>
        <p:spPr/>
        <p:txBody>
          <a:bodyPr/>
          <a:lstStyle/>
          <a:p>
            <a:pPr lvl="0" fontAlgn="base"/>
            <a:r>
              <a:rPr lang="en-US" strike="noStrike" noProof="1" dirty="0"/>
              <a:t>Click to edit Master text styles</a:t>
            </a:r>
            <a:endParaRPr lang="en-US" strike="noStrike" noProof="1" dirty="0"/>
          </a:p>
          <a:p>
            <a:pPr lvl="1" fontAlgn="base"/>
            <a:r>
              <a:rPr lang="en-US" strike="noStrike" noProof="1" dirty="0"/>
              <a:t>Second level</a:t>
            </a:r>
            <a:endParaRPr lang="en-US" strike="noStrike" noProof="1" dirty="0"/>
          </a:p>
          <a:p>
            <a:pPr lvl="2" fontAlgn="base"/>
            <a:r>
              <a:rPr lang="en-US" strike="noStrike" noProof="1" dirty="0"/>
              <a:t>Third level</a:t>
            </a:r>
            <a:endParaRPr lang="en-US" strike="noStrike" noProof="1" dirty="0"/>
          </a:p>
          <a:p>
            <a:pPr lvl="3" fontAlgn="base"/>
            <a:r>
              <a:rPr lang="en-US" strike="noStrike" noProof="1" dirty="0"/>
              <a:t>Fourth level</a:t>
            </a:r>
            <a:endParaRPr lang="en-US" strike="noStrike" noProof="1" dirty="0"/>
          </a:p>
          <a:p>
            <a:pPr lvl="4" fontAlgn="base"/>
            <a:r>
              <a:rPr lang="en-US" strike="noStrike" noProof="1" dirty="0"/>
              <a:t>Fifth level</a:t>
            </a:r>
            <a:endParaRPr lang="en-GB" strike="noStrike" noProof="1"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223" name="Text Box 14"/>
          <p:cNvSpPr txBox="1"/>
          <p:nvPr/>
        </p:nvSpPr>
        <p:spPr>
          <a:xfrm>
            <a:off x="323850" y="73025"/>
            <a:ext cx="3092450" cy="461963"/>
          </a:xfrm>
          <a:prstGeom prst="rect">
            <a:avLst/>
          </a:prstGeom>
          <a:noFill/>
          <a:ln w="9525">
            <a:noFill/>
          </a:ln>
        </p:spPr>
        <p:txBody>
          <a:bodyPr anchor="t" anchorCtr="0">
            <a:spAutoFit/>
          </a:bodyPr>
          <a:p>
            <a:pPr lvl="0" eaLnBrk="1" hangingPunct="1"/>
            <a:r>
              <a:rPr lang="sv-SE" altLang="en-US" sz="1200" b="1" dirty="0">
                <a:latin typeface="Arial" panose="020B0604020202020204"/>
              </a:rPr>
              <a:t>3GPP TSG-SA WG6 Meeting #39-e</a:t>
            </a:r>
            <a:endParaRPr lang="sv-SE" altLang="en-US" sz="1200" b="1" dirty="0">
              <a:latin typeface="Arial" panose="020B0604020202020204"/>
            </a:endParaRPr>
          </a:p>
          <a:p>
            <a:pPr lvl="0" eaLnBrk="1" hangingPunct="1"/>
            <a:r>
              <a:rPr lang="en-GB" altLang="en-US" sz="1200" b="1" dirty="0">
                <a:latin typeface="Arial" panose="020B0604020202020204"/>
              </a:rPr>
              <a:t>e-meeting, 31</a:t>
            </a:r>
            <a:r>
              <a:rPr lang="en-GB" altLang="en-US" sz="1200" b="1" baseline="30000" dirty="0">
                <a:latin typeface="Arial" panose="020B0604020202020204"/>
              </a:rPr>
              <a:t>st</a:t>
            </a:r>
            <a:r>
              <a:rPr lang="en-GB" altLang="en-US" sz="1200" b="1" dirty="0">
                <a:latin typeface="Arial" panose="020B0604020202020204"/>
              </a:rPr>
              <a:t> Aug – 8</a:t>
            </a:r>
            <a:r>
              <a:rPr lang="en-GB" altLang="en-US" sz="1200" b="1" baseline="30000" dirty="0">
                <a:latin typeface="Arial" panose="020B0604020202020204"/>
              </a:rPr>
              <a:t>th</a:t>
            </a:r>
            <a:r>
              <a:rPr lang="en-GB" altLang="en-US" sz="1200" b="1" dirty="0">
                <a:latin typeface="Arial" panose="020B0604020202020204"/>
              </a:rPr>
              <a:t> Sep 2020</a:t>
            </a:r>
            <a:endParaRPr lang="en-US" altLang="en-US" sz="1200" b="1" dirty="0">
              <a:latin typeface="Arial" panose="020B0604020202020204"/>
            </a:endParaRPr>
          </a:p>
        </p:txBody>
      </p:sp>
      <p:sp>
        <p:nvSpPr>
          <p:cNvPr id="9224" name="Text Box 13"/>
          <p:cNvSpPr txBox="1"/>
          <p:nvPr/>
        </p:nvSpPr>
        <p:spPr>
          <a:xfrm>
            <a:off x="5172075" y="177800"/>
            <a:ext cx="2112963" cy="554038"/>
          </a:xfrm>
          <a:prstGeom prst="rect">
            <a:avLst/>
          </a:prstGeom>
          <a:noFill/>
          <a:ln w="9525">
            <a:noFill/>
          </a:ln>
        </p:spPr>
        <p:txBody>
          <a:bodyPr anchor="t" anchorCtr="0">
            <a:spAutoFit/>
          </a:bodyPr>
          <a:p>
            <a:pPr lvl="0" algn="r" eaLnBrk="1" hangingPunct="1">
              <a:spcBef>
                <a:spcPct val="50000"/>
              </a:spcBef>
            </a:pPr>
            <a:r>
              <a:rPr lang="en-GB" altLang="en-US" sz="1200" b="1" dirty="0">
                <a:latin typeface="Arial" panose="020B0604020202020204" pitchFamily="34" charset="0"/>
              </a:rPr>
              <a:t>S6-20xxxx</a:t>
            </a:r>
            <a:endParaRPr lang="en-GB" altLang="en-US" sz="1200" b="1" dirty="0">
              <a:latin typeface="Arial" panose="020B0604020202020204" pitchFamily="34" charset="0"/>
            </a:endParaRPr>
          </a:p>
          <a:p>
            <a:pPr lvl="0" algn="r" eaLnBrk="1" hangingPunct="1">
              <a:spcBef>
                <a:spcPct val="50000"/>
              </a:spcBef>
            </a:pPr>
            <a:r>
              <a:rPr lang="en-GB" altLang="en-US" sz="1200" b="1" dirty="0">
                <a:latin typeface="Arial" panose="020B0604020202020204" pitchFamily="34" charset="0"/>
              </a:rPr>
              <a:t>(was 1319 was 1174 rev1)</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8"/>
            <a:ext cx="7772400" cy="1470025"/>
          </a:xfrm>
        </p:spPr>
        <p:txBody>
          <a:bodyPr/>
          <a:lstStyle/>
          <a:p>
            <a:pPr fontAlgn="base"/>
            <a:r>
              <a:rPr lang="en-US" strike="noStrike" noProof="1" dirty="0"/>
              <a:t>Click to edit Master title style</a:t>
            </a:r>
            <a:endParaRPr lang="en-GB" strike="noStrike" noProof="1"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dirty="0"/>
              <a:t>Click to edit Master subtitle style</a:t>
            </a:r>
            <a:endParaRPr lang="en-GB" strike="noStrike" noProof="1" dirty="0"/>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dirty="0"/>
              <a:t>Click to edit Master title style</a:t>
            </a:r>
            <a:endParaRPr lang="en-GB" strike="noStrike" noProof="1" dirty="0"/>
          </a:p>
        </p:txBody>
      </p:sp>
      <p:sp>
        <p:nvSpPr>
          <p:cNvPr id="3" name="Content Placeholder 2"/>
          <p:cNvSpPr>
            <a:spLocks noGrp="1"/>
          </p:cNvSpPr>
          <p:nvPr>
            <p:ph idx="1"/>
          </p:nvPr>
        </p:nvSpPr>
        <p:spPr/>
        <p:txBody>
          <a:bodyPr/>
          <a:lstStyle/>
          <a:p>
            <a:pPr lvl="0" fontAlgn="base"/>
            <a:r>
              <a:rPr lang="en-US" strike="noStrike" noProof="1" dirty="0"/>
              <a:t>Click to edit Master text styles</a:t>
            </a:r>
            <a:endParaRPr lang="en-US" strike="noStrike" noProof="1" dirty="0"/>
          </a:p>
          <a:p>
            <a:pPr lvl="1" fontAlgn="base"/>
            <a:r>
              <a:rPr lang="en-US" strike="noStrike" noProof="1" dirty="0"/>
              <a:t>Second level</a:t>
            </a:r>
            <a:endParaRPr lang="en-US" strike="noStrike" noProof="1" dirty="0"/>
          </a:p>
          <a:p>
            <a:pPr lvl="2" fontAlgn="base"/>
            <a:r>
              <a:rPr lang="en-US" strike="noStrike" noProof="1" dirty="0"/>
              <a:t>Third level</a:t>
            </a:r>
            <a:endParaRPr lang="en-US" strike="noStrike" noProof="1" dirty="0"/>
          </a:p>
          <a:p>
            <a:pPr lvl="3" fontAlgn="base"/>
            <a:r>
              <a:rPr lang="en-US" strike="noStrike" noProof="1" dirty="0"/>
              <a:t>Fourth level</a:t>
            </a:r>
            <a:endParaRPr lang="en-US" strike="noStrike" noProof="1" dirty="0"/>
          </a:p>
          <a:p>
            <a:pPr lvl="4" fontAlgn="base"/>
            <a:r>
              <a:rPr lang="en-US" strike="noStrike" noProof="1" dirty="0"/>
              <a:t>Fifth level</a:t>
            </a:r>
            <a:endParaRPr lang="en-GB" strike="noStrike" noProof="1"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dirty="0"/>
              <a:t>Click to edit Master title style</a:t>
            </a:r>
            <a:endParaRPr lang="en-GB" strike="noStrike" noProof="1" dirty="0"/>
          </a:p>
        </p:txBody>
      </p:sp>
      <p:sp>
        <p:nvSpPr>
          <p:cNvPr id="3" name="Content Placeholder 2"/>
          <p:cNvSpPr>
            <a:spLocks noGrp="1"/>
          </p:cNvSpPr>
          <p:nvPr>
            <p:ph idx="1"/>
          </p:nvPr>
        </p:nvSpPr>
        <p:spPr/>
        <p:txBody>
          <a:bodyPr/>
          <a:lstStyle/>
          <a:p>
            <a:pPr lvl="0" fontAlgn="base"/>
            <a:r>
              <a:rPr lang="en-US" strike="noStrike" noProof="1" dirty="0"/>
              <a:t>Click to edit Master text styles</a:t>
            </a:r>
            <a:endParaRPr lang="en-US" strike="noStrike" noProof="1" dirty="0"/>
          </a:p>
          <a:p>
            <a:pPr lvl="1" fontAlgn="base"/>
            <a:r>
              <a:rPr lang="en-US" strike="noStrike" noProof="1" dirty="0"/>
              <a:t>Second level</a:t>
            </a:r>
            <a:endParaRPr lang="en-US" strike="noStrike" noProof="1" dirty="0"/>
          </a:p>
          <a:p>
            <a:pPr lvl="2" fontAlgn="base"/>
            <a:r>
              <a:rPr lang="en-US" strike="noStrike" noProof="1" dirty="0"/>
              <a:t>Third level</a:t>
            </a:r>
            <a:endParaRPr lang="en-US" strike="noStrike" noProof="1" dirty="0"/>
          </a:p>
          <a:p>
            <a:pPr lvl="3" fontAlgn="base"/>
            <a:r>
              <a:rPr lang="en-US" strike="noStrike" noProof="1" dirty="0"/>
              <a:t>Fourth level</a:t>
            </a:r>
            <a:endParaRPr lang="en-US" strike="noStrike" noProof="1" dirty="0"/>
          </a:p>
          <a:p>
            <a:pPr lvl="4" fontAlgn="base"/>
            <a:r>
              <a:rPr lang="en-US" strike="noStrike" noProof="1" dirty="0"/>
              <a:t>Fifth level</a:t>
            </a:r>
            <a:endParaRPr lang="en-GB" strike="noStrike" noProof="1" dirty="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223" name="Text Box 14"/>
          <p:cNvSpPr txBox="1"/>
          <p:nvPr/>
        </p:nvSpPr>
        <p:spPr>
          <a:xfrm>
            <a:off x="323850" y="73025"/>
            <a:ext cx="3092450" cy="461963"/>
          </a:xfrm>
          <a:prstGeom prst="rect">
            <a:avLst/>
          </a:prstGeom>
          <a:noFill/>
          <a:ln w="9525">
            <a:noFill/>
          </a:ln>
        </p:spPr>
        <p:txBody>
          <a:bodyPr anchor="t" anchorCtr="0">
            <a:spAutoFit/>
          </a:bodyPr>
          <a:p>
            <a:pPr lvl="0" eaLnBrk="1" hangingPunct="1"/>
            <a:r>
              <a:rPr lang="sv-SE" altLang="en-US" sz="1200" b="1" dirty="0">
                <a:latin typeface="Arial" panose="020B0604020202020204"/>
              </a:rPr>
              <a:t>3GPP TSG-SA WG6 Meeting #39-e</a:t>
            </a:r>
            <a:endParaRPr lang="sv-SE" altLang="en-US" sz="1200" b="1" dirty="0">
              <a:latin typeface="Arial" panose="020B0604020202020204"/>
            </a:endParaRPr>
          </a:p>
          <a:p>
            <a:pPr lvl="0" eaLnBrk="1" hangingPunct="1"/>
            <a:r>
              <a:rPr lang="en-GB" altLang="en-US" sz="1200" b="1" dirty="0">
                <a:latin typeface="Arial" panose="020B0604020202020204"/>
              </a:rPr>
              <a:t>e-meeting, 31</a:t>
            </a:r>
            <a:r>
              <a:rPr lang="en-GB" altLang="en-US" sz="1200" b="1" baseline="30000" dirty="0">
                <a:latin typeface="Arial" panose="020B0604020202020204"/>
              </a:rPr>
              <a:t>st</a:t>
            </a:r>
            <a:r>
              <a:rPr lang="en-GB" altLang="en-US" sz="1200" b="1" dirty="0">
                <a:latin typeface="Arial" panose="020B0604020202020204"/>
              </a:rPr>
              <a:t> Aug – 8</a:t>
            </a:r>
            <a:r>
              <a:rPr lang="en-GB" altLang="en-US" sz="1200" b="1" baseline="30000" dirty="0">
                <a:latin typeface="Arial" panose="020B0604020202020204"/>
              </a:rPr>
              <a:t>th</a:t>
            </a:r>
            <a:r>
              <a:rPr lang="en-GB" altLang="en-US" sz="1200" b="1" dirty="0">
                <a:latin typeface="Arial" panose="020B0604020202020204"/>
              </a:rPr>
              <a:t> Sep 2020</a:t>
            </a:r>
            <a:endParaRPr lang="en-US" altLang="en-US" sz="1200" b="1" dirty="0">
              <a:latin typeface="Arial" panose="020B0604020202020204"/>
            </a:endParaRPr>
          </a:p>
        </p:txBody>
      </p:sp>
      <p:sp>
        <p:nvSpPr>
          <p:cNvPr id="9224" name="Text Box 13"/>
          <p:cNvSpPr txBox="1"/>
          <p:nvPr/>
        </p:nvSpPr>
        <p:spPr>
          <a:xfrm>
            <a:off x="5172075" y="177800"/>
            <a:ext cx="2112963" cy="554038"/>
          </a:xfrm>
          <a:prstGeom prst="rect">
            <a:avLst/>
          </a:prstGeom>
          <a:noFill/>
          <a:ln w="9525">
            <a:noFill/>
          </a:ln>
        </p:spPr>
        <p:txBody>
          <a:bodyPr anchor="t" anchorCtr="0">
            <a:spAutoFit/>
          </a:bodyPr>
          <a:p>
            <a:pPr lvl="0" algn="r" eaLnBrk="1" hangingPunct="1">
              <a:spcBef>
                <a:spcPct val="50000"/>
              </a:spcBef>
            </a:pPr>
            <a:r>
              <a:rPr lang="en-GB" altLang="en-US" sz="1200" b="1" dirty="0">
                <a:latin typeface="Arial" panose="020B0604020202020204" pitchFamily="34" charset="0"/>
              </a:rPr>
              <a:t>S6-20xxxx</a:t>
            </a:r>
            <a:endParaRPr lang="en-GB" altLang="en-US" sz="1200" b="1" dirty="0">
              <a:latin typeface="Arial" panose="020B0604020202020204" pitchFamily="34" charset="0"/>
            </a:endParaRPr>
          </a:p>
          <a:p>
            <a:pPr lvl="0" algn="r" eaLnBrk="1" hangingPunct="1">
              <a:spcBef>
                <a:spcPct val="50000"/>
              </a:spcBef>
            </a:pPr>
            <a:r>
              <a:rPr lang="en-GB" altLang="en-US" sz="1200" b="1" dirty="0">
                <a:latin typeface="Arial" panose="020B0604020202020204" pitchFamily="34" charset="0"/>
              </a:rPr>
              <a:t>(was 1319 was 1174 rev1)</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8"/>
            <a:ext cx="7772400" cy="1470025"/>
          </a:xfrm>
        </p:spPr>
        <p:txBody>
          <a:bodyPr/>
          <a:lstStyle/>
          <a:p>
            <a:pPr fontAlgn="base"/>
            <a:r>
              <a:rPr lang="en-US" strike="noStrike" noProof="1" dirty="0"/>
              <a:t>Click to edit Master title style</a:t>
            </a:r>
            <a:endParaRPr lang="en-GB" strike="noStrike" noProof="1"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dirty="0"/>
              <a:t>Click to edit Master subtitle style</a:t>
            </a:r>
            <a:endParaRPr lang="en-GB" strike="noStrike" noProof="1" dirty="0"/>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dirty="0"/>
              <a:t>Click to edit Master title style</a:t>
            </a:r>
            <a:endParaRPr lang="en-GB" strike="noStrike" noProof="1" dirty="0"/>
          </a:p>
        </p:txBody>
      </p:sp>
      <p:sp>
        <p:nvSpPr>
          <p:cNvPr id="3" name="Content Placeholder 2"/>
          <p:cNvSpPr>
            <a:spLocks noGrp="1"/>
          </p:cNvSpPr>
          <p:nvPr>
            <p:ph idx="1"/>
          </p:nvPr>
        </p:nvSpPr>
        <p:spPr/>
        <p:txBody>
          <a:bodyPr/>
          <a:lstStyle/>
          <a:p>
            <a:pPr lvl="0" fontAlgn="base"/>
            <a:r>
              <a:rPr lang="en-US" strike="noStrike" noProof="1" dirty="0"/>
              <a:t>Click to edit Master text styles</a:t>
            </a:r>
            <a:endParaRPr lang="en-US" strike="noStrike" noProof="1" dirty="0"/>
          </a:p>
          <a:p>
            <a:pPr lvl="1" fontAlgn="base"/>
            <a:r>
              <a:rPr lang="en-US" strike="noStrike" noProof="1" dirty="0"/>
              <a:t>Second level</a:t>
            </a:r>
            <a:endParaRPr lang="en-US" strike="noStrike" noProof="1" dirty="0"/>
          </a:p>
          <a:p>
            <a:pPr lvl="2" fontAlgn="base"/>
            <a:r>
              <a:rPr lang="en-US" strike="noStrike" noProof="1" dirty="0"/>
              <a:t>Third level</a:t>
            </a:r>
            <a:endParaRPr lang="en-US" strike="noStrike" noProof="1" dirty="0"/>
          </a:p>
          <a:p>
            <a:pPr lvl="3" fontAlgn="base"/>
            <a:r>
              <a:rPr lang="en-US" strike="noStrike" noProof="1" dirty="0"/>
              <a:t>Fourth level</a:t>
            </a:r>
            <a:endParaRPr lang="en-US" strike="noStrike" noProof="1" dirty="0"/>
          </a:p>
          <a:p>
            <a:pPr lvl="4" fontAlgn="base"/>
            <a:r>
              <a:rPr lang="en-US" strike="noStrike" noProof="1" dirty="0"/>
              <a:t>Fifth level</a:t>
            </a:r>
            <a:endParaRPr lang="en-GB" strike="noStrike" noProof="1" dirty="0"/>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223" name="Text Box 14"/>
          <p:cNvSpPr txBox="1"/>
          <p:nvPr/>
        </p:nvSpPr>
        <p:spPr>
          <a:xfrm>
            <a:off x="323850" y="73025"/>
            <a:ext cx="3092450" cy="461963"/>
          </a:xfrm>
          <a:prstGeom prst="rect">
            <a:avLst/>
          </a:prstGeom>
          <a:noFill/>
          <a:ln w="9525">
            <a:noFill/>
          </a:ln>
        </p:spPr>
        <p:txBody>
          <a:bodyPr anchor="t" anchorCtr="0">
            <a:spAutoFit/>
          </a:bodyPr>
          <a:p>
            <a:pPr lvl="0" eaLnBrk="1" hangingPunct="1"/>
            <a:r>
              <a:rPr lang="sv-SE" altLang="en-US" sz="1200" b="1" dirty="0">
                <a:latin typeface="Arial" panose="020B0604020202020204"/>
              </a:rPr>
              <a:t>3GPP TSG-SA WG6 Meeting #39-e</a:t>
            </a:r>
            <a:endParaRPr lang="sv-SE" altLang="en-US" sz="1200" b="1" dirty="0">
              <a:latin typeface="Arial" panose="020B0604020202020204"/>
            </a:endParaRPr>
          </a:p>
          <a:p>
            <a:pPr lvl="0" eaLnBrk="1" hangingPunct="1"/>
            <a:r>
              <a:rPr lang="en-GB" altLang="en-US" sz="1200" b="1" dirty="0">
                <a:latin typeface="Arial" panose="020B0604020202020204"/>
              </a:rPr>
              <a:t>e-meeting, 31</a:t>
            </a:r>
            <a:r>
              <a:rPr lang="en-GB" altLang="en-US" sz="1200" b="1" baseline="30000" dirty="0">
                <a:latin typeface="Arial" panose="020B0604020202020204"/>
              </a:rPr>
              <a:t>st</a:t>
            </a:r>
            <a:r>
              <a:rPr lang="en-GB" altLang="en-US" sz="1200" b="1" dirty="0">
                <a:latin typeface="Arial" panose="020B0604020202020204"/>
              </a:rPr>
              <a:t> Aug – 8</a:t>
            </a:r>
            <a:r>
              <a:rPr lang="en-GB" altLang="en-US" sz="1200" b="1" baseline="30000" dirty="0">
                <a:latin typeface="Arial" panose="020B0604020202020204"/>
              </a:rPr>
              <a:t>th</a:t>
            </a:r>
            <a:r>
              <a:rPr lang="en-GB" altLang="en-US" sz="1200" b="1" dirty="0">
                <a:latin typeface="Arial" panose="020B0604020202020204"/>
              </a:rPr>
              <a:t> Sep 2020</a:t>
            </a:r>
            <a:endParaRPr lang="en-US" altLang="en-US" sz="1200" b="1" dirty="0">
              <a:latin typeface="Arial" panose="020B0604020202020204"/>
            </a:endParaRPr>
          </a:p>
        </p:txBody>
      </p:sp>
      <p:sp>
        <p:nvSpPr>
          <p:cNvPr id="9224" name="Text Box 13"/>
          <p:cNvSpPr txBox="1"/>
          <p:nvPr/>
        </p:nvSpPr>
        <p:spPr>
          <a:xfrm>
            <a:off x="5172075" y="177800"/>
            <a:ext cx="2112963" cy="554038"/>
          </a:xfrm>
          <a:prstGeom prst="rect">
            <a:avLst/>
          </a:prstGeom>
          <a:noFill/>
          <a:ln w="9525">
            <a:noFill/>
          </a:ln>
        </p:spPr>
        <p:txBody>
          <a:bodyPr anchor="t" anchorCtr="0">
            <a:spAutoFit/>
          </a:bodyPr>
          <a:p>
            <a:pPr lvl="0" algn="r" eaLnBrk="1" hangingPunct="1">
              <a:spcBef>
                <a:spcPct val="50000"/>
              </a:spcBef>
            </a:pPr>
            <a:r>
              <a:rPr lang="en-GB" altLang="en-US" sz="1200" b="1" dirty="0">
                <a:latin typeface="Arial" panose="020B0604020202020204" pitchFamily="34" charset="0"/>
              </a:rPr>
              <a:t>S6-20xxxx</a:t>
            </a:r>
            <a:endParaRPr lang="en-GB" altLang="en-US" sz="1200" b="1" dirty="0">
              <a:latin typeface="Arial" panose="020B0604020202020204" pitchFamily="34" charset="0"/>
            </a:endParaRPr>
          </a:p>
          <a:p>
            <a:pPr lvl="0" algn="r" eaLnBrk="1" hangingPunct="1">
              <a:spcBef>
                <a:spcPct val="50000"/>
              </a:spcBef>
            </a:pPr>
            <a:r>
              <a:rPr lang="en-GB" altLang="en-US" sz="1200" b="1" dirty="0">
                <a:latin typeface="Arial" panose="020B0604020202020204" pitchFamily="34" charset="0"/>
              </a:rPr>
              <a:t>(was 1319 was 1174 rev1)</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8"/>
            <a:ext cx="7772400" cy="1470025"/>
          </a:xfrm>
        </p:spPr>
        <p:txBody>
          <a:bodyPr/>
          <a:lstStyle/>
          <a:p>
            <a:pPr fontAlgn="base"/>
            <a:r>
              <a:rPr lang="en-US" strike="noStrike" noProof="1" dirty="0"/>
              <a:t>Click to edit Master title style</a:t>
            </a:r>
            <a:endParaRPr lang="en-GB" strike="noStrike" noProof="1"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dirty="0"/>
              <a:t>Click to edit Master subtitle style</a:t>
            </a:r>
            <a:endParaRPr lang="en-GB" strike="noStrike" noProof="1" dirty="0"/>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dirty="0"/>
              <a:t>Click to edit Master title style</a:t>
            </a:r>
            <a:endParaRPr lang="en-GB" strike="noStrike" noProof="1" dirty="0"/>
          </a:p>
        </p:txBody>
      </p:sp>
      <p:sp>
        <p:nvSpPr>
          <p:cNvPr id="3" name="Content Placeholder 2"/>
          <p:cNvSpPr>
            <a:spLocks noGrp="1"/>
          </p:cNvSpPr>
          <p:nvPr>
            <p:ph idx="1"/>
          </p:nvPr>
        </p:nvSpPr>
        <p:spPr/>
        <p:txBody>
          <a:bodyPr/>
          <a:lstStyle/>
          <a:p>
            <a:pPr lvl="0" fontAlgn="base"/>
            <a:r>
              <a:rPr lang="en-US" strike="noStrike" noProof="1" dirty="0"/>
              <a:t>Click to edit Master text styles</a:t>
            </a:r>
            <a:endParaRPr lang="en-US" strike="noStrike" noProof="1" dirty="0"/>
          </a:p>
          <a:p>
            <a:pPr lvl="1" fontAlgn="base"/>
            <a:r>
              <a:rPr lang="en-US" strike="noStrike" noProof="1" dirty="0"/>
              <a:t>Second level</a:t>
            </a:r>
            <a:endParaRPr lang="en-US" strike="noStrike" noProof="1" dirty="0"/>
          </a:p>
          <a:p>
            <a:pPr lvl="2" fontAlgn="base"/>
            <a:r>
              <a:rPr lang="en-US" strike="noStrike" noProof="1" dirty="0"/>
              <a:t>Third level</a:t>
            </a:r>
            <a:endParaRPr lang="en-US" strike="noStrike" noProof="1" dirty="0"/>
          </a:p>
          <a:p>
            <a:pPr lvl="3" fontAlgn="base"/>
            <a:r>
              <a:rPr lang="en-US" strike="noStrike" noProof="1" dirty="0"/>
              <a:t>Fourth level</a:t>
            </a:r>
            <a:endParaRPr lang="en-US" strike="noStrike" noProof="1" dirty="0"/>
          </a:p>
          <a:p>
            <a:pPr lvl="4" fontAlgn="base"/>
            <a:r>
              <a:rPr lang="en-US" strike="noStrike" noProof="1" dirty="0"/>
              <a:t>Fifth level</a:t>
            </a:r>
            <a:endParaRPr lang="en-GB" strike="noStrike" noProof="1" dirty="0"/>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223" name="Text Box 14"/>
          <p:cNvSpPr txBox="1"/>
          <p:nvPr/>
        </p:nvSpPr>
        <p:spPr>
          <a:xfrm>
            <a:off x="323850" y="73025"/>
            <a:ext cx="3092450" cy="461963"/>
          </a:xfrm>
          <a:prstGeom prst="rect">
            <a:avLst/>
          </a:prstGeom>
          <a:noFill/>
          <a:ln w="9525">
            <a:noFill/>
          </a:ln>
        </p:spPr>
        <p:txBody>
          <a:bodyPr anchor="t" anchorCtr="0">
            <a:spAutoFit/>
          </a:bodyPr>
          <a:p>
            <a:pPr lvl="0" eaLnBrk="1" hangingPunct="1"/>
            <a:r>
              <a:rPr lang="sv-SE" altLang="en-US" sz="1200" b="1" dirty="0">
                <a:latin typeface="Arial" panose="020B0604020202020204"/>
              </a:rPr>
              <a:t>3GPP TSG-SA WG6 Meeting #39-e</a:t>
            </a:r>
            <a:endParaRPr lang="sv-SE" altLang="en-US" sz="1200" b="1" dirty="0">
              <a:latin typeface="Arial" panose="020B0604020202020204"/>
            </a:endParaRPr>
          </a:p>
          <a:p>
            <a:pPr lvl="0" eaLnBrk="1" hangingPunct="1"/>
            <a:r>
              <a:rPr lang="en-GB" altLang="en-US" sz="1200" b="1" dirty="0">
                <a:latin typeface="Arial" panose="020B0604020202020204"/>
              </a:rPr>
              <a:t>e-meeting, 31</a:t>
            </a:r>
            <a:r>
              <a:rPr lang="en-GB" altLang="en-US" sz="1200" b="1" baseline="30000" dirty="0">
                <a:latin typeface="Arial" panose="020B0604020202020204"/>
              </a:rPr>
              <a:t>st</a:t>
            </a:r>
            <a:r>
              <a:rPr lang="en-GB" altLang="en-US" sz="1200" b="1" dirty="0">
                <a:latin typeface="Arial" panose="020B0604020202020204"/>
              </a:rPr>
              <a:t> Aug – 8</a:t>
            </a:r>
            <a:r>
              <a:rPr lang="en-GB" altLang="en-US" sz="1200" b="1" baseline="30000" dirty="0">
                <a:latin typeface="Arial" panose="020B0604020202020204"/>
              </a:rPr>
              <a:t>th</a:t>
            </a:r>
            <a:r>
              <a:rPr lang="en-GB" altLang="en-US" sz="1200" b="1" dirty="0">
                <a:latin typeface="Arial" panose="020B0604020202020204"/>
              </a:rPr>
              <a:t> Sep 2020</a:t>
            </a:r>
            <a:endParaRPr lang="en-US" altLang="en-US" sz="1200" b="1" dirty="0">
              <a:latin typeface="Arial" panose="020B0604020202020204"/>
            </a:endParaRPr>
          </a:p>
        </p:txBody>
      </p:sp>
      <p:sp>
        <p:nvSpPr>
          <p:cNvPr id="9224" name="Text Box 13"/>
          <p:cNvSpPr txBox="1"/>
          <p:nvPr/>
        </p:nvSpPr>
        <p:spPr>
          <a:xfrm>
            <a:off x="5172075" y="177800"/>
            <a:ext cx="2112963" cy="554038"/>
          </a:xfrm>
          <a:prstGeom prst="rect">
            <a:avLst/>
          </a:prstGeom>
          <a:noFill/>
          <a:ln w="9525">
            <a:noFill/>
          </a:ln>
        </p:spPr>
        <p:txBody>
          <a:bodyPr anchor="t" anchorCtr="0">
            <a:spAutoFit/>
          </a:bodyPr>
          <a:p>
            <a:pPr lvl="0" algn="r" eaLnBrk="1" hangingPunct="1">
              <a:spcBef>
                <a:spcPct val="50000"/>
              </a:spcBef>
            </a:pPr>
            <a:r>
              <a:rPr lang="en-GB" altLang="en-US" sz="1200" b="1" dirty="0">
                <a:latin typeface="Arial" panose="020B0604020202020204" pitchFamily="34" charset="0"/>
              </a:rPr>
              <a:t>S6-20xxxx</a:t>
            </a:r>
            <a:endParaRPr lang="en-GB" altLang="en-US" sz="1200" b="1" dirty="0">
              <a:latin typeface="Arial" panose="020B0604020202020204" pitchFamily="34" charset="0"/>
            </a:endParaRPr>
          </a:p>
          <a:p>
            <a:pPr lvl="0" algn="r" eaLnBrk="1" hangingPunct="1">
              <a:spcBef>
                <a:spcPct val="50000"/>
              </a:spcBef>
            </a:pPr>
            <a:r>
              <a:rPr lang="en-GB" altLang="en-US" sz="1200" b="1" dirty="0">
                <a:latin typeface="Arial" panose="020B0604020202020204" pitchFamily="34" charset="0"/>
              </a:rPr>
              <a:t>(was 1319 was 1174 rev1)</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8"/>
            <a:ext cx="7772400" cy="1470025"/>
          </a:xfrm>
        </p:spPr>
        <p:txBody>
          <a:bodyPr/>
          <a:lstStyle/>
          <a:p>
            <a:pPr fontAlgn="base"/>
            <a:r>
              <a:rPr lang="en-US" strike="noStrike" noProof="1" dirty="0"/>
              <a:t>Click to edit Master title style</a:t>
            </a:r>
            <a:endParaRPr lang="en-GB" strike="noStrike" noProof="1"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dirty="0"/>
              <a:t>Click to edit Master subtitle style</a:t>
            </a:r>
            <a:endParaRPr lang="en-GB" strike="noStrike" noProof="1" dirty="0"/>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dirty="0"/>
              <a:t>Click to edit Master title style</a:t>
            </a:r>
            <a:endParaRPr lang="en-GB" strike="noStrike" noProof="1" dirty="0"/>
          </a:p>
        </p:txBody>
      </p:sp>
      <p:sp>
        <p:nvSpPr>
          <p:cNvPr id="3" name="Content Placeholder 2"/>
          <p:cNvSpPr>
            <a:spLocks noGrp="1"/>
          </p:cNvSpPr>
          <p:nvPr>
            <p:ph idx="1"/>
          </p:nvPr>
        </p:nvSpPr>
        <p:spPr/>
        <p:txBody>
          <a:bodyPr/>
          <a:lstStyle/>
          <a:p>
            <a:pPr lvl="0" fontAlgn="base"/>
            <a:r>
              <a:rPr lang="en-US" strike="noStrike" noProof="1" dirty="0"/>
              <a:t>Click to edit Master text styles</a:t>
            </a:r>
            <a:endParaRPr lang="en-US" strike="noStrike" noProof="1" dirty="0"/>
          </a:p>
          <a:p>
            <a:pPr lvl="1" fontAlgn="base"/>
            <a:r>
              <a:rPr lang="en-US" strike="noStrike" noProof="1" dirty="0"/>
              <a:t>Second level</a:t>
            </a:r>
            <a:endParaRPr lang="en-US" strike="noStrike" noProof="1" dirty="0"/>
          </a:p>
          <a:p>
            <a:pPr lvl="2" fontAlgn="base"/>
            <a:r>
              <a:rPr lang="en-US" strike="noStrike" noProof="1" dirty="0"/>
              <a:t>Third level</a:t>
            </a:r>
            <a:endParaRPr lang="en-US" strike="noStrike" noProof="1" dirty="0"/>
          </a:p>
          <a:p>
            <a:pPr lvl="3" fontAlgn="base"/>
            <a:r>
              <a:rPr lang="en-US" strike="noStrike" noProof="1" dirty="0"/>
              <a:t>Fourth level</a:t>
            </a:r>
            <a:endParaRPr lang="en-US" strike="noStrike" noProof="1" dirty="0"/>
          </a:p>
          <a:p>
            <a:pPr lvl="4" fontAlgn="base"/>
            <a:r>
              <a:rPr lang="en-US" strike="noStrike" noProof="1" dirty="0"/>
              <a:t>Fifth level</a:t>
            </a:r>
            <a:endParaRPr lang="en-GB" strike="noStrike" noProof="1" dirty="0"/>
          </a:p>
        </p:txBody>
      </p:sp>
    </p:spTree>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pPr fontAlgn="base"/>
            <a:r>
              <a:rPr lang="en-US" strike="noStrike" noProof="1"/>
              <a:t>Click to edit Master title style</a:t>
            </a:r>
            <a:endParaRPr lang="en-US"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a:t>Click to edit Master subtitle style</a:t>
            </a:r>
            <a:endParaRPr lang="en-US" strike="noStrike" noProof="1"/>
          </a:p>
        </p:txBody>
      </p:sp>
      <p:sp>
        <p:nvSpPr>
          <p:cNvPr id="4" name="日期占位符 3"/>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a:t>Click to edit Master text styles</a:t>
            </a:r>
            <a:endParaRPr lang="en-US" strike="noStrike" noProof="1"/>
          </a:p>
        </p:txBody>
      </p:sp>
      <p:sp>
        <p:nvSpPr>
          <p:cNvPr id="4" name="日期占位符 3"/>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日期占位符 4"/>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日期占位符 6"/>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日期占位符 2"/>
          <p:cNvSpPr>
            <a:spLocks noGrp="1"/>
          </p:cNvSpPr>
          <p:nvPr>
            <p:ph type="dt" sz="half" idx="10"/>
          </p:nvPr>
        </p:nvSpPr>
        <p:spPr/>
        <p:txBody>
          <a:bodyPr/>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buNone/>
            </a:pPr>
            <a:endParaRPr lang="en-US" altLang="x-none"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2" Type="http://schemas.openxmlformats.org/officeDocument/2006/relationships/theme" Target="../theme/theme2.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AutoShape 14"/>
          <p:cNvSpPr/>
          <p:nvPr/>
        </p:nvSpPr>
        <p:spPr>
          <a:xfrm>
            <a:off x="590550" y="6373813"/>
            <a:ext cx="6169025" cy="323850"/>
          </a:xfrm>
          <a:prstGeom prst="homePlate">
            <a:avLst>
              <a:gd name="adj" fmla="val 91452"/>
            </a:avLst>
          </a:prstGeom>
          <a:solidFill>
            <a:srgbClr val="72AF2F">
              <a:alpha val="94901"/>
            </a:srgbClr>
          </a:solidFill>
          <a:ln w="9525">
            <a:noFill/>
          </a:ln>
        </p:spPr>
        <p:txBody>
          <a:bodyPr wrap="none" anchor="ctr" anchorCtr="0"/>
          <a:p>
            <a:pPr lvl="0" eaLnBrk="0" hangingPunct="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nchor="t" anchorCtr="0"/>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1029" name="Oval 11"/>
          <p:cNvSpPr/>
          <p:nvPr/>
        </p:nvSpPr>
        <p:spPr>
          <a:xfrm>
            <a:off x="8318500" y="6383338"/>
            <a:ext cx="511175" cy="296862"/>
          </a:xfrm>
          <a:prstGeom prst="ellipse">
            <a:avLst/>
          </a:prstGeom>
          <a:solidFill>
            <a:schemeClr val="bg1">
              <a:alpha val="50000"/>
            </a:schemeClr>
          </a:solidFill>
          <a:ln w="9525">
            <a:noFill/>
          </a:ln>
        </p:spPr>
        <p:txBody>
          <a:bodyPr anchor="t" anchorCtr="0"/>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1030" name="Rectangle 15"/>
          <p:cNvSpPr/>
          <p:nvPr/>
        </p:nvSpPr>
        <p:spPr>
          <a:xfrm>
            <a:off x="4086225" y="3303588"/>
            <a:ext cx="971550" cy="246062"/>
          </a:xfrm>
          <a:prstGeom prst="rect">
            <a:avLst/>
          </a:prstGeom>
          <a:noFill/>
          <a:ln w="9525">
            <a:noFill/>
          </a:ln>
        </p:spPr>
        <p:txBody>
          <a:bodyPr wrap="none" anchor="t" anchorCtr="0">
            <a:spAutoFit/>
          </a:bodyPr>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nchor="t" anchorCtr="0"/>
          <a:p>
            <a:pPr lvl="0"/>
            <a:r>
              <a:rPr lang="en-US" altLang="en-US" dirty="0"/>
              <a:t>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sz="1200">
                <a:solidFill>
                  <a:srgbClr val="898989"/>
                </a:solidFill>
              </a:defRPr>
            </a:lvl1pPr>
          </a:lstStyle>
          <a:p>
            <a:pPr lvl="0" eaLnBrk="1" fontAlgn="base" hangingPunct="1">
              <a:buNone/>
            </a:pPr>
            <a:fld id="{BB962C8B-B14F-4D97-AF65-F5344CB8AC3E}" type="datetimeFigureOut">
              <a:rPr lang="en-US" altLang="zh-CN" strike="noStrike" noProof="1" dirty="0">
                <a:latin typeface="Arial" panose="020B0604020202020204" pitchFamily="34" charset="0"/>
                <a:ea typeface="+mn-ea"/>
                <a:cs typeface="+mn-cs"/>
              </a:rPr>
            </a:fld>
            <a:endParaRPr lang="en-US" altLang="zh-CN" strike="noStrike" noProof="1" dirty="0">
              <a:latin typeface="Arial" panose="020B0604020202020204"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buNone/>
            </a:pPr>
            <a:endParaRPr lang="en-US" altLang="x-none" strike="noStrike" noProof="1" dirty="0">
              <a:latin typeface="Arial" panose="020B0604020202020204"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AutoShape 14"/>
          <p:cNvSpPr/>
          <p:nvPr/>
        </p:nvSpPr>
        <p:spPr>
          <a:xfrm>
            <a:off x="590550" y="6373813"/>
            <a:ext cx="6169025" cy="323850"/>
          </a:xfrm>
          <a:prstGeom prst="homePlate">
            <a:avLst>
              <a:gd name="adj" fmla="val 91452"/>
            </a:avLst>
          </a:prstGeom>
          <a:solidFill>
            <a:srgbClr val="72AF2F">
              <a:alpha val="94901"/>
            </a:srgbClr>
          </a:solidFill>
          <a:ln w="9525">
            <a:noFill/>
          </a:ln>
        </p:spPr>
        <p:txBody>
          <a:bodyPr wrap="none" anchor="ctr" anchorCtr="0"/>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nchorCtr="0"/>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000"/>
            </a:schemeClr>
          </a:solidFill>
          <a:ln w="9525">
            <a:noFill/>
          </a:ln>
        </p:spPr>
        <p:txBody>
          <a:bodyPr anchor="t" anchorCtr="0"/>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nchorCtr="0">
            <a:spAutoFit/>
          </a:bodyPr>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AutoShape 14"/>
          <p:cNvSpPr/>
          <p:nvPr/>
        </p:nvSpPr>
        <p:spPr>
          <a:xfrm>
            <a:off x="590550" y="6373813"/>
            <a:ext cx="6169025" cy="323850"/>
          </a:xfrm>
          <a:prstGeom prst="homePlate">
            <a:avLst>
              <a:gd name="adj" fmla="val 91452"/>
            </a:avLst>
          </a:prstGeom>
          <a:solidFill>
            <a:srgbClr val="72AF2F">
              <a:alpha val="94901"/>
            </a:srgbClr>
          </a:solidFill>
          <a:ln w="9525">
            <a:noFill/>
          </a:ln>
        </p:spPr>
        <p:txBody>
          <a:bodyPr wrap="none" anchor="ctr" anchorCtr="0"/>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nchorCtr="0"/>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000"/>
            </a:schemeClr>
          </a:solidFill>
          <a:ln w="9525">
            <a:noFill/>
          </a:ln>
        </p:spPr>
        <p:txBody>
          <a:bodyPr anchor="t" anchorCtr="0"/>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nchorCtr="0">
            <a:spAutoFit/>
          </a:bodyPr>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AutoShape 14"/>
          <p:cNvSpPr/>
          <p:nvPr/>
        </p:nvSpPr>
        <p:spPr>
          <a:xfrm>
            <a:off x="590550" y="6373813"/>
            <a:ext cx="6169025" cy="323850"/>
          </a:xfrm>
          <a:prstGeom prst="homePlate">
            <a:avLst>
              <a:gd name="adj" fmla="val 91452"/>
            </a:avLst>
          </a:prstGeom>
          <a:solidFill>
            <a:srgbClr val="72AF2F">
              <a:alpha val="94901"/>
            </a:srgbClr>
          </a:solidFill>
          <a:ln w="9525">
            <a:noFill/>
          </a:ln>
        </p:spPr>
        <p:txBody>
          <a:bodyPr wrap="none" anchor="ctr" anchorCtr="0"/>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nchorCtr="0"/>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000"/>
            </a:schemeClr>
          </a:solidFill>
          <a:ln w="9525">
            <a:noFill/>
          </a:ln>
        </p:spPr>
        <p:txBody>
          <a:bodyPr anchor="t" anchorCtr="0"/>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nchorCtr="0">
            <a:spAutoFit/>
          </a:bodyPr>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AutoShape 14"/>
          <p:cNvSpPr/>
          <p:nvPr/>
        </p:nvSpPr>
        <p:spPr>
          <a:xfrm>
            <a:off x="590550" y="6373813"/>
            <a:ext cx="6169025" cy="323850"/>
          </a:xfrm>
          <a:prstGeom prst="homePlate">
            <a:avLst>
              <a:gd name="adj" fmla="val 91452"/>
            </a:avLst>
          </a:prstGeom>
          <a:solidFill>
            <a:srgbClr val="72AF2F">
              <a:alpha val="94901"/>
            </a:srgbClr>
          </a:solidFill>
          <a:ln w="9525">
            <a:noFill/>
          </a:ln>
        </p:spPr>
        <p:txBody>
          <a:bodyPr wrap="none" anchor="ctr" anchorCtr="0"/>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nchorCtr="0"/>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000"/>
            </a:schemeClr>
          </a:solidFill>
          <a:ln w="9525">
            <a:noFill/>
          </a:ln>
        </p:spPr>
        <p:txBody>
          <a:bodyPr anchor="t" anchorCtr="0"/>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nchorCtr="0">
            <a:spAutoFit/>
          </a:bodyPr>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AutoShape 14"/>
          <p:cNvSpPr/>
          <p:nvPr/>
        </p:nvSpPr>
        <p:spPr>
          <a:xfrm>
            <a:off x="590550" y="6373813"/>
            <a:ext cx="6169025" cy="323850"/>
          </a:xfrm>
          <a:prstGeom prst="homePlate">
            <a:avLst>
              <a:gd name="adj" fmla="val 91452"/>
            </a:avLst>
          </a:prstGeom>
          <a:solidFill>
            <a:srgbClr val="72AF2F">
              <a:alpha val="94901"/>
            </a:srgbClr>
          </a:solidFill>
          <a:ln w="9525">
            <a:noFill/>
          </a:ln>
        </p:spPr>
        <p:txBody>
          <a:bodyPr wrap="none" anchor="ctr" anchorCtr="0"/>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nchorCtr="0"/>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000"/>
            </a:schemeClr>
          </a:solidFill>
          <a:ln w="9525">
            <a:noFill/>
          </a:ln>
        </p:spPr>
        <p:txBody>
          <a:bodyPr anchor="t" anchorCtr="0"/>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nchorCtr="0">
            <a:spAutoFit/>
          </a:bodyPr>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5.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a:spLocks noGrp="1" noChangeArrowheads="1"/>
          </p:cNvSpPr>
          <p:nvPr>
            <p:ph type="ctrTitle"/>
          </p:nvPr>
        </p:nvSpPr>
        <p:spPr>
          <a:xfrm>
            <a:off x="658813" y="1614488"/>
            <a:ext cx="7772400" cy="2062163"/>
          </a:xfrm>
        </p:spPr>
        <p:txBody>
          <a:bodyPr vert="horz" wrap="square" lIns="91440" tIns="45720" rIns="91440" bIns="45720" numCol="1" anchor="ctr" anchorCtr="0" compatLnSpc="1">
            <a:noAutofit/>
          </a:bodyPr>
          <a:p>
            <a:pPr>
              <a:buClrTx/>
              <a:buSzTx/>
              <a:buFontTx/>
            </a:pPr>
            <a:r>
              <a:rPr lang="en-GB" altLang="ko-KR" sz="2000" b="1" i="1" dirty="0">
                <a:effectLst>
                  <a:outerShdw blurRad="38100" dist="38100" dir="2700000">
                    <a:srgbClr val="C0C0C0"/>
                  </a:outerShdw>
                </a:effectLst>
                <a:ea typeface="굴림" pitchFamily="50" charset="-127"/>
              </a:rPr>
              <a:t>  </a:t>
            </a:r>
            <a:br>
              <a:rPr lang="en-GB" altLang="ko-KR" sz="2000" dirty="0">
                <a:ea typeface="굴림" pitchFamily="50" charset="-127"/>
              </a:rPr>
            </a:br>
            <a:r>
              <a:rPr lang="en-US" altLang="ko-KR" sz="4000" b="1" dirty="0">
                <a:ea typeface="굴림" pitchFamily="50" charset="-127"/>
              </a:rPr>
              <a:t>Work plan and key issue Discussion on FS-NSCALE</a:t>
            </a:r>
            <a:endParaRPr lang="en-US" altLang="ko-KR" sz="4000" b="1" dirty="0">
              <a:ea typeface="굴림" pitchFamily="50" charset="-127"/>
            </a:endParaRPr>
          </a:p>
        </p:txBody>
      </p:sp>
      <p:sp>
        <p:nvSpPr>
          <p:cNvPr id="6147" name="Subtitle 6"/>
          <p:cNvSpPr>
            <a:spLocks noGrp="1"/>
          </p:cNvSpPr>
          <p:nvPr>
            <p:ph type="subTitle" idx="1"/>
          </p:nvPr>
        </p:nvSpPr>
        <p:spPr>
          <a:xfrm>
            <a:off x="485775" y="4279265"/>
            <a:ext cx="8388350" cy="1133475"/>
          </a:xfrm>
        </p:spPr>
        <p:txBody>
          <a:bodyPr vert="horz" wrap="square" lIns="91440" tIns="45720" rIns="91440" bIns="45720" anchor="t" anchorCtr="0"/>
          <a:p>
            <a:pPr algn="ctr">
              <a:lnSpc>
                <a:spcPct val="80000"/>
              </a:lnSpc>
              <a:buClrTx/>
              <a:buSzTx/>
              <a:buFontTx/>
              <a:buNone/>
            </a:pPr>
            <a:endParaRPr lang="en-US" altLang="en-GB" sz="2000" dirty="0">
              <a:latin typeface="Arial" panose="020B0604020202020204" pitchFamily="34" charset="0"/>
              <a:ea typeface="+mn-ea"/>
              <a:cs typeface="+mn-cs"/>
            </a:endParaRPr>
          </a:p>
          <a:p>
            <a:pPr algn="ctr">
              <a:lnSpc>
                <a:spcPct val="80000"/>
              </a:lnSpc>
              <a:buClrTx/>
              <a:buSzTx/>
              <a:buFontTx/>
              <a:buNone/>
            </a:pPr>
            <a:r>
              <a:rPr lang="en-US" altLang="en-GB" sz="2000" dirty="0">
                <a:latin typeface="Arial" panose="020B0604020202020204" pitchFamily="34" charset="0"/>
                <a:ea typeface="+mn-ea"/>
                <a:cs typeface="+mn-cs"/>
              </a:rPr>
              <a:t>China Mobile</a:t>
            </a:r>
            <a:endParaRPr lang="en-US" altLang="en-GB" sz="2000" dirty="0">
              <a:latin typeface="Arial" panose="020B0604020202020204" pitchFamily="34" charset="0"/>
              <a:ea typeface="+mn-ea"/>
              <a:cs typeface="+mn-cs"/>
            </a:endParaRPr>
          </a:p>
          <a:p>
            <a:pPr algn="ctr">
              <a:lnSpc>
                <a:spcPct val="80000"/>
              </a:lnSpc>
              <a:buClrTx/>
              <a:buSzTx/>
              <a:buFontTx/>
              <a:buNone/>
            </a:pPr>
            <a:r>
              <a:rPr lang="en-US" altLang="en-GB" sz="2000" dirty="0">
                <a:latin typeface="Arial" panose="020B0604020202020204" pitchFamily="34" charset="0"/>
                <a:ea typeface="+mn-ea"/>
                <a:cs typeface="+mn-cs"/>
              </a:rPr>
              <a:t>Shaowen Zheng</a:t>
            </a:r>
            <a:endParaRPr lang="en-US" altLang="en-GB" sz="2000" dirty="0">
              <a:latin typeface="Arial" panose="020B0604020202020204" pitchFamily="34" charset="0"/>
              <a:ea typeface="+mn-ea"/>
              <a:cs typeface="+mn-cs"/>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3"/>
          <p:cNvSpPr>
            <a:spLocks noGrp="1"/>
          </p:cNvSpPr>
          <p:nvPr>
            <p:ph type="title"/>
          </p:nvPr>
        </p:nvSpPr>
        <p:spPr>
          <a:noFill/>
          <a:ln w="9525">
            <a:noFill/>
          </a:ln>
        </p:spPr>
        <p:txBody>
          <a:bodyPr vert="horz" rtlCol="0" anchor="ctr" anchorCtr="0">
            <a:normAutofit/>
          </a:bodyPr>
          <a:p>
            <a:pPr lvl="0" algn="ctr">
              <a:buClrTx/>
              <a:buSzTx/>
              <a:buFontTx/>
            </a:pPr>
            <a:r>
              <a:rPr lang="en-US" altLang="zh-CN">
                <a:sym typeface="+mn-ea"/>
              </a:rPr>
              <a:t>Background of FS_NSCALE</a:t>
            </a:r>
            <a:endParaRPr lang="en-US" altLang="zh-CN">
              <a:sym typeface="宋体" panose="02010600030101010101" pitchFamily="2" charset="-122"/>
            </a:endParaRPr>
          </a:p>
        </p:txBody>
      </p:sp>
      <p:sp>
        <p:nvSpPr>
          <p:cNvPr id="4" name="文本框 3"/>
          <p:cNvSpPr txBox="1"/>
          <p:nvPr/>
        </p:nvSpPr>
        <p:spPr>
          <a:xfrm>
            <a:off x="243205" y="1371600"/>
            <a:ext cx="8578850" cy="1599565"/>
          </a:xfrm>
          <a:prstGeom prst="rect">
            <a:avLst/>
          </a:prstGeom>
          <a:noFill/>
          <a:ln w="9525">
            <a:noFill/>
          </a:ln>
        </p:spPr>
        <p:txBody>
          <a:bodyPr wrap="square">
            <a:spAutoFit/>
          </a:bodyPr>
          <a:p>
            <a:pPr marL="342900" indent="-342900" algn="l" eaLnBrk="0" hangingPunct="0">
              <a:spcBef>
                <a:spcPct val="20000"/>
              </a:spcBef>
              <a:buClrTx/>
              <a:buSzTx/>
              <a:buFontTx/>
              <a:buBlip>
                <a:blip r:embed="rId1"/>
              </a:buBlip>
            </a:pPr>
            <a:r>
              <a:rPr lang="zh-CN" altLang="en-US" sz="1400" kern="0">
                <a:latin typeface="+mn-lt"/>
              </a:rPr>
              <a:t>To study how SA6 enablement layer can invoke network slicing API offered by SA2 and SA5, with the following </a:t>
            </a:r>
            <a:r>
              <a:rPr lang="zh-CN" altLang="en-US" sz="1400" b="1" kern="0">
                <a:latin typeface="+mn-lt"/>
              </a:rPr>
              <a:t>objectives:</a:t>
            </a:r>
            <a:r>
              <a:rPr lang="zh-CN" altLang="en-US" sz="1400" kern="0">
                <a:latin typeface="+mn-lt"/>
              </a:rPr>
              <a:t></a:t>
            </a:r>
            <a:r>
              <a:rPr lang="zh-CN" altLang="en-US" sz="1400" kern="0">
                <a:solidFill>
                  <a:schemeClr val="tx1"/>
                </a:solidFill>
                <a:latin typeface="+mn-lt"/>
              </a:rPr>
              <a:t>- </a:t>
            </a:r>
            <a:r>
              <a:rPr lang="en-US" altLang="zh-CN" sz="1400" kern="0">
                <a:solidFill>
                  <a:schemeClr val="tx1"/>
                </a:solidFill>
                <a:latin typeface="+mn-lt"/>
              </a:rPr>
              <a:t>	</a:t>
            </a:r>
            <a:r>
              <a:rPr lang="zh-CN" altLang="en-US" sz="1400" kern="0">
                <a:solidFill>
                  <a:schemeClr val="tx1"/>
                </a:solidFill>
                <a:latin typeface="+mn-lt"/>
              </a:rPr>
              <a:t>Based on SA1 requirements of network slice capability exposure, analyze and investigate the services and functions of current SA6 enablement layer that may need to invoke control and management plane capabilities from SA2 and SA5 pertaining to network slicing (e.g. SEAL and vertical application enablers). -</a:t>
            </a:r>
            <a:r>
              <a:rPr lang="en-US" altLang="zh-CN" sz="1400" kern="0">
                <a:solidFill>
                  <a:schemeClr val="tx1"/>
                </a:solidFill>
                <a:latin typeface="+mn-lt"/>
              </a:rPr>
              <a:t>	</a:t>
            </a:r>
            <a:r>
              <a:rPr lang="zh-CN" altLang="en-US" sz="1400" kern="0">
                <a:solidFill>
                  <a:schemeClr val="tx1"/>
                </a:solidFill>
                <a:latin typeface="+mn-lt"/>
              </a:rPr>
              <a:t> Identify potential enhancements to SEAL, as an entity invoking control and management APIs pertaining to network slicing.</a:t>
            </a:r>
            <a:endParaRPr lang="zh-CN" altLang="en-US" sz="1400" kern="0">
              <a:solidFill>
                <a:schemeClr val="tx1"/>
              </a:solidFill>
              <a:latin typeface="+mn-lt"/>
            </a:endParaRPr>
          </a:p>
        </p:txBody>
      </p:sp>
      <p:sp>
        <p:nvSpPr>
          <p:cNvPr id="21" name="文本框 20"/>
          <p:cNvSpPr txBox="1"/>
          <p:nvPr/>
        </p:nvSpPr>
        <p:spPr>
          <a:xfrm>
            <a:off x="337820" y="3291840"/>
            <a:ext cx="8484235" cy="2590165"/>
          </a:xfrm>
          <a:prstGeom prst="rect">
            <a:avLst/>
          </a:prstGeom>
          <a:noFill/>
          <a:ln w="9525">
            <a:noFill/>
          </a:ln>
        </p:spPr>
        <p:txBody>
          <a:bodyPr wrap="square">
            <a:spAutoFit/>
          </a:bodyPr>
          <a:p>
            <a:pPr marL="342900" indent="-342900" algn="l" eaLnBrk="0" hangingPunct="0">
              <a:spcBef>
                <a:spcPct val="20000"/>
              </a:spcBef>
              <a:buClrTx/>
              <a:buSzTx/>
              <a:buFontTx/>
              <a:buBlip>
                <a:blip r:embed="rId1"/>
              </a:buBlip>
            </a:pPr>
            <a:r>
              <a:rPr lang="en-US" altLang="zh-CN" sz="1400" b="1" kern="0">
                <a:latin typeface="+mn-lt"/>
              </a:rPr>
              <a:t>proposed SCOPE:</a:t>
            </a:r>
            <a:endParaRPr lang="zh-CN" altLang="en-US" sz="1400" b="1" kern="0">
              <a:latin typeface="+mn-lt"/>
            </a:endParaRPr>
          </a:p>
          <a:p>
            <a:pPr marL="342900" indent="-342900" algn="l" eaLnBrk="0" hangingPunct="0">
              <a:spcBef>
                <a:spcPct val="20000"/>
              </a:spcBef>
              <a:buClrTx/>
              <a:buSzTx/>
              <a:buFontTx/>
              <a:buBlip>
                <a:blip r:embed="rId1"/>
              </a:buBlip>
            </a:pPr>
            <a:endParaRPr lang="zh-CN" altLang="en-US" sz="1400" kern="0">
              <a:latin typeface="+mn-lt"/>
            </a:endParaRPr>
          </a:p>
          <a:p>
            <a:pPr algn="l" eaLnBrk="0" hangingPunct="0">
              <a:spcBef>
                <a:spcPct val="20000"/>
              </a:spcBef>
              <a:buClrTx/>
              <a:buSzTx/>
              <a:buFontTx/>
            </a:pPr>
            <a:r>
              <a:rPr lang="zh-CN" altLang="en-US" sz="1400" kern="0">
                <a:latin typeface="+mn-lt"/>
              </a:rPr>
              <a:t>The study identifies the requirements of network slice capability exposure that have yet to be realized, and proposes application architecture aspects solutions and enhancements to existing application enablement layer. Based on any gaps found between requirements and existing capabilities, the present document includes: identification of key issues,  solutions, corresponding evaluations and conclusions to ensure the efficient network slice capability exposure. </a:t>
            </a:r>
            <a:endParaRPr lang="zh-CN" altLang="en-US" sz="1400" kern="0">
              <a:latin typeface="+mn-lt"/>
            </a:endParaRPr>
          </a:p>
          <a:p>
            <a:pPr algn="l" eaLnBrk="0" hangingPunct="0">
              <a:spcBef>
                <a:spcPct val="20000"/>
              </a:spcBef>
              <a:buClrTx/>
              <a:buSzTx/>
              <a:buFontTx/>
            </a:pPr>
            <a:r>
              <a:rPr lang="zh-CN" altLang="en-US" sz="1400" kern="0">
                <a:latin typeface="+mn-lt"/>
              </a:rPr>
              <a:t>The study also takes into consideration the SEAL architecture specified in 3GPP TS 23.434 [2],  network slicing related architecture and  services specified in 3GPP TS 23.501 [3], 3GPP TS 23.502 [4], network slicing management capability provisioning and architecture specified in 3GPP TS 28.531 [5] and 3GPP TS 28.533 [6], requirements specified in TS 22.261 [7].</a:t>
            </a:r>
            <a:endParaRPr lang="zh-CN" altLang="en-US" sz="1400" kern="0">
              <a:latin typeface="+mn-lt"/>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3"/>
          <p:cNvSpPr>
            <a:spLocks noGrp="1"/>
          </p:cNvSpPr>
          <p:nvPr>
            <p:ph type="title"/>
          </p:nvPr>
        </p:nvSpPr>
        <p:spPr>
          <a:noFill/>
          <a:ln w="9525">
            <a:noFill/>
          </a:ln>
        </p:spPr>
        <p:txBody>
          <a:bodyPr vert="horz" rtlCol="0" anchor="ctr" anchorCtr="0">
            <a:normAutofit/>
          </a:bodyPr>
          <a:p>
            <a:pPr lvl="0" algn="ctr">
              <a:buClrTx/>
              <a:buSzTx/>
              <a:buFontTx/>
            </a:pPr>
            <a:r>
              <a:rPr lang="en-US" altLang="zh-CN">
                <a:sym typeface="+mn-ea"/>
              </a:rPr>
              <a:t>Proposed </a:t>
            </a:r>
            <a:r>
              <a:rPr lang="en-US" altLang="zh-CN">
                <a:sym typeface="+mn-ea"/>
              </a:rPr>
              <a:t>work plan of FS_NSCALE</a:t>
            </a:r>
            <a:endParaRPr lang="en-US" altLang="zh-CN">
              <a:sym typeface="宋体" panose="02010600030101010101" pitchFamily="2" charset="-122"/>
            </a:endParaRPr>
          </a:p>
        </p:txBody>
      </p:sp>
      <p:grpSp>
        <p:nvGrpSpPr>
          <p:cNvPr id="3" name="组合 2"/>
          <p:cNvGrpSpPr/>
          <p:nvPr/>
        </p:nvGrpSpPr>
        <p:grpSpPr>
          <a:xfrm>
            <a:off x="315595" y="2015490"/>
            <a:ext cx="8513445" cy="2964920"/>
            <a:chOff x="305" y="4286"/>
            <a:chExt cx="13723" cy="4507"/>
          </a:xfrm>
        </p:grpSpPr>
        <p:cxnSp>
          <p:nvCxnSpPr>
            <p:cNvPr id="5" name="Straight Connector 4"/>
            <p:cNvCxnSpPr/>
            <p:nvPr/>
          </p:nvCxnSpPr>
          <p:spPr>
            <a:xfrm flipV="1">
              <a:off x="488" y="5883"/>
              <a:ext cx="13510" cy="0"/>
            </a:xfrm>
            <a:prstGeom prst="line">
              <a:avLst/>
            </a:prstGeom>
            <a:ln w="25400">
              <a:solidFill>
                <a:schemeClr val="accent5">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5"/>
            <p:cNvCxnSpPr/>
            <p:nvPr/>
          </p:nvCxnSpPr>
          <p:spPr>
            <a:xfrm>
              <a:off x="12843" y="5645"/>
              <a:ext cx="5" cy="245"/>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6"/>
            <p:cNvCxnSpPr/>
            <p:nvPr/>
          </p:nvCxnSpPr>
          <p:spPr>
            <a:xfrm>
              <a:off x="1210" y="5873"/>
              <a:ext cx="8" cy="245"/>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7"/>
            <p:cNvCxnSpPr/>
            <p:nvPr/>
          </p:nvCxnSpPr>
          <p:spPr>
            <a:xfrm>
              <a:off x="10701" y="5618"/>
              <a:ext cx="5" cy="245"/>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8"/>
            <p:cNvCxnSpPr/>
            <p:nvPr/>
          </p:nvCxnSpPr>
          <p:spPr>
            <a:xfrm>
              <a:off x="2204" y="5630"/>
              <a:ext cx="8" cy="245"/>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4" name="TextBox 10"/>
            <p:cNvSpPr txBox="1"/>
            <p:nvPr/>
          </p:nvSpPr>
          <p:spPr>
            <a:xfrm>
              <a:off x="305" y="6245"/>
              <a:ext cx="1813" cy="887"/>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SA6#42e</a:t>
              </a:r>
              <a:endParaRPr kumimoji="0" lang="en-US" altLang="ko-KR" sz="1200"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3/9</a:t>
              </a:r>
              <a:br>
                <a:rPr kumimoji="0" lang="en-US" altLang="ko-KR"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br>
              <a:endParaRPr kumimoji="0" lang="ko-KR" altLang="en-US"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p:txBody>
        </p:sp>
        <p:cxnSp>
          <p:nvCxnSpPr>
            <p:cNvPr id="36" name="Straight Connector 13"/>
            <p:cNvCxnSpPr/>
            <p:nvPr/>
          </p:nvCxnSpPr>
          <p:spPr>
            <a:xfrm>
              <a:off x="4228" y="5873"/>
              <a:ext cx="5" cy="245"/>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7" name="TextBox 14"/>
            <p:cNvSpPr txBox="1"/>
            <p:nvPr/>
          </p:nvSpPr>
          <p:spPr>
            <a:xfrm>
              <a:off x="1439" y="4958"/>
              <a:ext cx="1533" cy="887"/>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SA#91-e</a:t>
              </a:r>
              <a:endParaRPr kumimoji="0" lang="en-US" altLang="ko-KR" sz="1200"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3/21</a:t>
              </a:r>
              <a:endParaRPr kumimoji="0" lang="en-US" altLang="ko-KR"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endParaRPr kumimoji="0" lang="ko-KR" altLang="en-US"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p:txBody>
        </p:sp>
        <p:sp>
          <p:nvSpPr>
            <p:cNvPr id="38" name="TextBox 15"/>
            <p:cNvSpPr txBox="1"/>
            <p:nvPr/>
          </p:nvSpPr>
          <p:spPr>
            <a:xfrm>
              <a:off x="3340" y="6265"/>
              <a:ext cx="1813" cy="887"/>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a:spcBef>
                  <a:spcPct val="0"/>
                </a:spcBef>
                <a:buNone/>
              </a:pPr>
              <a:r>
                <a:rPr lang="en-US" altLang="ko-KR" sz="1200" b="1" dirty="0">
                  <a:solidFill>
                    <a:srgbClr val="00B050"/>
                  </a:solidFill>
                  <a:latin typeface="Arial" panose="020B0604020202020204" pitchFamily="34" charset="0"/>
                  <a:ea typeface="Malgun Gothic" panose="020B0503020000020004" charset="-127"/>
                </a:rPr>
                <a:t>SA6#44</a:t>
              </a:r>
              <a:endParaRPr lang="en-US" altLang="ko-KR" sz="1200" b="1" dirty="0">
                <a:solidFill>
                  <a:srgbClr val="00B050"/>
                </a:solidFill>
                <a:latin typeface="Arial" panose="020B0604020202020204" pitchFamily="34" charset="0"/>
                <a:ea typeface="Malgun Gothic" panose="020B0503020000020004" charset="-127"/>
              </a:endParaRPr>
            </a:p>
            <a:p>
              <a:pPr marL="0" lvl="0" indent="0" algn="ctr">
                <a:spcBef>
                  <a:spcPct val="0"/>
                </a:spcBef>
                <a:buNone/>
              </a:pPr>
              <a:r>
                <a:rPr lang="en-US" altLang="ko-KR" sz="1000" b="1" dirty="0">
                  <a:solidFill>
                    <a:srgbClr val="00B050"/>
                  </a:solidFill>
                  <a:latin typeface="Arial" panose="020B0604020202020204" pitchFamily="34" charset="0"/>
                  <a:ea typeface="Malgun Gothic" panose="020B0503020000020004" charset="-127"/>
                </a:rPr>
                <a:t>7/12</a:t>
              </a:r>
              <a:endParaRPr lang="en-US" altLang="ko-KR" sz="1000" b="1" dirty="0">
                <a:solidFill>
                  <a:srgbClr val="00B050"/>
                </a:solidFill>
                <a:latin typeface="Arial" panose="020B0604020202020204" pitchFamily="34" charset="0"/>
                <a:ea typeface="Malgun Gothic" panose="020B0503020000020004" charset="-127"/>
              </a:endParaRPr>
            </a:p>
            <a:p>
              <a:pPr marL="0" lvl="0" indent="0" algn="ctr">
                <a:spcBef>
                  <a:spcPct val="0"/>
                </a:spcBef>
                <a:buNone/>
              </a:pPr>
              <a:r>
                <a:rPr lang="en-US" altLang="ko-KR" sz="1000" b="1" dirty="0">
                  <a:solidFill>
                    <a:srgbClr val="00B050"/>
                  </a:solidFill>
                  <a:latin typeface="Arial" panose="020B0604020202020204" pitchFamily="34" charset="0"/>
                  <a:ea typeface="Malgun Gothic" panose="020B0503020000020004" charset="-127"/>
                </a:rPr>
                <a:t>online</a:t>
              </a:r>
              <a:endParaRPr lang="en-US" altLang="ko-KR" sz="1000" b="1" dirty="0">
                <a:solidFill>
                  <a:srgbClr val="00B050"/>
                </a:solidFill>
                <a:latin typeface="Arial" panose="020B0604020202020204" pitchFamily="34" charset="0"/>
                <a:ea typeface="Malgun Gothic" panose="020B0503020000020004" charset="-127"/>
              </a:endParaRPr>
            </a:p>
          </p:txBody>
        </p:sp>
        <p:cxnSp>
          <p:nvCxnSpPr>
            <p:cNvPr id="40" name="Straight Connector 16"/>
            <p:cNvCxnSpPr/>
            <p:nvPr/>
          </p:nvCxnSpPr>
          <p:spPr>
            <a:xfrm>
              <a:off x="5902" y="5890"/>
              <a:ext cx="5" cy="248"/>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2" name="TextBox 17"/>
            <p:cNvSpPr txBox="1"/>
            <p:nvPr/>
          </p:nvSpPr>
          <p:spPr>
            <a:xfrm>
              <a:off x="4930" y="6258"/>
              <a:ext cx="1810" cy="887"/>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SA6#45-e</a:t>
              </a:r>
              <a:endPar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8/25</a:t>
              </a:r>
              <a:endPar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online</a:t>
              </a:r>
              <a:endPar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cxnSp>
          <p:nvCxnSpPr>
            <p:cNvPr id="44" name="Straight Connector 18"/>
            <p:cNvCxnSpPr/>
            <p:nvPr/>
          </p:nvCxnSpPr>
          <p:spPr>
            <a:xfrm>
              <a:off x="7538" y="5890"/>
              <a:ext cx="5" cy="248"/>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6" name="TextBox 19"/>
            <p:cNvSpPr txBox="1"/>
            <p:nvPr/>
          </p:nvSpPr>
          <p:spPr>
            <a:xfrm>
              <a:off x="6703" y="6245"/>
              <a:ext cx="1813" cy="887"/>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SA6#45bis</a:t>
              </a:r>
              <a:endPar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10/11</a:t>
              </a:r>
              <a:endPar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online</a:t>
              </a:r>
              <a:endParaRPr kumimoji="0" lang="ko-KR" altLang="en-US"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sp>
          <p:nvSpPr>
            <p:cNvPr id="48" name="TextBox 21"/>
            <p:cNvSpPr txBox="1"/>
            <p:nvPr/>
          </p:nvSpPr>
          <p:spPr>
            <a:xfrm>
              <a:off x="9934" y="4963"/>
              <a:ext cx="1533" cy="653"/>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SA#94</a:t>
              </a:r>
              <a:endPar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12/21</a:t>
              </a:r>
              <a:endParaRPr kumimoji="0" lang="ko-KR" altLang="en-US"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sp>
          <p:nvSpPr>
            <p:cNvPr id="49" name="TextBox 22"/>
            <p:cNvSpPr txBox="1"/>
            <p:nvPr/>
          </p:nvSpPr>
          <p:spPr>
            <a:xfrm>
              <a:off x="12095" y="4938"/>
              <a:ext cx="1533" cy="653"/>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SA#95</a:t>
              </a:r>
              <a:endPar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3/22</a:t>
              </a:r>
              <a:endParaRPr kumimoji="0" lang="ko-KR" altLang="en-US"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cxnSp>
          <p:nvCxnSpPr>
            <p:cNvPr id="50" name="Straight Connector 23"/>
            <p:cNvCxnSpPr/>
            <p:nvPr/>
          </p:nvCxnSpPr>
          <p:spPr>
            <a:xfrm>
              <a:off x="9913" y="5878"/>
              <a:ext cx="8" cy="248"/>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1" name="TextBox 24"/>
            <p:cNvSpPr txBox="1"/>
            <p:nvPr/>
          </p:nvSpPr>
          <p:spPr>
            <a:xfrm>
              <a:off x="9080" y="6233"/>
              <a:ext cx="1810" cy="887"/>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SA6#46</a:t>
              </a:r>
              <a:endPar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11/15</a:t>
              </a:r>
              <a:endPar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online</a:t>
              </a:r>
              <a:endParaRPr kumimoji="0" lang="ko-KR" altLang="en-US"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cxnSp>
          <p:nvCxnSpPr>
            <p:cNvPr id="52" name="Straight Connector 25"/>
            <p:cNvCxnSpPr/>
            <p:nvPr/>
          </p:nvCxnSpPr>
          <p:spPr>
            <a:xfrm>
              <a:off x="12243" y="5905"/>
              <a:ext cx="5" cy="248"/>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3" name="TextBox 26"/>
            <p:cNvSpPr txBox="1"/>
            <p:nvPr/>
          </p:nvSpPr>
          <p:spPr>
            <a:xfrm>
              <a:off x="11408" y="6260"/>
              <a:ext cx="1813" cy="887"/>
            </a:xfrm>
            <a:prstGeom prst="rect">
              <a:avLst/>
            </a:prstGeom>
            <a:noFill/>
          </p:spPr>
          <p:txBody>
            <a:bodyPr>
              <a:spAutoFit/>
            </a:bodyPr>
            <a:lstStyle/>
            <a:p>
              <a:pPr marR="0" algn="ctr" defTabSz="914400">
                <a:buClrTx/>
                <a:buSzTx/>
                <a:buFontTx/>
                <a:buNone/>
                <a:defRPr/>
              </a:pPr>
              <a:r>
                <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SA6#47</a:t>
              </a:r>
              <a:endParaRPr kumimoji="0" lang="en-US" altLang="ko-KR" sz="1200"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2/14</a:t>
              </a:r>
              <a:endPar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Europe</a:t>
              </a:r>
              <a:endParaRPr kumimoji="0" lang="ko-KR" altLang="en-US"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sp>
          <p:nvSpPr>
            <p:cNvPr id="54" name="TextBox 28"/>
            <p:cNvSpPr txBox="1"/>
            <p:nvPr/>
          </p:nvSpPr>
          <p:spPr>
            <a:xfrm>
              <a:off x="305" y="7368"/>
              <a:ext cx="1835" cy="653"/>
            </a:xfrm>
            <a:prstGeom prst="rect">
              <a:avLst/>
            </a:prstGeom>
            <a:noFill/>
            <a:ln>
              <a:noFill/>
            </a:ln>
          </p:spPr>
          <p:txBody>
            <a:bodyPr>
              <a:spAutoFit/>
            </a:bodyPr>
            <a:lstStyle/>
            <a:p>
              <a:pPr marL="171450" marR="0" indent="-171450" defTabSz="914400">
                <a:buClrTx/>
                <a:buSzTx/>
                <a:buFontTx/>
                <a:buChar char="-"/>
                <a:defRPr/>
              </a:pPr>
              <a:r>
                <a:rPr kumimoji="0" lang="en-US" altLang="ko-KR" sz="1100" b="1" kern="1200" cap="none" spc="0" normalizeH="0" baseline="0" noProof="0" dirty="0">
                  <a:solidFill>
                    <a:schemeClr val="bg1">
                      <a:lumMod val="85000"/>
                    </a:schemeClr>
                  </a:solidFill>
                  <a:latin typeface="+mn-ea"/>
                  <a:ea typeface="+mn-ea"/>
                  <a:cs typeface="Arial" panose="020B0604020202020204" pitchFamily="34" charset="0"/>
                </a:rPr>
                <a:t>SA6 approval</a:t>
              </a:r>
              <a:endParaRPr kumimoji="0" lang="en-US" altLang="ko-KR" sz="1100" b="1" kern="1200" cap="none" spc="0" normalizeH="0" baseline="0" noProof="0" dirty="0">
                <a:solidFill>
                  <a:schemeClr val="bg1">
                    <a:lumMod val="85000"/>
                  </a:schemeClr>
                </a:solidFill>
                <a:latin typeface="+mn-ea"/>
                <a:ea typeface="+mn-ea"/>
                <a:cs typeface="Arial" panose="020B0604020202020204" pitchFamily="34" charset="0"/>
              </a:endParaRPr>
            </a:p>
          </p:txBody>
        </p:sp>
        <p:sp>
          <p:nvSpPr>
            <p:cNvPr id="55" name="TextBox 30"/>
            <p:cNvSpPr txBox="1"/>
            <p:nvPr/>
          </p:nvSpPr>
          <p:spPr>
            <a:xfrm>
              <a:off x="586" y="4286"/>
              <a:ext cx="3245" cy="653"/>
            </a:xfrm>
            <a:prstGeom prst="rect">
              <a:avLst/>
            </a:prstGeom>
            <a:noFill/>
            <a:ln>
              <a:noFill/>
            </a:ln>
          </p:spPr>
          <p:txBody>
            <a:bodyPr>
              <a:spAutoFit/>
            </a:bodyPr>
            <a:lstStyle/>
            <a:p>
              <a:pPr marR="0" defTabSz="914400">
                <a:buClrTx/>
                <a:buSzTx/>
                <a:buFontTx/>
                <a:buNone/>
                <a:defRPr/>
              </a:pPr>
              <a:r>
                <a:rPr kumimoji="0" lang="en-US" altLang="ko-KR" sz="1100" b="1"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Plenary approval</a:t>
              </a:r>
              <a:endParaRPr kumimoji="0" lang="en-US" altLang="ko-KR" sz="1100" b="1"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a:p>
              <a:pPr marR="0" defTabSz="914400">
                <a:buClrTx/>
                <a:buSzTx/>
                <a:buFontTx/>
                <a:buNone/>
                <a:defRPr/>
              </a:pPr>
              <a:r>
                <a:rPr kumimoji="0" lang="en-US" altLang="ko-KR" sz="1100" b="1"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(21.Mar)</a:t>
              </a:r>
              <a:endParaRPr kumimoji="0" lang="ko-KR" altLang="en-US" sz="1100" b="1"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p:txBody>
        </p:sp>
        <p:sp>
          <p:nvSpPr>
            <p:cNvPr id="56" name="TextBox 32"/>
            <p:cNvSpPr txBox="1"/>
            <p:nvPr/>
          </p:nvSpPr>
          <p:spPr>
            <a:xfrm>
              <a:off x="8985" y="4286"/>
              <a:ext cx="2368" cy="653"/>
            </a:xfrm>
            <a:prstGeom prst="rect">
              <a:avLst/>
            </a:prstGeom>
            <a:noFill/>
          </p:spPr>
          <p:txBody>
            <a:bodyPr>
              <a:spAutoFit/>
            </a:bodyPr>
            <a:lstStyle/>
            <a:p>
              <a:pPr marR="0" defTabSz="914400">
                <a:buClrTx/>
                <a:buSzTx/>
                <a:buFontTx/>
                <a:buNone/>
                <a:defRPr/>
              </a:pPr>
              <a:r>
                <a:rPr kumimoji="0" lang="en-US" altLang="ko-KR" sz="1100" b="1"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TR for information (21.Dec)</a:t>
              </a:r>
              <a:endParaRPr kumimoji="0" lang="ko-KR" altLang="en-US" sz="1100" b="1"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sp>
          <p:nvSpPr>
            <p:cNvPr id="57" name="TextBox 34"/>
            <p:cNvSpPr txBox="1"/>
            <p:nvPr/>
          </p:nvSpPr>
          <p:spPr>
            <a:xfrm>
              <a:off x="11663" y="4286"/>
              <a:ext cx="2365" cy="653"/>
            </a:xfrm>
            <a:prstGeom prst="rect">
              <a:avLst/>
            </a:prstGeom>
            <a:noFill/>
          </p:spPr>
          <p:txBody>
            <a:bodyPr>
              <a:spAutoFit/>
            </a:bodyPr>
            <a:lstStyle/>
            <a:p>
              <a:pPr marR="0" defTabSz="914400">
                <a:buClrTx/>
                <a:buSzTx/>
                <a:buFontTx/>
                <a:buNone/>
                <a:defRPr/>
              </a:pPr>
              <a:r>
                <a:rPr kumimoji="0" lang="en-US" altLang="ko-KR" sz="1100" b="1"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rPr>
                <a:t>TR for approval (22.Mar)</a:t>
              </a:r>
              <a:endParaRPr kumimoji="0" lang="ko-KR" altLang="en-US" sz="1100" b="1" kern="1200" cap="none" spc="0" normalizeH="0" baseline="0" noProof="0" dirty="0">
                <a:solidFill>
                  <a:schemeClr val="accent5">
                    <a:lumMod val="50000"/>
                  </a:schemeClr>
                </a:solidFill>
                <a:latin typeface="Arial" panose="020B0604020202020204" pitchFamily="34" charset="0"/>
                <a:ea typeface="+mn-ea"/>
                <a:cs typeface="Arial" panose="020B0604020202020204" pitchFamily="34" charset="0"/>
              </a:endParaRPr>
            </a:p>
          </p:txBody>
        </p:sp>
        <p:sp>
          <p:nvSpPr>
            <p:cNvPr id="58" name="TextBox 38"/>
            <p:cNvSpPr txBox="1"/>
            <p:nvPr/>
          </p:nvSpPr>
          <p:spPr>
            <a:xfrm>
              <a:off x="3521" y="7368"/>
              <a:ext cx="1880" cy="1168"/>
            </a:xfrm>
            <a:prstGeom prst="rect">
              <a:avLst/>
            </a:prstGeom>
            <a:noFill/>
          </p:spPr>
          <p:txBody>
            <a:bodyPr>
              <a:spAutoFit/>
            </a:bodyPr>
            <a:lstStyle/>
            <a:p>
              <a:pPr marL="171450" marR="0" indent="-171450" defTabSz="914400">
                <a:buClrTx/>
                <a:buSzTx/>
                <a:buFontTx/>
                <a:buChar char="-"/>
                <a:defRPr/>
              </a:pPr>
              <a:r>
                <a:rPr kumimoji="0" lang="en-US" altLang="ko-KR" sz="1100" b="1" kern="1200" cap="none" spc="0" normalizeH="0" baseline="0" noProof="0" dirty="0">
                  <a:solidFill>
                    <a:srgbClr val="00B051"/>
                  </a:solidFill>
                  <a:latin typeface="+mn-ea"/>
                  <a:ea typeface="+mn-ea"/>
                  <a:cs typeface="Arial" panose="020B0604020202020204" pitchFamily="34" charset="0"/>
                </a:rPr>
                <a:t>Scope</a:t>
              </a:r>
              <a:r>
                <a:rPr kumimoji="0" lang="zh-CN" altLang="en-US" sz="1100" b="1" kern="1200" cap="none" spc="0" normalizeH="0" baseline="0" noProof="0" dirty="0">
                  <a:solidFill>
                    <a:srgbClr val="00B051"/>
                  </a:solidFill>
                  <a:latin typeface="+mn-ea"/>
                  <a:ea typeface="+mn-ea"/>
                  <a:cs typeface="Arial" panose="020B0604020202020204" pitchFamily="34" charset="0"/>
                </a:rPr>
                <a:t>，</a:t>
              </a:r>
              <a:r>
                <a:rPr kumimoji="0" lang="en-US" altLang="ko-KR" sz="1100" b="1" kern="1200" cap="none" spc="0" normalizeH="0" baseline="0" noProof="0" dirty="0">
                  <a:solidFill>
                    <a:srgbClr val="00B051"/>
                  </a:solidFill>
                  <a:latin typeface="+mn-ea"/>
                  <a:ea typeface="+mn-ea"/>
                  <a:cs typeface="Arial" panose="020B0604020202020204" pitchFamily="34" charset="0"/>
                </a:rPr>
                <a:t>skeleton</a:t>
              </a:r>
              <a:endParaRPr kumimoji="0" lang="en-US" altLang="ko-KR" sz="1100" b="1" kern="1200" cap="none" spc="0" normalizeH="0" baseline="0" noProof="0" dirty="0">
                <a:solidFill>
                  <a:srgbClr val="00B051"/>
                </a:solidFill>
                <a:latin typeface="+mn-ea"/>
                <a:ea typeface="+mn-ea"/>
                <a:cs typeface="Arial" panose="020B0604020202020204" pitchFamily="34" charset="0"/>
              </a:endParaRPr>
            </a:p>
            <a:p>
              <a:pPr marL="171450" marR="0" indent="-171450" defTabSz="914400">
                <a:buClrTx/>
                <a:buSzTx/>
                <a:buFontTx/>
                <a:buChar char="-"/>
                <a:defRPr/>
              </a:pPr>
              <a:r>
                <a:rPr kumimoji="0" lang="en-US" altLang="ko-KR" sz="1100" b="1" kern="1200" cap="none" spc="0" normalizeH="0" baseline="0" noProof="0" dirty="0">
                  <a:solidFill>
                    <a:srgbClr val="00B051"/>
                  </a:solidFill>
                  <a:latin typeface="+mn-ea"/>
                  <a:ea typeface="+mn-ea"/>
                  <a:cs typeface="Arial" panose="020B0604020202020204" pitchFamily="34" charset="0"/>
                </a:rPr>
                <a:t>Key issues discussion</a:t>
              </a:r>
              <a:endParaRPr kumimoji="0" lang="en-US" altLang="ko-KR" sz="1100" b="1" kern="1200" cap="none" spc="0" normalizeH="0" baseline="0" noProof="0" dirty="0">
                <a:solidFill>
                  <a:srgbClr val="00B051"/>
                </a:solidFill>
                <a:latin typeface="+mn-ea"/>
                <a:ea typeface="+mn-ea"/>
                <a:cs typeface="Arial" panose="020B0604020202020204" pitchFamily="34" charset="0"/>
              </a:endParaRPr>
            </a:p>
          </p:txBody>
        </p:sp>
        <p:sp>
          <p:nvSpPr>
            <p:cNvPr id="59" name="TextBox 40"/>
            <p:cNvSpPr txBox="1"/>
            <p:nvPr/>
          </p:nvSpPr>
          <p:spPr>
            <a:xfrm>
              <a:off x="5401" y="7368"/>
              <a:ext cx="1913" cy="1425"/>
            </a:xfrm>
            <a:prstGeom prst="rect">
              <a:avLst/>
            </a:prstGeom>
            <a:noFill/>
          </p:spPr>
          <p:txBody>
            <a:bodyPr>
              <a:spAutoFit/>
            </a:bodyPr>
            <a:lstStyle/>
            <a:p>
              <a:pPr marL="171450" marR="0" indent="-171450" defTabSz="914400">
                <a:buClrTx/>
                <a:buSzTx/>
                <a:buFontTx/>
                <a:buChar char="-"/>
                <a:defRPr/>
              </a:pPr>
              <a:r>
                <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rPr>
                <a:t>More key issues</a:t>
              </a:r>
              <a:endPar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endParaRPr>
            </a:p>
            <a:p>
              <a:pPr marL="171450" marR="0" indent="-171450" defTabSz="914400">
                <a:buClrTx/>
                <a:buSzTx/>
                <a:buFontTx/>
                <a:buChar char="-"/>
                <a:defRPr/>
              </a:pPr>
              <a:r>
                <a:rPr lang="en-US" altLang="ko-KR" sz="1100" b="1" noProof="0" dirty="0">
                  <a:solidFill>
                    <a:schemeClr val="accent5">
                      <a:lumMod val="50000"/>
                    </a:schemeClr>
                  </a:solidFill>
                  <a:latin typeface="+mn-ea"/>
                  <a:cs typeface="Arial" panose="020B0604020202020204" pitchFamily="34" charset="0"/>
                  <a:sym typeface="+mn-ea"/>
                </a:rPr>
                <a:t>Function model </a:t>
              </a:r>
              <a:endPar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endParaRPr>
            </a:p>
            <a:p>
              <a:pPr marL="171450" marR="0" indent="-171450" defTabSz="914400">
                <a:buClrTx/>
                <a:buSzTx/>
                <a:buFontTx/>
                <a:buChar char="-"/>
                <a:defRPr/>
              </a:pPr>
              <a:r>
                <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rPr>
                <a:t>Solutions</a:t>
              </a:r>
              <a:endPar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endParaRPr>
            </a:p>
          </p:txBody>
        </p:sp>
        <p:sp>
          <p:nvSpPr>
            <p:cNvPr id="60" name="TextBox 42"/>
            <p:cNvSpPr txBox="1"/>
            <p:nvPr/>
          </p:nvSpPr>
          <p:spPr>
            <a:xfrm>
              <a:off x="7157" y="7368"/>
              <a:ext cx="2423" cy="1168"/>
            </a:xfrm>
            <a:prstGeom prst="rect">
              <a:avLst/>
            </a:prstGeom>
            <a:noFill/>
          </p:spPr>
          <p:txBody>
            <a:bodyPr wrap="square">
              <a:spAutoFit/>
            </a:bodyPr>
            <a:lstStyle/>
            <a:p>
              <a:pPr marL="171450" marR="0" indent="-171450" defTabSz="914400">
                <a:buClrTx/>
                <a:buSzTx/>
                <a:buFontTx/>
                <a:buChar char="-"/>
                <a:defRPr/>
              </a:pPr>
              <a:r>
                <a:rPr lang="en-US" altLang="ko-KR" sz="1100" b="1" noProof="0">
                  <a:solidFill>
                    <a:schemeClr val="accent5">
                      <a:lumMod val="50000"/>
                    </a:schemeClr>
                  </a:solidFill>
                  <a:latin typeface="+mn-ea"/>
                  <a:cs typeface="Arial" panose="020B0604020202020204" pitchFamily="34" charset="0"/>
                  <a:sym typeface="+mn-ea"/>
                </a:rPr>
                <a:t>More </a:t>
              </a:r>
              <a:r>
                <a:rPr lang="en-US" altLang="ko-KR" sz="1100" b="1" noProof="0" smtClean="0">
                  <a:solidFill>
                    <a:schemeClr val="accent5">
                      <a:lumMod val="50000"/>
                    </a:schemeClr>
                  </a:solidFill>
                  <a:latin typeface="+mn-ea"/>
                  <a:cs typeface="Arial" panose="020B0604020202020204" pitchFamily="34" charset="0"/>
                  <a:sym typeface="+mn-ea"/>
                </a:rPr>
                <a:t>s</a:t>
              </a:r>
              <a:r>
                <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rPr>
                <a:t>olutions</a:t>
              </a:r>
              <a:endPar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endParaRPr>
            </a:p>
            <a:p>
              <a:pPr marL="171450" marR="0" indent="-171450" defTabSz="914400">
                <a:buClrTx/>
                <a:buSzTx/>
                <a:buFontTx/>
                <a:buChar char="-"/>
                <a:defRPr/>
              </a:pPr>
              <a:r>
                <a:rPr lang="en-US" altLang="ko-KR" sz="1100" b="1" noProof="0" dirty="0">
                  <a:solidFill>
                    <a:schemeClr val="accent5">
                      <a:lumMod val="50000"/>
                    </a:schemeClr>
                  </a:solidFill>
                  <a:latin typeface="+mn-ea"/>
                  <a:cs typeface="Arial" panose="020B0604020202020204" pitchFamily="34" charset="0"/>
                  <a:sym typeface="+mn-ea"/>
                </a:rPr>
                <a:t>Solution evaluations</a:t>
              </a:r>
              <a:endParaRPr lang="en-US" altLang="ko-KR" sz="1100" b="1" noProof="0" dirty="0">
                <a:solidFill>
                  <a:schemeClr val="accent5">
                    <a:lumMod val="50000"/>
                  </a:schemeClr>
                </a:solidFill>
                <a:latin typeface="+mn-ea"/>
                <a:cs typeface="Arial" panose="020B0604020202020204" pitchFamily="34" charset="0"/>
                <a:sym typeface="+mn-ea"/>
              </a:endParaRPr>
            </a:p>
            <a:p>
              <a:pPr marL="171450" marR="0" indent="-171450" defTabSz="914400">
                <a:buClrTx/>
                <a:buSzTx/>
                <a:buFontTx/>
                <a:buChar char="-"/>
                <a:defRPr/>
              </a:pPr>
              <a:r>
                <a:rPr lang="en-US" altLang="ko-KR" sz="1100" b="1" noProof="0" dirty="0">
                  <a:solidFill>
                    <a:schemeClr val="accent5">
                      <a:lumMod val="50000"/>
                    </a:schemeClr>
                  </a:solidFill>
                  <a:latin typeface="+mn-ea"/>
                  <a:cs typeface="Arial" panose="020B0604020202020204" pitchFamily="34" charset="0"/>
                  <a:sym typeface="+mn-ea"/>
                </a:rPr>
                <a:t>Function model </a:t>
              </a:r>
              <a:endParaRPr kumimoji="0" lang="ko-KR" altLang="en-US" sz="1100" b="1" kern="1200" cap="none" spc="0" normalizeH="0" baseline="0" noProof="0" dirty="0">
                <a:solidFill>
                  <a:schemeClr val="accent5">
                    <a:lumMod val="50000"/>
                  </a:schemeClr>
                </a:solidFill>
                <a:latin typeface="+mn-ea"/>
                <a:ea typeface="+mn-ea"/>
                <a:cs typeface="Arial" panose="020B0604020202020204" pitchFamily="34" charset="0"/>
              </a:endParaRPr>
            </a:p>
          </p:txBody>
        </p:sp>
        <p:sp>
          <p:nvSpPr>
            <p:cNvPr id="61" name="TextBox 44"/>
            <p:cNvSpPr txBox="1"/>
            <p:nvPr/>
          </p:nvSpPr>
          <p:spPr>
            <a:xfrm>
              <a:off x="9465" y="7368"/>
              <a:ext cx="2475" cy="910"/>
            </a:xfrm>
            <a:prstGeom prst="rect">
              <a:avLst/>
            </a:prstGeom>
            <a:noFill/>
          </p:spPr>
          <p:txBody>
            <a:bodyPr>
              <a:spAutoFit/>
            </a:bodyPr>
            <a:lstStyle/>
            <a:p>
              <a:pPr marL="171450" marR="0" indent="-171450" defTabSz="914400">
                <a:buClrTx/>
                <a:buSzTx/>
                <a:buFontTx/>
                <a:buChar char="-"/>
                <a:defRPr/>
              </a:pPr>
              <a:r>
                <a:rPr kumimoji="0" lang="en-US" altLang="ko-KR" sz="1100" b="1" kern="1200" cap="none" spc="0" normalizeH="0" baseline="0" noProof="0">
                  <a:solidFill>
                    <a:schemeClr val="accent5">
                      <a:lumMod val="50000"/>
                    </a:schemeClr>
                  </a:solidFill>
                  <a:latin typeface="+mn-ea"/>
                  <a:ea typeface="+mn-ea"/>
                  <a:cs typeface="Arial" panose="020B0604020202020204" pitchFamily="34" charset="0"/>
                </a:rPr>
                <a:t>More </a:t>
              </a:r>
              <a:r>
                <a:rPr kumimoji="0" lang="en-US" altLang="ko-KR" sz="1100" b="1" kern="1200" cap="none" spc="0" normalizeH="0" baseline="0" noProof="0" smtClean="0">
                  <a:solidFill>
                    <a:schemeClr val="accent5">
                      <a:lumMod val="50000"/>
                    </a:schemeClr>
                  </a:solidFill>
                  <a:latin typeface="+mn-ea"/>
                  <a:ea typeface="+mn-ea"/>
                  <a:cs typeface="Arial" panose="020B0604020202020204" pitchFamily="34" charset="0"/>
                </a:rPr>
                <a:t>solutions</a:t>
              </a:r>
              <a:endPar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endParaRPr>
            </a:p>
            <a:p>
              <a:pPr marL="171450" marR="0" indent="-171450" defTabSz="914400">
                <a:buClrTx/>
                <a:buSzTx/>
                <a:buFontTx/>
                <a:buChar char="-"/>
                <a:defRPr/>
              </a:pPr>
              <a:r>
                <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rPr>
                <a:t>Solution evaluations</a:t>
              </a:r>
              <a:endParaRPr kumimoji="0" lang="ko-KR" altLang="en-US" sz="1100" b="1" kern="1200" cap="none" spc="0" normalizeH="0" baseline="0" noProof="0" dirty="0">
                <a:solidFill>
                  <a:schemeClr val="accent5">
                    <a:lumMod val="50000"/>
                  </a:schemeClr>
                </a:solidFill>
                <a:latin typeface="+mn-ea"/>
                <a:ea typeface="+mn-ea"/>
                <a:cs typeface="Arial" panose="020B0604020202020204" pitchFamily="34" charset="0"/>
              </a:endParaRPr>
            </a:p>
          </p:txBody>
        </p:sp>
        <p:sp>
          <p:nvSpPr>
            <p:cNvPr id="62" name="TextBox 46"/>
            <p:cNvSpPr txBox="1"/>
            <p:nvPr/>
          </p:nvSpPr>
          <p:spPr>
            <a:xfrm>
              <a:off x="11844" y="7368"/>
              <a:ext cx="1945" cy="653"/>
            </a:xfrm>
            <a:prstGeom prst="rect">
              <a:avLst/>
            </a:prstGeom>
            <a:noFill/>
          </p:spPr>
          <p:txBody>
            <a:bodyPr>
              <a:spAutoFit/>
            </a:bodyPr>
            <a:lstStyle/>
            <a:p>
              <a:pPr marL="171450" marR="0" indent="-171450" defTabSz="914400">
                <a:buClrTx/>
                <a:buSzTx/>
                <a:buFontTx/>
                <a:buChar char="-"/>
                <a:defRPr/>
              </a:pPr>
              <a:r>
                <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rPr>
                <a:t>Conclusions</a:t>
              </a:r>
              <a:endParaRPr kumimoji="0" lang="en-US" altLang="ko-KR" sz="1100" b="1" kern="1200" cap="none" spc="0" normalizeH="0" baseline="0" noProof="0" dirty="0">
                <a:solidFill>
                  <a:schemeClr val="accent5">
                    <a:lumMod val="50000"/>
                  </a:schemeClr>
                </a:solidFill>
                <a:latin typeface="+mn-ea"/>
                <a:ea typeface="+mn-ea"/>
                <a:cs typeface="Arial" panose="020B0604020202020204" pitchFamily="34" charset="0"/>
              </a:endParaRPr>
            </a:p>
            <a:p>
              <a:pPr marL="171450" marR="0" indent="-171450" defTabSz="914400">
                <a:buClrTx/>
                <a:buSzTx/>
                <a:buFontTx/>
                <a:buChar char="-"/>
                <a:defRPr/>
              </a:pPr>
              <a:endParaRPr kumimoji="0" lang="ko-KR" altLang="en-US" sz="1100" b="1" kern="1200" cap="none" spc="0" normalizeH="0" baseline="0" noProof="0" dirty="0">
                <a:solidFill>
                  <a:schemeClr val="accent5">
                    <a:lumMod val="50000"/>
                  </a:schemeClr>
                </a:solidFill>
                <a:latin typeface="+mn-ea"/>
                <a:ea typeface="+mn-ea"/>
                <a:cs typeface="Arial" panose="020B0604020202020204" pitchFamily="34" charset="0"/>
              </a:endParaRPr>
            </a:p>
          </p:txBody>
        </p:sp>
        <p:cxnSp>
          <p:nvCxnSpPr>
            <p:cNvPr id="63" name="Straight Connector 13"/>
            <p:cNvCxnSpPr/>
            <p:nvPr/>
          </p:nvCxnSpPr>
          <p:spPr>
            <a:xfrm>
              <a:off x="3065" y="5905"/>
              <a:ext cx="5" cy="245"/>
            </a:xfrm>
            <a:prstGeom prst="line">
              <a:avLst/>
            </a:prstGeom>
            <a:ln w="25400">
              <a:solidFill>
                <a:schemeClr val="accent5">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1854" y="7368"/>
              <a:ext cx="1504" cy="653"/>
            </a:xfrm>
            <a:prstGeom prst="rect">
              <a:avLst/>
            </a:prstGeom>
            <a:noFill/>
          </p:spPr>
          <p:txBody>
            <a:bodyPr wrap="square" rtlCol="0" anchor="t">
              <a:spAutoFit/>
            </a:bodyPr>
            <a:p>
              <a:pPr marL="171450" marR="0" indent="-171450" defTabSz="914400">
                <a:buClrTx/>
                <a:buSzTx/>
                <a:buFontTx/>
                <a:buChar char="-"/>
                <a:defRPr/>
              </a:pPr>
              <a:r>
                <a:rPr lang="en-US" altLang="ko-KR" sz="1100" b="1" noProof="0" dirty="0">
                  <a:solidFill>
                    <a:schemeClr val="bg1">
                      <a:lumMod val="85000"/>
                    </a:schemeClr>
                  </a:solidFill>
                  <a:latin typeface="+mn-ea"/>
                  <a:cs typeface="Arial" panose="020B0604020202020204" pitchFamily="34" charset="0"/>
                  <a:sym typeface="+mn-ea"/>
                </a:rPr>
                <a:t>Scope，skeleton</a:t>
              </a:r>
              <a:endParaRPr lang="en-US" altLang="ko-KR" sz="1100" b="1" noProof="0" dirty="0">
                <a:solidFill>
                  <a:schemeClr val="bg1">
                    <a:lumMod val="85000"/>
                  </a:schemeClr>
                </a:solidFill>
                <a:latin typeface="+mn-ea"/>
                <a:cs typeface="Arial" panose="020B0604020202020204" pitchFamily="34" charset="0"/>
              </a:endParaRPr>
            </a:p>
          </p:txBody>
        </p:sp>
        <p:sp>
          <p:nvSpPr>
            <p:cNvPr id="65" name="TextBox 14"/>
            <p:cNvSpPr txBox="1"/>
            <p:nvPr/>
          </p:nvSpPr>
          <p:spPr>
            <a:xfrm>
              <a:off x="1988" y="6265"/>
              <a:ext cx="1533" cy="887"/>
            </a:xfrm>
            <a:prstGeom prst="rect">
              <a:avLst/>
            </a:prstGeom>
            <a:noFill/>
          </p:spPr>
          <p:txBody>
            <a:bodyPr>
              <a:spAutoFit/>
            </a:bodyPr>
            <a:p>
              <a:pPr marR="0" algn="ctr" defTabSz="914400">
                <a:buClrTx/>
                <a:buSzTx/>
                <a:buFontTx/>
                <a:buNone/>
                <a:defRPr/>
              </a:pPr>
              <a:r>
                <a:rPr kumimoji="0" lang="en-US" altLang="ko-KR" sz="1200"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SA6#ICC</a:t>
              </a:r>
              <a:endParaRPr kumimoji="0" lang="en-US" altLang="ko-KR" sz="1200"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r>
                <a:rPr kumimoji="0" lang="en-US" altLang="ko-KR"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rPr>
                <a:t>6/29</a:t>
              </a:r>
              <a:endParaRPr kumimoji="0" lang="en-US" altLang="ko-KR"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a:p>
              <a:pPr marR="0" algn="ctr" defTabSz="914400">
                <a:buClrTx/>
                <a:buSzTx/>
                <a:buFontTx/>
                <a:buNone/>
                <a:defRPr/>
              </a:pPr>
              <a:endParaRPr kumimoji="0" lang="ko-KR" altLang="en-US" kern="1200" cap="none" spc="0" normalizeH="0" baseline="0" noProof="0" dirty="0">
                <a:solidFill>
                  <a:schemeClr val="bg1">
                    <a:lumMod val="85000"/>
                  </a:schemeClr>
                </a:solidFill>
                <a:latin typeface="Arial" panose="020B0604020202020204" pitchFamily="34" charset="0"/>
                <a:ea typeface="+mn-ea"/>
                <a:cs typeface="Arial" panose="020B0604020202020204" pitchFamily="34" charset="0"/>
              </a:endParaRPr>
            </a:p>
          </p:txBody>
        </p:sp>
      </p:gr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3"/>
          <p:cNvSpPr>
            <a:spLocks noGrp="1"/>
          </p:cNvSpPr>
          <p:nvPr>
            <p:ph type="title"/>
          </p:nvPr>
        </p:nvSpPr>
        <p:spPr>
          <a:noFill/>
          <a:ln w="9525">
            <a:noFill/>
          </a:ln>
        </p:spPr>
        <p:txBody>
          <a:bodyPr vert="horz" rtlCol="0" anchor="ctr" anchorCtr="0">
            <a:normAutofit/>
          </a:bodyPr>
          <a:p>
            <a:pPr lvl="0" algn="ctr">
              <a:buClrTx/>
              <a:buSzTx/>
              <a:buFontTx/>
            </a:pPr>
            <a:r>
              <a:rPr lang="en-US" altLang="zh-CN">
                <a:sym typeface="+mn-ea"/>
              </a:rPr>
              <a:t>Key Issue 1:</a:t>
            </a:r>
            <a:r>
              <a:rPr lang="en-US" altLang="zh-CN">
                <a:sym typeface="+mn-ea"/>
              </a:rPr>
              <a:t>Network slice related information exposure </a:t>
            </a:r>
            <a:endParaRPr lang="en-US" altLang="zh-CN">
              <a:sym typeface="+mn-ea"/>
            </a:endParaRPr>
          </a:p>
        </p:txBody>
      </p:sp>
      <p:sp>
        <p:nvSpPr>
          <p:cNvPr id="4" name="文本框 3"/>
          <p:cNvSpPr txBox="1"/>
          <p:nvPr/>
        </p:nvSpPr>
        <p:spPr>
          <a:xfrm>
            <a:off x="579120" y="1543050"/>
            <a:ext cx="8239125" cy="3235960"/>
          </a:xfrm>
          <a:prstGeom prst="rect">
            <a:avLst/>
          </a:prstGeom>
          <a:noFill/>
          <a:ln w="9525">
            <a:noFill/>
          </a:ln>
        </p:spPr>
        <p:txBody>
          <a:bodyPr wrap="square">
            <a:spAutoFit/>
          </a:bodyPr>
          <a:p>
            <a:pPr marL="342900" indent="-342900" algn="l" eaLnBrk="0" hangingPunct="0">
              <a:spcBef>
                <a:spcPct val="20000"/>
              </a:spcBef>
              <a:buClrTx/>
              <a:buSzTx/>
              <a:buFontTx/>
              <a:buBlip>
                <a:blip r:embed="rId1"/>
              </a:buBlip>
            </a:pPr>
            <a:r>
              <a:rPr lang="zh-CN" altLang="en-US" sz="1400" kern="0">
                <a:latin typeface="+mn-lt"/>
              </a:rPr>
              <a:t>Information exposure requirements are specified in clause 6.10 of 3GPP TS 22.261 [x] which are requested to be supported by 5G network to allow a 3rd party to get the network status information of a private slice dedicated for the 3rd  party. </a:t>
            </a:r>
            <a:endParaRPr lang="zh-CN" altLang="en-US" sz="1400" kern="0">
              <a:latin typeface="+mn-lt"/>
            </a:endParaRPr>
          </a:p>
          <a:p>
            <a:pPr algn="l" eaLnBrk="0" hangingPunct="0">
              <a:spcBef>
                <a:spcPct val="20000"/>
              </a:spcBef>
              <a:buClrTx/>
              <a:buSzTx/>
              <a:buFontTx/>
            </a:pPr>
            <a:endParaRPr lang="zh-CN" altLang="en-US" sz="1400" kern="0">
              <a:latin typeface="+mn-lt"/>
            </a:endParaRPr>
          </a:p>
          <a:p>
            <a:pPr marL="342900" indent="-342900" algn="l" eaLnBrk="0" hangingPunct="0">
              <a:spcBef>
                <a:spcPct val="20000"/>
              </a:spcBef>
              <a:buClrTx/>
              <a:buSzTx/>
              <a:buFontTx/>
              <a:buBlip>
                <a:blip r:embed="rId1"/>
              </a:buBlip>
            </a:pPr>
            <a:r>
              <a:rPr lang="zh-CN" altLang="en-US" sz="1400" kern="0">
                <a:latin typeface="+mn-lt"/>
              </a:rPr>
              <a:t>Hence, it is required to study the following:</a:t>
            </a:r>
            <a:endParaRPr lang="zh-CN" altLang="en-US" sz="1400" kern="0">
              <a:latin typeface="+mn-lt"/>
            </a:endParaRPr>
          </a:p>
          <a:p>
            <a:pPr marL="361315" indent="-361315" algn="l" eaLnBrk="0" hangingPunct="0">
              <a:spcBef>
                <a:spcPct val="20000"/>
              </a:spcBef>
              <a:buClrTx/>
              <a:buSzTx/>
              <a:buFontTx/>
              <a:buNone/>
            </a:pPr>
            <a:r>
              <a:rPr lang="zh-CN" altLang="en-US" sz="1400" kern="0">
                <a:latin typeface="+mn-lt"/>
              </a:rPr>
              <a:t>-	Information could be exposed to 3rd party from SA2 and SA5, such as: network slicing load, throughput， maximum number of UEs per network slice;</a:t>
            </a:r>
            <a:endParaRPr lang="zh-CN" altLang="en-US" sz="1400" kern="0">
              <a:latin typeface="+mn-lt"/>
            </a:endParaRPr>
          </a:p>
          <a:p>
            <a:pPr marL="361315" indent="-361315" algn="l" eaLnBrk="0" hangingPunct="0">
              <a:spcBef>
                <a:spcPct val="20000"/>
              </a:spcBef>
              <a:buClrTx/>
              <a:buSzTx/>
              <a:buFontTx/>
              <a:buNone/>
            </a:pPr>
            <a:r>
              <a:rPr lang="zh-CN" altLang="en-US" sz="1400" kern="0">
                <a:latin typeface="+mn-lt"/>
              </a:rPr>
              <a:t>-	Gaps between the vertical’s requirements and information could be exposed.</a:t>
            </a:r>
            <a:endParaRPr lang="zh-CN" altLang="en-US" sz="1400" kern="0">
              <a:latin typeface="+mn-lt"/>
            </a:endParaRPr>
          </a:p>
          <a:p>
            <a:pPr marL="361315" indent="-361315" algn="l" eaLnBrk="0" hangingPunct="0">
              <a:spcBef>
                <a:spcPct val="20000"/>
              </a:spcBef>
              <a:buClrTx/>
              <a:buSzTx/>
              <a:buFontTx/>
              <a:buNone/>
            </a:pPr>
            <a:r>
              <a:rPr lang="zh-CN" altLang="en-US" sz="1400" kern="0">
                <a:latin typeface="+mn-lt"/>
              </a:rPr>
              <a:t>-	Whether and what network slicing related information need to do the aggregation or processing?</a:t>
            </a:r>
            <a:endParaRPr lang="zh-CN" altLang="en-US" sz="1400" kern="0">
              <a:latin typeface="+mn-lt"/>
            </a:endParaRPr>
          </a:p>
          <a:p>
            <a:pPr marL="361315" indent="-361315" algn="l" eaLnBrk="0" hangingPunct="0">
              <a:spcBef>
                <a:spcPct val="20000"/>
              </a:spcBef>
              <a:buClrTx/>
              <a:buSzTx/>
              <a:buFontTx/>
              <a:buNone/>
            </a:pPr>
            <a:r>
              <a:rPr lang="zh-CN" altLang="en-US" sz="1400" kern="0">
                <a:latin typeface="+mn-lt"/>
              </a:rPr>
              <a:t>-	Methods to expose the information, e.g. request or event subscribe/notice.</a:t>
            </a:r>
            <a:endParaRPr lang="zh-CN" altLang="en-US" sz="1400" kern="0">
              <a:latin typeface="+mn-lt"/>
            </a:endParaRPr>
          </a:p>
          <a:p>
            <a:pPr marL="361315" indent="-361315" algn="l" eaLnBrk="0" hangingPunct="0">
              <a:spcBef>
                <a:spcPct val="20000"/>
              </a:spcBef>
              <a:buClrTx/>
              <a:buSzTx/>
              <a:buFontTx/>
              <a:buNone/>
            </a:pPr>
            <a:r>
              <a:rPr lang="zh-CN" altLang="en-US" sz="1400" kern="0">
                <a:latin typeface="+mn-lt"/>
              </a:rPr>
              <a:t>-	Whether and how additional service APIs are required to be supported at the network slice capability exposure application enabler layer.</a:t>
            </a:r>
            <a:endParaRPr lang="zh-CN" altLang="en-US" sz="1400" kern="0">
              <a:latin typeface="+mn-lt"/>
            </a:endParaRPr>
          </a:p>
          <a:p>
            <a:pPr marL="361315" indent="-361315" algn="l" eaLnBrk="0" hangingPunct="0">
              <a:spcBef>
                <a:spcPct val="20000"/>
              </a:spcBef>
              <a:buClrTx/>
              <a:buSzTx/>
              <a:buFontTx/>
              <a:buNone/>
            </a:pPr>
            <a:r>
              <a:rPr lang="zh-CN" altLang="en-US" sz="1400" kern="0">
                <a:latin typeface="+mn-lt"/>
              </a:rPr>
              <a:t>-	Whether and how CAPIF can be leveraged for additional service APIs.</a:t>
            </a:r>
            <a:endParaRPr lang="zh-CN" altLang="en-US" sz="1400" kern="0">
              <a:latin typeface="+mn-l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3"/>
          <p:cNvSpPr>
            <a:spLocks noGrp="1"/>
          </p:cNvSpPr>
          <p:nvPr>
            <p:ph type="title"/>
          </p:nvPr>
        </p:nvSpPr>
        <p:spPr>
          <a:noFill/>
          <a:ln w="9525">
            <a:noFill/>
          </a:ln>
        </p:spPr>
        <p:txBody>
          <a:bodyPr vert="horz" rtlCol="0" anchor="ctr" anchorCtr="0">
            <a:normAutofit/>
          </a:bodyPr>
          <a:p>
            <a:pPr lvl="0" algn="ctr">
              <a:buClrTx/>
              <a:buSzTx/>
              <a:buFontTx/>
            </a:pPr>
            <a:r>
              <a:rPr lang="en-US" altLang="zh-CN">
                <a:sym typeface="+mn-ea"/>
              </a:rPr>
              <a:t>Key Issue 2:</a:t>
            </a:r>
            <a:r>
              <a:rPr lang="en-US">
                <a:latin typeface="Calibri" panose="020F0502020204030204" pitchFamily="34" charset="0"/>
                <a:cs typeface="Calibri" panose="020F0502020204030204" pitchFamily="34" charset="0"/>
                <a:sym typeface="+mn-ea"/>
              </a:rPr>
              <a:t>Application layer slice management capability exposure </a:t>
            </a:r>
            <a:endParaRPr lang="en-US" altLang="zh-CN">
              <a:latin typeface="Calibri" panose="020F0502020204030204" pitchFamily="34" charset="0"/>
              <a:cs typeface="Calibri" panose="020F0502020204030204" pitchFamily="34" charset="0"/>
              <a:sym typeface="宋体" panose="02010600030101010101" pitchFamily="2" charset="-122"/>
            </a:endParaRPr>
          </a:p>
        </p:txBody>
      </p:sp>
      <p:sp>
        <p:nvSpPr>
          <p:cNvPr id="4" name="文本框 3"/>
          <p:cNvSpPr txBox="1"/>
          <p:nvPr/>
        </p:nvSpPr>
        <p:spPr>
          <a:xfrm>
            <a:off x="579120" y="1543050"/>
            <a:ext cx="8239125" cy="2977515"/>
          </a:xfrm>
          <a:prstGeom prst="rect">
            <a:avLst/>
          </a:prstGeom>
          <a:noFill/>
          <a:ln w="9525">
            <a:noFill/>
          </a:ln>
        </p:spPr>
        <p:txBody>
          <a:bodyPr wrap="square">
            <a:spAutoFit/>
          </a:bodyPr>
          <a:p>
            <a:pPr marL="342900" indent="-342900" algn="l" eaLnBrk="0" hangingPunct="0">
              <a:spcBef>
                <a:spcPct val="20000"/>
              </a:spcBef>
              <a:buClrTx/>
              <a:buSzTx/>
              <a:buFontTx/>
              <a:buBlip>
                <a:blip r:embed="rId1"/>
              </a:buBlip>
            </a:pPr>
            <a:r>
              <a:rPr lang="zh-CN" altLang="en-US" sz="1400" kern="0">
                <a:latin typeface="+mn-lt"/>
              </a:rPr>
              <a:t>Application layer slice management capability exposure used for the third-party</a:t>
            </a:r>
            <a:endParaRPr lang="zh-CN" altLang="en-US" sz="1400" kern="0">
              <a:latin typeface="+mn-lt"/>
            </a:endParaRPr>
          </a:p>
          <a:p>
            <a:pPr algn="l" eaLnBrk="0" hangingPunct="0">
              <a:spcBef>
                <a:spcPct val="20000"/>
              </a:spcBef>
              <a:buClrTx/>
              <a:buSzTx/>
              <a:buFontTx/>
            </a:pPr>
            <a:r>
              <a:rPr lang="zh-CN" altLang="en-US" sz="1400" kern="0">
                <a:latin typeface="+mn-lt"/>
              </a:rPr>
              <a:t>Slice management capability exposure requirements are specified in clause 6.10 of 3GPP TS 22.261 [x] which are requested to be supported by 5G network. 5G network is required to provide suitable APIs to allow a trusted third-party to create, modify, and delete network slices used for the third-party.</a:t>
            </a:r>
            <a:endParaRPr lang="zh-CN" altLang="en-US" sz="1400" kern="0">
              <a:latin typeface="+mn-lt"/>
            </a:endParaRPr>
          </a:p>
          <a:p>
            <a:pPr algn="l" eaLnBrk="0" hangingPunct="0">
              <a:spcBef>
                <a:spcPct val="20000"/>
              </a:spcBef>
              <a:buClrTx/>
              <a:buSzTx/>
              <a:buFontTx/>
            </a:pPr>
            <a:endParaRPr lang="zh-CN" altLang="en-US" sz="1400" kern="0">
              <a:latin typeface="+mn-lt"/>
            </a:endParaRPr>
          </a:p>
          <a:p>
            <a:pPr algn="l" eaLnBrk="0" hangingPunct="0">
              <a:spcBef>
                <a:spcPct val="20000"/>
              </a:spcBef>
              <a:buClrTx/>
              <a:buSzTx/>
              <a:buFontTx/>
            </a:pPr>
            <a:endParaRPr lang="zh-CN" altLang="en-US" sz="1400" kern="0">
              <a:latin typeface="+mn-lt"/>
            </a:endParaRPr>
          </a:p>
          <a:p>
            <a:pPr marL="342900" indent="-342900" algn="l" eaLnBrk="0" hangingPunct="0">
              <a:spcBef>
                <a:spcPct val="20000"/>
              </a:spcBef>
              <a:buClrTx/>
              <a:buSzTx/>
              <a:buFontTx/>
              <a:buBlip>
                <a:blip r:embed="rId1"/>
              </a:buBlip>
            </a:pPr>
            <a:r>
              <a:rPr lang="zh-CN" altLang="en-US" sz="1400" kern="0">
                <a:latin typeface="+mn-lt"/>
              </a:rPr>
              <a:t>Hence, it is required to study the following:</a:t>
            </a:r>
            <a:endParaRPr lang="zh-CN" altLang="en-US" sz="1400" kern="0">
              <a:latin typeface="+mn-lt"/>
            </a:endParaRPr>
          </a:p>
          <a:p>
            <a:pPr marL="361315" indent="-361315" algn="l" eaLnBrk="0" hangingPunct="0">
              <a:spcBef>
                <a:spcPct val="20000"/>
              </a:spcBef>
              <a:buClrTx/>
              <a:buSzTx/>
              <a:buFontTx/>
            </a:pPr>
            <a:r>
              <a:rPr lang="zh-CN" altLang="en-US" sz="1400" kern="0">
                <a:latin typeface="+mn-lt"/>
              </a:rPr>
              <a:t>-	How to integrate the serial slice lifecycle management to realize application layer slice management capability exposure?</a:t>
            </a:r>
            <a:endParaRPr lang="zh-CN" altLang="en-US" sz="1400" kern="0">
              <a:latin typeface="+mn-lt"/>
            </a:endParaRPr>
          </a:p>
          <a:p>
            <a:pPr marL="361315" indent="-361315" algn="l" eaLnBrk="0" hangingPunct="0">
              <a:spcBef>
                <a:spcPct val="20000"/>
              </a:spcBef>
              <a:buClrTx/>
              <a:buSzTx/>
              <a:buFontTx/>
            </a:pPr>
            <a:r>
              <a:rPr lang="zh-CN" altLang="en-US" sz="1400" kern="0">
                <a:latin typeface="+mn-lt"/>
              </a:rPr>
              <a:t>-	Whether and how additional service APIs are required to be supported at the network slice capability exposure application enabler layer.</a:t>
            </a:r>
            <a:endParaRPr lang="zh-CN" altLang="en-US" sz="1400" kern="0">
              <a:latin typeface="+mn-lt"/>
            </a:endParaRPr>
          </a:p>
          <a:p>
            <a:pPr marL="361315" indent="-361315" algn="l" eaLnBrk="0" hangingPunct="0">
              <a:spcBef>
                <a:spcPct val="20000"/>
              </a:spcBef>
              <a:buClrTx/>
              <a:buSzTx/>
              <a:buFontTx/>
            </a:pPr>
            <a:r>
              <a:rPr lang="zh-CN" altLang="en-US" sz="1400" kern="0">
                <a:latin typeface="+mn-lt"/>
              </a:rPr>
              <a:t>-	Whether and how CAPIF can be leveraged for additional service APIs.</a:t>
            </a:r>
            <a:endParaRPr lang="zh-CN" altLang="en-US" sz="1400" kern="0">
              <a:latin typeface="+mn-lt"/>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3"/>
          <p:cNvSpPr>
            <a:spLocks noGrp="1"/>
          </p:cNvSpPr>
          <p:nvPr>
            <p:ph type="title"/>
          </p:nvPr>
        </p:nvSpPr>
        <p:spPr>
          <a:noFill/>
          <a:ln w="9525">
            <a:noFill/>
          </a:ln>
        </p:spPr>
        <p:txBody>
          <a:bodyPr vert="horz" rtlCol="0" anchor="ctr" anchorCtr="0">
            <a:normAutofit/>
          </a:bodyPr>
          <a:p>
            <a:pPr lvl="0" algn="ctr">
              <a:buClrTx/>
              <a:buSzTx/>
              <a:buFontTx/>
            </a:pPr>
            <a:r>
              <a:rPr lang="en-US" altLang="zh-CN">
                <a:sym typeface="+mn-ea"/>
              </a:rPr>
              <a:t>Other potential Key Issues</a:t>
            </a:r>
            <a:r>
              <a:rPr lang="en-US">
                <a:latin typeface="Calibri" panose="020F0502020204030204" pitchFamily="34" charset="0"/>
                <a:cs typeface="Calibri" panose="020F0502020204030204" pitchFamily="34" charset="0"/>
                <a:sym typeface="+mn-ea"/>
              </a:rPr>
              <a:t> </a:t>
            </a:r>
            <a:endParaRPr lang="en-US" altLang="zh-CN">
              <a:latin typeface="Calibri" panose="020F0502020204030204" pitchFamily="34" charset="0"/>
              <a:cs typeface="Calibri" panose="020F0502020204030204" pitchFamily="34" charset="0"/>
              <a:sym typeface="宋体" panose="02010600030101010101" pitchFamily="2" charset="-122"/>
            </a:endParaRPr>
          </a:p>
        </p:txBody>
      </p:sp>
      <p:sp>
        <p:nvSpPr>
          <p:cNvPr id="100" name="文本框 99"/>
          <p:cNvSpPr txBox="1"/>
          <p:nvPr/>
        </p:nvSpPr>
        <p:spPr>
          <a:xfrm>
            <a:off x="709930" y="1676400"/>
            <a:ext cx="7766685" cy="2783840"/>
          </a:xfrm>
          <a:prstGeom prst="rect">
            <a:avLst/>
          </a:prstGeom>
          <a:noFill/>
          <a:ln w="9525">
            <a:noFill/>
          </a:ln>
        </p:spPr>
        <p:txBody>
          <a:bodyPr wrap="square">
            <a:spAutoFit/>
          </a:bodyPr>
          <a:p>
            <a:pPr>
              <a:lnSpc>
                <a:spcPct val="200000"/>
              </a:lnSpc>
            </a:pPr>
            <a:endParaRPr lang="en-US" sz="1050">
              <a:latin typeface="Times New Roman" panose="02020603050405020304" pitchFamily="18" charset="0"/>
              <a:ea typeface="宋体" panose="02010600030101010101" pitchFamily="2" charset="-122"/>
            </a:endParaRPr>
          </a:p>
          <a:p>
            <a:pPr marL="342900" indent="-342900" algn="l" eaLnBrk="0" hangingPunct="0">
              <a:lnSpc>
                <a:spcPct val="200000"/>
              </a:lnSpc>
              <a:spcBef>
                <a:spcPct val="20000"/>
              </a:spcBef>
              <a:buClrTx/>
              <a:buSzTx/>
              <a:buFontTx/>
              <a:buBlip>
                <a:blip r:embed="rId1"/>
              </a:buBlip>
            </a:pPr>
            <a:r>
              <a:rPr lang="zh-CN" altLang="en-US" sz="1400" kern="0">
                <a:latin typeface="+mn-lt"/>
              </a:rPr>
              <a:t>Support to configure the information which associates a UE</a:t>
            </a:r>
            <a:r>
              <a:rPr lang="en-US" altLang="zh-CN" sz="1400" kern="0">
                <a:latin typeface="+mn-lt"/>
              </a:rPr>
              <a:t>/service</a:t>
            </a:r>
            <a:r>
              <a:rPr lang="zh-CN" altLang="en-US" sz="1400" kern="0">
                <a:latin typeface="+mn-lt"/>
              </a:rPr>
              <a:t> to a network slice</a:t>
            </a:r>
            <a:r>
              <a:rPr lang="en-US" altLang="zh-CN" sz="1400" kern="0">
                <a:latin typeface="+mn-lt"/>
              </a:rPr>
              <a:t>;</a:t>
            </a:r>
            <a:endParaRPr lang="en-US" altLang="zh-CN" sz="1400" kern="0">
              <a:latin typeface="+mn-lt"/>
            </a:endParaRPr>
          </a:p>
          <a:p>
            <a:pPr marL="342900" indent="-342900" algn="l" eaLnBrk="0" hangingPunct="0">
              <a:lnSpc>
                <a:spcPct val="200000"/>
              </a:lnSpc>
              <a:spcBef>
                <a:spcPct val="20000"/>
              </a:spcBef>
              <a:buClrTx/>
              <a:buSzTx/>
              <a:buFontTx/>
              <a:buBlip>
                <a:blip r:embed="rId1"/>
              </a:buBlip>
            </a:pPr>
            <a:r>
              <a:rPr lang="zh-CN" altLang="en-US" sz="1400" kern="0">
                <a:latin typeface="+mn-lt"/>
                <a:sym typeface="+mn-ea"/>
              </a:rPr>
              <a:t>Support to configure the information which associates a </a:t>
            </a:r>
            <a:r>
              <a:rPr lang="en-US" altLang="zh-CN" sz="1400" kern="0">
                <a:latin typeface="+mn-lt"/>
                <a:sym typeface="+mn-ea"/>
              </a:rPr>
              <a:t>service</a:t>
            </a:r>
            <a:r>
              <a:rPr lang="zh-CN" altLang="en-US" sz="1400" kern="0">
                <a:latin typeface="+mn-lt"/>
                <a:sym typeface="+mn-ea"/>
              </a:rPr>
              <a:t> to a network slice</a:t>
            </a:r>
            <a:r>
              <a:rPr lang="en-US" altLang="zh-CN" sz="1400" kern="0">
                <a:latin typeface="+mn-lt"/>
                <a:sym typeface="+mn-ea"/>
              </a:rPr>
              <a:t>;</a:t>
            </a:r>
            <a:endParaRPr lang="zh-CN" altLang="en-US" sz="1400" kern="0">
              <a:latin typeface="+mn-lt"/>
            </a:endParaRPr>
          </a:p>
          <a:p>
            <a:pPr marL="342900" indent="-342900" algn="l" eaLnBrk="0" hangingPunct="0">
              <a:lnSpc>
                <a:spcPct val="200000"/>
              </a:lnSpc>
              <a:spcBef>
                <a:spcPct val="20000"/>
              </a:spcBef>
              <a:buClrTx/>
              <a:buSzTx/>
              <a:buFontTx/>
              <a:buBlip>
                <a:blip r:embed="rId1"/>
              </a:buBlip>
            </a:pPr>
            <a:r>
              <a:rPr lang="zh-CN" altLang="en-US" sz="1400" kern="0">
                <a:latin typeface="+mn-lt"/>
              </a:rPr>
              <a:t>Support to report real-time monitoring network slice information</a:t>
            </a:r>
            <a:r>
              <a:rPr lang="en-US" altLang="zh-CN" sz="1400" kern="0">
                <a:latin typeface="+mn-lt"/>
              </a:rPr>
              <a:t>;</a:t>
            </a:r>
            <a:endParaRPr lang="zh-CN" altLang="en-US" sz="1400" kern="0">
              <a:latin typeface="+mn-lt"/>
            </a:endParaRPr>
          </a:p>
          <a:p>
            <a:pPr marL="342900" indent="-342900" algn="l" eaLnBrk="0" hangingPunct="0">
              <a:lnSpc>
                <a:spcPct val="200000"/>
              </a:lnSpc>
              <a:spcBef>
                <a:spcPct val="20000"/>
              </a:spcBef>
              <a:buClrTx/>
              <a:buSzTx/>
              <a:buFontTx/>
              <a:buBlip>
                <a:blip r:embed="rId1"/>
              </a:buBlip>
            </a:pPr>
            <a:r>
              <a:rPr lang="zh-CN" altLang="en-US" sz="1400" kern="0">
                <a:latin typeface="+mn-lt"/>
              </a:rPr>
              <a:t>Support to define and update the set of services and capabilities supported in a network slice </a:t>
            </a:r>
            <a:endParaRPr lang="zh-CN" altLang="en-US" sz="1400" kern="0">
              <a:latin typeface="+mn-lt"/>
            </a:endParaRPr>
          </a:p>
          <a:p>
            <a:pPr marL="342900" indent="-342900" algn="l" eaLnBrk="0" hangingPunct="0">
              <a:lnSpc>
                <a:spcPct val="200000"/>
              </a:lnSpc>
              <a:spcBef>
                <a:spcPct val="20000"/>
              </a:spcBef>
              <a:buClrTx/>
              <a:buSzTx/>
              <a:buFontTx/>
              <a:buBlip>
                <a:blip r:embed="rId1"/>
              </a:buBlip>
            </a:pPr>
            <a:r>
              <a:rPr lang="zh-CN" altLang="en-US" sz="1400" kern="0">
                <a:latin typeface="+mn-lt"/>
              </a:rPr>
              <a:t>Support</a:t>
            </a:r>
            <a:r>
              <a:rPr lang="en-US" altLang="zh-CN" sz="1400" kern="0">
                <a:latin typeface="+mn-lt"/>
              </a:rPr>
              <a:t> network slice </a:t>
            </a:r>
            <a:r>
              <a:rPr lang="zh-CN" altLang="en-US" sz="1400" kern="0">
                <a:latin typeface="+mn-lt"/>
              </a:rPr>
              <a:t>QoS management </a:t>
            </a:r>
            <a:endParaRPr lang="zh-CN" altLang="en-US" sz="1400" kern="0">
              <a:latin typeface="+mn-lt"/>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4095</Words>
  <Application>WPS 演示</Application>
  <PresentationFormat>On-screen Show (4:3)</PresentationFormat>
  <Paragraphs>114</Paragraphs>
  <Slides>6</Slides>
  <Notes>1</Notes>
  <HiddenSlides>0</HiddenSlides>
  <MMClips>0</MMClips>
  <ScaleCrop>false</ScaleCrop>
  <HeadingPairs>
    <vt:vector size="6" baseType="variant">
      <vt:variant>
        <vt:lpstr>已用的字体</vt:lpstr>
      </vt:variant>
      <vt:variant>
        <vt:i4>18</vt:i4>
      </vt:variant>
      <vt:variant>
        <vt:lpstr>主题</vt:lpstr>
      </vt:variant>
      <vt:variant>
        <vt:i4>7</vt:i4>
      </vt:variant>
      <vt:variant>
        <vt:lpstr>幻灯片标题</vt:lpstr>
      </vt:variant>
      <vt:variant>
        <vt:i4>6</vt:i4>
      </vt:variant>
    </vt:vector>
  </HeadingPairs>
  <TitlesOfParts>
    <vt:vector size="31" baseType="lpstr">
      <vt:lpstr>Arial</vt:lpstr>
      <vt:lpstr>宋体</vt:lpstr>
      <vt:lpstr>Wingdings</vt:lpstr>
      <vt:lpstr>Calibri</vt:lpstr>
      <vt:lpstr>Arial</vt:lpstr>
      <vt:lpstr>Times New Roman</vt:lpstr>
      <vt:lpstr>굴림</vt:lpstr>
      <vt:lpstr>Malgun Gothic</vt:lpstr>
      <vt:lpstr>等线</vt:lpstr>
      <vt:lpstr>微软雅黑</vt:lpstr>
      <vt:lpstr>Arial Unicode MS</vt:lpstr>
      <vt:lpstr>隶书</vt:lpstr>
      <vt:lpstr>Algerian</vt:lpstr>
      <vt:lpstr>Agency FB</vt:lpstr>
      <vt:lpstr>幼圆</vt:lpstr>
      <vt:lpstr>Bahnschrift SemiLight Condensed</vt:lpstr>
      <vt:lpstr>Blackadder ITC</vt:lpstr>
      <vt:lpstr>Yu Gothic Medium</vt:lpstr>
      <vt:lpstr>Office Theme</vt:lpstr>
      <vt:lpstr>Custom Design</vt:lpstr>
      <vt:lpstr>3_Office Theme</vt:lpstr>
      <vt:lpstr>2_Office Theme</vt:lpstr>
      <vt:lpstr>5_Office Theme</vt:lpstr>
      <vt:lpstr>4_Office Theme</vt:lpstr>
      <vt:lpstr>6_Office Theme</vt:lpstr>
      <vt:lpstr>   Study on Network Slice Capability Exposure for Application Layer Enablement </vt:lpstr>
      <vt:lpstr>why an SA6 enabling layer would add value to the existing SA2/SA5 </vt:lpstr>
      <vt:lpstr>Background of FS_NSCALE</vt:lpstr>
      <vt:lpstr>The Objective of FS_NSCALE</vt:lpstr>
      <vt:lpstr>Key Issue 1:Network slice related information exposure </vt:lpstr>
      <vt:lpstr>Key Issue 2:Application layer slice management capability exposure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Zheng SW</cp:lastModifiedBy>
  <cp:revision>1118</cp:revision>
  <dcterms:created xsi:type="dcterms:W3CDTF">2008-08-30T09:32:00Z</dcterms:created>
  <dcterms:modified xsi:type="dcterms:W3CDTF">2021-07-07T14:47:52Z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C:\Users\nishant.gup\AppData\Local\Temp\Temp2_S6-201319.zip\S6-201319_was1174_rev1 Outcomes from drafting session on service continuity post cc July 24 copy.ppt</vt:lpwstr>
  </property>
  <property fmtid="{D5CDD505-2E9C-101B-9397-08002B2CF9AE}" pid="4" name="KSOProductBuildVer">
    <vt:lpwstr>2052-11.1.0.10356</vt:lpwstr>
  </property>
  <property fmtid="{D5CDD505-2E9C-101B-9397-08002B2CF9AE}" pid="5" name="ICV">
    <vt:lpwstr>1797AF50593D49C6A29DC76062D15CAE</vt:lpwstr>
  </property>
</Properties>
</file>