
<file path=[Content_Types].xml><?xml version="1.0" encoding="utf-8"?>
<Types xmlns="http://schemas.openxmlformats.org/package/2006/content-types">
  <Default Extension="jpeg" ContentType="image/jpeg"/>
  <Default Extension="JPG" ContentType="image/.jp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65" r:id="rId4"/>
    <p:sldMasterId id="2147483670" r:id="rId5"/>
  </p:sldMasterIdLst>
  <p:notesMasterIdLst>
    <p:notesMasterId r:id="rId7"/>
  </p:notesMasterIdLst>
  <p:handoutMasterIdLst>
    <p:handoutMasterId r:id="rId17"/>
  </p:handoutMasterIdLst>
  <p:sldIdLst>
    <p:sldId id="766" r:id="rId6"/>
    <p:sldId id="783" r:id="rId8"/>
    <p:sldId id="784" r:id="rId9"/>
    <p:sldId id="754" r:id="rId10"/>
    <p:sldId id="768" r:id="rId11"/>
    <p:sldId id="769" r:id="rId12"/>
    <p:sldId id="756" r:id="rId13"/>
    <p:sldId id="792" r:id="rId14"/>
    <p:sldId id="780" r:id="rId15"/>
    <p:sldId id="713" r:id="rId16"/>
  </p:sldIdLst>
  <p:sldSz cx="9144000" cy="6858000" type="screen4x3"/>
  <p:notesSz cx="6797675" cy="9928225"/>
  <p:defaultTextStyle>
    <a:defPPr>
      <a:defRPr lang="en-GB"/>
    </a:defPPr>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72AF2F"/>
    <a:srgbClr val="5C88D0"/>
    <a:srgbClr val="2A6EA8"/>
    <a:srgbClr val="B1D254"/>
    <a:srgbClr val="72732F"/>
    <a:srgbClr val="C6D254"/>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1682" autoAdjust="0"/>
  </p:normalViewPr>
  <p:slideViewPr>
    <p:cSldViewPr snapToGrid="0" showGuides="1">
      <p:cViewPr varScale="1">
        <p:scale>
          <a:sx n="90" d="100"/>
          <a:sy n="90" d="100"/>
        </p:scale>
        <p:origin x="114" y="96"/>
      </p:cViewPr>
      <p:guideLst>
        <p:guide orient="horz" pos="2164"/>
        <p:guide pos="2794"/>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80" d="100"/>
        <a:sy n="80" d="100"/>
      </p:scale>
      <p:origin x="0" y="0"/>
    </p:cViewPr>
  </p:sorterViewPr>
  <p:notesViewPr>
    <p:cSldViewPr snapToGrid="0">
      <p:cViewPr varScale="1">
        <p:scale>
          <a:sx n="55" d="100"/>
          <a:sy n="55" d="100"/>
        </p:scale>
        <p:origin x="2034" y="90"/>
      </p:cViewPr>
      <p:guideLst/>
    </p:cSldViewPr>
  </p:notes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notesMaster" Target="notesMasters/notesMaster1.xml"/><Relationship Id="rId6" Type="http://schemas.openxmlformats.org/officeDocument/2006/relationships/slide" Target="slides/slide1.xml"/><Relationship Id="rId5" Type="http://schemas.openxmlformats.org/officeDocument/2006/relationships/slideMaster" Target="slideMasters/slideMaster4.xml"/><Relationship Id="rId4" Type="http://schemas.openxmlformats.org/officeDocument/2006/relationships/slideMaster" Target="slideMasters/slideMaster3.xml"/><Relationship Id="rId3" Type="http://schemas.openxmlformats.org/officeDocument/2006/relationships/slideMaster" Target="slideMasters/slideMaster2.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handoutMaster" Target="handoutMasters/handoutMaster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defRPr>
            </a:lvl1pPr>
          </a:lstStyle>
          <a:p>
            <a:pPr marL="0" marR="0" lvl="0" indent="0" algn="l" defTabSz="930275"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defRPr>
            </a:lvl1pPr>
          </a:lstStyle>
          <a:p>
            <a:pPr marL="0" marR="0" lvl="0" indent="0" algn="r" defTabSz="930275" rtl="0" eaLnBrk="1" fontAlgn="base" latinLnBrk="0" hangingPunct="1">
              <a:lnSpc>
                <a:spcPct val="100000"/>
              </a:lnSpc>
              <a:spcBef>
                <a:spcPct val="0"/>
              </a:spcBef>
              <a:spcAft>
                <a:spcPct val="0"/>
              </a:spcAft>
              <a:buClrTx/>
              <a:buSzTx/>
              <a:buFontTx/>
              <a:buNone/>
              <a:defRPr/>
            </a:pPr>
            <a:fld id="{0C2F443E-CC51-49FF-B4BE-1E8C1BF84F55}" type="datetime1">
              <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9220" name="Rectangle 4"/>
          <p:cNvSpPr>
            <a:spLocks noGrp="1" noChangeArrowheads="1"/>
          </p:cNvSpPr>
          <p:nvPr>
            <p:ph type="ftr" sz="quarter" idx="2"/>
          </p:nvPr>
        </p:nvSpPr>
        <p:spPr bwMode="auto">
          <a:xfrm>
            <a:off x="0" y="9431338"/>
            <a:ext cx="2946400" cy="496888"/>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defRPr>
            </a:lvl1pPr>
          </a:lstStyle>
          <a:p>
            <a:pPr marL="0" marR="0" lvl="0" indent="0" algn="l" defTabSz="930275"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9221" name="Rectangle 5"/>
          <p:cNvSpPr>
            <a:spLocks noGrp="1" noChangeArrowheads="1"/>
          </p:cNvSpPr>
          <p:nvPr>
            <p:ph type="sldNum" sz="quarter" idx="3"/>
          </p:nvPr>
        </p:nvSpPr>
        <p:spPr bwMode="auto">
          <a:xfrm>
            <a:off x="3851275" y="9431338"/>
            <a:ext cx="2946400" cy="496888"/>
          </a:xfrm>
          <a:prstGeom prst="rect">
            <a:avLst/>
          </a:prstGeom>
          <a:noFill/>
          <a:ln w="9525">
            <a:noFill/>
            <a:miter lim="800000"/>
          </a:ln>
        </p:spPr>
        <p:txBody>
          <a:bodyPr vert="horz" wrap="square" lIns="92859" tIns="46430" rIns="92859" bIns="46430" numCol="1" anchor="b" anchorCtr="0" compatLnSpc="1"/>
          <a:lstStyle/>
          <a:p>
            <a:pPr lvl="0" algn="r" defTabSz="930275" eaLnBrk="1" fontAlgn="base" hangingPunct="1">
              <a:buNone/>
            </a:pPr>
            <a:fld id="{9A0DB2DC-4C9A-4742-B13C-FB6460FD3503}" type="slidenum">
              <a:rPr lang="en-GB" altLang="en-US" sz="1200" strike="noStrike" noProof="1" dirty="0">
                <a:latin typeface="Times New Roman" panose="02020603050405020304" pitchFamily="18" charset="0"/>
                <a:ea typeface="+mn-ea"/>
                <a:cs typeface="+mn-cs"/>
              </a:rPr>
            </a:fld>
            <a:endParaRPr lang="en-GB" altLang="en-US" sz="1200" strike="noStrike" noProof="1">
              <a:latin typeface="Times New Roman" panose="02020603050405020304" pitchFamily="18"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defRPr>
            </a:lvl1pPr>
          </a:lstStyle>
          <a:p>
            <a:pPr marL="0" marR="0" lvl="0" indent="0" algn="l" defTabSz="930275"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defRPr>
            </a:lvl1pPr>
          </a:lstStyle>
          <a:p>
            <a:pPr marL="0" marR="0" lvl="0" indent="0" algn="r" defTabSz="930275" rtl="0" eaLnBrk="1" fontAlgn="base" latinLnBrk="0" hangingPunct="1">
              <a:lnSpc>
                <a:spcPct val="100000"/>
              </a:lnSpc>
              <a:spcBef>
                <a:spcPct val="0"/>
              </a:spcBef>
              <a:spcAft>
                <a:spcPct val="0"/>
              </a:spcAft>
              <a:buClrTx/>
              <a:buSzTx/>
              <a:buFontTx/>
              <a:buNone/>
              <a:defRPr/>
            </a:pPr>
            <a:fld id="{879EC7D7-EC0D-451D-8A26-58E000262334}" type="datetime1">
              <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0" lang="en-US" altLang="zh-CN" sz="12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endParaRPr>
          </a:p>
        </p:txBody>
      </p:sp>
      <p:sp>
        <p:nvSpPr>
          <p:cNvPr id="15364" name="Rectangle 4"/>
          <p:cNvSpPr>
            <a:spLocks noGrp="1" noRot="1" noChangeAspect="1" noTextEdit="1"/>
          </p:cNvSpPr>
          <p:nvPr>
            <p:ph type="sldImg"/>
          </p:nvPr>
        </p:nvSpPr>
        <p:spPr>
          <a:xfrm>
            <a:off x="915988" y="742950"/>
            <a:ext cx="4965700" cy="3724275"/>
          </a:xfrm>
          <a:prstGeom prst="rect">
            <a:avLst/>
          </a:prstGeom>
          <a:noFill/>
          <a:ln w="9525" cap="flat" cmpd="sng">
            <a:solidFill>
              <a:srgbClr val="000000"/>
            </a:solidFill>
            <a:prstDash val="solid"/>
            <a:miter/>
            <a:headEnd type="none" w="med" len="med"/>
            <a:tailEnd type="none" w="med" len="med"/>
          </a:ln>
        </p:spPr>
      </p:sp>
      <p:sp>
        <p:nvSpPr>
          <p:cNvPr id="4101" name="Rectangle 5"/>
          <p:cNvSpPr>
            <a:spLocks noGrp="1" noChangeArrowheads="1"/>
          </p:cNvSpPr>
          <p:nvPr>
            <p:ph type="body" sz="quarter" idx="3"/>
          </p:nvPr>
        </p:nvSpPr>
        <p:spPr bwMode="auto">
          <a:xfrm>
            <a:off x="906463" y="4716463"/>
            <a:ext cx="4984750" cy="4468813"/>
          </a:xfrm>
          <a:prstGeom prst="rect">
            <a:avLst/>
          </a:prstGeom>
          <a:noFill/>
          <a:ln w="9525">
            <a:noFill/>
            <a:miter lim="800000"/>
          </a:ln>
        </p:spPr>
        <p:txBody>
          <a:bodyPr vert="horz" wrap="square" lIns="92859" tIns="46430" rIns="92859" bIns="4643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Click to edit Master text styles</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Second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Third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Fourth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Fifth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102" name="Rectangle 6"/>
          <p:cNvSpPr>
            <a:spLocks noGrp="1" noChangeArrowheads="1"/>
          </p:cNvSpPr>
          <p:nvPr>
            <p:ph type="ftr" sz="quarter" idx="4"/>
          </p:nvPr>
        </p:nvSpPr>
        <p:spPr bwMode="auto">
          <a:xfrm>
            <a:off x="0" y="9431338"/>
            <a:ext cx="2946400" cy="496888"/>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defRPr>
            </a:lvl1pPr>
          </a:lstStyle>
          <a:p>
            <a:pPr marL="0" marR="0" lvl="0" indent="0" algn="l" defTabSz="930275"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103" name="Rectangle 7"/>
          <p:cNvSpPr>
            <a:spLocks noGrp="1" noChangeArrowheads="1"/>
          </p:cNvSpPr>
          <p:nvPr>
            <p:ph type="sldNum" sz="quarter" idx="5"/>
          </p:nvPr>
        </p:nvSpPr>
        <p:spPr bwMode="auto">
          <a:xfrm>
            <a:off x="3851275" y="9431338"/>
            <a:ext cx="2946400" cy="496888"/>
          </a:xfrm>
          <a:prstGeom prst="rect">
            <a:avLst/>
          </a:prstGeom>
          <a:noFill/>
          <a:ln w="9525">
            <a:noFill/>
            <a:miter lim="800000"/>
          </a:ln>
        </p:spPr>
        <p:txBody>
          <a:bodyPr vert="horz" wrap="square" lIns="92859" tIns="46430" rIns="92859" bIns="46430" numCol="1" anchor="b" anchorCtr="0" compatLnSpc="1"/>
          <a:lstStyle/>
          <a:p>
            <a:pPr lvl="0" algn="r" defTabSz="930275" eaLnBrk="1" fontAlgn="base" hangingPunct="1">
              <a:buNone/>
            </a:pPr>
            <a:fld id="{9A0DB2DC-4C9A-4742-B13C-FB6460FD3503}" type="slidenum">
              <a:rPr lang="en-GB" altLang="en-US" sz="1200" strike="noStrike" noProof="1" dirty="0">
                <a:latin typeface="Times New Roman" panose="02020603050405020304" pitchFamily="18" charset="0"/>
                <a:ea typeface="+mn-ea"/>
                <a:cs typeface="+mn-cs"/>
              </a:rPr>
            </a:fld>
            <a:endParaRPr lang="en-GB" altLang="en-US" sz="1200" strike="noStrike" noProof="1">
              <a:latin typeface="Times New Roman" panose="02020603050405020304" pitchFamily="18"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ChangeArrowheads="1" noTextEdit="1"/>
          </p:cNvSpPr>
          <p:nvPr>
            <p:ph type="sldImg" idx="4294967295"/>
          </p:nvPr>
        </p:nvSpPr>
        <p:spPr/>
      </p:sp>
      <p:sp>
        <p:nvSpPr>
          <p:cNvPr id="12291" name="文本占位符 2"/>
          <p:cNvSpPr>
            <a:spLocks noGrp="1" noChangeArrowheads="1"/>
          </p:cNvSpPr>
          <p:nvPr>
            <p:ph type="body" idx="4294967295"/>
          </p:nvPr>
        </p:nvSpPr>
        <p:spPr/>
        <p:txBody>
          <a:bodyPr/>
          <a:lstStyle/>
          <a:p>
            <a:endParaRPr lang="zh-CN" altLang="en-US" sz="1000" dirty="0">
              <a:latin typeface="Calibri" panose="020F0502020204030204" pitchFamily="34" charset="0"/>
            </a:endParaRPr>
          </a:p>
          <a:p>
            <a:endParaRPr lang="zh-CN" altLang="en-US" sz="1000" dirty="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pPr fontAlgn="base"/>
            <a:r>
              <a:rPr lang="en-US" strike="noStrike" noProof="1"/>
              <a:t>Click to edit Master title style</a:t>
            </a:r>
            <a:endParaRPr lang="en-US" strike="noStrike" noProof="1"/>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en-US" strike="noStrike" noProof="1"/>
              <a:t>Click to edit Master subtitle style</a:t>
            </a:r>
            <a:endParaRPr 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fld>
            <a:endParaRPr lang="en-US" altLang="en-US" strike="noStrike" noProof="1">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fld>
            <a:endParaRPr lang="en-US" altLang="en-US" strike="noStrike" noProof="1">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457200" y="274638"/>
            <a:ext cx="60198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fld>
            <a:endParaRPr lang="en-US" altLang="en-US" strike="noStrike" noProof="1">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12295" name="Text Box 14"/>
          <p:cNvSpPr txBox="1"/>
          <p:nvPr/>
        </p:nvSpPr>
        <p:spPr>
          <a:xfrm>
            <a:off x="323850" y="73025"/>
            <a:ext cx="4352925" cy="583565"/>
          </a:xfrm>
          <a:prstGeom prst="rect">
            <a:avLst/>
          </a:prstGeom>
          <a:noFill/>
          <a:ln w="9525">
            <a:noFill/>
          </a:ln>
        </p:spPr>
        <p:txBody>
          <a:bodyPr wrap="square" anchor="t">
            <a:spAutoFit/>
          </a:bodyPr>
          <a:lstStyle/>
          <a:p>
            <a:pPr lvl="0"/>
            <a:r>
              <a:rPr lang="sv-SE" altLang="en-US" sz="1600" b="1" dirty="0">
                <a:latin typeface="Arial" panose="020B0604020202020204" pitchFamily="34" charset="0"/>
              </a:rPr>
              <a:t>3GPP TSG-SA WG</a:t>
            </a:r>
            <a:r>
              <a:rPr lang="en-US" altLang="sv-SE" sz="1600" b="1" dirty="0">
                <a:latin typeface="Arial" panose="020B0604020202020204" pitchFamily="34" charset="0"/>
              </a:rPr>
              <a:t>6</a:t>
            </a:r>
            <a:r>
              <a:rPr lang="sv-SE" altLang="en-US" sz="1600" b="1" dirty="0">
                <a:latin typeface="Arial" panose="020B0604020202020204" pitchFamily="34" charset="0"/>
              </a:rPr>
              <a:t> </a:t>
            </a:r>
            <a:r>
              <a:rPr lang="en-US" altLang="sv-SE" sz="1600" b="1" dirty="0">
                <a:latin typeface="Arial" panose="020B0604020202020204" pitchFamily="34" charset="0"/>
              </a:rPr>
              <a:t>e</a:t>
            </a:r>
            <a:r>
              <a:rPr lang="sv-SE" altLang="en-US" sz="1600" b="1" dirty="0">
                <a:latin typeface="Arial" panose="020B0604020202020204" pitchFamily="34" charset="0"/>
              </a:rPr>
              <a:t>Meeting #</a:t>
            </a:r>
            <a:r>
              <a:rPr lang="en-US" altLang="sv-SE" sz="1600" b="1" dirty="0">
                <a:latin typeface="Arial" panose="020B0604020202020204" pitchFamily="34" charset="0"/>
              </a:rPr>
              <a:t>43</a:t>
            </a:r>
            <a:r>
              <a:rPr lang="sv-SE" altLang="en-US" sz="1600" b="1" dirty="0" smtClean="0">
                <a:latin typeface="Arial" panose="020B0604020202020204" pitchFamily="34" charset="0"/>
              </a:rPr>
              <a:t>-e</a:t>
            </a:r>
            <a:endParaRPr lang="sv-SE" altLang="en-US" sz="1600" b="1" dirty="0">
              <a:latin typeface="Arial" panose="020B0604020202020204" pitchFamily="34" charset="0"/>
            </a:endParaRPr>
          </a:p>
          <a:p>
            <a:pPr lvl="0"/>
            <a:r>
              <a:rPr lang="en-US" altLang="en-GB" sz="1600" b="1" dirty="0">
                <a:latin typeface="Arial" panose="020B0604020202020204" pitchFamily="34" charset="0"/>
              </a:rPr>
              <a:t>E</a:t>
            </a:r>
            <a:r>
              <a:rPr lang="en-GB" altLang="en-US" sz="1600" b="1" dirty="0">
                <a:latin typeface="Arial" panose="020B0604020202020204" pitchFamily="34" charset="0"/>
              </a:rPr>
              <a:t>-meeting, </a:t>
            </a:r>
            <a:r>
              <a:rPr lang="en-US" altLang="en-US" sz="1600" b="1" dirty="0" smtClean="0">
                <a:latin typeface="Arial" panose="020B0604020202020204" pitchFamily="34" charset="0"/>
              </a:rPr>
              <a:t>24</a:t>
            </a:r>
            <a:r>
              <a:rPr lang="en-GB" altLang="en-US" sz="1600" b="1" baseline="30000" dirty="0" err="1" smtClean="0">
                <a:latin typeface="Arial" panose="020B0604020202020204" pitchFamily="34" charset="0"/>
              </a:rPr>
              <a:t>th</a:t>
            </a:r>
            <a:r>
              <a:rPr lang="en-GB" altLang="en-US" sz="1600" b="1" dirty="0" smtClean="0">
                <a:latin typeface="Arial" panose="020B0604020202020204" pitchFamily="34" charset="0"/>
              </a:rPr>
              <a:t> </a:t>
            </a:r>
            <a:r>
              <a:rPr lang="en-US" altLang="en-GB" sz="1600" b="1" dirty="0" smtClean="0">
                <a:latin typeface="Arial" panose="020B0604020202020204" pitchFamily="34" charset="0"/>
              </a:rPr>
              <a:t>May</a:t>
            </a:r>
            <a:r>
              <a:rPr lang="en-GB" altLang="en-US" sz="1600" b="1" dirty="0" smtClean="0">
                <a:latin typeface="Arial" panose="020B0604020202020204" pitchFamily="34" charset="0"/>
              </a:rPr>
              <a:t>– </a:t>
            </a:r>
            <a:r>
              <a:rPr lang="en-US" altLang="en-GB" sz="1600" b="1" dirty="0" smtClean="0">
                <a:latin typeface="Arial" panose="020B0604020202020204" pitchFamily="34" charset="0"/>
              </a:rPr>
              <a:t>2</a:t>
            </a:r>
            <a:r>
              <a:rPr lang="en-US" altLang="en-GB" sz="1600" b="1" baseline="30000" dirty="0" smtClean="0">
                <a:latin typeface="Arial" panose="020B0604020202020204" pitchFamily="34" charset="0"/>
              </a:rPr>
              <a:t>nd</a:t>
            </a:r>
            <a:r>
              <a:rPr lang="en-GB" altLang="en-US" sz="1600" b="1" dirty="0" smtClean="0">
                <a:latin typeface="Arial" panose="020B0604020202020204" pitchFamily="34" charset="0"/>
              </a:rPr>
              <a:t> </a:t>
            </a:r>
            <a:r>
              <a:rPr lang="en-US" altLang="en-GB" sz="1600" b="1" dirty="0" smtClean="0">
                <a:latin typeface="Arial" panose="020B0604020202020204" pitchFamily="34" charset="0"/>
              </a:rPr>
              <a:t>June </a:t>
            </a:r>
            <a:r>
              <a:rPr lang="en-GB" altLang="en-US" sz="1600" b="1" dirty="0" smtClean="0">
                <a:latin typeface="Arial" panose="020B0604020202020204" pitchFamily="34" charset="0"/>
              </a:rPr>
              <a:t>202</a:t>
            </a:r>
            <a:r>
              <a:rPr lang="en-US" altLang="en-GB" sz="1600" b="1" dirty="0" smtClean="0">
                <a:latin typeface="Arial" panose="020B0604020202020204" pitchFamily="34" charset="0"/>
              </a:rPr>
              <a:t>1</a:t>
            </a:r>
            <a:endParaRPr lang="en-US" altLang="en-GB" sz="1600" b="1" dirty="0" smtClean="0">
              <a:latin typeface="Arial" panose="020B0604020202020204" pitchFamily="34" charset="0"/>
            </a:endParaRPr>
          </a:p>
        </p:txBody>
      </p:sp>
      <p:sp>
        <p:nvSpPr>
          <p:cNvPr id="12296" name="Text Box 13"/>
          <p:cNvSpPr txBox="1"/>
          <p:nvPr/>
        </p:nvSpPr>
        <p:spPr>
          <a:xfrm>
            <a:off x="5821363" y="177800"/>
            <a:ext cx="1463675" cy="337185"/>
          </a:xfrm>
          <a:prstGeom prst="rect">
            <a:avLst/>
          </a:prstGeom>
          <a:noFill/>
          <a:ln w="9525">
            <a:noFill/>
          </a:ln>
        </p:spPr>
        <p:txBody>
          <a:bodyPr anchor="t">
            <a:spAutoFit/>
          </a:bodyPr>
          <a:lstStyle/>
          <a:p>
            <a:pPr lvl="0" algn="r">
              <a:spcBef>
                <a:spcPct val="50000"/>
              </a:spcBef>
            </a:pPr>
            <a:r>
              <a:rPr lang="en-GB" altLang="en-US" sz="1600" b="1" dirty="0">
                <a:latin typeface="Arial" panose="020B0604020202020204" pitchFamily="34" charset="0"/>
              </a:rPr>
              <a:t>S</a:t>
            </a:r>
            <a:r>
              <a:rPr lang="en-US" altLang="en-GB" sz="1600" b="1" dirty="0">
                <a:latin typeface="Arial" panose="020B0604020202020204" pitchFamily="34" charset="0"/>
              </a:rPr>
              <a:t>1</a:t>
            </a:r>
            <a:r>
              <a:rPr lang="en-GB" altLang="en-US" sz="1600" b="1" dirty="0" smtClean="0">
                <a:latin typeface="Arial" panose="020B0604020202020204" pitchFamily="34" charset="0"/>
              </a:rPr>
              <a:t>-21</a:t>
            </a:r>
            <a:r>
              <a:rPr lang="en-US" altLang="en-GB" sz="1600" b="1" dirty="0" smtClean="0">
                <a:latin typeface="Arial" panose="020B0604020202020204" pitchFamily="34" charset="0"/>
              </a:rPr>
              <a:t>1325</a:t>
            </a:r>
            <a:r>
              <a:rPr lang="en-GB" altLang="en-US" sz="1600" dirty="0" smtClean="0">
                <a:latin typeface="Arial" panose="020B0604020202020204" pitchFamily="34" charset="0"/>
              </a:rPr>
              <a:t> </a:t>
            </a:r>
            <a:endParaRPr lang="en-GB" altLang="en-US" sz="1600" dirty="0">
              <a:solidFill>
                <a:schemeClr val="bg2"/>
              </a:solidFill>
              <a:latin typeface="Arial" panose="020B0604020202020204" pitchFamily="34" charset="0"/>
            </a:endParaRPr>
          </a:p>
        </p:txBody>
      </p:sp>
      <p:sp>
        <p:nvSpPr>
          <p:cNvPr id="2" name="Title 1"/>
          <p:cNvSpPr>
            <a:spLocks noGrp="1"/>
          </p:cNvSpPr>
          <p:nvPr>
            <p:ph type="ctrTitle"/>
          </p:nvPr>
        </p:nvSpPr>
        <p:spPr>
          <a:xfrm>
            <a:off x="685800" y="2130426"/>
            <a:ext cx="7772400" cy="1470025"/>
          </a:xfrm>
        </p:spPr>
        <p:txBody>
          <a:bodyPr/>
          <a:lstStyle/>
          <a:p>
            <a:pPr fontAlgn="base"/>
            <a:r>
              <a:rPr lang="en-US" strike="noStrike" noProof="1"/>
              <a:t>Click to edit Master title style</a:t>
            </a:r>
            <a:endParaRPr lang="en-GB" strike="noStrike" noProof="1"/>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GB" strike="noStrike" noProof="1"/>
          </a:p>
        </p:txBody>
      </p:sp>
    </p:spTree>
  </p:cSld>
  <p:clrMapOvr>
    <a:masterClrMapping/>
  </p:clrMapOvr>
  <p:transition spd="slow"/>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GB" strike="noStrike" noProof="1"/>
          </a:p>
        </p:txBody>
      </p:sp>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GB" strike="noStrike" noProof="1"/>
          </a:p>
        </p:txBody>
      </p:sp>
    </p:spTree>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GB" strike="noStrike" noProof="1"/>
          </a:p>
        </p:txBody>
      </p:sp>
    </p:spTree>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9" name="Text Box 8"/>
          <p:cNvSpPr txBox="1">
            <a:spLocks noChangeArrowheads="1"/>
          </p:cNvSpPr>
          <p:nvPr/>
        </p:nvSpPr>
        <p:spPr bwMode="auto">
          <a:xfrm>
            <a:off x="3086100" y="6499225"/>
            <a:ext cx="3322638" cy="179388"/>
          </a:xfrm>
          <a:prstGeom prst="rect">
            <a:avLst/>
          </a:prstGeom>
          <a:noFill/>
          <a:ln>
            <a:noFill/>
          </a:ln>
        </p:spPr>
        <p:txBody>
          <a:bodyPr wrap="none" lIns="65848" tIns="32925" rIns="65848" bIns="32925">
            <a:spAutoFit/>
          </a:bodyPr>
          <a:lstStyle>
            <a:lvl1pPr algn="l" defTabSz="877570" eaLnBrk="0" hangingPunct="0">
              <a:defRPr sz="2400">
                <a:solidFill>
                  <a:schemeClr val="tx1"/>
                </a:solidFill>
                <a:latin typeface="Arial" panose="020B0604020202020204" pitchFamily="34" charset="0"/>
                <a:ea typeface="MS PGothic" panose="020B0600070205080204" pitchFamily="34" charset="-128"/>
              </a:defRPr>
            </a:lvl1pPr>
            <a:lvl2pPr marL="440055" algn="l" defTabSz="877570" eaLnBrk="0" hangingPunct="0">
              <a:defRPr sz="2400">
                <a:solidFill>
                  <a:schemeClr val="tx1"/>
                </a:solidFill>
                <a:latin typeface="Arial" panose="020B0604020202020204" pitchFamily="34" charset="0"/>
                <a:ea typeface="MS PGothic" panose="020B0600070205080204" pitchFamily="34" charset="-128"/>
              </a:defRPr>
            </a:lvl2pPr>
            <a:lvl3pPr marL="878205" algn="l" defTabSz="877570" eaLnBrk="0" hangingPunct="0">
              <a:defRPr sz="2400">
                <a:solidFill>
                  <a:schemeClr val="tx1"/>
                </a:solidFill>
                <a:latin typeface="Arial" panose="020B0604020202020204" pitchFamily="34" charset="0"/>
                <a:ea typeface="MS PGothic" panose="020B0600070205080204" pitchFamily="34" charset="-128"/>
              </a:defRPr>
            </a:lvl3pPr>
            <a:lvl4pPr marL="1316355" algn="l" defTabSz="877570" eaLnBrk="0" hangingPunct="0">
              <a:defRPr sz="2400">
                <a:solidFill>
                  <a:schemeClr val="tx1"/>
                </a:solidFill>
                <a:latin typeface="Arial" panose="020B0604020202020204" pitchFamily="34" charset="0"/>
                <a:ea typeface="MS PGothic" panose="020B0600070205080204" pitchFamily="34" charset="-128"/>
              </a:defRPr>
            </a:lvl4pPr>
            <a:lvl5pPr marL="1755775" algn="l" defTabSz="877570" eaLnBrk="0" hangingPunct="0">
              <a:defRPr sz="2400">
                <a:solidFill>
                  <a:schemeClr val="tx1"/>
                </a:solidFill>
                <a:latin typeface="Arial" panose="020B0604020202020204" pitchFamily="34" charset="0"/>
                <a:ea typeface="MS PGothic" panose="020B0600070205080204" pitchFamily="34" charset="-128"/>
              </a:defRPr>
            </a:lvl5pPr>
            <a:lvl6pPr marL="22129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6701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1273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5845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877570" rtl="0" eaLnBrk="0" fontAlgn="base" latinLnBrk="0" hangingPunct="0">
              <a:lnSpc>
                <a:spcPct val="100000"/>
              </a:lnSpc>
              <a:spcBef>
                <a:spcPct val="0"/>
              </a:spcBef>
              <a:spcAft>
                <a:spcPct val="0"/>
              </a:spcAft>
              <a:buClrTx/>
              <a:buSzTx/>
              <a:buFontTx/>
              <a:buNone/>
              <a:defRPr/>
            </a:pPr>
            <a:r>
              <a:rPr kumimoji="0" lang="en-US" altLang="zh-CN" sz="750" b="0" i="0" u="none" strike="noStrike" kern="1200" cap="none" spc="0" normalizeH="0" baseline="0" noProof="1">
                <a:ln>
                  <a:noFill/>
                </a:ln>
                <a:solidFill>
                  <a:schemeClr val="tx1"/>
                </a:solidFill>
                <a:effectLst/>
                <a:uLnTx/>
                <a:uFillTx/>
                <a:latin typeface="FrutigerNext LT Bold" pitchFamily="20" charset="0"/>
                <a:ea typeface="MS PGothic" panose="020B0600070205080204" pitchFamily="34" charset="-128"/>
                <a:cs typeface="+mn-cs"/>
              </a:rPr>
              <a:t>CHINAUNICOM NETWORK TECHNOLOGY RESEARCH INSTITUTE</a:t>
            </a:r>
            <a:endParaRPr kumimoji="0" lang="en-US" altLang="zh-CN" sz="750" b="0" i="0" u="none" strike="noStrike" kern="1200" cap="none" spc="0" normalizeH="0" baseline="0" noProof="1">
              <a:ln>
                <a:noFill/>
              </a:ln>
              <a:solidFill>
                <a:schemeClr val="tx1"/>
              </a:solidFill>
              <a:effectLst/>
              <a:uLnTx/>
              <a:uFillTx/>
              <a:latin typeface="Arial" panose="020B0604020202020204" pitchFamily="34" charset="0"/>
              <a:ea typeface="MS PGothic" panose="020B0600070205080204" pitchFamily="34" charset="-128"/>
              <a:cs typeface="+mn-cs"/>
            </a:endParaRPr>
          </a:p>
        </p:txBody>
      </p:sp>
      <p:sp>
        <p:nvSpPr>
          <p:cNvPr id="10" name="灯片编号占位符 5"/>
          <p:cNvSpPr>
            <a:spLocks noGrp="1"/>
          </p:cNvSpPr>
          <p:nvPr>
            <p:ph type="sldNum" sz="quarter" idx="4"/>
          </p:nvPr>
        </p:nvSpPr>
        <p:spPr>
          <a:xfrm>
            <a:off x="468313" y="6499225"/>
            <a:ext cx="790575" cy="211138"/>
          </a:xfrm>
        </p:spPr>
        <p:txBody>
          <a:bodyPr vert="horz" wrap="square" lIns="91440" tIns="45720" rIns="91440" bIns="45720" numCol="1" anchor="t" anchorCtr="0" compatLnSpc="1"/>
          <a:lstStyle/>
          <a:p>
            <a:pPr lvl="0" eaLnBrk="1" fontAlgn="base" hangingPunct="1">
              <a:buNone/>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ea typeface="宋体" panose="02010600030101010101" pitchFamily="2" charset="-122"/>
            </a:endParaRPr>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12295" name="Text Box 14"/>
          <p:cNvSpPr txBox="1"/>
          <p:nvPr/>
        </p:nvSpPr>
        <p:spPr>
          <a:xfrm>
            <a:off x="323850" y="73025"/>
            <a:ext cx="4352925" cy="584775"/>
          </a:xfrm>
          <a:prstGeom prst="rect">
            <a:avLst/>
          </a:prstGeom>
          <a:noFill/>
          <a:ln w="9525">
            <a:noFill/>
          </a:ln>
        </p:spPr>
        <p:txBody>
          <a:bodyPr wrap="square" anchor="t">
            <a:spAutoFit/>
          </a:bodyPr>
          <a:lstStyle/>
          <a:p>
            <a:pPr lvl="0"/>
            <a:r>
              <a:rPr lang="sv-SE" altLang="en-US" sz="1600" b="1" dirty="0">
                <a:latin typeface="Arial" panose="020B0604020202020204" pitchFamily="34" charset="0"/>
              </a:rPr>
              <a:t>3GPP TSG-SA WG</a:t>
            </a:r>
            <a:r>
              <a:rPr lang="en-US" altLang="sv-SE" sz="1600" b="1" dirty="0">
                <a:latin typeface="Arial" panose="020B0604020202020204" pitchFamily="34" charset="0"/>
              </a:rPr>
              <a:t>1</a:t>
            </a:r>
            <a:r>
              <a:rPr lang="sv-SE" altLang="en-US" sz="1600" b="1" dirty="0">
                <a:latin typeface="Arial" panose="020B0604020202020204" pitchFamily="34" charset="0"/>
              </a:rPr>
              <a:t> </a:t>
            </a:r>
            <a:r>
              <a:rPr lang="en-US" altLang="sv-SE" sz="1600" b="1" dirty="0">
                <a:latin typeface="Arial" panose="020B0604020202020204" pitchFamily="34" charset="0"/>
              </a:rPr>
              <a:t>e</a:t>
            </a:r>
            <a:r>
              <a:rPr lang="sv-SE" altLang="en-US" sz="1600" b="1" dirty="0">
                <a:latin typeface="Arial" panose="020B0604020202020204" pitchFamily="34" charset="0"/>
              </a:rPr>
              <a:t>Meeting #</a:t>
            </a:r>
            <a:r>
              <a:rPr lang="en-US" altLang="sv-SE" sz="1600" b="1" dirty="0" smtClean="0">
                <a:latin typeface="Arial" panose="020B0604020202020204" pitchFamily="34" charset="0"/>
              </a:rPr>
              <a:t>93</a:t>
            </a:r>
            <a:r>
              <a:rPr lang="sv-SE" altLang="en-US" sz="1600" b="1" dirty="0" smtClean="0">
                <a:latin typeface="Arial" panose="020B0604020202020204" pitchFamily="34" charset="0"/>
              </a:rPr>
              <a:t>-e</a:t>
            </a:r>
            <a:endParaRPr lang="sv-SE" altLang="en-US" sz="1600" b="1" dirty="0">
              <a:latin typeface="Arial" panose="020B0604020202020204" pitchFamily="34" charset="0"/>
            </a:endParaRPr>
          </a:p>
          <a:p>
            <a:pPr lvl="0"/>
            <a:r>
              <a:rPr lang="en-US" altLang="en-GB" sz="1600" b="1" dirty="0">
                <a:latin typeface="Arial" panose="020B0604020202020204" pitchFamily="34" charset="0"/>
              </a:rPr>
              <a:t>E</a:t>
            </a:r>
            <a:r>
              <a:rPr lang="en-GB" altLang="en-US" sz="1600" b="1" dirty="0">
                <a:latin typeface="Arial" panose="020B0604020202020204" pitchFamily="34" charset="0"/>
              </a:rPr>
              <a:t>-meeting, </a:t>
            </a:r>
            <a:r>
              <a:rPr lang="en-US" altLang="en-US" sz="1600" b="1" dirty="0" smtClean="0">
                <a:latin typeface="Arial" panose="020B0604020202020204" pitchFamily="34" charset="0"/>
              </a:rPr>
              <a:t>22</a:t>
            </a:r>
            <a:r>
              <a:rPr lang="en-GB" altLang="en-US" sz="1600" b="1" baseline="30000" dirty="0" err="1" smtClean="0">
                <a:latin typeface="Arial" panose="020B0604020202020204" pitchFamily="34" charset="0"/>
              </a:rPr>
              <a:t>th</a:t>
            </a:r>
            <a:r>
              <a:rPr lang="en-GB" altLang="en-US" sz="1600" b="1" dirty="0" smtClean="0">
                <a:latin typeface="Arial" panose="020B0604020202020204" pitchFamily="34" charset="0"/>
              </a:rPr>
              <a:t> February– </a:t>
            </a:r>
            <a:r>
              <a:rPr lang="en-US" altLang="en-GB" sz="1600" b="1" dirty="0" smtClean="0">
                <a:latin typeface="Arial" panose="020B0604020202020204" pitchFamily="34" charset="0"/>
              </a:rPr>
              <a:t>4</a:t>
            </a:r>
            <a:r>
              <a:rPr lang="en-GB" altLang="en-US" sz="1600" b="1" baseline="30000" dirty="0" err="1" smtClean="0">
                <a:latin typeface="Arial" panose="020B0604020202020204" pitchFamily="34" charset="0"/>
              </a:rPr>
              <a:t>th</a:t>
            </a:r>
            <a:r>
              <a:rPr lang="en-GB" altLang="en-US" sz="1600" b="1" dirty="0" smtClean="0">
                <a:latin typeface="Arial" panose="020B0604020202020204" pitchFamily="34" charset="0"/>
              </a:rPr>
              <a:t> </a:t>
            </a:r>
            <a:r>
              <a:rPr lang="en-US" altLang="en-GB" sz="1600" b="1" dirty="0" smtClean="0">
                <a:latin typeface="Arial" panose="020B0604020202020204" pitchFamily="34" charset="0"/>
              </a:rPr>
              <a:t>March </a:t>
            </a:r>
            <a:r>
              <a:rPr lang="en-GB" altLang="en-US" sz="1600" b="1" dirty="0" smtClean="0">
                <a:latin typeface="Arial" panose="020B0604020202020204" pitchFamily="34" charset="0"/>
              </a:rPr>
              <a:t>2020</a:t>
            </a:r>
            <a:endParaRPr lang="en-GB" altLang="en-US" sz="1600" b="1" dirty="0">
              <a:latin typeface="Arial" panose="020B0604020202020204" pitchFamily="34" charset="0"/>
            </a:endParaRPr>
          </a:p>
        </p:txBody>
      </p:sp>
      <p:sp>
        <p:nvSpPr>
          <p:cNvPr id="12296" name="Text Box 13"/>
          <p:cNvSpPr txBox="1"/>
          <p:nvPr/>
        </p:nvSpPr>
        <p:spPr>
          <a:xfrm>
            <a:off x="5821363" y="177800"/>
            <a:ext cx="1463675" cy="337185"/>
          </a:xfrm>
          <a:prstGeom prst="rect">
            <a:avLst/>
          </a:prstGeom>
          <a:noFill/>
          <a:ln w="9525">
            <a:noFill/>
          </a:ln>
        </p:spPr>
        <p:txBody>
          <a:bodyPr anchor="t">
            <a:spAutoFit/>
          </a:bodyPr>
          <a:lstStyle/>
          <a:p>
            <a:pPr lvl="0" algn="r">
              <a:spcBef>
                <a:spcPct val="50000"/>
              </a:spcBef>
            </a:pPr>
            <a:r>
              <a:rPr lang="en-GB" altLang="en-US" sz="1600" b="1" dirty="0">
                <a:latin typeface="Arial" panose="020B0604020202020204" pitchFamily="34" charset="0"/>
              </a:rPr>
              <a:t>S</a:t>
            </a:r>
            <a:r>
              <a:rPr lang="en-US" altLang="en-GB" sz="1600" b="1" dirty="0">
                <a:latin typeface="Arial" panose="020B0604020202020204" pitchFamily="34" charset="0"/>
              </a:rPr>
              <a:t>1</a:t>
            </a:r>
            <a:r>
              <a:rPr lang="en-GB" altLang="en-US" sz="1600" b="1" dirty="0" smtClean="0">
                <a:latin typeface="Arial" panose="020B0604020202020204" pitchFamily="34" charset="0"/>
              </a:rPr>
              <a:t>-210036</a:t>
            </a:r>
            <a:r>
              <a:rPr lang="en-GB" altLang="en-US" sz="1600" dirty="0" smtClean="0">
                <a:latin typeface="Arial" panose="020B0604020202020204" pitchFamily="34" charset="0"/>
              </a:rPr>
              <a:t> </a:t>
            </a:r>
            <a:endParaRPr lang="en-GB" altLang="en-US" sz="1600" dirty="0">
              <a:solidFill>
                <a:schemeClr val="bg2"/>
              </a:solidFill>
              <a:latin typeface="Arial" panose="020B0604020202020204" pitchFamily="34" charset="0"/>
            </a:endParaRPr>
          </a:p>
        </p:txBody>
      </p:sp>
      <p:sp>
        <p:nvSpPr>
          <p:cNvPr id="2" name="Title 1"/>
          <p:cNvSpPr>
            <a:spLocks noGrp="1"/>
          </p:cNvSpPr>
          <p:nvPr>
            <p:ph type="ctrTitle"/>
          </p:nvPr>
        </p:nvSpPr>
        <p:spPr>
          <a:xfrm>
            <a:off x="685800" y="2130426"/>
            <a:ext cx="7772400" cy="1470025"/>
          </a:xfrm>
        </p:spPr>
        <p:txBody>
          <a:bodyPr/>
          <a:lstStyle/>
          <a:p>
            <a:pPr fontAlgn="base"/>
            <a:r>
              <a:rPr lang="en-US" strike="noStrike" noProof="1"/>
              <a:t>Click to edit Master title style</a:t>
            </a:r>
            <a:endParaRPr lang="en-GB" strike="noStrike" noProof="1"/>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GB" strike="noStrike" noProof="1"/>
          </a:p>
        </p:txBody>
      </p:sp>
    </p:spTree>
  </p:cSld>
  <p:clrMapOvr>
    <a:masterClrMapping/>
  </p:clrMapOvr>
  <p:transition spd="slow"/>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GB" strike="noStrike" noProof="1"/>
          </a:p>
        </p:txBody>
      </p:sp>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GB" strike="noStrike" noProof="1"/>
          </a:p>
        </p:txBody>
      </p:sp>
    </p:spTree>
  </p:cSld>
  <p:clrMapOvr>
    <a:masterClrMapping/>
  </p:clrMapOvr>
  <p:transition spd="slow"/>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GB" strike="noStrike" noProof="1"/>
          </a:p>
        </p:txBody>
      </p:sp>
    </p:spTree>
  </p:cSld>
  <p:clrMapOvr>
    <a:masterClrMapping/>
  </p:clrMapOvr>
  <p:transition spd="slow"/>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9" name="Text Box 8"/>
          <p:cNvSpPr txBox="1">
            <a:spLocks noChangeArrowheads="1"/>
          </p:cNvSpPr>
          <p:nvPr/>
        </p:nvSpPr>
        <p:spPr bwMode="auto">
          <a:xfrm>
            <a:off x="3086100" y="6499225"/>
            <a:ext cx="3322638" cy="179388"/>
          </a:xfrm>
          <a:prstGeom prst="rect">
            <a:avLst/>
          </a:prstGeom>
          <a:noFill/>
          <a:ln>
            <a:noFill/>
          </a:ln>
        </p:spPr>
        <p:txBody>
          <a:bodyPr wrap="none" lIns="65848" tIns="32925" rIns="65848" bIns="32925">
            <a:spAutoFit/>
          </a:bodyPr>
          <a:lstStyle>
            <a:lvl1pPr algn="l" defTabSz="877570" eaLnBrk="0" hangingPunct="0">
              <a:defRPr sz="2400">
                <a:solidFill>
                  <a:schemeClr val="tx1"/>
                </a:solidFill>
                <a:latin typeface="Arial" panose="020B0604020202020204" pitchFamily="34" charset="0"/>
                <a:ea typeface="MS PGothic" panose="020B0600070205080204" pitchFamily="34" charset="-128"/>
              </a:defRPr>
            </a:lvl1pPr>
            <a:lvl2pPr marL="440055" algn="l" defTabSz="877570" eaLnBrk="0" hangingPunct="0">
              <a:defRPr sz="2400">
                <a:solidFill>
                  <a:schemeClr val="tx1"/>
                </a:solidFill>
                <a:latin typeface="Arial" panose="020B0604020202020204" pitchFamily="34" charset="0"/>
                <a:ea typeface="MS PGothic" panose="020B0600070205080204" pitchFamily="34" charset="-128"/>
              </a:defRPr>
            </a:lvl2pPr>
            <a:lvl3pPr marL="878205" algn="l" defTabSz="877570" eaLnBrk="0" hangingPunct="0">
              <a:defRPr sz="2400">
                <a:solidFill>
                  <a:schemeClr val="tx1"/>
                </a:solidFill>
                <a:latin typeface="Arial" panose="020B0604020202020204" pitchFamily="34" charset="0"/>
                <a:ea typeface="MS PGothic" panose="020B0600070205080204" pitchFamily="34" charset="-128"/>
              </a:defRPr>
            </a:lvl3pPr>
            <a:lvl4pPr marL="1316355" algn="l" defTabSz="877570" eaLnBrk="0" hangingPunct="0">
              <a:defRPr sz="2400">
                <a:solidFill>
                  <a:schemeClr val="tx1"/>
                </a:solidFill>
                <a:latin typeface="Arial" panose="020B0604020202020204" pitchFamily="34" charset="0"/>
                <a:ea typeface="MS PGothic" panose="020B0600070205080204" pitchFamily="34" charset="-128"/>
              </a:defRPr>
            </a:lvl4pPr>
            <a:lvl5pPr marL="1755775" algn="l" defTabSz="877570" eaLnBrk="0" hangingPunct="0">
              <a:defRPr sz="2400">
                <a:solidFill>
                  <a:schemeClr val="tx1"/>
                </a:solidFill>
                <a:latin typeface="Arial" panose="020B0604020202020204" pitchFamily="34" charset="0"/>
                <a:ea typeface="MS PGothic" panose="020B0600070205080204" pitchFamily="34" charset="-128"/>
              </a:defRPr>
            </a:lvl5pPr>
            <a:lvl6pPr marL="22129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6701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1273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5845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877570" rtl="0" eaLnBrk="0" fontAlgn="base" latinLnBrk="0" hangingPunct="0">
              <a:lnSpc>
                <a:spcPct val="100000"/>
              </a:lnSpc>
              <a:spcBef>
                <a:spcPct val="0"/>
              </a:spcBef>
              <a:spcAft>
                <a:spcPct val="0"/>
              </a:spcAft>
              <a:buClrTx/>
              <a:buSzTx/>
              <a:buFontTx/>
              <a:buNone/>
              <a:defRPr/>
            </a:pPr>
            <a:r>
              <a:rPr kumimoji="0" lang="en-US" altLang="zh-CN" sz="750" b="0" i="0" u="none" strike="noStrike" kern="1200" cap="none" spc="0" normalizeH="0" baseline="0" noProof="1">
                <a:ln>
                  <a:noFill/>
                </a:ln>
                <a:solidFill>
                  <a:schemeClr val="tx1"/>
                </a:solidFill>
                <a:effectLst/>
                <a:uLnTx/>
                <a:uFillTx/>
                <a:latin typeface="FrutigerNext LT Bold" pitchFamily="20" charset="0"/>
                <a:ea typeface="MS PGothic" panose="020B0600070205080204" pitchFamily="34" charset="-128"/>
                <a:cs typeface="+mn-cs"/>
              </a:rPr>
              <a:t>CHINAUNICOM NETWORK TECHNOLOGY RESEARCH INSTITUTE</a:t>
            </a:r>
            <a:endParaRPr kumimoji="0" lang="en-US" altLang="zh-CN" sz="750" b="0" i="0" u="none" strike="noStrike" kern="1200" cap="none" spc="0" normalizeH="0" baseline="0" noProof="1">
              <a:ln>
                <a:noFill/>
              </a:ln>
              <a:solidFill>
                <a:schemeClr val="tx1"/>
              </a:solidFill>
              <a:effectLst/>
              <a:uLnTx/>
              <a:uFillTx/>
              <a:latin typeface="Arial" panose="020B0604020202020204" pitchFamily="34" charset="0"/>
              <a:ea typeface="MS PGothic" panose="020B0600070205080204" pitchFamily="34" charset="-128"/>
              <a:cs typeface="+mn-cs"/>
            </a:endParaRPr>
          </a:p>
        </p:txBody>
      </p:sp>
      <p:sp>
        <p:nvSpPr>
          <p:cNvPr id="10" name="灯片编号占位符 5"/>
          <p:cNvSpPr>
            <a:spLocks noGrp="1"/>
          </p:cNvSpPr>
          <p:nvPr>
            <p:ph type="sldNum" sz="quarter" idx="4"/>
          </p:nvPr>
        </p:nvSpPr>
        <p:spPr>
          <a:xfrm>
            <a:off x="468313" y="6499225"/>
            <a:ext cx="790575" cy="211138"/>
          </a:xfrm>
        </p:spPr>
        <p:txBody>
          <a:bodyPr vert="horz" wrap="square" lIns="91440" tIns="45720" rIns="91440" bIns="45720" numCol="1" anchor="t" anchorCtr="0" compatLnSpc="1"/>
          <a:lstStyle/>
          <a:p>
            <a:pPr lvl="0" eaLnBrk="1" fontAlgn="base" hangingPunct="1">
              <a:buNone/>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ea typeface="宋体" panose="02010600030101010101" pitchFamily="2" charset="-122"/>
            </a:endParaRPr>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fld>
            <a:endParaRPr lang="en-US" altLang="en-US" strike="noStrike" noProof="1">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12295" name="Text Box 14"/>
          <p:cNvSpPr txBox="1"/>
          <p:nvPr/>
        </p:nvSpPr>
        <p:spPr>
          <a:xfrm>
            <a:off x="323850" y="73025"/>
            <a:ext cx="4352925" cy="583565"/>
          </a:xfrm>
          <a:prstGeom prst="rect">
            <a:avLst/>
          </a:prstGeom>
          <a:noFill/>
          <a:ln w="9525">
            <a:noFill/>
          </a:ln>
        </p:spPr>
        <p:txBody>
          <a:bodyPr wrap="square" anchor="t">
            <a:spAutoFit/>
          </a:bodyPr>
          <a:lstStyle/>
          <a:p>
            <a:pPr lvl="0"/>
            <a:r>
              <a:rPr lang="sv-SE" altLang="en-US" sz="1600" b="1" dirty="0">
                <a:latin typeface="Arial" panose="020B0604020202020204" pitchFamily="34" charset="0"/>
              </a:rPr>
              <a:t>3GPP TSG-SA WG</a:t>
            </a:r>
            <a:r>
              <a:rPr lang="en-US" altLang="sv-SE" sz="1600" b="1" dirty="0">
                <a:latin typeface="Arial" panose="020B0604020202020204" pitchFamily="34" charset="0"/>
              </a:rPr>
              <a:t>6</a:t>
            </a:r>
            <a:r>
              <a:rPr lang="sv-SE" altLang="en-US" sz="1600" b="1" dirty="0">
                <a:latin typeface="Arial" panose="020B0604020202020204" pitchFamily="34" charset="0"/>
              </a:rPr>
              <a:t> </a:t>
            </a:r>
            <a:r>
              <a:rPr lang="en-US" altLang="sv-SE" sz="1600" b="1" dirty="0">
                <a:latin typeface="Arial" panose="020B0604020202020204" pitchFamily="34" charset="0"/>
              </a:rPr>
              <a:t>e</a:t>
            </a:r>
            <a:r>
              <a:rPr lang="sv-SE" altLang="en-US" sz="1600" b="1" dirty="0">
                <a:latin typeface="Arial" panose="020B0604020202020204" pitchFamily="34" charset="0"/>
              </a:rPr>
              <a:t>Meeting #</a:t>
            </a:r>
            <a:r>
              <a:rPr lang="en-US" altLang="sv-SE" sz="1600" b="1" dirty="0">
                <a:latin typeface="Arial" panose="020B0604020202020204" pitchFamily="34" charset="0"/>
              </a:rPr>
              <a:t>43</a:t>
            </a:r>
            <a:r>
              <a:rPr lang="sv-SE" altLang="en-US" sz="1600" b="1" dirty="0" smtClean="0">
                <a:latin typeface="Arial" panose="020B0604020202020204" pitchFamily="34" charset="0"/>
              </a:rPr>
              <a:t>-e</a:t>
            </a:r>
            <a:endParaRPr lang="sv-SE" altLang="en-US" sz="1600" b="1" dirty="0">
              <a:latin typeface="Arial" panose="020B0604020202020204" pitchFamily="34" charset="0"/>
            </a:endParaRPr>
          </a:p>
          <a:p>
            <a:pPr lvl="0"/>
            <a:r>
              <a:rPr lang="en-US" altLang="en-GB" sz="1600" b="1" dirty="0">
                <a:latin typeface="Arial" panose="020B0604020202020204" pitchFamily="34" charset="0"/>
              </a:rPr>
              <a:t>E</a:t>
            </a:r>
            <a:r>
              <a:rPr lang="en-GB" altLang="en-US" sz="1600" b="1" dirty="0">
                <a:latin typeface="Arial" panose="020B0604020202020204" pitchFamily="34" charset="0"/>
              </a:rPr>
              <a:t>-meeting, </a:t>
            </a:r>
            <a:r>
              <a:rPr lang="en-US" altLang="en-US" sz="1600" b="1" dirty="0" smtClean="0">
                <a:latin typeface="Arial" panose="020B0604020202020204" pitchFamily="34" charset="0"/>
              </a:rPr>
              <a:t>24</a:t>
            </a:r>
            <a:r>
              <a:rPr lang="en-GB" altLang="en-US" sz="1600" b="1" baseline="30000" dirty="0" err="1" smtClean="0">
                <a:latin typeface="Arial" panose="020B0604020202020204" pitchFamily="34" charset="0"/>
              </a:rPr>
              <a:t>th</a:t>
            </a:r>
            <a:r>
              <a:rPr lang="en-GB" altLang="en-US" sz="1600" b="1" dirty="0" smtClean="0">
                <a:latin typeface="Arial" panose="020B0604020202020204" pitchFamily="34" charset="0"/>
              </a:rPr>
              <a:t> </a:t>
            </a:r>
            <a:r>
              <a:rPr lang="en-US" altLang="en-GB" sz="1600" b="1" dirty="0" smtClean="0">
                <a:latin typeface="Arial" panose="020B0604020202020204" pitchFamily="34" charset="0"/>
              </a:rPr>
              <a:t>May</a:t>
            </a:r>
            <a:r>
              <a:rPr lang="en-GB" altLang="en-US" sz="1600" b="1" dirty="0" smtClean="0">
                <a:latin typeface="Arial" panose="020B0604020202020204" pitchFamily="34" charset="0"/>
              </a:rPr>
              <a:t>– </a:t>
            </a:r>
            <a:r>
              <a:rPr lang="en-US" altLang="en-GB" sz="1600" b="1" dirty="0" smtClean="0">
                <a:latin typeface="Arial" panose="020B0604020202020204" pitchFamily="34" charset="0"/>
              </a:rPr>
              <a:t>2</a:t>
            </a:r>
            <a:r>
              <a:rPr lang="en-US" altLang="en-GB" sz="1600" b="1" baseline="30000" dirty="0" smtClean="0">
                <a:latin typeface="Arial" panose="020B0604020202020204" pitchFamily="34" charset="0"/>
              </a:rPr>
              <a:t>nd</a:t>
            </a:r>
            <a:r>
              <a:rPr lang="en-GB" altLang="en-US" sz="1600" b="1" dirty="0" smtClean="0">
                <a:latin typeface="Arial" panose="020B0604020202020204" pitchFamily="34" charset="0"/>
              </a:rPr>
              <a:t> </a:t>
            </a:r>
            <a:r>
              <a:rPr lang="en-US" altLang="en-GB" sz="1600" b="1" dirty="0" smtClean="0">
                <a:latin typeface="Arial" panose="020B0604020202020204" pitchFamily="34" charset="0"/>
              </a:rPr>
              <a:t>June </a:t>
            </a:r>
            <a:r>
              <a:rPr lang="en-GB" altLang="en-US" sz="1600" b="1" dirty="0" smtClean="0">
                <a:latin typeface="Arial" panose="020B0604020202020204" pitchFamily="34" charset="0"/>
              </a:rPr>
              <a:t>202</a:t>
            </a:r>
            <a:r>
              <a:rPr lang="en-US" altLang="en-GB" sz="1600" b="1" dirty="0" smtClean="0">
                <a:latin typeface="Arial" panose="020B0604020202020204" pitchFamily="34" charset="0"/>
              </a:rPr>
              <a:t>1</a:t>
            </a:r>
            <a:endParaRPr lang="en-US" altLang="en-GB" sz="1600" b="1" dirty="0" smtClean="0">
              <a:latin typeface="Arial" panose="020B0604020202020204" pitchFamily="34" charset="0"/>
            </a:endParaRPr>
          </a:p>
        </p:txBody>
      </p:sp>
      <p:sp>
        <p:nvSpPr>
          <p:cNvPr id="12296" name="Text Box 13"/>
          <p:cNvSpPr txBox="1"/>
          <p:nvPr/>
        </p:nvSpPr>
        <p:spPr>
          <a:xfrm>
            <a:off x="5821363" y="177800"/>
            <a:ext cx="1463675" cy="337185"/>
          </a:xfrm>
          <a:prstGeom prst="rect">
            <a:avLst/>
          </a:prstGeom>
          <a:noFill/>
          <a:ln w="9525">
            <a:noFill/>
          </a:ln>
        </p:spPr>
        <p:txBody>
          <a:bodyPr anchor="t">
            <a:spAutoFit/>
          </a:bodyPr>
          <a:lstStyle/>
          <a:p>
            <a:pPr lvl="0" algn="r">
              <a:spcBef>
                <a:spcPct val="50000"/>
              </a:spcBef>
            </a:pPr>
            <a:r>
              <a:rPr lang="en-GB" altLang="en-US" sz="1600" b="1" dirty="0">
                <a:latin typeface="Arial" panose="020B0604020202020204" pitchFamily="34" charset="0"/>
              </a:rPr>
              <a:t>S</a:t>
            </a:r>
            <a:r>
              <a:rPr lang="en-US" altLang="en-GB" sz="1600" b="1" dirty="0">
                <a:latin typeface="Arial" panose="020B0604020202020204" pitchFamily="34" charset="0"/>
              </a:rPr>
              <a:t>1</a:t>
            </a:r>
            <a:r>
              <a:rPr lang="en-GB" altLang="en-US" sz="1600" b="1" dirty="0" smtClean="0">
                <a:latin typeface="Arial" panose="020B0604020202020204" pitchFamily="34" charset="0"/>
              </a:rPr>
              <a:t>-21</a:t>
            </a:r>
            <a:r>
              <a:rPr lang="en-US" altLang="en-GB" sz="1600" b="1" dirty="0" smtClean="0">
                <a:latin typeface="Arial" panose="020B0604020202020204" pitchFamily="34" charset="0"/>
              </a:rPr>
              <a:t>XXXXX</a:t>
            </a:r>
            <a:r>
              <a:rPr lang="en-GB" altLang="en-US" sz="1600" dirty="0" smtClean="0">
                <a:latin typeface="Arial" panose="020B0604020202020204" pitchFamily="34" charset="0"/>
              </a:rPr>
              <a:t> </a:t>
            </a:r>
            <a:endParaRPr lang="en-GB" altLang="en-US" sz="1600" dirty="0">
              <a:solidFill>
                <a:schemeClr val="bg2"/>
              </a:solidFill>
              <a:latin typeface="Arial" panose="020B0604020202020204" pitchFamily="34" charset="0"/>
            </a:endParaRPr>
          </a:p>
        </p:txBody>
      </p:sp>
      <p:sp>
        <p:nvSpPr>
          <p:cNvPr id="2" name="Title 1"/>
          <p:cNvSpPr>
            <a:spLocks noGrp="1"/>
          </p:cNvSpPr>
          <p:nvPr>
            <p:ph type="ctrTitle"/>
          </p:nvPr>
        </p:nvSpPr>
        <p:spPr>
          <a:xfrm>
            <a:off x="685800" y="2130426"/>
            <a:ext cx="7772400" cy="1470025"/>
          </a:xfrm>
        </p:spPr>
        <p:txBody>
          <a:bodyPr/>
          <a:lstStyle/>
          <a:p>
            <a:pPr fontAlgn="base"/>
            <a:r>
              <a:rPr lang="en-US" strike="noStrike" noProof="1"/>
              <a:t>Click to edit Master title style</a:t>
            </a:r>
            <a:endParaRPr lang="en-GB" strike="noStrike" noProof="1"/>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GB" strike="noStrike" noProof="1"/>
          </a:p>
        </p:txBody>
      </p:sp>
    </p:spTree>
  </p:cSld>
  <p:clrMapOvr>
    <a:masterClrMapping/>
  </p:clrMapOvr>
  <p:transition spd="slow"/>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GB" strike="noStrike" noProof="1"/>
          </a:p>
        </p:txBody>
      </p:sp>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GB" strike="noStrike" noProof="1"/>
          </a:p>
        </p:txBody>
      </p:sp>
    </p:spTree>
  </p:cSld>
  <p:clrMapOvr>
    <a:masterClrMapping/>
  </p:clrMapOvr>
  <p:transition spd="slow"/>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GB" strike="noStrike" noProof="1"/>
          </a:p>
        </p:txBody>
      </p:sp>
    </p:spTree>
  </p:cSld>
  <p:clrMapOvr>
    <a:masterClrMapping/>
  </p:clrMapOvr>
  <p:transition spd="slow"/>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9" name="Text Box 8"/>
          <p:cNvSpPr txBox="1">
            <a:spLocks noChangeArrowheads="1"/>
          </p:cNvSpPr>
          <p:nvPr/>
        </p:nvSpPr>
        <p:spPr bwMode="auto">
          <a:xfrm>
            <a:off x="3086100" y="6499225"/>
            <a:ext cx="3322638" cy="179388"/>
          </a:xfrm>
          <a:prstGeom prst="rect">
            <a:avLst/>
          </a:prstGeom>
          <a:noFill/>
          <a:ln>
            <a:noFill/>
          </a:ln>
        </p:spPr>
        <p:txBody>
          <a:bodyPr wrap="none" lIns="65848" tIns="32925" rIns="65848" bIns="32925">
            <a:spAutoFit/>
          </a:bodyPr>
          <a:lstStyle>
            <a:lvl1pPr algn="l" defTabSz="877570" eaLnBrk="0" hangingPunct="0">
              <a:defRPr sz="2400">
                <a:solidFill>
                  <a:schemeClr val="tx1"/>
                </a:solidFill>
                <a:latin typeface="Arial" panose="020B0604020202020204" pitchFamily="34" charset="0"/>
                <a:ea typeface="MS PGothic" panose="020B0600070205080204" pitchFamily="34" charset="-128"/>
              </a:defRPr>
            </a:lvl1pPr>
            <a:lvl2pPr marL="440055" algn="l" defTabSz="877570" eaLnBrk="0" hangingPunct="0">
              <a:defRPr sz="2400">
                <a:solidFill>
                  <a:schemeClr val="tx1"/>
                </a:solidFill>
                <a:latin typeface="Arial" panose="020B0604020202020204" pitchFamily="34" charset="0"/>
                <a:ea typeface="MS PGothic" panose="020B0600070205080204" pitchFamily="34" charset="-128"/>
              </a:defRPr>
            </a:lvl2pPr>
            <a:lvl3pPr marL="878205" algn="l" defTabSz="877570" eaLnBrk="0" hangingPunct="0">
              <a:defRPr sz="2400">
                <a:solidFill>
                  <a:schemeClr val="tx1"/>
                </a:solidFill>
                <a:latin typeface="Arial" panose="020B0604020202020204" pitchFamily="34" charset="0"/>
                <a:ea typeface="MS PGothic" panose="020B0600070205080204" pitchFamily="34" charset="-128"/>
              </a:defRPr>
            </a:lvl3pPr>
            <a:lvl4pPr marL="1316355" algn="l" defTabSz="877570" eaLnBrk="0" hangingPunct="0">
              <a:defRPr sz="2400">
                <a:solidFill>
                  <a:schemeClr val="tx1"/>
                </a:solidFill>
                <a:latin typeface="Arial" panose="020B0604020202020204" pitchFamily="34" charset="0"/>
                <a:ea typeface="MS PGothic" panose="020B0600070205080204" pitchFamily="34" charset="-128"/>
              </a:defRPr>
            </a:lvl4pPr>
            <a:lvl5pPr marL="1755775" algn="l" defTabSz="877570" eaLnBrk="0" hangingPunct="0">
              <a:defRPr sz="2400">
                <a:solidFill>
                  <a:schemeClr val="tx1"/>
                </a:solidFill>
                <a:latin typeface="Arial" panose="020B0604020202020204" pitchFamily="34" charset="0"/>
                <a:ea typeface="MS PGothic" panose="020B0600070205080204" pitchFamily="34" charset="-128"/>
              </a:defRPr>
            </a:lvl5pPr>
            <a:lvl6pPr marL="22129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6701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1273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5845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877570" rtl="0" eaLnBrk="0" fontAlgn="base" latinLnBrk="0" hangingPunct="0">
              <a:lnSpc>
                <a:spcPct val="100000"/>
              </a:lnSpc>
              <a:spcBef>
                <a:spcPct val="0"/>
              </a:spcBef>
              <a:spcAft>
                <a:spcPct val="0"/>
              </a:spcAft>
              <a:buClrTx/>
              <a:buSzTx/>
              <a:buFontTx/>
              <a:buNone/>
              <a:defRPr/>
            </a:pPr>
            <a:r>
              <a:rPr kumimoji="0" lang="en-US" altLang="zh-CN" sz="750" b="0" i="0" u="none" strike="noStrike" kern="1200" cap="none" spc="0" normalizeH="0" baseline="0" noProof="1">
                <a:ln>
                  <a:noFill/>
                </a:ln>
                <a:solidFill>
                  <a:schemeClr val="tx1"/>
                </a:solidFill>
                <a:effectLst/>
                <a:uLnTx/>
                <a:uFillTx/>
                <a:latin typeface="FrutigerNext LT Bold" pitchFamily="20" charset="0"/>
                <a:ea typeface="MS PGothic" panose="020B0600070205080204" pitchFamily="34" charset="-128"/>
                <a:cs typeface="+mn-cs"/>
              </a:rPr>
              <a:t>CHINAUNICOM NETWORK TECHNOLOGY RESEARCH INSTITUTE</a:t>
            </a:r>
            <a:endParaRPr kumimoji="0" lang="en-US" altLang="zh-CN" sz="750" b="0" i="0" u="none" strike="noStrike" kern="1200" cap="none" spc="0" normalizeH="0" baseline="0" noProof="1">
              <a:ln>
                <a:noFill/>
              </a:ln>
              <a:solidFill>
                <a:schemeClr val="tx1"/>
              </a:solidFill>
              <a:effectLst/>
              <a:uLnTx/>
              <a:uFillTx/>
              <a:latin typeface="Arial" panose="020B0604020202020204" pitchFamily="34" charset="0"/>
              <a:ea typeface="MS PGothic" panose="020B0600070205080204" pitchFamily="34" charset="-128"/>
              <a:cs typeface="+mn-cs"/>
            </a:endParaRPr>
          </a:p>
        </p:txBody>
      </p:sp>
      <p:sp>
        <p:nvSpPr>
          <p:cNvPr id="10" name="灯片编号占位符 5"/>
          <p:cNvSpPr>
            <a:spLocks noGrp="1"/>
          </p:cNvSpPr>
          <p:nvPr>
            <p:ph type="sldNum" sz="quarter" idx="4"/>
          </p:nvPr>
        </p:nvSpPr>
        <p:spPr>
          <a:xfrm>
            <a:off x="468313" y="6499225"/>
            <a:ext cx="790575" cy="211138"/>
          </a:xfrm>
        </p:spPr>
        <p:txBody>
          <a:bodyPr vert="horz" wrap="square" lIns="91440" tIns="45720" rIns="91440" bIns="45720" numCol="1" anchor="t" anchorCtr="0" compatLnSpc="1"/>
          <a:lstStyle/>
          <a:p>
            <a:pPr lvl="0" eaLnBrk="1" fontAlgn="base" hangingPunct="1">
              <a:buNone/>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ea typeface="宋体" panose="02010600030101010101" pitchFamily="2" charset="-122"/>
            </a:endParaRP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en-US" strike="noStrike" noProof="1"/>
              <a:t>Click to edit Master text styles</a:t>
            </a:r>
            <a:endParaRPr 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fld>
            <a:endParaRPr lang="en-US" altLang="en-US" strike="noStrike" noProof="1">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fld>
            <a:endParaRPr lang="en-US" altLang="en-US" strike="noStrike" noProof="1">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9" name="灯片编号占位符 8"/>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fld>
            <a:endParaRPr lang="en-US" altLang="en-US" strike="noStrike" noProof="1">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灯片编号占位符 4"/>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fld>
            <a:endParaRPr lang="en-US" altLang="en-US" strike="noStrike" noProof="1">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4" name="灯片编号占位符 3"/>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fld>
            <a:endParaRPr lang="en-US" altLang="en-US" strike="noStrike" noProof="1">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fld>
            <a:endParaRPr lang="en-US" altLang="en-US" strike="noStrike" noProof="1">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fld>
            <a:endParaRPr lang="en-US" altLang="en-US" strike="noStrike" noProof="1">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7" Type="http://schemas.openxmlformats.org/officeDocument/2006/relationships/theme" Target="../theme/theme3.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slideLayout" Target="../slideLayouts/slideLayout19.xml"/><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_rels/slideMaster4.xml.rels><?xml version="1.0" encoding="UTF-8" standalone="yes"?>
<Relationships xmlns="http://schemas.openxmlformats.org/package/2006/relationships"><Relationship Id="rId7" Type="http://schemas.openxmlformats.org/officeDocument/2006/relationships/theme" Target="../theme/theme4.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slideLayout" Target="../slideLayouts/slideLayout23.xml"/><Relationship Id="rId3" Type="http://schemas.openxmlformats.org/officeDocument/2006/relationships/slideLayout" Target="../slideLayouts/slideLayout22.xml"/><Relationship Id="rId2" Type="http://schemas.openxmlformats.org/officeDocument/2006/relationships/slideLayout" Target="../slideLayouts/slideLayout21.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a:xfrm>
            <a:off x="457200" y="274638"/>
            <a:ext cx="8229600" cy="1143000"/>
          </a:xfrm>
          <a:prstGeom prst="rect">
            <a:avLst/>
          </a:prstGeom>
          <a:noFill/>
          <a:ln w="9525">
            <a:noFill/>
          </a:ln>
        </p:spPr>
        <p:txBody>
          <a:bodyPr anchor="ctr"/>
          <a:lstStyle/>
          <a:p>
            <a:pPr lvl="0"/>
            <a:r>
              <a:rPr lang="en-US" altLang="en-US" dirty="0"/>
              <a:t>Click to edit Master title style</a:t>
            </a:r>
            <a:endParaRPr lang="en-US" altLang="en-US" dirty="0"/>
          </a:p>
        </p:txBody>
      </p:sp>
      <p:sp>
        <p:nvSpPr>
          <p:cNvPr id="2051" name="Text Placeholder 2"/>
          <p:cNvSpPr>
            <a:spLocks noGrp="1"/>
          </p:cNvSpPr>
          <p:nvPr>
            <p:ph type="body"/>
          </p:nvPr>
        </p:nvSpPr>
        <p:spPr>
          <a:xfrm>
            <a:off x="457200" y="1600200"/>
            <a:ext cx="8229600" cy="4525963"/>
          </a:xfrm>
          <a:prstGeom prst="rect">
            <a:avLst/>
          </a:prstGeom>
          <a:noFill/>
          <a:ln w="9525">
            <a:noFill/>
          </a:ln>
        </p:spPr>
        <p:txBody>
          <a:bodyPr anchor="t"/>
          <a:lstStyle/>
          <a:p>
            <a:pPr lvl="0"/>
            <a:r>
              <a:rPr lang="en-US" altLang="en-US" dirty="0"/>
              <a:t>Click to edit Master text styles</a:t>
            </a:r>
            <a:endParaRPr lang="en-US" altLang="en-US" dirty="0"/>
          </a:p>
          <a:p>
            <a:pPr lvl="1" indent="-285750"/>
            <a:r>
              <a:rPr lang="en-US" altLang="en-US" dirty="0"/>
              <a:t>Second level</a:t>
            </a:r>
            <a:endParaRPr lang="en-US" altLang="en-US" dirty="0"/>
          </a:p>
          <a:p>
            <a:pPr lvl="2" indent="-228600"/>
            <a:r>
              <a:rPr lang="en-US" altLang="en-US" dirty="0"/>
              <a:t>Third level</a:t>
            </a:r>
            <a:endParaRPr lang="en-US" altLang="en-US" dirty="0"/>
          </a:p>
          <a:p>
            <a:pPr lvl="3" indent="-228600"/>
            <a:r>
              <a:rPr lang="en-US" altLang="en-US" dirty="0"/>
              <a:t>Fourth level</a:t>
            </a:r>
            <a:endParaRPr lang="en-US" altLang="en-US" dirty="0"/>
          </a:p>
          <a:p>
            <a:pPr lvl="4" indent="-228600"/>
            <a:r>
              <a:rPr lang="en-US" altLang="en-US" dirty="0"/>
              <a:t>Fifth level</a:t>
            </a:r>
            <a:endParaRPr lang="en-US" alt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lstStyle>
            <a:lvl1pPr eaLnBrk="1" hangingPunct="1">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lstStyle>
            <a:lvl1pPr algn="ctr" eaLnBrk="1" hangingPunct="1">
              <a:defRPr sz="12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fld>
            <a:endParaRPr lang="en-US"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AutoShape 14"/>
          <p:cNvSpPr/>
          <p:nvPr/>
        </p:nvSpPr>
        <p:spPr>
          <a:xfrm>
            <a:off x="590550" y="6373813"/>
            <a:ext cx="6169025" cy="323850"/>
          </a:xfrm>
          <a:prstGeom prst="homePlate">
            <a:avLst>
              <a:gd name="adj" fmla="val 89865"/>
            </a:avLst>
          </a:prstGeom>
          <a:solidFill>
            <a:srgbClr val="72AF2F">
              <a:alpha val="94901"/>
            </a:srgbClr>
          </a:solidFill>
          <a:ln w="9525">
            <a:noFill/>
          </a:ln>
        </p:spPr>
        <p:txBody>
          <a:bodyPr wrap="none" anchor="ctr"/>
          <a:lstStyle/>
          <a:p>
            <a:pPr lvl="0" eaLnBrk="0" hangingPunct="0"/>
            <a:endParaRPr lang="en-US" altLang="en-US" dirty="0">
              <a:latin typeface="Arial" panose="020B0604020202020204" pitchFamily="34" charset="0"/>
            </a:endParaRPr>
          </a:p>
        </p:txBody>
      </p:sp>
      <p:sp>
        <p:nvSpPr>
          <p:cNvPr id="5123" name="Title Placeholder 1"/>
          <p:cNvSpPr>
            <a:spLocks noGrp="1"/>
          </p:cNvSpPr>
          <p:nvPr>
            <p:ph type="title"/>
          </p:nvPr>
        </p:nvSpPr>
        <p:spPr>
          <a:xfrm>
            <a:off x="488950" y="228600"/>
            <a:ext cx="6827838" cy="1143000"/>
          </a:xfrm>
          <a:prstGeom prst="rect">
            <a:avLst/>
          </a:prstGeom>
          <a:noFill/>
          <a:ln w="9525">
            <a:noFill/>
          </a:ln>
        </p:spPr>
        <p:txBody>
          <a:bodyPr anchor="ctr"/>
          <a:lstStyle/>
          <a:p>
            <a:pPr lvl="0"/>
            <a:r>
              <a:rPr lang="en-US" altLang="en-US" dirty="0"/>
              <a:t>Click to edit Master title style</a:t>
            </a:r>
            <a:endParaRPr lang="en-GB" altLang="en-US" dirty="0"/>
          </a:p>
        </p:txBody>
      </p:sp>
      <p:sp>
        <p:nvSpPr>
          <p:cNvPr id="5124" name="Text Placeholder 2"/>
          <p:cNvSpPr>
            <a:spLocks noGrp="1"/>
          </p:cNvSpPr>
          <p:nvPr>
            <p:ph type="body"/>
          </p:nvPr>
        </p:nvSpPr>
        <p:spPr>
          <a:xfrm>
            <a:off x="485775" y="1454150"/>
            <a:ext cx="8388350" cy="4830763"/>
          </a:xfrm>
          <a:prstGeom prst="rect">
            <a:avLst/>
          </a:prstGeom>
          <a:noFill/>
          <a:ln w="9525">
            <a:noFill/>
          </a:ln>
        </p:spPr>
        <p:txBody>
          <a:bodyPr anchor="t"/>
          <a:lstStyle/>
          <a:p>
            <a:pPr lvl="0"/>
            <a:r>
              <a:rPr lang="en-US" altLang="en-US" dirty="0"/>
              <a:t> Click to edit Master text styles</a:t>
            </a:r>
            <a:endParaRPr lang="en-US" altLang="en-US" dirty="0"/>
          </a:p>
          <a:p>
            <a:pPr lvl="1" indent="-285750"/>
            <a:r>
              <a:rPr lang="en-US" altLang="en-US" dirty="0"/>
              <a:t>Second level</a:t>
            </a:r>
            <a:endParaRPr lang="en-US" altLang="en-US" dirty="0"/>
          </a:p>
          <a:p>
            <a:pPr lvl="2" indent="-228600"/>
            <a:r>
              <a:rPr lang="en-US" altLang="en-US" dirty="0"/>
              <a:t>Third level</a:t>
            </a:r>
            <a:endParaRPr lang="en-US" altLang="en-US" dirty="0"/>
          </a:p>
          <a:p>
            <a:pPr lvl="3" indent="-228600"/>
            <a:r>
              <a:rPr lang="en-US" altLang="en-US" dirty="0"/>
              <a:t>Fourth level</a:t>
            </a:r>
            <a:endParaRPr lang="en-US" altLang="en-US" dirty="0"/>
          </a:p>
          <a:p>
            <a:pPr lvl="4" indent="-228600"/>
            <a:r>
              <a:rPr lang="en-US" altLang="en-US" dirty="0"/>
              <a:t>Fifth level</a:t>
            </a:r>
            <a:endParaRPr lang="en-GB" altLang="en-US" dirty="0"/>
          </a:p>
        </p:txBody>
      </p:sp>
      <p:sp>
        <p:nvSpPr>
          <p:cNvPr id="5125" name="Oval 11"/>
          <p:cNvSpPr/>
          <p:nvPr/>
        </p:nvSpPr>
        <p:spPr>
          <a:xfrm>
            <a:off x="8318500" y="6383338"/>
            <a:ext cx="511175" cy="296862"/>
          </a:xfrm>
          <a:prstGeom prst="ellipse">
            <a:avLst/>
          </a:prstGeom>
          <a:solidFill>
            <a:schemeClr val="bg1">
              <a:alpha val="50194"/>
            </a:schemeClr>
          </a:solidFill>
          <a:ln w="9525">
            <a:noFill/>
          </a:ln>
        </p:spPr>
        <p:txBody>
          <a:bodyPr anchor="t"/>
          <a:lstStyle/>
          <a:p>
            <a:pPr lvl="0" algn="ctr" eaLnBrk="0" hangingPunct="0"/>
            <a:fld id="{9A0DB2DC-4C9A-4742-B13C-FB6460FD3503}" type="slidenum">
              <a:rPr lang="en-GB" altLang="en-US" b="1" dirty="0">
                <a:latin typeface="Arial" panose="020B0604020202020204" pitchFamily="34" charset="0"/>
              </a:rPr>
            </a:fld>
            <a:endParaRPr lang="en-GB" altLang="en-US" b="1" dirty="0">
              <a:latin typeface="Arial" panose="020B0604020202020204" pitchFamily="34" charset="0"/>
            </a:endParaRPr>
          </a:p>
          <a:p>
            <a:pPr lvl="0" eaLnBrk="0" hangingPunct="0"/>
            <a:endParaRPr lang="en-GB" altLang="en-US" dirty="0">
              <a:latin typeface="Arial" panose="020B0604020202020204" pitchFamily="34" charset="0"/>
            </a:endParaRPr>
          </a:p>
        </p:txBody>
      </p:sp>
      <p:sp>
        <p:nvSpPr>
          <p:cNvPr id="5126" name="Rectangle 15"/>
          <p:cNvSpPr/>
          <p:nvPr/>
        </p:nvSpPr>
        <p:spPr>
          <a:xfrm>
            <a:off x="4086225" y="3303588"/>
            <a:ext cx="971550" cy="246062"/>
          </a:xfrm>
          <a:prstGeom prst="rect">
            <a:avLst/>
          </a:prstGeom>
          <a:noFill/>
          <a:ln w="9525">
            <a:noFill/>
          </a:ln>
        </p:spPr>
        <p:txBody>
          <a:bodyPr wrap="none" anchor="t">
            <a:spAutoFit/>
          </a:bodyPr>
          <a:lstStyle/>
          <a:p>
            <a:pPr lvl="0"/>
            <a:r>
              <a:rPr lang="en-GB" altLang="en-US" dirty="0">
                <a:solidFill>
                  <a:schemeClr val="bg1"/>
                </a:solidFill>
                <a:latin typeface="Arial" panose="020B0604020202020204" pitchFamily="34" charset="0"/>
              </a:rPr>
              <a:t>© 3GPP 2012</a:t>
            </a:r>
            <a:endParaRPr lang="en-GB" altLang="en-US" dirty="0">
              <a:latin typeface="Arial" panose="020B0604020202020204" pitchFamily="34" charset="0"/>
            </a:endParaRPr>
          </a:p>
        </p:txBody>
      </p:sp>
      <p:sp>
        <p:nvSpPr>
          <p:cNvPr id="1031" name="Rectangle 16"/>
          <p:cNvSpPr>
            <a:spLocks noChangeArrowheads="1"/>
          </p:cNvSpPr>
          <p:nvPr/>
        </p:nvSpPr>
        <p:spPr bwMode="auto">
          <a:xfrm>
            <a:off x="7439025" y="6462713"/>
            <a:ext cx="823913" cy="215900"/>
          </a:xfrm>
          <a:prstGeom prst="rect">
            <a:avLst/>
          </a:prstGeom>
          <a:noFill/>
          <a:ln>
            <a:noFill/>
          </a:ln>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en-US"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 3GPP 2020</a:t>
            </a:r>
            <a:endParaRPr kumimoji="0" lang="en-GB" altLang="en-US"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pic>
        <p:nvPicPr>
          <p:cNvPr id="5128" name="Picture 10"/>
          <p:cNvPicPr>
            <a:picLocks noChangeAspect="1"/>
          </p:cNvPicPr>
          <p:nvPr userDrawn="1"/>
        </p:nvPicPr>
        <p:blipFill>
          <a:blip r:embed="rId5"/>
          <a:stretch>
            <a:fillRect/>
          </a:stretch>
        </p:blipFill>
        <p:spPr>
          <a:xfrm>
            <a:off x="7526338" y="415925"/>
            <a:ext cx="1308100" cy="7620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ransition spd="slow"/>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AutoShape 14"/>
          <p:cNvSpPr/>
          <p:nvPr/>
        </p:nvSpPr>
        <p:spPr>
          <a:xfrm>
            <a:off x="590550" y="6373813"/>
            <a:ext cx="6169025" cy="323850"/>
          </a:xfrm>
          <a:prstGeom prst="homePlate">
            <a:avLst>
              <a:gd name="adj" fmla="val 89865"/>
            </a:avLst>
          </a:prstGeom>
          <a:solidFill>
            <a:srgbClr val="72AF2F">
              <a:alpha val="94901"/>
            </a:srgbClr>
          </a:solidFill>
          <a:ln w="9525">
            <a:noFill/>
          </a:ln>
        </p:spPr>
        <p:txBody>
          <a:bodyPr wrap="none" anchor="ctr"/>
          <a:lstStyle/>
          <a:p>
            <a:pPr lvl="0" eaLnBrk="0" hangingPunct="0"/>
            <a:endParaRPr lang="en-US" altLang="en-US" dirty="0">
              <a:latin typeface="Arial" panose="020B0604020202020204" pitchFamily="34" charset="0"/>
            </a:endParaRPr>
          </a:p>
        </p:txBody>
      </p:sp>
      <p:sp>
        <p:nvSpPr>
          <p:cNvPr id="5123" name="Title Placeholder 1"/>
          <p:cNvSpPr>
            <a:spLocks noGrp="1"/>
          </p:cNvSpPr>
          <p:nvPr>
            <p:ph type="title"/>
          </p:nvPr>
        </p:nvSpPr>
        <p:spPr>
          <a:xfrm>
            <a:off x="488950" y="228600"/>
            <a:ext cx="6827838" cy="1143000"/>
          </a:xfrm>
          <a:prstGeom prst="rect">
            <a:avLst/>
          </a:prstGeom>
          <a:noFill/>
          <a:ln w="9525">
            <a:noFill/>
          </a:ln>
        </p:spPr>
        <p:txBody>
          <a:bodyPr anchor="ctr"/>
          <a:lstStyle/>
          <a:p>
            <a:pPr lvl="0"/>
            <a:r>
              <a:rPr lang="en-US" altLang="en-US" dirty="0"/>
              <a:t>Click to edit Master title style</a:t>
            </a:r>
            <a:endParaRPr lang="en-GB" altLang="en-US" dirty="0"/>
          </a:p>
        </p:txBody>
      </p:sp>
      <p:sp>
        <p:nvSpPr>
          <p:cNvPr id="5124" name="Text Placeholder 2"/>
          <p:cNvSpPr>
            <a:spLocks noGrp="1"/>
          </p:cNvSpPr>
          <p:nvPr>
            <p:ph type="body"/>
          </p:nvPr>
        </p:nvSpPr>
        <p:spPr>
          <a:xfrm>
            <a:off x="485775" y="1454150"/>
            <a:ext cx="8388350" cy="4830763"/>
          </a:xfrm>
          <a:prstGeom prst="rect">
            <a:avLst/>
          </a:prstGeom>
          <a:noFill/>
          <a:ln w="9525">
            <a:noFill/>
          </a:ln>
        </p:spPr>
        <p:txBody>
          <a:bodyPr anchor="t"/>
          <a:lstStyle/>
          <a:p>
            <a:pPr lvl="0"/>
            <a:r>
              <a:rPr lang="en-US" altLang="en-US" dirty="0"/>
              <a:t> Click to edit Master text styles</a:t>
            </a:r>
            <a:endParaRPr lang="en-US" altLang="en-US" dirty="0"/>
          </a:p>
          <a:p>
            <a:pPr lvl="1" indent="-285750"/>
            <a:r>
              <a:rPr lang="en-US" altLang="en-US" dirty="0"/>
              <a:t>Second level</a:t>
            </a:r>
            <a:endParaRPr lang="en-US" altLang="en-US" dirty="0"/>
          </a:p>
          <a:p>
            <a:pPr lvl="2" indent="-228600"/>
            <a:r>
              <a:rPr lang="en-US" altLang="en-US" dirty="0"/>
              <a:t>Third level</a:t>
            </a:r>
            <a:endParaRPr lang="en-US" altLang="en-US" dirty="0"/>
          </a:p>
          <a:p>
            <a:pPr lvl="3" indent="-228600"/>
            <a:r>
              <a:rPr lang="en-US" altLang="en-US" dirty="0"/>
              <a:t>Fourth level</a:t>
            </a:r>
            <a:endParaRPr lang="en-US" altLang="en-US" dirty="0"/>
          </a:p>
          <a:p>
            <a:pPr lvl="4" indent="-228600"/>
            <a:r>
              <a:rPr lang="en-US" altLang="en-US" dirty="0"/>
              <a:t>Fifth level</a:t>
            </a:r>
            <a:endParaRPr lang="en-GB" altLang="en-US" dirty="0"/>
          </a:p>
        </p:txBody>
      </p:sp>
      <p:sp>
        <p:nvSpPr>
          <p:cNvPr id="5125" name="Oval 11"/>
          <p:cNvSpPr/>
          <p:nvPr/>
        </p:nvSpPr>
        <p:spPr>
          <a:xfrm>
            <a:off x="8318500" y="6383338"/>
            <a:ext cx="511175" cy="296862"/>
          </a:xfrm>
          <a:prstGeom prst="ellipse">
            <a:avLst/>
          </a:prstGeom>
          <a:solidFill>
            <a:schemeClr val="bg1">
              <a:alpha val="50194"/>
            </a:schemeClr>
          </a:solidFill>
          <a:ln w="9525">
            <a:noFill/>
          </a:ln>
        </p:spPr>
        <p:txBody>
          <a:bodyPr anchor="t"/>
          <a:lstStyle/>
          <a:p>
            <a:pPr lvl="0" algn="ctr" eaLnBrk="0" hangingPunct="0"/>
            <a:fld id="{9A0DB2DC-4C9A-4742-B13C-FB6460FD3503}" type="slidenum">
              <a:rPr lang="en-GB" altLang="en-US" b="1" dirty="0">
                <a:latin typeface="Arial" panose="020B0604020202020204" pitchFamily="34" charset="0"/>
              </a:rPr>
            </a:fld>
            <a:endParaRPr lang="en-GB" altLang="en-US" b="1" dirty="0">
              <a:latin typeface="Arial" panose="020B0604020202020204" pitchFamily="34" charset="0"/>
            </a:endParaRPr>
          </a:p>
          <a:p>
            <a:pPr lvl="0" eaLnBrk="0" hangingPunct="0"/>
            <a:endParaRPr lang="en-GB" altLang="en-US" dirty="0">
              <a:latin typeface="Arial" panose="020B0604020202020204" pitchFamily="34" charset="0"/>
            </a:endParaRPr>
          </a:p>
        </p:txBody>
      </p:sp>
      <p:sp>
        <p:nvSpPr>
          <p:cNvPr id="5126" name="Rectangle 15"/>
          <p:cNvSpPr/>
          <p:nvPr/>
        </p:nvSpPr>
        <p:spPr>
          <a:xfrm>
            <a:off x="4086225" y="3303588"/>
            <a:ext cx="971550" cy="246062"/>
          </a:xfrm>
          <a:prstGeom prst="rect">
            <a:avLst/>
          </a:prstGeom>
          <a:noFill/>
          <a:ln w="9525">
            <a:noFill/>
          </a:ln>
        </p:spPr>
        <p:txBody>
          <a:bodyPr wrap="none" anchor="t">
            <a:spAutoFit/>
          </a:bodyPr>
          <a:lstStyle/>
          <a:p>
            <a:pPr lvl="0"/>
            <a:r>
              <a:rPr lang="en-GB" altLang="en-US" dirty="0">
                <a:solidFill>
                  <a:schemeClr val="bg1"/>
                </a:solidFill>
                <a:latin typeface="Arial" panose="020B0604020202020204" pitchFamily="34" charset="0"/>
              </a:rPr>
              <a:t>© 3GPP 2012</a:t>
            </a:r>
            <a:endParaRPr lang="en-GB" altLang="en-US" dirty="0">
              <a:latin typeface="Arial" panose="020B0604020202020204" pitchFamily="34" charset="0"/>
            </a:endParaRPr>
          </a:p>
        </p:txBody>
      </p:sp>
      <p:sp>
        <p:nvSpPr>
          <p:cNvPr id="1031" name="Rectangle 16"/>
          <p:cNvSpPr>
            <a:spLocks noChangeArrowheads="1"/>
          </p:cNvSpPr>
          <p:nvPr/>
        </p:nvSpPr>
        <p:spPr bwMode="auto">
          <a:xfrm>
            <a:off x="7439025" y="6462713"/>
            <a:ext cx="823913" cy="215900"/>
          </a:xfrm>
          <a:prstGeom prst="rect">
            <a:avLst/>
          </a:prstGeom>
          <a:noFill/>
          <a:ln>
            <a:noFill/>
          </a:ln>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en-US"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 3GPP 2020</a:t>
            </a:r>
            <a:endParaRPr kumimoji="0" lang="en-GB" altLang="en-US"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pic>
        <p:nvPicPr>
          <p:cNvPr id="5128" name="Picture 10"/>
          <p:cNvPicPr>
            <a:picLocks noChangeAspect="1"/>
          </p:cNvPicPr>
          <p:nvPr userDrawn="1"/>
        </p:nvPicPr>
        <p:blipFill>
          <a:blip r:embed="rId5"/>
          <a:stretch>
            <a:fillRect/>
          </a:stretch>
        </p:blipFill>
        <p:spPr>
          <a:xfrm>
            <a:off x="7526338" y="415925"/>
            <a:ext cx="1308100" cy="7620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Lst>
  <p:transition spd="slow"/>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AutoShape 14"/>
          <p:cNvSpPr/>
          <p:nvPr/>
        </p:nvSpPr>
        <p:spPr>
          <a:xfrm>
            <a:off x="590550" y="6373813"/>
            <a:ext cx="6169025" cy="323850"/>
          </a:xfrm>
          <a:prstGeom prst="homePlate">
            <a:avLst>
              <a:gd name="adj" fmla="val 89865"/>
            </a:avLst>
          </a:prstGeom>
          <a:solidFill>
            <a:srgbClr val="72AF2F">
              <a:alpha val="94901"/>
            </a:srgbClr>
          </a:solidFill>
          <a:ln w="9525">
            <a:noFill/>
          </a:ln>
        </p:spPr>
        <p:txBody>
          <a:bodyPr wrap="none" anchor="ctr"/>
          <a:lstStyle/>
          <a:p>
            <a:pPr lvl="0" eaLnBrk="0" hangingPunct="0"/>
            <a:endParaRPr lang="en-US" altLang="en-US" dirty="0">
              <a:latin typeface="Arial" panose="020B0604020202020204" pitchFamily="34" charset="0"/>
            </a:endParaRPr>
          </a:p>
        </p:txBody>
      </p:sp>
      <p:sp>
        <p:nvSpPr>
          <p:cNvPr id="5123" name="Title Placeholder 1"/>
          <p:cNvSpPr>
            <a:spLocks noGrp="1"/>
          </p:cNvSpPr>
          <p:nvPr>
            <p:ph type="title"/>
          </p:nvPr>
        </p:nvSpPr>
        <p:spPr>
          <a:xfrm>
            <a:off x="488950" y="228600"/>
            <a:ext cx="6827838" cy="1143000"/>
          </a:xfrm>
          <a:prstGeom prst="rect">
            <a:avLst/>
          </a:prstGeom>
          <a:noFill/>
          <a:ln w="9525">
            <a:noFill/>
          </a:ln>
        </p:spPr>
        <p:txBody>
          <a:bodyPr anchor="ctr"/>
          <a:lstStyle/>
          <a:p>
            <a:pPr lvl="0"/>
            <a:r>
              <a:rPr lang="en-US" altLang="en-US" dirty="0"/>
              <a:t>Click to edit Master title style</a:t>
            </a:r>
            <a:endParaRPr lang="en-GB" altLang="en-US" dirty="0"/>
          </a:p>
        </p:txBody>
      </p:sp>
      <p:sp>
        <p:nvSpPr>
          <p:cNvPr id="5124" name="Text Placeholder 2"/>
          <p:cNvSpPr>
            <a:spLocks noGrp="1"/>
          </p:cNvSpPr>
          <p:nvPr>
            <p:ph type="body"/>
          </p:nvPr>
        </p:nvSpPr>
        <p:spPr>
          <a:xfrm>
            <a:off x="485775" y="1454150"/>
            <a:ext cx="8388350" cy="4830763"/>
          </a:xfrm>
          <a:prstGeom prst="rect">
            <a:avLst/>
          </a:prstGeom>
          <a:noFill/>
          <a:ln w="9525">
            <a:noFill/>
          </a:ln>
        </p:spPr>
        <p:txBody>
          <a:bodyPr anchor="t"/>
          <a:lstStyle/>
          <a:p>
            <a:pPr lvl="0"/>
            <a:r>
              <a:rPr lang="en-US" altLang="en-US" dirty="0"/>
              <a:t> Click to edit Master text styles</a:t>
            </a:r>
            <a:endParaRPr lang="en-US" altLang="en-US" dirty="0"/>
          </a:p>
          <a:p>
            <a:pPr lvl="1" indent="-285750"/>
            <a:r>
              <a:rPr lang="en-US" altLang="en-US" dirty="0"/>
              <a:t>Second level</a:t>
            </a:r>
            <a:endParaRPr lang="en-US" altLang="en-US" dirty="0"/>
          </a:p>
          <a:p>
            <a:pPr lvl="2" indent="-228600"/>
            <a:r>
              <a:rPr lang="en-US" altLang="en-US" dirty="0"/>
              <a:t>Third level</a:t>
            </a:r>
            <a:endParaRPr lang="en-US" altLang="en-US" dirty="0"/>
          </a:p>
          <a:p>
            <a:pPr lvl="3" indent="-228600"/>
            <a:r>
              <a:rPr lang="en-US" altLang="en-US" dirty="0"/>
              <a:t>Fourth level</a:t>
            </a:r>
            <a:endParaRPr lang="en-US" altLang="en-US" dirty="0"/>
          </a:p>
          <a:p>
            <a:pPr lvl="4" indent="-228600"/>
            <a:r>
              <a:rPr lang="en-US" altLang="en-US" dirty="0"/>
              <a:t>Fifth level</a:t>
            </a:r>
            <a:endParaRPr lang="en-GB" altLang="en-US" dirty="0"/>
          </a:p>
        </p:txBody>
      </p:sp>
      <p:sp>
        <p:nvSpPr>
          <p:cNvPr id="5125" name="Oval 11"/>
          <p:cNvSpPr/>
          <p:nvPr/>
        </p:nvSpPr>
        <p:spPr>
          <a:xfrm>
            <a:off x="8318500" y="6383338"/>
            <a:ext cx="511175" cy="296862"/>
          </a:xfrm>
          <a:prstGeom prst="ellipse">
            <a:avLst/>
          </a:prstGeom>
          <a:solidFill>
            <a:schemeClr val="bg1">
              <a:alpha val="50194"/>
            </a:schemeClr>
          </a:solidFill>
          <a:ln w="9525">
            <a:noFill/>
          </a:ln>
        </p:spPr>
        <p:txBody>
          <a:bodyPr anchor="t"/>
          <a:lstStyle/>
          <a:p>
            <a:pPr lvl="0" algn="ctr" eaLnBrk="0" hangingPunct="0"/>
            <a:fld id="{9A0DB2DC-4C9A-4742-B13C-FB6460FD3503}" type="slidenum">
              <a:rPr lang="en-GB" altLang="en-US" b="1" dirty="0">
                <a:latin typeface="Arial" panose="020B0604020202020204" pitchFamily="34" charset="0"/>
              </a:rPr>
            </a:fld>
            <a:endParaRPr lang="en-GB" altLang="en-US" b="1" dirty="0">
              <a:latin typeface="Arial" panose="020B0604020202020204" pitchFamily="34" charset="0"/>
            </a:endParaRPr>
          </a:p>
          <a:p>
            <a:pPr lvl="0" eaLnBrk="0" hangingPunct="0"/>
            <a:endParaRPr lang="en-GB" altLang="en-US" dirty="0">
              <a:latin typeface="Arial" panose="020B0604020202020204" pitchFamily="34" charset="0"/>
            </a:endParaRPr>
          </a:p>
        </p:txBody>
      </p:sp>
      <p:sp>
        <p:nvSpPr>
          <p:cNvPr id="5126" name="Rectangle 15"/>
          <p:cNvSpPr/>
          <p:nvPr/>
        </p:nvSpPr>
        <p:spPr>
          <a:xfrm>
            <a:off x="4086225" y="3303588"/>
            <a:ext cx="971550" cy="246062"/>
          </a:xfrm>
          <a:prstGeom prst="rect">
            <a:avLst/>
          </a:prstGeom>
          <a:noFill/>
          <a:ln w="9525">
            <a:noFill/>
          </a:ln>
        </p:spPr>
        <p:txBody>
          <a:bodyPr wrap="none" anchor="t">
            <a:spAutoFit/>
          </a:bodyPr>
          <a:lstStyle/>
          <a:p>
            <a:pPr lvl="0"/>
            <a:r>
              <a:rPr lang="en-GB" altLang="en-US" dirty="0">
                <a:solidFill>
                  <a:schemeClr val="bg1"/>
                </a:solidFill>
                <a:latin typeface="Arial" panose="020B0604020202020204" pitchFamily="34" charset="0"/>
              </a:rPr>
              <a:t>© 3GPP 2012</a:t>
            </a:r>
            <a:endParaRPr lang="en-GB" altLang="en-US" dirty="0">
              <a:latin typeface="Arial" panose="020B0604020202020204" pitchFamily="34" charset="0"/>
            </a:endParaRPr>
          </a:p>
        </p:txBody>
      </p:sp>
      <p:sp>
        <p:nvSpPr>
          <p:cNvPr id="1031" name="Rectangle 16"/>
          <p:cNvSpPr>
            <a:spLocks noChangeArrowheads="1"/>
          </p:cNvSpPr>
          <p:nvPr/>
        </p:nvSpPr>
        <p:spPr bwMode="auto">
          <a:xfrm>
            <a:off x="7439025" y="6462713"/>
            <a:ext cx="823913" cy="215900"/>
          </a:xfrm>
          <a:prstGeom prst="rect">
            <a:avLst/>
          </a:prstGeom>
          <a:noFill/>
          <a:ln>
            <a:noFill/>
          </a:ln>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en-US"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 3GPP 2020</a:t>
            </a:r>
            <a:endParaRPr kumimoji="0" lang="en-GB" altLang="en-US"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pic>
        <p:nvPicPr>
          <p:cNvPr id="5128" name="Picture 10"/>
          <p:cNvPicPr>
            <a:picLocks noChangeAspect="1"/>
          </p:cNvPicPr>
          <p:nvPr userDrawn="1"/>
        </p:nvPicPr>
        <p:blipFill>
          <a:blip r:embed="rId5"/>
          <a:stretch>
            <a:fillRect/>
          </a:stretch>
        </p:blipFill>
        <p:spPr>
          <a:xfrm>
            <a:off x="7526338" y="415925"/>
            <a:ext cx="1308100" cy="7620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Lst>
  <p:transition spd="slow"/>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1.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3.xml"/><Relationship Id="rId3" Type="http://schemas.openxmlformats.org/officeDocument/2006/relationships/tags" Target="../tags/tag1.xml"/><Relationship Id="rId2" Type="http://schemas.openxmlformats.org/officeDocument/2006/relationships/image" Target="../media/image2.jpeg"/><Relationship Id="rId1" Type="http://schemas.openxmlformats.org/officeDocument/2006/relationships/image" Target="../media/image3.emf"/></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2.xml"/><Relationship Id="rId2" Type="http://schemas.openxmlformats.org/officeDocument/2006/relationships/image" Target="../media/image2.jpeg"/><Relationship Id="rId1" Type="http://schemas.openxmlformats.org/officeDocument/2006/relationships/image" Target="../media/image3.emf"/></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3.xml"/><Relationship Id="rId2" Type="http://schemas.openxmlformats.org/officeDocument/2006/relationships/image" Target="../media/image2.jpeg"/><Relationship Id="rId1" Type="http://schemas.openxmlformats.org/officeDocument/2006/relationships/image" Target="../media/image3.emf"/></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image" Target="../media/image2.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7.xml"/><Relationship Id="rId1"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b="1">
                <a:effectLst>
                  <a:outerShdw blurRad="38100" dist="38100" dir="2700000" algn="tl">
                    <a:srgbClr val="000000">
                      <a:alpha val="43137"/>
                    </a:srgbClr>
                  </a:outerShdw>
                </a:effectLst>
              </a:rPr>
              <a:t>New SID on Data Integrity Service in IOT</a:t>
            </a:r>
            <a:endParaRPr lang="en-US" altLang="zh-CN" b="1">
              <a:effectLst>
                <a:outerShdw blurRad="38100" dist="38100" dir="2700000" algn="tl">
                  <a:srgbClr val="000000">
                    <a:alpha val="43137"/>
                  </a:srgbClr>
                </a:outerShdw>
              </a:effectLst>
            </a:endParaRPr>
          </a:p>
        </p:txBody>
      </p:sp>
      <p:sp>
        <p:nvSpPr>
          <p:cNvPr id="3" name="副标题 2"/>
          <p:cNvSpPr>
            <a:spLocks noGrp="1"/>
          </p:cNvSpPr>
          <p:nvPr>
            <p:ph type="subTitle" idx="1"/>
          </p:nvPr>
        </p:nvSpPr>
        <p:spPr/>
        <p:txBody>
          <a:bodyPr/>
          <a:lstStyle/>
          <a:p>
            <a:r>
              <a:rPr lang="en-US" altLang="zh-CN" sz="2400" b="1"/>
              <a:t>China Unicom</a:t>
            </a:r>
            <a:endParaRPr lang="en-US" altLang="zh-CN" sz="2400" b="1"/>
          </a:p>
          <a:p>
            <a:r>
              <a:rPr lang="en-US" altLang="zh-CN" sz="2000"/>
              <a:t>linl12@chinaunicom.cn</a:t>
            </a:r>
            <a:endParaRPr lang="en-US" altLang="zh-CN" sz="2000"/>
          </a:p>
          <a:p>
            <a:pPr algn="ctr"/>
            <a:endParaRPr lang="en-US" altLang="zh-CN" sz="2000"/>
          </a:p>
        </p:txBody>
      </p:sp>
    </p:spTree>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0" y="2573338"/>
            <a:ext cx="9144000" cy="1143000"/>
          </a:xfrm>
        </p:spPr>
        <p:txBody>
          <a:bodyPr/>
          <a:lstStyle/>
          <a:p>
            <a:pPr>
              <a:defRPr/>
            </a:pPr>
            <a:r>
              <a:rPr lang="en-GB" altLang="en-US" sz="3600" b="1" i="1" noProof="1">
                <a:effectLst>
                  <a:outerShdw blurRad="38100" dist="38100" dir="2700000" algn="tl">
                    <a:srgbClr val="000000">
                      <a:alpha val="43137"/>
                    </a:srgbClr>
                  </a:outerShdw>
                </a:effectLst>
              </a:rPr>
              <a:t>Thank you</a:t>
            </a:r>
            <a:endParaRPr lang="en-GB" altLang="en-US" sz="3600" b="1" i="1" noProof="1">
              <a:effectLst>
                <a:outerShdw blurRad="38100" dist="38100" dir="2700000" algn="tl">
                  <a:srgbClr val="000000">
                    <a:alpha val="43137"/>
                  </a:srgbClr>
                </a:outerShdw>
              </a:effectLst>
            </a:endParaRPr>
          </a:p>
        </p:txBody>
      </p:sp>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676910" y="84"/>
            <a:ext cx="6827838" cy="1143000"/>
          </a:xfrm>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en-GB" sz="3200" b="1" i="0" u="none" strike="noStrike" kern="0" cap="none" spc="0" normalizeH="0" baseline="0" noProof="1">
                <a:ln>
                  <a:noFill/>
                </a:ln>
                <a:solidFill>
                  <a:srgbClr val="FF0000"/>
                </a:solidFill>
                <a:effectLst>
                  <a:outerShdw blurRad="38100" dist="38100" dir="2700000" algn="tl">
                    <a:srgbClr val="000000">
                      <a:alpha val="43137"/>
                    </a:srgbClr>
                  </a:outerShdw>
                </a:effectLst>
                <a:uLnTx/>
                <a:uFillTx/>
                <a:latin typeface="+mj-lt"/>
                <a:ea typeface="+mj-ea"/>
                <a:cs typeface="+mj-cs"/>
              </a:rPr>
              <a:t>WHY</a:t>
            </a:r>
            <a:endParaRPr kumimoji="0" lang="en-US" altLang="en-GB" sz="3200" b="1" i="0" u="none" strike="noStrike" kern="0" cap="none" spc="0" normalizeH="0" baseline="0" noProof="1">
              <a:ln>
                <a:noFill/>
              </a:ln>
              <a:solidFill>
                <a:srgbClr val="FF0000"/>
              </a:solidFill>
              <a:effectLst>
                <a:outerShdw blurRad="38100" dist="38100" dir="2700000" algn="tl">
                  <a:srgbClr val="000000">
                    <a:alpha val="43137"/>
                  </a:srgbClr>
                </a:outerShdw>
              </a:effectLst>
              <a:uLnTx/>
              <a:uFillTx/>
              <a:latin typeface="+mj-lt"/>
              <a:ea typeface="+mj-ea"/>
              <a:cs typeface="+mj-cs"/>
            </a:endParaRPr>
          </a:p>
        </p:txBody>
      </p:sp>
      <p:sp>
        <p:nvSpPr>
          <p:cNvPr id="6" name="矩形 1"/>
          <p:cNvSpPr/>
          <p:nvPr/>
        </p:nvSpPr>
        <p:spPr>
          <a:xfrm>
            <a:off x="-138937" y="886808"/>
            <a:ext cx="9348537" cy="3738245"/>
          </a:xfrm>
          <a:prstGeom prst="rect">
            <a:avLst/>
          </a:prstGeom>
          <a:noFill/>
          <a:ln w="9525">
            <a:noFill/>
          </a:ln>
        </p:spPr>
        <p:txBody>
          <a:bodyPr wrap="square" anchor="t">
            <a:spAutoFit/>
          </a:bodyPr>
          <a:lstStyle/>
          <a:p>
            <a:pPr marL="342900" indent="-342900" eaLnBrk="0" hangingPunct="0">
              <a:spcBef>
                <a:spcPts val="600"/>
              </a:spcBef>
              <a:spcAft>
                <a:spcPts val="600"/>
              </a:spcAft>
              <a:buBlip>
                <a:blip r:embed="rId1"/>
              </a:buBlip>
            </a:pPr>
            <a:r>
              <a:rPr lang="en-US" altLang="zh-CN" sz="1600" b="1" dirty="0">
                <a:solidFill>
                  <a:schemeClr val="tx1"/>
                </a:solidFill>
                <a:latin typeface="+mj-lt"/>
                <a:cs typeface="+mj-lt"/>
              </a:rPr>
              <a:t>The requirement of data integrity in verticals </a:t>
            </a:r>
            <a:endParaRPr lang="en-US" altLang="zh-CN" sz="1600" noProof="1">
              <a:solidFill>
                <a:schemeClr val="tx1"/>
              </a:solidFill>
              <a:latin typeface="+mj-lt"/>
              <a:cs typeface="+mj-lt"/>
              <a:sym typeface="+mn-ea"/>
            </a:endParaRPr>
          </a:p>
          <a:p>
            <a:pPr marL="800100" lvl="1" indent="-342900" eaLnBrk="0" hangingPunct="0">
              <a:buFont typeface="Arial" panose="020B0604020202020204" pitchFamily="34" charset="0"/>
              <a:buChar char="•"/>
            </a:pPr>
            <a:r>
              <a:rPr lang="en-US" altLang="ko-KR" sz="1300" dirty="0">
                <a:solidFill>
                  <a:schemeClr val="tx1"/>
                </a:solidFill>
                <a:latin typeface="+mj-lt"/>
                <a:cs typeface="+mj-lt"/>
              </a:rPr>
              <a:t>Data collected from IoT devices/sensors is mostly sent to service platform directly at the present, e.g. position data in logistics services.  </a:t>
            </a:r>
            <a:endParaRPr lang="en-US" altLang="ko-KR" sz="1300" dirty="0">
              <a:solidFill>
                <a:schemeClr val="tx1"/>
              </a:solidFill>
              <a:latin typeface="+mj-lt"/>
              <a:cs typeface="+mj-lt"/>
            </a:endParaRPr>
          </a:p>
          <a:p>
            <a:pPr marL="800100" lvl="1" indent="-342900" eaLnBrk="0" hangingPunct="0">
              <a:buFont typeface="Arial" panose="020B0604020202020204" pitchFamily="34" charset="0"/>
              <a:buChar char="•"/>
            </a:pPr>
            <a:r>
              <a:rPr lang="en-US" altLang="ko-KR" sz="1300" dirty="0">
                <a:solidFill>
                  <a:schemeClr val="tx1"/>
                </a:solidFill>
                <a:latin typeface="+mj-lt"/>
                <a:cs typeface="+mj-lt"/>
              </a:rPr>
              <a:t>However IoT data for finance related services may be very crucial. Hence verticals such as supply chain finance and insurance have strict requirements for data integrity, e.g. environment data(e.g. temperature and windspeed) for agricultural insurance and warehouse data (e.g. number and weight of goods) for inventory financing. Those services require to </a:t>
            </a:r>
            <a:r>
              <a:rPr lang="en-US" altLang="ko-KR" sz="1300" dirty="0" smtClean="0">
                <a:solidFill>
                  <a:schemeClr val="tx1"/>
                </a:solidFill>
                <a:latin typeface="+mj-lt"/>
                <a:cs typeface="+mj-lt"/>
              </a:rPr>
              <a:t>data </a:t>
            </a:r>
            <a:r>
              <a:rPr lang="en-US" altLang="zh-CN" sz="1300" dirty="0" smtClean="0">
                <a:solidFill>
                  <a:schemeClr val="tx1"/>
                </a:solidFill>
                <a:latin typeface="+mj-lt"/>
                <a:cs typeface="+mj-lt"/>
              </a:rPr>
              <a:t> exchange </a:t>
            </a:r>
            <a:r>
              <a:rPr lang="en-US" altLang="ko-KR" sz="1300" dirty="0" smtClean="0">
                <a:solidFill>
                  <a:schemeClr val="tx1"/>
                </a:solidFill>
                <a:latin typeface="+mj-lt"/>
                <a:cs typeface="+mj-lt"/>
              </a:rPr>
              <a:t>from </a:t>
            </a:r>
            <a:r>
              <a:rPr lang="en-US" altLang="ko-KR" sz="1300" dirty="0">
                <a:solidFill>
                  <a:schemeClr val="tx1"/>
                </a:solidFill>
                <a:latin typeface="+mj-lt"/>
                <a:cs typeface="+mj-lt"/>
              </a:rPr>
              <a:t>UE to the third party SP</a:t>
            </a:r>
            <a:r>
              <a:rPr lang="zh-CN" altLang="en-US" sz="1300" dirty="0">
                <a:solidFill>
                  <a:schemeClr val="tx1"/>
                </a:solidFill>
                <a:latin typeface="+mj-lt"/>
                <a:cs typeface="+mj-lt"/>
              </a:rPr>
              <a:t>（</a:t>
            </a:r>
            <a:r>
              <a:rPr lang="en-US" altLang="zh-CN" sz="1300" dirty="0">
                <a:solidFill>
                  <a:schemeClr val="tx1"/>
                </a:solidFill>
                <a:latin typeface="+mj-lt"/>
                <a:cs typeface="+mj-lt"/>
              </a:rPr>
              <a:t>service provider)</a:t>
            </a:r>
            <a:r>
              <a:rPr lang="en-US" altLang="ko-KR" sz="1300" dirty="0">
                <a:solidFill>
                  <a:schemeClr val="tx1"/>
                </a:solidFill>
                <a:latin typeface="+mj-lt"/>
                <a:cs typeface="+mj-lt"/>
              </a:rPr>
              <a:t>.</a:t>
            </a:r>
            <a:endParaRPr lang="en-US" altLang="ko-KR" sz="1300" dirty="0">
              <a:solidFill>
                <a:schemeClr val="tx1"/>
              </a:solidFill>
              <a:latin typeface="+mj-lt"/>
              <a:cs typeface="+mj-lt"/>
            </a:endParaRPr>
          </a:p>
          <a:p>
            <a:pPr marL="342900" lvl="1" indent="-342900" algn="l" eaLnBrk="0" hangingPunct="0">
              <a:spcBef>
                <a:spcPts val="600"/>
              </a:spcBef>
              <a:spcAft>
                <a:spcPts val="600"/>
              </a:spcAft>
              <a:buClrTx/>
              <a:buSzTx/>
              <a:buFontTx/>
              <a:buBlip>
                <a:blip r:embed="rId1"/>
              </a:buBlip>
            </a:pPr>
            <a:r>
              <a:rPr lang="en-US" altLang="ko-KR" sz="1600" b="1" dirty="0">
                <a:solidFill>
                  <a:schemeClr val="tx1"/>
                </a:solidFill>
                <a:latin typeface="+mj-lt"/>
                <a:cs typeface="+mj-lt"/>
              </a:rPr>
              <a:t>Gap between 3GPP and requirement of verticals</a:t>
            </a:r>
            <a:endParaRPr lang="en-US" altLang="ko-KR" sz="1600" b="1" dirty="0">
              <a:solidFill>
                <a:schemeClr val="tx1"/>
              </a:solidFill>
              <a:latin typeface="+mj-lt"/>
              <a:cs typeface="+mj-lt"/>
            </a:endParaRPr>
          </a:p>
          <a:p>
            <a:pPr marL="800100" lvl="1" indent="-342900" eaLnBrk="0" hangingPunct="0">
              <a:buFont typeface="Arial" panose="020B0604020202020204" pitchFamily="34" charset="0"/>
              <a:buChar char="•"/>
            </a:pPr>
            <a:endParaRPr lang="en-US" altLang="ko-KR" sz="1400" dirty="0">
              <a:solidFill>
                <a:schemeClr val="tx1"/>
              </a:solidFill>
              <a:latin typeface="+mj-lt"/>
              <a:cs typeface="+mj-lt"/>
            </a:endParaRPr>
          </a:p>
          <a:p>
            <a:pPr marL="800100" lvl="1" indent="-342900" eaLnBrk="0" hangingPunct="0">
              <a:buFont typeface="Arial" panose="020B0604020202020204" pitchFamily="34" charset="0"/>
              <a:buChar char="•"/>
            </a:pPr>
            <a:endParaRPr lang="en-US" altLang="ko-KR" sz="1400" dirty="0">
              <a:solidFill>
                <a:schemeClr val="tx1"/>
              </a:solidFill>
              <a:latin typeface="+mj-lt"/>
              <a:cs typeface="+mj-lt"/>
            </a:endParaRPr>
          </a:p>
          <a:p>
            <a:pPr marL="800100" lvl="1" indent="-342900" eaLnBrk="0" hangingPunct="0">
              <a:buFont typeface="Arial" panose="020B0604020202020204" pitchFamily="34" charset="0"/>
              <a:buChar char="•"/>
            </a:pPr>
            <a:endParaRPr lang="en-US" altLang="ko-KR" sz="1400" dirty="0">
              <a:solidFill>
                <a:schemeClr val="tx1"/>
              </a:solidFill>
              <a:latin typeface="+mj-lt"/>
              <a:cs typeface="+mj-lt"/>
            </a:endParaRPr>
          </a:p>
          <a:p>
            <a:pPr marL="800100" lvl="1" indent="-342900" eaLnBrk="0" hangingPunct="0">
              <a:buFont typeface="Arial" panose="020B0604020202020204" pitchFamily="34" charset="0"/>
              <a:buChar char="•"/>
            </a:pPr>
            <a:endParaRPr lang="en-US" altLang="ko-KR" sz="1400" dirty="0">
              <a:solidFill>
                <a:schemeClr val="tx1"/>
              </a:solidFill>
              <a:latin typeface="+mj-lt"/>
              <a:cs typeface="+mj-lt"/>
            </a:endParaRPr>
          </a:p>
          <a:p>
            <a:pPr marL="800100" lvl="1" indent="-342900" eaLnBrk="0" hangingPunct="0">
              <a:buFont typeface="Arial" panose="020B0604020202020204" pitchFamily="34" charset="0"/>
              <a:buChar char="•"/>
            </a:pPr>
            <a:endParaRPr lang="en-US" altLang="ko-KR" sz="1400" dirty="0">
              <a:solidFill>
                <a:schemeClr val="tx1"/>
              </a:solidFill>
              <a:latin typeface="+mj-lt"/>
              <a:cs typeface="+mj-lt"/>
            </a:endParaRPr>
          </a:p>
          <a:p>
            <a:pPr marL="800100" lvl="1" indent="-342900" eaLnBrk="0" hangingPunct="0">
              <a:buFont typeface="Arial" panose="020B0604020202020204" pitchFamily="34" charset="0"/>
              <a:buChar char="•"/>
            </a:pPr>
            <a:endParaRPr lang="en-US" altLang="ko-KR" sz="1400" dirty="0">
              <a:solidFill>
                <a:schemeClr val="tx1"/>
              </a:solidFill>
              <a:latin typeface="+mj-lt"/>
              <a:cs typeface="+mj-lt"/>
            </a:endParaRPr>
          </a:p>
          <a:p>
            <a:pPr marL="800100" lvl="1" indent="-342900" eaLnBrk="0" hangingPunct="0">
              <a:buFont typeface="Arial" panose="020B0604020202020204" pitchFamily="34" charset="0"/>
              <a:buChar char="•"/>
            </a:pPr>
            <a:endParaRPr lang="en-US" altLang="ko-KR" sz="1400" dirty="0">
              <a:solidFill>
                <a:schemeClr val="tx1"/>
              </a:solidFill>
              <a:latin typeface="+mj-lt"/>
              <a:cs typeface="+mj-lt"/>
            </a:endParaRPr>
          </a:p>
          <a:p>
            <a:pPr lvl="1" eaLnBrk="0" hangingPunct="0"/>
            <a:endParaRPr lang="en-US" altLang="ko-KR" sz="1400" dirty="0">
              <a:solidFill>
                <a:schemeClr val="tx1"/>
              </a:solidFill>
              <a:latin typeface="+mj-lt"/>
              <a:cs typeface="+mj-lt"/>
            </a:endParaRPr>
          </a:p>
        </p:txBody>
      </p:sp>
      <p:sp>
        <p:nvSpPr>
          <p:cNvPr id="30" name="文本框 29"/>
          <p:cNvSpPr txBox="1"/>
          <p:nvPr/>
        </p:nvSpPr>
        <p:spPr>
          <a:xfrm>
            <a:off x="-74295" y="4871085"/>
            <a:ext cx="9218930" cy="1491615"/>
          </a:xfrm>
          <a:prstGeom prst="rect">
            <a:avLst/>
          </a:prstGeom>
          <a:noFill/>
        </p:spPr>
        <p:txBody>
          <a:bodyPr wrap="square">
            <a:spAutoFit/>
          </a:bodyPr>
          <a:lstStyle/>
          <a:p>
            <a:pPr marL="800100" lvl="1" indent="-342900" eaLnBrk="0" hangingPunct="0">
              <a:buFont typeface="Arial" panose="020B0604020202020204" pitchFamily="34" charset="0"/>
              <a:buChar char="•"/>
              <a:defRPr/>
            </a:pPr>
            <a:r>
              <a:rPr lang="en-US" altLang="ko-KR" sz="1300" dirty="0">
                <a:solidFill>
                  <a:schemeClr val="tx1"/>
                </a:solidFill>
                <a:latin typeface="Calibri" panose="020F0502020204030204" pitchFamily="34" charset="0"/>
                <a:ea typeface="Malgun Gothic" panose="020B0503020000020004" pitchFamily="34" charset="-127"/>
                <a:cs typeface="Calibri" panose="020F0502020204030204" pitchFamily="34" charset="0"/>
              </a:rPr>
              <a:t>While data integrity methods are provided within the 3GPP network, there are gaps in ensuring </a:t>
            </a:r>
            <a:r>
              <a:rPr lang="en-US" altLang="ko-KR" sz="1300" b="1" dirty="0">
                <a:solidFill>
                  <a:srgbClr val="FF0000"/>
                </a:solidFill>
                <a:latin typeface="Calibri" panose="020F0502020204030204" pitchFamily="34" charset="0"/>
                <a:ea typeface="Malgun Gothic" panose="020B0503020000020004" pitchFamily="34" charset="-127"/>
                <a:cs typeface="Calibri" panose="020F0502020204030204" pitchFamily="34" charset="0"/>
              </a:rPr>
              <a:t>end-to-end</a:t>
            </a:r>
            <a:r>
              <a:rPr lang="en-US" altLang="ko-KR" sz="1300" dirty="0">
                <a:solidFill>
                  <a:schemeClr val="tx1"/>
                </a:solidFill>
                <a:latin typeface="Calibri" panose="020F0502020204030204" pitchFamily="34" charset="0"/>
                <a:ea typeface="Malgun Gothic" panose="020B0503020000020004" pitchFamily="34" charset="-127"/>
                <a:cs typeface="Calibri" panose="020F0502020204030204" pitchFamily="34" charset="0"/>
              </a:rPr>
              <a:t> data </a:t>
            </a:r>
            <a:r>
              <a:rPr lang="en-US" altLang="ko-KR" sz="1300" dirty="0" smtClean="0">
                <a:solidFill>
                  <a:schemeClr val="tx1"/>
                </a:solidFill>
                <a:latin typeface="Calibri" panose="020F0502020204030204" pitchFamily="34" charset="0"/>
                <a:ea typeface="Malgun Gothic" panose="020B0503020000020004" pitchFamily="34" charset="-127"/>
                <a:cs typeface="Calibri" panose="020F0502020204030204" pitchFamily="34" charset="0"/>
              </a:rPr>
              <a:t>integrity service </a:t>
            </a:r>
            <a:r>
              <a:rPr lang="en-US" altLang="ko-KR" sz="1300" dirty="0">
                <a:solidFill>
                  <a:schemeClr val="tx1"/>
                </a:solidFill>
                <a:latin typeface="Calibri" panose="020F0502020204030204" pitchFamily="34" charset="0"/>
                <a:ea typeface="Malgun Gothic" panose="020B0503020000020004" pitchFamily="34" charset="-127"/>
                <a:cs typeface="Calibri" panose="020F0502020204030204" pitchFamily="34" charset="0"/>
              </a:rPr>
              <a:t>from a UE to </a:t>
            </a:r>
            <a:r>
              <a:rPr lang="en-US" altLang="ko-KR" sz="1300" dirty="0" smtClean="0">
                <a:solidFill>
                  <a:schemeClr val="tx1"/>
                </a:solidFill>
                <a:latin typeface="Calibri" panose="020F0502020204030204" pitchFamily="34" charset="0"/>
                <a:ea typeface="Malgun Gothic" panose="020B0503020000020004" pitchFamily="34" charset="-127"/>
                <a:cs typeface="Calibri" panose="020F0502020204030204" pitchFamily="34" charset="0"/>
              </a:rPr>
              <a:t>3rd </a:t>
            </a:r>
            <a:r>
              <a:rPr lang="en-US" altLang="ko-KR" sz="1300" dirty="0">
                <a:solidFill>
                  <a:schemeClr val="tx1"/>
                </a:solidFill>
                <a:latin typeface="Calibri" panose="020F0502020204030204" pitchFamily="34" charset="0"/>
                <a:ea typeface="Malgun Gothic" panose="020B0503020000020004" pitchFamily="34" charset="-127"/>
                <a:cs typeface="Calibri" panose="020F0502020204030204" pitchFamily="34" charset="0"/>
              </a:rPr>
              <a:t>party Service </a:t>
            </a:r>
            <a:r>
              <a:rPr lang="en-US" altLang="ko-KR" sz="1300" dirty="0" smtClean="0">
                <a:solidFill>
                  <a:schemeClr val="tx1"/>
                </a:solidFill>
                <a:latin typeface="Calibri" panose="020F0502020204030204" pitchFamily="34" charset="0"/>
                <a:ea typeface="Malgun Gothic" panose="020B0503020000020004" pitchFamily="34" charset="-127"/>
                <a:cs typeface="Calibri" panose="020F0502020204030204" pitchFamily="34" charset="0"/>
              </a:rPr>
              <a:t>Providers </a:t>
            </a:r>
            <a:r>
              <a:rPr lang="en-US" altLang="ko-KR" sz="1300" dirty="0">
                <a:solidFill>
                  <a:schemeClr val="tx1"/>
                </a:solidFill>
                <a:latin typeface="Calibri" panose="020F0502020204030204" pitchFamily="34" charset="0"/>
                <a:ea typeface="Malgun Gothic" panose="020B0503020000020004" pitchFamily="34" charset="-127"/>
                <a:cs typeface="Calibri" panose="020F0502020204030204" pitchFamily="34" charset="0"/>
              </a:rPr>
              <a:t>using the 3GPP Network.</a:t>
            </a:r>
            <a:endParaRPr lang="en-US" altLang="ko-KR" sz="1300" dirty="0">
              <a:solidFill>
                <a:schemeClr val="tx1"/>
              </a:solidFill>
              <a:latin typeface="Calibri" panose="020F0502020204030204" pitchFamily="34" charset="0"/>
              <a:ea typeface="Malgun Gothic" panose="020B0503020000020004" pitchFamily="34" charset="-127"/>
              <a:cs typeface="Calibri" panose="020F0502020204030204" pitchFamily="34" charset="0"/>
            </a:endParaRPr>
          </a:p>
          <a:p>
            <a:pPr marL="800100" marR="0" lvl="1"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defRPr/>
            </a:pPr>
            <a:r>
              <a:rPr lang="en-US" altLang="ko-KR" sz="1300" dirty="0">
                <a:solidFill>
                  <a:schemeClr val="tx1"/>
                </a:solidFill>
                <a:latin typeface="Calibri" panose="020F0502020204030204" pitchFamily="34" charset="0"/>
                <a:ea typeface="Malgun Gothic" panose="020B0503020000020004" pitchFamily="34" charset="-127"/>
                <a:cs typeface="Calibri" panose="020F0502020204030204" pitchFamily="34" charset="0"/>
                <a:sym typeface="+mn-ea"/>
              </a:rPr>
              <a:t>Moreover, data integrity protection is important for data verification services(e.g. an insurance claim)</a:t>
            </a:r>
            <a:endParaRPr lang="en-US" altLang="ko-KR" sz="1300" dirty="0">
              <a:solidFill>
                <a:schemeClr val="tx1"/>
              </a:solidFill>
              <a:latin typeface="Calibri" panose="020F0502020204030204" pitchFamily="34" charset="0"/>
              <a:ea typeface="Malgun Gothic" panose="020B0503020000020004" pitchFamily="34" charset="-127"/>
              <a:cs typeface="Calibri" panose="020F0502020204030204" pitchFamily="34" charset="0"/>
              <a:sym typeface="+mn-ea"/>
            </a:endParaRPr>
          </a:p>
          <a:p>
            <a:pPr marL="800100" lvl="1" indent="-342900" eaLnBrk="0" hangingPunct="0">
              <a:buFont typeface="Arial" panose="020B0604020202020204" pitchFamily="34" charset="0"/>
              <a:buChar char="•"/>
              <a:defRPr/>
            </a:pPr>
            <a:r>
              <a:rPr lang="en-US" altLang="ko-KR" sz="1300" dirty="0">
                <a:solidFill>
                  <a:schemeClr val="tx1"/>
                </a:solidFill>
                <a:latin typeface="Calibri" panose="020F0502020204030204" pitchFamily="34" charset="0"/>
                <a:ea typeface="Malgun Gothic" panose="020B0503020000020004" pitchFamily="34" charset="-127"/>
                <a:cs typeface="Calibri" panose="020F0502020204030204" pitchFamily="34" charset="0"/>
                <a:sym typeface="+mn-ea"/>
              </a:rPr>
              <a:t>In any case, all kinds of </a:t>
            </a:r>
            <a:r>
              <a:rPr lang="en-US" altLang="ko-KR" sz="1300" dirty="0" err="1">
                <a:solidFill>
                  <a:schemeClr val="tx1"/>
                </a:solidFill>
                <a:latin typeface="Calibri" panose="020F0502020204030204" pitchFamily="34" charset="0"/>
                <a:ea typeface="Malgun Gothic" panose="020B0503020000020004" pitchFamily="34" charset="-127"/>
                <a:cs typeface="Calibri" panose="020F0502020204030204" pitchFamily="34" charset="0"/>
                <a:sym typeface="+mn-ea"/>
              </a:rPr>
              <a:t>IoT</a:t>
            </a:r>
            <a:r>
              <a:rPr lang="en-US" altLang="ko-KR" sz="1300" dirty="0">
                <a:solidFill>
                  <a:schemeClr val="tx1"/>
                </a:solidFill>
                <a:latin typeface="Calibri" panose="020F0502020204030204" pitchFamily="34" charset="0"/>
                <a:ea typeface="Malgun Gothic" panose="020B0503020000020004" pitchFamily="34" charset="-127"/>
                <a:cs typeface="Calibri" panose="020F0502020204030204" pitchFamily="34" charset="0"/>
                <a:sym typeface="+mn-ea"/>
              </a:rPr>
              <a:t> UEs </a:t>
            </a:r>
            <a:r>
              <a:rPr lang="en-US" altLang="ko-KR" sz="1300" dirty="0" smtClean="0">
                <a:solidFill>
                  <a:schemeClr val="tx1"/>
                </a:solidFill>
                <a:latin typeface="Calibri" panose="020F0502020204030204" pitchFamily="34" charset="0"/>
                <a:ea typeface="Malgun Gothic" panose="020B0503020000020004" pitchFamily="34" charset="-127"/>
                <a:cs typeface="Calibri" panose="020F0502020204030204" pitchFamily="34" charset="0"/>
                <a:sym typeface="+mn-ea"/>
              </a:rPr>
              <a:t>and SPs of </a:t>
            </a:r>
            <a:r>
              <a:rPr lang="en-US" altLang="ko-KR" sz="1300" dirty="0">
                <a:solidFill>
                  <a:schemeClr val="tx1"/>
                </a:solidFill>
                <a:latin typeface="Calibri" panose="020F0502020204030204" pitchFamily="34" charset="0"/>
                <a:ea typeface="Malgun Gothic" panose="020B0503020000020004" pitchFamily="34" charset="-127"/>
                <a:cs typeface="Calibri" panose="020F0502020204030204" pitchFamily="34" charset="0"/>
                <a:sym typeface="+mn-ea"/>
              </a:rPr>
              <a:t>the enterprises above are connected to MNO’s </a:t>
            </a:r>
            <a:r>
              <a:rPr lang="en-US" altLang="ko-KR" sz="1300" dirty="0" smtClean="0">
                <a:solidFill>
                  <a:schemeClr val="tx1"/>
                </a:solidFill>
                <a:latin typeface="Calibri" panose="020F0502020204030204" pitchFamily="34" charset="0"/>
                <a:ea typeface="Malgun Gothic" panose="020B0503020000020004" pitchFamily="34" charset="-127"/>
                <a:cs typeface="Calibri" panose="020F0502020204030204" pitchFamily="34" charset="0"/>
                <a:sym typeface="+mn-ea"/>
              </a:rPr>
              <a:t>networks, especially </a:t>
            </a:r>
            <a:r>
              <a:rPr lang="en-US" altLang="ko-KR" sz="1300" dirty="0">
                <a:solidFill>
                  <a:schemeClr val="tx1"/>
                </a:solidFill>
                <a:latin typeface="Calibri" panose="020F0502020204030204" pitchFamily="34" charset="0"/>
                <a:ea typeface="Malgun Gothic" panose="020B0503020000020004" pitchFamily="34" charset="-127"/>
                <a:cs typeface="Calibri" panose="020F0502020204030204" pitchFamily="34" charset="0"/>
                <a:sym typeface="+mn-ea"/>
              </a:rPr>
              <a:t>the more extensive cross industry SP business model</a:t>
            </a:r>
            <a:r>
              <a:rPr lang="en-US" altLang="ko-KR" sz="1300" dirty="0" smtClean="0">
                <a:solidFill>
                  <a:schemeClr val="tx1"/>
                </a:solidFill>
                <a:latin typeface="Calibri" panose="020F0502020204030204" pitchFamily="34" charset="0"/>
                <a:ea typeface="Malgun Gothic" panose="020B0503020000020004" pitchFamily="34" charset="-127"/>
                <a:cs typeface="Calibri" panose="020F0502020204030204" pitchFamily="34" charset="0"/>
                <a:sym typeface="+mn-ea"/>
              </a:rPr>
              <a:t>. </a:t>
            </a:r>
            <a:endParaRPr lang="en-US" altLang="ko-KR" sz="1300" dirty="0" smtClean="0">
              <a:solidFill>
                <a:schemeClr val="tx1"/>
              </a:solidFill>
              <a:latin typeface="Calibri" panose="020F0502020204030204" pitchFamily="34" charset="0"/>
              <a:ea typeface="Malgun Gothic" panose="020B0503020000020004" pitchFamily="34" charset="-127"/>
              <a:cs typeface="Calibri" panose="020F0502020204030204" pitchFamily="34" charset="0"/>
              <a:sym typeface="+mn-ea"/>
            </a:endParaRPr>
          </a:p>
          <a:p>
            <a:pPr marL="800100" lvl="1" indent="-342900" eaLnBrk="0" hangingPunct="0">
              <a:buFont typeface="Arial" panose="020B0604020202020204" pitchFamily="34" charset="0"/>
              <a:buChar char="•"/>
              <a:defRPr/>
            </a:pPr>
            <a:r>
              <a:rPr lang="en-US" altLang="ko-KR" sz="1300" dirty="0" smtClean="0">
                <a:solidFill>
                  <a:schemeClr val="tx1"/>
                </a:solidFill>
                <a:latin typeface="Calibri" panose="020F0502020204030204" pitchFamily="34" charset="0"/>
                <a:ea typeface="Malgun Gothic" panose="020B0503020000020004" pitchFamily="34" charset="-127"/>
                <a:cs typeface="Calibri" panose="020F0502020204030204" pitchFamily="34" charset="0"/>
                <a:sym typeface="+mn-ea"/>
              </a:rPr>
              <a:t>Need to get ready to provide a mechanism to realize data integrity service for the community in the interest alliance.</a:t>
            </a:r>
            <a:endParaRPr lang="en-US" altLang="ko-KR" sz="1300" dirty="0" smtClean="0">
              <a:solidFill>
                <a:schemeClr val="tx1"/>
              </a:solidFill>
              <a:latin typeface="Calibri" panose="020F0502020204030204" pitchFamily="34" charset="0"/>
              <a:ea typeface="Malgun Gothic" panose="020B0503020000020004" pitchFamily="34" charset="-127"/>
              <a:cs typeface="Calibri" panose="020F0502020204030204" pitchFamily="34" charset="0"/>
              <a:sym typeface="+mn-ea"/>
            </a:endParaRPr>
          </a:p>
          <a:p>
            <a:pPr marL="800100" lvl="1" indent="-342900" eaLnBrk="0" hangingPunct="0">
              <a:buFont typeface="Arial" panose="020B0604020202020204" pitchFamily="34" charset="0"/>
              <a:buChar char="•"/>
              <a:defRPr/>
            </a:pPr>
            <a:endParaRPr lang="en-US" altLang="ko-KR" sz="1300" dirty="0" smtClean="0">
              <a:solidFill>
                <a:schemeClr val="tx1"/>
              </a:solidFill>
              <a:latin typeface="Calibri" panose="020F0502020204030204" pitchFamily="34" charset="0"/>
              <a:ea typeface="Malgun Gothic" panose="020B0503020000020004" pitchFamily="34" charset="-127"/>
              <a:cs typeface="Calibri" panose="020F0502020204030204" pitchFamily="34" charset="0"/>
              <a:sym typeface="+mn-ea"/>
            </a:endParaRPr>
          </a:p>
        </p:txBody>
      </p:sp>
      <p:grpSp>
        <p:nvGrpSpPr>
          <p:cNvPr id="2" name="组合 1"/>
          <p:cNvGrpSpPr/>
          <p:nvPr/>
        </p:nvGrpSpPr>
        <p:grpSpPr>
          <a:xfrm>
            <a:off x="466725" y="2938145"/>
            <a:ext cx="8510270" cy="2004060"/>
            <a:chOff x="735" y="4682"/>
            <a:chExt cx="13402" cy="3156"/>
          </a:xfrm>
        </p:grpSpPr>
        <p:sp>
          <p:nvSpPr>
            <p:cNvPr id="22" name="Rectangle: Rounded Corners 38"/>
            <p:cNvSpPr/>
            <p:nvPr/>
          </p:nvSpPr>
          <p:spPr>
            <a:xfrm>
              <a:off x="735" y="4726"/>
              <a:ext cx="9496" cy="2019"/>
            </a:xfrm>
            <a:prstGeom prst="roundRect">
              <a:avLst/>
            </a:prstGeom>
            <a:gradFill>
              <a:gsLst>
                <a:gs pos="0">
                  <a:schemeClr val="accent6">
                    <a:lumMod val="60000"/>
                    <a:lumOff val="40000"/>
                  </a:schemeClr>
                </a:gs>
                <a:gs pos="35000">
                  <a:schemeClr val="accent6">
                    <a:lumMod val="40000"/>
                    <a:lumOff val="60000"/>
                  </a:schemeClr>
                </a:gs>
                <a:gs pos="100000">
                  <a:schemeClr val="accent6">
                    <a:lumMod val="20000"/>
                    <a:lumOff val="80000"/>
                  </a:schemeClr>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sz="300" dirty="0">
                <a:solidFill>
                  <a:schemeClr val="tx1"/>
                </a:solidFill>
                <a:latin typeface="Times New Roman" panose="02020603050405020304" pitchFamily="18" charset="0"/>
                <a:cs typeface="Times New Roman" panose="02020603050405020304" pitchFamily="18" charset="0"/>
              </a:endParaRPr>
            </a:p>
            <a:p>
              <a:pPr algn="ctr"/>
              <a:endParaRPr lang="en-US" sz="300" dirty="0">
                <a:solidFill>
                  <a:schemeClr val="tx1"/>
                </a:solidFill>
                <a:latin typeface="Times New Roman" panose="02020603050405020304" pitchFamily="18" charset="0"/>
                <a:cs typeface="Times New Roman" panose="02020603050405020304" pitchFamily="18" charset="0"/>
              </a:endParaRPr>
            </a:p>
            <a:p>
              <a:pPr algn="ctr"/>
              <a:endParaRPr lang="en-US" sz="300" dirty="0">
                <a:solidFill>
                  <a:schemeClr val="tx1"/>
                </a:solidFill>
                <a:latin typeface="Times New Roman" panose="02020603050405020304" pitchFamily="18" charset="0"/>
                <a:cs typeface="Times New Roman" panose="02020603050405020304" pitchFamily="18" charset="0"/>
              </a:endParaRPr>
            </a:p>
            <a:p>
              <a:pPr algn="ctr"/>
              <a:endParaRPr lang="en-US" sz="300" dirty="0">
                <a:solidFill>
                  <a:schemeClr val="tx1"/>
                </a:solidFill>
                <a:latin typeface="Times New Roman" panose="02020603050405020304" pitchFamily="18" charset="0"/>
                <a:cs typeface="Times New Roman" panose="02020603050405020304" pitchFamily="18" charset="0"/>
              </a:endParaRPr>
            </a:p>
            <a:p>
              <a:pPr algn="ctr"/>
              <a:endParaRPr lang="en-US" sz="300" dirty="0">
                <a:solidFill>
                  <a:schemeClr val="tx1"/>
                </a:solidFill>
                <a:latin typeface="Times New Roman" panose="02020603050405020304" pitchFamily="18" charset="0"/>
                <a:cs typeface="Times New Roman" panose="02020603050405020304" pitchFamily="18" charset="0"/>
              </a:endParaRPr>
            </a:p>
            <a:p>
              <a:pPr algn="ctr"/>
              <a:endParaRPr lang="en-US" sz="300" dirty="0">
                <a:solidFill>
                  <a:schemeClr val="tx1"/>
                </a:solidFill>
                <a:latin typeface="Times New Roman" panose="02020603050405020304" pitchFamily="18" charset="0"/>
                <a:cs typeface="Times New Roman" panose="02020603050405020304" pitchFamily="18" charset="0"/>
              </a:endParaRPr>
            </a:p>
          </p:txBody>
        </p:sp>
        <p:sp>
          <p:nvSpPr>
            <p:cNvPr id="23" name="Cloud 3"/>
            <p:cNvSpPr/>
            <p:nvPr/>
          </p:nvSpPr>
          <p:spPr>
            <a:xfrm>
              <a:off x="3494" y="4682"/>
              <a:ext cx="4152" cy="2172"/>
            </a:xfrm>
            <a:prstGeom prst="cloud">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sz="800" b="1" dirty="0">
                <a:solidFill>
                  <a:schemeClr val="tx1"/>
                </a:solidFill>
                <a:latin typeface="Times New Roman" panose="02020603050405020304" pitchFamily="18" charset="0"/>
                <a:cs typeface="Times New Roman" panose="02020603050405020304" pitchFamily="18" charset="0"/>
              </a:endParaRPr>
            </a:p>
          </p:txBody>
        </p:sp>
        <p:cxnSp>
          <p:nvCxnSpPr>
            <p:cNvPr id="24" name="Straight Arrow Connector 44"/>
            <p:cNvCxnSpPr>
              <a:stCxn id="28" idx="3"/>
              <a:endCxn id="44" idx="1"/>
            </p:cNvCxnSpPr>
            <p:nvPr/>
          </p:nvCxnSpPr>
          <p:spPr>
            <a:xfrm>
              <a:off x="2849" y="5783"/>
              <a:ext cx="5406" cy="0"/>
            </a:xfrm>
            <a:prstGeom prst="straightConnector1">
              <a:avLst/>
            </a:prstGeom>
            <a:ln w="38100">
              <a:headEnd type="none"/>
              <a:tailEnd type="stealth"/>
            </a:ln>
          </p:spPr>
          <p:style>
            <a:lnRef idx="2">
              <a:schemeClr val="accent1"/>
            </a:lnRef>
            <a:fillRef idx="0">
              <a:schemeClr val="accent1"/>
            </a:fillRef>
            <a:effectRef idx="1">
              <a:schemeClr val="accent1"/>
            </a:effectRef>
            <a:fontRef idx="minor">
              <a:schemeClr val="tx1"/>
            </a:fontRef>
          </p:style>
        </p:cxnSp>
        <p:sp>
          <p:nvSpPr>
            <p:cNvPr id="26" name="文本框 25"/>
            <p:cNvSpPr txBox="1"/>
            <p:nvPr/>
          </p:nvSpPr>
          <p:spPr>
            <a:xfrm>
              <a:off x="4736" y="6127"/>
              <a:ext cx="2300" cy="364"/>
            </a:xfrm>
            <a:prstGeom prst="rect">
              <a:avLst/>
            </a:prstGeom>
            <a:noFill/>
          </p:spPr>
          <p:txBody>
            <a:bodyPr wrap="square" rtlCol="0">
              <a:spAutoFit/>
            </a:bodyPr>
            <a:lstStyle/>
            <a:p>
              <a:r>
                <a:rPr lang="en-US" altLang="zh-CN" sz="900" b="1" dirty="0">
                  <a:solidFill>
                    <a:schemeClr val="tx1"/>
                  </a:solidFill>
                  <a:latin typeface="Times New Roman" panose="02020603050405020304" pitchFamily="18" charset="0"/>
                  <a:cs typeface="Times New Roman" panose="02020603050405020304" pitchFamily="18" charset="0"/>
                </a:rPr>
                <a:t>3GPP System</a:t>
              </a:r>
              <a:endParaRPr lang="en-US" altLang="zh-CN" sz="900" b="1" dirty="0">
                <a:solidFill>
                  <a:schemeClr val="tx1"/>
                </a:solidFill>
                <a:latin typeface="Times New Roman" panose="02020603050405020304" pitchFamily="18" charset="0"/>
                <a:cs typeface="Times New Roman" panose="02020603050405020304" pitchFamily="18" charset="0"/>
              </a:endParaRPr>
            </a:p>
          </p:txBody>
        </p:sp>
        <p:cxnSp>
          <p:nvCxnSpPr>
            <p:cNvPr id="27" name="Straight Arrow Connector 44"/>
            <p:cNvCxnSpPr/>
            <p:nvPr/>
          </p:nvCxnSpPr>
          <p:spPr>
            <a:xfrm flipH="1">
              <a:off x="9773" y="5797"/>
              <a:ext cx="1068" cy="0"/>
            </a:xfrm>
            <a:prstGeom prst="straightConnector1">
              <a:avLst/>
            </a:prstGeom>
            <a:ln w="38100">
              <a:headEnd type="stealth"/>
              <a:tailEnd type="none"/>
            </a:ln>
          </p:spPr>
          <p:style>
            <a:lnRef idx="2">
              <a:schemeClr val="accent1"/>
            </a:lnRef>
            <a:fillRef idx="0">
              <a:schemeClr val="accent1"/>
            </a:fillRef>
            <a:effectRef idx="1">
              <a:schemeClr val="accent1"/>
            </a:effectRef>
            <a:fontRef idx="minor">
              <a:schemeClr val="tx1"/>
            </a:fontRef>
          </p:style>
        </p:cxnSp>
        <p:sp>
          <p:nvSpPr>
            <p:cNvPr id="28" name="Rectangle 9"/>
            <p:cNvSpPr/>
            <p:nvPr/>
          </p:nvSpPr>
          <p:spPr>
            <a:xfrm>
              <a:off x="1351" y="5455"/>
              <a:ext cx="1498" cy="655"/>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b="1" dirty="0">
                  <a:solidFill>
                    <a:schemeClr val="tx1"/>
                  </a:solidFill>
                  <a:latin typeface="Times New Roman" panose="02020603050405020304" pitchFamily="18" charset="0"/>
                  <a:cs typeface="Times New Roman" panose="02020603050405020304" pitchFamily="18" charset="0"/>
                </a:rPr>
                <a:t>3GPP UE</a:t>
              </a:r>
              <a:endParaRPr lang="en-US" altLang="zh-CN" b="1" dirty="0">
                <a:solidFill>
                  <a:schemeClr val="tx1"/>
                </a:solidFill>
                <a:latin typeface="Times New Roman" panose="02020603050405020304" pitchFamily="18" charset="0"/>
                <a:cs typeface="Times New Roman" panose="02020603050405020304" pitchFamily="18" charset="0"/>
              </a:endParaRPr>
            </a:p>
          </p:txBody>
        </p:sp>
        <p:grpSp>
          <p:nvGrpSpPr>
            <p:cNvPr id="29" name="组合 28"/>
            <p:cNvGrpSpPr/>
            <p:nvPr/>
          </p:nvGrpSpPr>
          <p:grpSpPr>
            <a:xfrm>
              <a:off x="2100" y="6745"/>
              <a:ext cx="6952" cy="368"/>
              <a:chOff x="1062540" y="5523333"/>
              <a:chExt cx="4414693" cy="233473"/>
            </a:xfrm>
          </p:grpSpPr>
          <p:cxnSp>
            <p:nvCxnSpPr>
              <p:cNvPr id="31" name="直接连接符 30"/>
              <p:cNvCxnSpPr/>
              <p:nvPr/>
            </p:nvCxnSpPr>
            <p:spPr bwMode="auto">
              <a:xfrm>
                <a:off x="1062540" y="5523333"/>
                <a:ext cx="0" cy="233473"/>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32" name="直接连接符 31"/>
              <p:cNvCxnSpPr/>
              <p:nvPr/>
            </p:nvCxnSpPr>
            <p:spPr bwMode="auto">
              <a:xfrm>
                <a:off x="5477233" y="5523333"/>
                <a:ext cx="0" cy="233473"/>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33" name="直接连接符 32"/>
              <p:cNvCxnSpPr/>
              <p:nvPr/>
            </p:nvCxnSpPr>
            <p:spPr bwMode="auto">
              <a:xfrm>
                <a:off x="1062540" y="5640069"/>
                <a:ext cx="4409428" cy="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grpSp>
        <p:grpSp>
          <p:nvGrpSpPr>
            <p:cNvPr id="34" name="组合 33"/>
            <p:cNvGrpSpPr/>
            <p:nvPr/>
          </p:nvGrpSpPr>
          <p:grpSpPr>
            <a:xfrm>
              <a:off x="2092" y="7213"/>
              <a:ext cx="9496" cy="368"/>
              <a:chOff x="1062540" y="5523333"/>
              <a:chExt cx="4414693" cy="233473"/>
            </a:xfrm>
            <a:effectLst>
              <a:outerShdw blurRad="50800" dist="38100" dir="2700000" algn="tl" rotWithShape="0">
                <a:prstClr val="black">
                  <a:alpha val="40000"/>
                </a:prstClr>
              </a:outerShdw>
            </a:effectLst>
          </p:grpSpPr>
          <p:cxnSp>
            <p:nvCxnSpPr>
              <p:cNvPr id="36" name="直接连接符 35"/>
              <p:cNvCxnSpPr/>
              <p:nvPr/>
            </p:nvCxnSpPr>
            <p:spPr bwMode="auto">
              <a:xfrm>
                <a:off x="1062540" y="5523333"/>
                <a:ext cx="0" cy="233473"/>
              </a:xfrm>
              <a:prstGeom prst="line">
                <a:avLst/>
              </a:prstGeom>
              <a:ln w="31750">
                <a:headEnd type="none" w="med" len="med"/>
                <a:tailEnd type="none" w="med" len="med"/>
              </a:ln>
            </p:spPr>
            <p:style>
              <a:lnRef idx="1">
                <a:schemeClr val="accent2"/>
              </a:lnRef>
              <a:fillRef idx="0">
                <a:schemeClr val="accent2"/>
              </a:fillRef>
              <a:effectRef idx="0">
                <a:schemeClr val="accent2"/>
              </a:effectRef>
              <a:fontRef idx="minor">
                <a:schemeClr val="tx1"/>
              </a:fontRef>
            </p:style>
          </p:cxnSp>
          <p:cxnSp>
            <p:nvCxnSpPr>
              <p:cNvPr id="39" name="直接连接符 38"/>
              <p:cNvCxnSpPr/>
              <p:nvPr/>
            </p:nvCxnSpPr>
            <p:spPr bwMode="auto">
              <a:xfrm>
                <a:off x="5477233" y="5523333"/>
                <a:ext cx="0" cy="233473"/>
              </a:xfrm>
              <a:prstGeom prst="line">
                <a:avLst/>
              </a:prstGeom>
              <a:ln w="31750">
                <a:headEnd type="none" w="med" len="med"/>
                <a:tailEnd type="none" w="med" len="med"/>
              </a:ln>
            </p:spPr>
            <p:style>
              <a:lnRef idx="1">
                <a:schemeClr val="accent2"/>
              </a:lnRef>
              <a:fillRef idx="0">
                <a:schemeClr val="accent2"/>
              </a:fillRef>
              <a:effectRef idx="0">
                <a:schemeClr val="accent2"/>
              </a:effectRef>
              <a:fontRef idx="minor">
                <a:schemeClr val="tx1"/>
              </a:fontRef>
            </p:style>
          </p:cxnSp>
          <p:cxnSp>
            <p:nvCxnSpPr>
              <p:cNvPr id="40" name="直接连接符 39"/>
              <p:cNvCxnSpPr/>
              <p:nvPr/>
            </p:nvCxnSpPr>
            <p:spPr bwMode="auto">
              <a:xfrm>
                <a:off x="1062540" y="5640069"/>
                <a:ext cx="4409428" cy="0"/>
              </a:xfrm>
              <a:prstGeom prst="line">
                <a:avLst/>
              </a:prstGeom>
              <a:ln w="31750">
                <a:headEnd type="stealth" w="lg" len="lg"/>
                <a:tailEnd type="stealth" w="lg" len="lg"/>
              </a:ln>
            </p:spPr>
            <p:style>
              <a:lnRef idx="1">
                <a:schemeClr val="accent2"/>
              </a:lnRef>
              <a:fillRef idx="0">
                <a:schemeClr val="accent2"/>
              </a:fillRef>
              <a:effectRef idx="0">
                <a:schemeClr val="accent2"/>
              </a:effectRef>
              <a:fontRef idx="minor">
                <a:schemeClr val="tx1"/>
              </a:fontRef>
            </p:style>
          </p:cxnSp>
        </p:grpSp>
        <p:sp>
          <p:nvSpPr>
            <p:cNvPr id="42" name="文本框 41"/>
            <p:cNvSpPr txBox="1"/>
            <p:nvPr/>
          </p:nvSpPr>
          <p:spPr>
            <a:xfrm>
              <a:off x="3417" y="6981"/>
              <a:ext cx="4932" cy="364"/>
            </a:xfrm>
            <a:prstGeom prst="rect">
              <a:avLst/>
            </a:prstGeom>
            <a:noFill/>
          </p:spPr>
          <p:txBody>
            <a:bodyPr wrap="square" rtlCol="0">
              <a:spAutoFit/>
            </a:bodyPr>
            <a:lstStyle/>
            <a:p>
              <a:r>
                <a:rPr lang="en-US" altLang="zh-CN" sz="900" b="1" dirty="0">
                  <a:solidFill>
                    <a:schemeClr val="tx1"/>
                  </a:solidFill>
                  <a:latin typeface="Times New Roman" panose="02020603050405020304" pitchFamily="18" charset="0"/>
                  <a:cs typeface="Times New Roman" panose="02020603050405020304" pitchFamily="18" charset="0"/>
                </a:rPr>
                <a:t>Data integrity and Encryption in 3GPP </a:t>
              </a:r>
              <a:endParaRPr lang="en-US" altLang="zh-CN" sz="900" b="1" dirty="0">
                <a:solidFill>
                  <a:schemeClr val="tx1"/>
                </a:solidFill>
                <a:latin typeface="Times New Roman" panose="02020603050405020304" pitchFamily="18" charset="0"/>
                <a:cs typeface="Times New Roman" panose="02020603050405020304" pitchFamily="18" charset="0"/>
              </a:endParaRPr>
            </a:p>
          </p:txBody>
        </p:sp>
        <p:sp>
          <p:nvSpPr>
            <p:cNvPr id="43" name="文本框 42"/>
            <p:cNvSpPr txBox="1"/>
            <p:nvPr/>
          </p:nvSpPr>
          <p:spPr>
            <a:xfrm>
              <a:off x="5403" y="7474"/>
              <a:ext cx="4606" cy="364"/>
            </a:xfrm>
            <a:prstGeom prst="rect">
              <a:avLst/>
            </a:prstGeom>
            <a:noFill/>
          </p:spPr>
          <p:txBody>
            <a:bodyPr wrap="square" rtlCol="0">
              <a:spAutoFit/>
            </a:bodyPr>
            <a:lstStyle/>
            <a:p>
              <a:r>
                <a:rPr lang="en-US" altLang="zh-CN" sz="900" b="1" dirty="0">
                  <a:solidFill>
                    <a:schemeClr val="tx1"/>
                  </a:solidFill>
                  <a:latin typeface="Times New Roman" panose="02020603050405020304" pitchFamily="18" charset="0"/>
                  <a:cs typeface="Times New Roman" panose="02020603050405020304" pitchFamily="18" charset="0"/>
                </a:rPr>
                <a:t>Data integrity from UE to </a:t>
              </a:r>
              <a:r>
                <a:rPr lang="en-US" altLang="zh-CN" sz="900" b="1" dirty="0" smtClean="0">
                  <a:solidFill>
                    <a:schemeClr val="tx1"/>
                  </a:solidFill>
                  <a:latin typeface="Times New Roman" panose="02020603050405020304" pitchFamily="18" charset="0"/>
                  <a:cs typeface="Times New Roman" panose="02020603050405020304" pitchFamily="18" charset="0"/>
                </a:rPr>
                <a:t>SPs </a:t>
              </a:r>
              <a:endParaRPr lang="en-US" altLang="zh-CN" sz="900" b="1" dirty="0" smtClean="0">
                <a:solidFill>
                  <a:schemeClr val="tx1"/>
                </a:solidFill>
                <a:latin typeface="Times New Roman" panose="02020603050405020304" pitchFamily="18" charset="0"/>
                <a:cs typeface="Times New Roman" panose="02020603050405020304" pitchFamily="18" charset="0"/>
              </a:endParaRPr>
            </a:p>
          </p:txBody>
        </p:sp>
        <p:sp>
          <p:nvSpPr>
            <p:cNvPr id="44" name="Rectangle 9"/>
            <p:cNvSpPr/>
            <p:nvPr/>
          </p:nvSpPr>
          <p:spPr>
            <a:xfrm>
              <a:off x="8255" y="5455"/>
              <a:ext cx="1498" cy="655"/>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b="1" dirty="0">
                  <a:solidFill>
                    <a:schemeClr val="tx1"/>
                  </a:solidFill>
                  <a:latin typeface="Times New Roman" panose="02020603050405020304" pitchFamily="18" charset="0"/>
                  <a:cs typeface="Times New Roman" panose="02020603050405020304" pitchFamily="18" charset="0"/>
                </a:rPr>
                <a:t>UPF</a:t>
              </a:r>
              <a:endParaRPr lang="en-US" altLang="zh-CN" b="1" dirty="0">
                <a:solidFill>
                  <a:schemeClr val="tx1"/>
                </a:solidFill>
                <a:latin typeface="Times New Roman" panose="02020603050405020304" pitchFamily="18" charset="0"/>
                <a:cs typeface="Times New Roman" panose="02020603050405020304" pitchFamily="18" charset="0"/>
              </a:endParaRPr>
            </a:p>
          </p:txBody>
        </p:sp>
        <p:sp>
          <p:nvSpPr>
            <p:cNvPr id="45" name="Rectangle 9"/>
            <p:cNvSpPr/>
            <p:nvPr/>
          </p:nvSpPr>
          <p:spPr>
            <a:xfrm>
              <a:off x="10840" y="5422"/>
              <a:ext cx="1797" cy="655"/>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altLang="zh-CN" sz="1100" b="1" dirty="0">
                  <a:solidFill>
                    <a:schemeClr val="tx1"/>
                  </a:solidFill>
                  <a:latin typeface="Times New Roman" panose="02020603050405020304" pitchFamily="18" charset="0"/>
                  <a:cs typeface="Times New Roman" panose="02020603050405020304" pitchFamily="18" charset="0"/>
                </a:rPr>
                <a:t>3</a:t>
              </a:r>
              <a:r>
                <a:rPr lang="en-US" altLang="zh-CN" sz="1100" b="1" baseline="30000" dirty="0">
                  <a:solidFill>
                    <a:schemeClr val="tx1"/>
                  </a:solidFill>
                  <a:latin typeface="Times New Roman" panose="02020603050405020304" pitchFamily="18" charset="0"/>
                  <a:cs typeface="Times New Roman" panose="02020603050405020304" pitchFamily="18" charset="0"/>
                </a:rPr>
                <a:t>rd</a:t>
              </a:r>
              <a:r>
                <a:rPr lang="en-US" altLang="zh-CN" sz="1100" b="1" dirty="0">
                  <a:solidFill>
                    <a:schemeClr val="tx1"/>
                  </a:solidFill>
                  <a:latin typeface="Times New Roman" panose="02020603050405020304" pitchFamily="18" charset="0"/>
                  <a:cs typeface="Times New Roman" panose="02020603050405020304" pitchFamily="18" charset="0"/>
                </a:rPr>
                <a:t> party </a:t>
              </a:r>
              <a:r>
                <a:rPr lang="en-US" altLang="zh-CN" sz="1100" b="1" dirty="0" smtClean="0">
                  <a:solidFill>
                    <a:schemeClr val="tx1"/>
                  </a:solidFill>
                  <a:latin typeface="Times New Roman" panose="02020603050405020304" pitchFamily="18" charset="0"/>
                  <a:cs typeface="Times New Roman" panose="02020603050405020304" pitchFamily="18" charset="0"/>
                </a:rPr>
                <a:t>SPs</a:t>
              </a:r>
              <a:endParaRPr lang="en-US" altLang="zh-CN" sz="1100" b="1" dirty="0" smtClean="0">
                <a:solidFill>
                  <a:schemeClr val="tx1"/>
                </a:solidFill>
                <a:latin typeface="Times New Roman" panose="02020603050405020304" pitchFamily="18" charset="0"/>
                <a:cs typeface="Times New Roman" panose="02020603050405020304" pitchFamily="18" charset="0"/>
              </a:endParaRPr>
            </a:p>
            <a:p>
              <a:pPr algn="ctr"/>
              <a:r>
                <a:rPr lang="en-US" altLang="zh-CN" sz="1100" b="1" dirty="0" smtClean="0">
                  <a:solidFill>
                    <a:schemeClr val="tx1"/>
                  </a:solidFill>
                  <a:latin typeface="Times New Roman" panose="02020603050405020304" pitchFamily="18" charset="0"/>
                  <a:cs typeface="Times New Roman" panose="02020603050405020304" pitchFamily="18" charset="0"/>
                </a:rPr>
                <a:t>Cross industry</a:t>
              </a:r>
              <a:endParaRPr lang="en-US" altLang="zh-CN" sz="1100" b="1" dirty="0" smtClean="0">
                <a:solidFill>
                  <a:schemeClr val="tx1"/>
                </a:solidFill>
                <a:latin typeface="Times New Roman" panose="02020603050405020304" pitchFamily="18" charset="0"/>
                <a:cs typeface="Times New Roman" panose="02020603050405020304" pitchFamily="18" charset="0"/>
              </a:endParaRPr>
            </a:p>
          </p:txBody>
        </p:sp>
        <p:cxnSp>
          <p:nvCxnSpPr>
            <p:cNvPr id="46" name="直接连接符 45"/>
            <p:cNvCxnSpPr/>
            <p:nvPr/>
          </p:nvCxnSpPr>
          <p:spPr bwMode="auto">
            <a:xfrm>
              <a:off x="11588" y="7397"/>
              <a:ext cx="509" cy="0"/>
            </a:xfrm>
            <a:prstGeom prst="line">
              <a:avLst/>
            </a:prstGeom>
            <a:solidFill>
              <a:schemeClr val="accent1"/>
            </a:solidFill>
            <a:ln w="9525" cap="flat" cmpd="sng" algn="ctr">
              <a:solidFill>
                <a:schemeClr val="tx1"/>
              </a:solidFill>
              <a:prstDash val="solid"/>
              <a:round/>
              <a:headEnd type="none" w="med" len="med"/>
              <a:tailEnd type="none" w="med" len="med"/>
            </a:ln>
          </p:spPr>
        </p:cxnSp>
        <p:cxnSp>
          <p:nvCxnSpPr>
            <p:cNvPr id="47" name="直接连接符 46"/>
            <p:cNvCxnSpPr/>
            <p:nvPr/>
          </p:nvCxnSpPr>
          <p:spPr bwMode="auto">
            <a:xfrm flipV="1">
              <a:off x="12082" y="6745"/>
              <a:ext cx="555" cy="651"/>
            </a:xfrm>
            <a:prstGeom prst="line">
              <a:avLst/>
            </a:prstGeom>
            <a:solidFill>
              <a:schemeClr val="accent1"/>
            </a:solidFill>
            <a:ln w="9525" cap="flat" cmpd="sng" algn="ctr">
              <a:solidFill>
                <a:schemeClr val="tx1"/>
              </a:solidFill>
              <a:prstDash val="solid"/>
              <a:round/>
              <a:headEnd type="none" w="med" len="med"/>
              <a:tailEnd type="none" w="med" len="med"/>
            </a:ln>
          </p:spPr>
        </p:cxnSp>
        <p:sp>
          <p:nvSpPr>
            <p:cNvPr id="48" name="矩形 39"/>
            <p:cNvSpPr>
              <a:spLocks noChangeArrowheads="1"/>
            </p:cNvSpPr>
            <p:nvPr/>
          </p:nvSpPr>
          <p:spPr bwMode="auto">
            <a:xfrm>
              <a:off x="12627" y="6491"/>
              <a:ext cx="1510" cy="363"/>
            </a:xfrm>
            <a:prstGeom prst="rect">
              <a:avLst/>
            </a:prstGeom>
            <a:solidFill>
              <a:schemeClr val="bg1"/>
            </a:solidFill>
            <a:ln w="9525" algn="ctr">
              <a:solidFill>
                <a:schemeClr val="tx1"/>
              </a:solidFill>
              <a:round/>
            </a:ln>
            <a:effectLst>
              <a:outerShdw blurRad="50800" dist="38100" dir="2700000" algn="tl" rotWithShape="0">
                <a:prstClr val="black">
                  <a:alpha val="40000"/>
                </a:prstClr>
              </a:outerShdw>
            </a:effectLst>
          </p:spPr>
          <p:txBody>
            <a:bodyPr anchor="ctr" anchorCtr="0"/>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r>
                <a:rPr lang="en-US" altLang="zh-CN" sz="800" dirty="0">
                  <a:solidFill>
                    <a:schemeClr val="tx1"/>
                  </a:solidFill>
                  <a:latin typeface="Times New Roman" panose="02020603050405020304" pitchFamily="18" charset="0"/>
                  <a:cs typeface="Times New Roman" panose="02020603050405020304" pitchFamily="18" charset="0"/>
                </a:rPr>
                <a:t>WID Study Area</a:t>
              </a:r>
              <a:endParaRPr lang="en-US" altLang="zh-CN" sz="800" dirty="0">
                <a:solidFill>
                  <a:schemeClr val="tx1"/>
                </a:solidFill>
                <a:latin typeface="Times New Roman" panose="02020603050405020304" pitchFamily="18" charset="0"/>
                <a:cs typeface="Times New Roman" panose="02020603050405020304" pitchFamily="18" charset="0"/>
              </a:endParaRPr>
            </a:p>
          </p:txBody>
        </p:sp>
      </p:gr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88950" y="199390"/>
            <a:ext cx="6827838" cy="1143000"/>
          </a:xfrm>
        </p:spPr>
        <p:txBody>
          <a:bodyPr/>
          <a:p>
            <a:r>
              <a:rPr lang="en-US" altLang="en-GB" b="1">
                <a:effectLst>
                  <a:outerShdw blurRad="38100" dist="38100" dir="2700000" algn="tl">
                    <a:srgbClr val="000000">
                      <a:alpha val="43137"/>
                    </a:srgbClr>
                  </a:outerShdw>
                </a:effectLst>
                <a:sym typeface="+mn-ea"/>
              </a:rPr>
              <a:t>RELATED</a:t>
            </a:r>
            <a:endParaRPr lang="en-US" altLang="en-GB" b="1">
              <a:effectLst>
                <a:outerShdw blurRad="38100" dist="38100" dir="2700000" algn="tl">
                  <a:srgbClr val="000000">
                    <a:alpha val="43137"/>
                  </a:srgbClr>
                </a:outerShdw>
              </a:effectLst>
              <a:sym typeface="+mn-ea"/>
            </a:endParaRPr>
          </a:p>
        </p:txBody>
      </p:sp>
      <p:sp>
        <p:nvSpPr>
          <p:cNvPr id="3" name="内容占位符 2"/>
          <p:cNvSpPr>
            <a:spLocks noGrp="1"/>
          </p:cNvSpPr>
          <p:nvPr>
            <p:ph idx="1"/>
          </p:nvPr>
        </p:nvSpPr>
        <p:spPr/>
        <p:txBody>
          <a:bodyPr/>
          <a:p>
            <a:pPr marL="0" lvl="1"/>
            <a:r>
              <a:rPr lang="en-US" altLang="ko-KR" sz="1800" b="1" dirty="0">
                <a:latin typeface="Calibri" panose="020F0502020204030204" pitchFamily="34" charset="0"/>
                <a:cs typeface="Calibri" panose="020F0502020204030204" pitchFamily="34" charset="0"/>
                <a:sym typeface="+mn-ea"/>
              </a:rPr>
              <a:t>TS 22.261 descrbe Data Integrity Service Requirements in 5GS to assure the integrity of the data exchanged between the 5G network and a third-party service provider:</a:t>
            </a:r>
            <a:endParaRPr lang="en-US" altLang="ko-KR" sz="1800" b="1" dirty="0">
              <a:solidFill>
                <a:schemeClr val="tx1"/>
              </a:solidFill>
              <a:latin typeface="Calibri" panose="020F0502020204030204" pitchFamily="34" charset="0"/>
              <a:cs typeface="Calibri" panose="020F0502020204030204" pitchFamily="34" charset="0"/>
            </a:endParaRPr>
          </a:p>
          <a:p>
            <a:pPr marL="0" indent="0" algn="l">
              <a:buNone/>
            </a:pPr>
            <a:r>
              <a:rPr lang="en-US" altLang="ko-KR" sz="1400" i="1" dirty="0">
                <a:solidFill>
                  <a:schemeClr val="tx1"/>
                </a:solidFill>
                <a:latin typeface="Calibri" panose="020F0502020204030204" pitchFamily="34" charset="0"/>
                <a:cs typeface="Calibri" panose="020F0502020204030204" pitchFamily="34" charset="0"/>
              </a:rPr>
              <a:t>Subject to regulatory requirements and based on operator policy, the 5G system shall provide a mechanism to support data integrity verification service to assure the integrity of the data exchanged between the 5G network and a third-party service provider.</a:t>
            </a:r>
            <a:endParaRPr lang="en-US" altLang="ko-KR" sz="1400" i="1" dirty="0">
              <a:solidFill>
                <a:schemeClr val="tx1"/>
              </a:solidFill>
              <a:latin typeface="Calibri" panose="020F0502020204030204" pitchFamily="34" charset="0"/>
              <a:cs typeface="Calibri" panose="020F0502020204030204" pitchFamily="34" charset="0"/>
            </a:endParaRPr>
          </a:p>
          <a:p>
            <a:pPr marL="0" indent="0" algn="ctr">
              <a:buNone/>
            </a:pPr>
            <a:r>
              <a:rPr lang="en-US" altLang="ko-KR" sz="1400" i="1" dirty="0">
                <a:solidFill>
                  <a:schemeClr val="tx1"/>
                </a:solidFill>
                <a:latin typeface="Calibri" panose="020F0502020204030204" pitchFamily="34" charset="0"/>
                <a:cs typeface="Calibri" panose="020F0502020204030204" pitchFamily="34" charset="0"/>
              </a:rPr>
              <a:t>NOTE: 	This requirement could apply to mechanisms supported over the interface between 5G core network and an external application, with no impact on RAN and UE.</a:t>
            </a:r>
            <a:endParaRPr lang="en-US" altLang="ko-KR" sz="1400" i="1" dirty="0">
              <a:solidFill>
                <a:schemeClr val="tx1"/>
              </a:solidFill>
              <a:latin typeface="Calibri" panose="020F0502020204030204" pitchFamily="34" charset="0"/>
              <a:cs typeface="Calibri" panose="020F0502020204030204" pitchFamily="34" charset="0"/>
            </a:endParaRPr>
          </a:p>
          <a:p>
            <a:pPr marL="0" indent="0" algn="l">
              <a:buNone/>
            </a:pPr>
            <a:endParaRPr lang="en-US" altLang="ko-KR" sz="1400" i="1" dirty="0">
              <a:solidFill>
                <a:schemeClr val="tx1"/>
              </a:solidFill>
              <a:latin typeface="Calibri" panose="020F0502020204030204" pitchFamily="34" charset="0"/>
              <a:cs typeface="Calibri" panose="020F0502020204030204" pitchFamily="34" charset="0"/>
            </a:endParaRP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1"/>
          <p:cNvSpPr/>
          <p:nvPr/>
        </p:nvSpPr>
        <p:spPr>
          <a:xfrm>
            <a:off x="74612" y="906894"/>
            <a:ext cx="8994775" cy="2738120"/>
          </a:xfrm>
          <a:prstGeom prst="rect">
            <a:avLst/>
          </a:prstGeom>
          <a:noFill/>
          <a:ln w="9525">
            <a:noFill/>
          </a:ln>
        </p:spPr>
        <p:txBody>
          <a:bodyPr anchor="t">
            <a:spAutoFit/>
          </a:bodyPr>
          <a:lstStyle/>
          <a:p>
            <a:pPr marL="342900" indent="-342900" eaLnBrk="0" hangingPunct="0">
              <a:lnSpc>
                <a:spcPct val="150000"/>
              </a:lnSpc>
              <a:spcBef>
                <a:spcPts val="600"/>
              </a:spcBef>
              <a:spcAft>
                <a:spcPts val="600"/>
              </a:spcAft>
              <a:buBlip>
                <a:blip r:embed="rId1"/>
              </a:buBlip>
            </a:pPr>
            <a:r>
              <a:rPr lang="en-US" altLang="en-US" sz="1800" b="1" dirty="0">
                <a:latin typeface="Calibri" panose="020F0502020204030204" pitchFamily="34" charset="0"/>
                <a:cs typeface="Calibri" panose="020F0502020204030204" pitchFamily="34" charset="0"/>
              </a:rPr>
              <a:t>Cold Chain Logistics</a:t>
            </a:r>
            <a:endParaRPr lang="en-IN" altLang="en-US" sz="2000" b="1" dirty="0">
              <a:latin typeface="Calibri" panose="020F0502020204030204" pitchFamily="34" charset="0"/>
              <a:cs typeface="Calibri" panose="020F0502020204030204" pitchFamily="34" charset="0"/>
            </a:endParaRPr>
          </a:p>
          <a:p>
            <a:pPr marL="342900" indent="-342900" eaLnBrk="0" hangingPunct="0">
              <a:lnSpc>
                <a:spcPct val="100000"/>
              </a:lnSpc>
              <a:buFont typeface="Arial" panose="020B0604020202020204" pitchFamily="34" charset="0"/>
              <a:buChar char="•"/>
            </a:pPr>
            <a:r>
              <a:rPr lang="en-US" altLang="zh-CN" sz="1400" dirty="0">
                <a:latin typeface="Calibri" panose="020F0502020204030204" pitchFamily="34" charset="0"/>
                <a:ea typeface="Malgun Gothic" panose="020B0503020000020004" pitchFamily="34" charset="-127"/>
                <a:cs typeface="Calibri" panose="020F0502020204030204" pitchFamily="34" charset="0"/>
                <a:sym typeface="+mn-ea"/>
              </a:rPr>
              <a:t>During the trans</a:t>
            </a:r>
            <a:r>
              <a:rPr lang="en-US" altLang="zh-CN" sz="1400" dirty="0">
                <a:solidFill>
                  <a:schemeClr val="tx1"/>
                </a:solidFill>
                <a:latin typeface="Calibri" panose="020F0502020204030204" pitchFamily="34" charset="0"/>
                <a:ea typeface="Malgun Gothic" panose="020B0503020000020004" pitchFamily="34" charset="-127"/>
                <a:cs typeface="Calibri" panose="020F0502020204030204" pitchFamily="34" charset="0"/>
                <a:sym typeface="+mn-ea"/>
              </a:rPr>
              <a:t>portation of vaccines/drugs,</a:t>
            </a:r>
            <a:r>
              <a:rPr lang="zh-CN" altLang="en-US" sz="1400" dirty="0">
                <a:solidFill>
                  <a:schemeClr val="tx1"/>
                </a:solidFill>
                <a:latin typeface="Calibri" panose="020F0502020204030204" pitchFamily="34" charset="0"/>
                <a:ea typeface="Malgun Gothic" panose="020B0503020000020004" pitchFamily="34" charset="-127"/>
                <a:cs typeface="Calibri" panose="020F0502020204030204" pitchFamily="34" charset="0"/>
                <a:sym typeface="+mn-ea"/>
              </a:rPr>
              <a:t> </a:t>
            </a:r>
            <a:r>
              <a:rPr lang="en-US" altLang="zh-CN" sz="1400" dirty="0">
                <a:solidFill>
                  <a:schemeClr val="tx1"/>
                </a:solidFill>
                <a:latin typeface="Calibri" panose="020F0502020204030204" pitchFamily="34" charset="0"/>
                <a:ea typeface="Malgun Gothic" panose="020B0503020000020004" pitchFamily="34" charset="-127"/>
                <a:cs typeface="Calibri" panose="020F0502020204030204" pitchFamily="34" charset="0"/>
                <a:sym typeface="+mn-ea"/>
              </a:rPr>
              <a:t>va</a:t>
            </a:r>
            <a:r>
              <a:rPr lang="en-US" altLang="ko-KR" sz="1400" dirty="0">
                <a:solidFill>
                  <a:schemeClr val="tx1"/>
                </a:solidFill>
                <a:latin typeface="Calibri" panose="020F0502020204030204" pitchFamily="34" charset="0"/>
                <a:ea typeface="Malgun Gothic" panose="020B0503020000020004" pitchFamily="34" charset="-127"/>
                <a:cs typeface="Calibri" panose="020F0502020204030204" pitchFamily="34" charset="0"/>
                <a:sym typeface="+mn-ea"/>
              </a:rPr>
              <a:t>ccines/drugs c</a:t>
            </a:r>
            <a:r>
              <a:rPr lang="en-US" altLang="ko-KR" sz="1400" dirty="0">
                <a:solidFill>
                  <a:schemeClr val="tx1"/>
                </a:solidFill>
                <a:latin typeface="Calibri" panose="020F0502020204030204" pitchFamily="34" charset="0"/>
                <a:ea typeface="Malgun Gothic" panose="020B0503020000020004" pitchFamily="34" charset="-127"/>
                <a:cs typeface="Calibri" panose="020F0502020204030204" pitchFamily="34" charset="0"/>
              </a:rPr>
              <a:t>ontainers in cold chain logistics may be equipped with IoT sensors which send data to the vehicles. Those vehicles connect to a SP </a:t>
            </a:r>
            <a:r>
              <a:rPr lang="en-US" altLang="zh-CN" sz="1400" dirty="0">
                <a:solidFill>
                  <a:schemeClr val="tx1"/>
                </a:solidFill>
                <a:latin typeface="Calibri" panose="020F0502020204030204" pitchFamily="34" charset="0"/>
                <a:ea typeface="宋体" panose="02010600030101010101" pitchFamily="2" charset="-122"/>
                <a:cs typeface="Calibri" panose="020F0502020204030204" pitchFamily="34" charset="0"/>
              </a:rPr>
              <a:t>platform</a:t>
            </a:r>
            <a:r>
              <a:rPr lang="en-US" altLang="ko-KR" sz="1400" dirty="0">
                <a:solidFill>
                  <a:schemeClr val="tx1"/>
                </a:solidFill>
                <a:latin typeface="Calibri" panose="020F0502020204030204" pitchFamily="34" charset="0"/>
                <a:ea typeface="Malgun Gothic" panose="020B0503020000020004" pitchFamily="34" charset="-127"/>
                <a:cs typeface="Calibri" panose="020F0502020204030204" pitchFamily="34" charset="0"/>
              </a:rPr>
              <a:t> by 3</a:t>
            </a:r>
            <a:r>
              <a:rPr lang="en-US" altLang="zh-CN" sz="1400" dirty="0">
                <a:solidFill>
                  <a:schemeClr val="tx1"/>
                </a:solidFill>
                <a:latin typeface="Calibri" panose="020F0502020204030204" pitchFamily="34" charset="0"/>
                <a:ea typeface="Malgun Gothic" panose="020B0503020000020004" pitchFamily="34" charset="-127"/>
                <a:cs typeface="Calibri" panose="020F0502020204030204" pitchFamily="34" charset="0"/>
              </a:rPr>
              <a:t>GPP network </a:t>
            </a:r>
            <a:r>
              <a:rPr lang="en-US" altLang="ko-KR" sz="1400" dirty="0">
                <a:solidFill>
                  <a:schemeClr val="tx1"/>
                </a:solidFill>
                <a:latin typeface="Calibri" panose="020F0502020204030204" pitchFamily="34" charset="0"/>
                <a:ea typeface="Malgun Gothic" panose="020B0503020000020004" pitchFamily="34" charset="-127"/>
                <a:cs typeface="Calibri" panose="020F0502020204030204" pitchFamily="34" charset="0"/>
              </a:rPr>
              <a:t>for data gathering and processing. Monitoring is very critical since the products in the container may exceptionally sensitive to changes in pH, temperature and even light conditions. </a:t>
            </a:r>
            <a:endParaRPr lang="en-US" altLang="ko-KR" sz="1400" dirty="0">
              <a:solidFill>
                <a:schemeClr val="tx1"/>
              </a:solidFill>
              <a:latin typeface="Calibri" panose="020F0502020204030204" pitchFamily="34" charset="0"/>
              <a:ea typeface="Malgun Gothic" panose="020B0503020000020004" pitchFamily="34" charset="-127"/>
              <a:cs typeface="Calibri" panose="020F0502020204030204" pitchFamily="34" charset="0"/>
            </a:endParaRPr>
          </a:p>
          <a:p>
            <a:pPr marL="342900" indent="-342900" eaLnBrk="0" hangingPunct="0">
              <a:lnSpc>
                <a:spcPct val="100000"/>
              </a:lnSpc>
              <a:buFont typeface="Arial" panose="020B0604020202020204" pitchFamily="34" charset="0"/>
              <a:buChar char="•"/>
            </a:pPr>
            <a:r>
              <a:rPr lang="en-US" altLang="ko-KR" sz="1400" dirty="0">
                <a:solidFill>
                  <a:schemeClr val="tx1"/>
                </a:solidFill>
                <a:latin typeface="Calibri" panose="020F0502020204030204" pitchFamily="34" charset="0"/>
                <a:ea typeface="Malgun Gothic" panose="020B0503020000020004" pitchFamily="34" charset="-127"/>
                <a:cs typeface="Calibri" panose="020F0502020204030204" pitchFamily="34" charset="0"/>
              </a:rPr>
              <a:t>Ensuring the trustiness of the collected environment data in each container/sensor is necessary to the service in order </a:t>
            </a:r>
            <a:r>
              <a:rPr lang="en-US" altLang="zh-CN" sz="1400" dirty="0">
                <a:solidFill>
                  <a:schemeClr val="tx1"/>
                </a:solidFill>
                <a:latin typeface="Calibri" panose="020F0502020204030204" pitchFamily="34" charset="0"/>
                <a:ea typeface="宋体" panose="02010600030101010101" pitchFamily="2" charset="-122"/>
                <a:cs typeface="Calibri" panose="020F0502020204030204" pitchFamily="34" charset="0"/>
              </a:rPr>
              <a:t>to guarantee vaccine/drug activity.</a:t>
            </a:r>
            <a:endParaRPr lang="en-US" altLang="ko-KR" sz="1400" dirty="0">
              <a:solidFill>
                <a:schemeClr val="tx1"/>
              </a:solidFill>
              <a:latin typeface="Calibri" panose="020F0502020204030204" pitchFamily="34" charset="0"/>
              <a:ea typeface="Malgun Gothic" panose="020B0503020000020004" pitchFamily="34" charset="-127"/>
              <a:cs typeface="Calibri" panose="020F0502020204030204" pitchFamily="34" charset="0"/>
            </a:endParaRPr>
          </a:p>
          <a:p>
            <a:pPr marL="342900" indent="-342900" eaLnBrk="0" hangingPunct="0">
              <a:lnSpc>
                <a:spcPct val="100000"/>
              </a:lnSpc>
              <a:buFont typeface="Arial" panose="020B0604020202020204" pitchFamily="34" charset="0"/>
              <a:buChar char="•"/>
            </a:pPr>
            <a:r>
              <a:rPr lang="en-US" altLang="ko-KR" sz="1400" dirty="0">
                <a:solidFill>
                  <a:schemeClr val="tx1"/>
                </a:solidFill>
                <a:latin typeface="Calibri" panose="020F0502020204030204" pitchFamily="34" charset="0"/>
                <a:ea typeface="Malgun Gothic" panose="020B0503020000020004" pitchFamily="34" charset="-127"/>
                <a:cs typeface="Calibri" panose="020F0502020204030204" pitchFamily="34" charset="0"/>
              </a:rPr>
              <a:t>In this use case, the requirements </a:t>
            </a:r>
            <a:r>
              <a:rPr lang="en-US" altLang="zh-CN" sz="1400" dirty="0">
                <a:solidFill>
                  <a:schemeClr val="tx1"/>
                </a:solidFill>
                <a:latin typeface="Calibri" panose="020F0502020204030204" pitchFamily="34" charset="0"/>
                <a:ea typeface="Malgun Gothic" panose="020B0503020000020004" pitchFamily="34" charset="-127"/>
                <a:cs typeface="Calibri" panose="020F0502020204030204" pitchFamily="34" charset="0"/>
              </a:rPr>
              <a:t>are</a:t>
            </a:r>
            <a:r>
              <a:rPr lang="en-US" altLang="ko-KR" sz="1400" dirty="0">
                <a:solidFill>
                  <a:schemeClr val="tx1"/>
                </a:solidFill>
                <a:latin typeface="Calibri" panose="020F0502020204030204" pitchFamily="34" charset="0"/>
                <a:ea typeface="Malgun Gothic" panose="020B0503020000020004" pitchFamily="34" charset="-127"/>
                <a:cs typeface="Calibri" panose="020F0502020204030204" pitchFamily="34" charset="0"/>
              </a:rPr>
              <a:t> to achieve the data integrity for the environment data from IoT </a:t>
            </a:r>
            <a:r>
              <a:rPr lang="en-US" altLang="ko-KR" sz="1400" dirty="0">
                <a:solidFill>
                  <a:schemeClr val="tx1"/>
                </a:solidFill>
                <a:latin typeface="Calibri" panose="020F0502020204030204" pitchFamily="34" charset="0"/>
                <a:ea typeface="Malgun Gothic" panose="020B0503020000020004" pitchFamily="34" charset="-127"/>
                <a:cs typeface="Calibri" panose="020F0502020204030204" pitchFamily="34" charset="0"/>
                <a:sym typeface="+mn-ea"/>
              </a:rPr>
              <a:t>sensors </a:t>
            </a:r>
            <a:r>
              <a:rPr lang="en-US" altLang="ko-KR" sz="1400" dirty="0">
                <a:solidFill>
                  <a:schemeClr val="tx1"/>
                </a:solidFill>
                <a:latin typeface="Calibri" panose="020F0502020204030204" pitchFamily="34" charset="0"/>
                <a:ea typeface="Malgun Gothic" panose="020B0503020000020004" pitchFamily="34" charset="-127"/>
                <a:cs typeface="Calibri" panose="020F0502020204030204" pitchFamily="34" charset="0"/>
              </a:rPr>
              <a:t>to the SP.</a:t>
            </a:r>
            <a:endParaRPr lang="en-US" altLang="ko-KR" sz="1400" dirty="0">
              <a:solidFill>
                <a:schemeClr val="tx1"/>
              </a:solidFill>
              <a:latin typeface="Calibri" panose="020F0502020204030204" pitchFamily="34" charset="0"/>
              <a:ea typeface="Malgun Gothic" panose="020B0503020000020004" pitchFamily="34" charset="-127"/>
              <a:cs typeface="Calibri" panose="020F0502020204030204" pitchFamily="34" charset="0"/>
            </a:endParaRPr>
          </a:p>
          <a:p>
            <a:pPr marL="342900" indent="-342900" eaLnBrk="0" hangingPunct="0">
              <a:lnSpc>
                <a:spcPct val="100000"/>
              </a:lnSpc>
              <a:buFont typeface="Arial" panose="020B0604020202020204" pitchFamily="34" charset="0"/>
              <a:buChar char="•"/>
            </a:pPr>
            <a:r>
              <a:rPr lang="en-US" altLang="zh-CN" sz="1400" dirty="0">
                <a:solidFill>
                  <a:schemeClr val="tx1"/>
                </a:solidFill>
                <a:latin typeface="Calibri" panose="020F0502020204030204" pitchFamily="34" charset="0"/>
                <a:ea typeface="Malgun Gothic" panose="020B0503020000020004" pitchFamily="34" charset="-127"/>
                <a:cs typeface="Calibri" panose="020F0502020204030204" pitchFamily="34" charset="0"/>
              </a:rPr>
              <a:t>Moreover, I</a:t>
            </a:r>
            <a:r>
              <a:rPr lang="en-US" altLang="ko-KR" sz="1400" dirty="0">
                <a:solidFill>
                  <a:schemeClr val="tx1"/>
                </a:solidFill>
                <a:latin typeface="Calibri" panose="020F0502020204030204" pitchFamily="34" charset="0"/>
                <a:ea typeface="Malgun Gothic" panose="020B0503020000020004" pitchFamily="34" charset="-127"/>
                <a:cs typeface="Calibri" panose="020F0502020204030204" pitchFamily="34" charset="0"/>
              </a:rPr>
              <a:t>f problems arose, SP (</a:t>
            </a:r>
            <a:r>
              <a:rPr lang="en-US" altLang="zh-CN" sz="1400" dirty="0">
                <a:solidFill>
                  <a:schemeClr val="tx1"/>
                </a:solidFill>
                <a:latin typeface="Calibri" panose="020F0502020204030204" pitchFamily="34" charset="0"/>
                <a:ea typeface="Malgun Gothic" panose="020B0503020000020004" pitchFamily="34" charset="-127"/>
                <a:cs typeface="Calibri" panose="020F0502020204030204" pitchFamily="34" charset="0"/>
              </a:rPr>
              <a:t>hospital or vaccine company) would claim to trace and verify all the environment data </a:t>
            </a:r>
            <a:r>
              <a:rPr lang="en-US" altLang="ko-KR" sz="1400" dirty="0">
                <a:solidFill>
                  <a:schemeClr val="tx1"/>
                </a:solidFill>
                <a:latin typeface="Calibri" panose="020F0502020204030204" pitchFamily="34" charset="0"/>
                <a:ea typeface="Malgun Gothic" panose="020B0503020000020004" pitchFamily="34" charset="-127"/>
                <a:cs typeface="Calibri" panose="020F0502020204030204" pitchFamily="34" charset="0"/>
              </a:rPr>
              <a:t>during transportation afterwards.  </a:t>
            </a:r>
            <a:endParaRPr lang="en-US" altLang="ko-KR" sz="1400" dirty="0">
              <a:solidFill>
                <a:schemeClr val="tx1"/>
              </a:solidFill>
              <a:latin typeface="Calibri" panose="020F0502020204030204" pitchFamily="34" charset="0"/>
              <a:ea typeface="Malgun Gothic" panose="020B0503020000020004" pitchFamily="34" charset="-127"/>
              <a:cs typeface="Calibri" panose="020F0502020204030204" pitchFamily="34" charset="0"/>
            </a:endParaRPr>
          </a:p>
        </p:txBody>
      </p:sp>
      <p:sp>
        <p:nvSpPr>
          <p:cNvPr id="33" name="Title 1"/>
          <p:cNvSpPr txBox="1"/>
          <p:nvPr/>
        </p:nvSpPr>
        <p:spPr>
          <a:xfrm>
            <a:off x="592374" y="238"/>
            <a:ext cx="6827838" cy="1143000"/>
          </a:xfrm>
          <a:prstGeom prst="rect">
            <a:avLst/>
          </a:prstGeom>
          <a:noFill/>
          <a:ln w="9525">
            <a:noFill/>
          </a:ln>
        </p:spPr>
        <p:txBody>
          <a:bodyPr vert="horz" wrap="square" lIns="91440" tIns="45720" rIns="91440" bIns="45720" numCol="1" anchor="ctr" anchorCtr="0" compatLnSpc="1"/>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pPr>
              <a:defRPr/>
            </a:pPr>
            <a:r>
              <a:rPr lang="en-GB" altLang="en-US" b="1" kern="0" noProof="1">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E</a:t>
            </a:r>
            <a:r>
              <a:rPr lang="en-US" altLang="en-GB" b="1" kern="0" noProof="1">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XAMPLE</a:t>
            </a:r>
            <a:endParaRPr lang="en-US" altLang="en-GB" b="1" kern="0" noProof="1">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p:txBody>
      </p:sp>
    </p:spTree>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2670541" y="3157224"/>
            <a:ext cx="3145510" cy="1613738"/>
          </a:xfrm>
          <a:prstGeom prst="rect">
            <a:avLst/>
          </a:prstGeom>
          <a:effectLst>
            <a:outerShdw blurRad="63500" sx="102000" sy="102000" algn="ctr" rotWithShape="0">
              <a:prstClr val="black">
                <a:alpha val="40000"/>
              </a:prstClr>
            </a:outerShdw>
          </a:effectLst>
        </p:spPr>
      </p:pic>
      <p:sp>
        <p:nvSpPr>
          <p:cNvPr id="9" name="箭头: 右 8"/>
          <p:cNvSpPr/>
          <p:nvPr/>
        </p:nvSpPr>
        <p:spPr bwMode="auto">
          <a:xfrm>
            <a:off x="2151471" y="4686730"/>
            <a:ext cx="4246527" cy="320865"/>
          </a:xfrm>
          <a:prstGeom prst="rightArrow">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10" name="箭头: 右 9"/>
          <p:cNvSpPr/>
          <p:nvPr/>
        </p:nvSpPr>
        <p:spPr bwMode="auto">
          <a:xfrm>
            <a:off x="2151471" y="5081042"/>
            <a:ext cx="4246527" cy="320648"/>
          </a:xfrm>
          <a:prstGeom prst="rightArrow">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15" name="iconfont-11253-5321868"/>
          <p:cNvSpPr>
            <a:spLocks noChangeAspect="1"/>
          </p:cNvSpPr>
          <p:nvPr/>
        </p:nvSpPr>
        <p:spPr bwMode="auto">
          <a:xfrm>
            <a:off x="805809" y="3635985"/>
            <a:ext cx="390337" cy="306907"/>
          </a:xfrm>
          <a:custGeom>
            <a:avLst/>
            <a:gdLst>
              <a:gd name="T0" fmla="*/ 2100 w 10000"/>
              <a:gd name="T1" fmla="*/ 6028 h 8750"/>
              <a:gd name="T2" fmla="*/ 1050 w 10000"/>
              <a:gd name="T3" fmla="*/ 6028 h 8750"/>
              <a:gd name="T4" fmla="*/ 1050 w 10000"/>
              <a:gd name="T5" fmla="*/ 4715 h 8750"/>
              <a:gd name="T6" fmla="*/ 0 w 10000"/>
              <a:gd name="T7" fmla="*/ 4521 h 8750"/>
              <a:gd name="T8" fmla="*/ 0 w 10000"/>
              <a:gd name="T9" fmla="*/ 8750 h 8750"/>
              <a:gd name="T10" fmla="*/ 1050 w 10000"/>
              <a:gd name="T11" fmla="*/ 8410 h 8750"/>
              <a:gd name="T12" fmla="*/ 1050 w 10000"/>
              <a:gd name="T13" fmla="*/ 6951 h 8750"/>
              <a:gd name="T14" fmla="*/ 2750 w 10000"/>
              <a:gd name="T15" fmla="*/ 6951 h 8750"/>
              <a:gd name="T16" fmla="*/ 3650 w 10000"/>
              <a:gd name="T17" fmla="*/ 5736 h 8750"/>
              <a:gd name="T18" fmla="*/ 2450 w 10000"/>
              <a:gd name="T19" fmla="*/ 5104 h 8750"/>
              <a:gd name="T20" fmla="*/ 2100 w 10000"/>
              <a:gd name="T21" fmla="*/ 6028 h 8750"/>
              <a:gd name="T22" fmla="*/ 7550 w 10000"/>
              <a:gd name="T23" fmla="*/ 6270 h 8750"/>
              <a:gd name="T24" fmla="*/ 10000 w 10000"/>
              <a:gd name="T25" fmla="*/ 4763 h 8750"/>
              <a:gd name="T26" fmla="*/ 2400 w 10000"/>
              <a:gd name="T27" fmla="*/ 0 h 8750"/>
              <a:gd name="T28" fmla="*/ 1500 w 10000"/>
              <a:gd name="T29" fmla="*/ 0 h 8750"/>
              <a:gd name="T30" fmla="*/ 300 w 10000"/>
              <a:gd name="T31" fmla="*/ 1799 h 8750"/>
              <a:gd name="T32" fmla="*/ 300 w 10000"/>
              <a:gd name="T33" fmla="*/ 2431 h 8750"/>
              <a:gd name="T34" fmla="*/ 7000 w 10000"/>
              <a:gd name="T35" fmla="*/ 6320 h 8750"/>
              <a:gd name="T36" fmla="*/ 7550 w 10000"/>
              <a:gd name="T37" fmla="*/ 6270 h 8750"/>
              <a:gd name="T38" fmla="*/ 6650 w 10000"/>
              <a:gd name="T39" fmla="*/ 6610 h 8750"/>
              <a:gd name="T40" fmla="*/ 900 w 10000"/>
              <a:gd name="T41" fmla="*/ 3014 h 8750"/>
              <a:gd name="T42" fmla="*/ 300 w 10000"/>
              <a:gd name="T43" fmla="*/ 3646 h 8750"/>
              <a:gd name="T44" fmla="*/ 7000 w 10000"/>
              <a:gd name="T45" fmla="*/ 7535 h 8750"/>
              <a:gd name="T46" fmla="*/ 7600 w 10000"/>
              <a:gd name="T47" fmla="*/ 7535 h 8750"/>
              <a:gd name="T48" fmla="*/ 7900 w 10000"/>
              <a:gd name="T49" fmla="*/ 7243 h 8750"/>
              <a:gd name="T50" fmla="*/ 8200 w 10000"/>
              <a:gd name="T51" fmla="*/ 6368 h 8750"/>
              <a:gd name="T52" fmla="*/ 7300 w 10000"/>
              <a:gd name="T53" fmla="*/ 7000 h 8750"/>
              <a:gd name="T54" fmla="*/ 6650 w 10000"/>
              <a:gd name="T55" fmla="*/ 6610 h 8750"/>
              <a:gd name="T56" fmla="*/ 6650 w 10000"/>
              <a:gd name="T57" fmla="*/ 6610 h 8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000" h="8750">
                <a:moveTo>
                  <a:pt x="2100" y="6028"/>
                </a:moveTo>
                <a:lnTo>
                  <a:pt x="1050" y="6028"/>
                </a:lnTo>
                <a:lnTo>
                  <a:pt x="1050" y="4715"/>
                </a:lnTo>
                <a:lnTo>
                  <a:pt x="0" y="4521"/>
                </a:lnTo>
                <a:lnTo>
                  <a:pt x="0" y="8750"/>
                </a:lnTo>
                <a:lnTo>
                  <a:pt x="1050" y="8410"/>
                </a:lnTo>
                <a:lnTo>
                  <a:pt x="1050" y="6951"/>
                </a:lnTo>
                <a:lnTo>
                  <a:pt x="2750" y="6951"/>
                </a:lnTo>
                <a:lnTo>
                  <a:pt x="3650" y="5736"/>
                </a:lnTo>
                <a:lnTo>
                  <a:pt x="2450" y="5104"/>
                </a:lnTo>
                <a:lnTo>
                  <a:pt x="2100" y="6028"/>
                </a:lnTo>
                <a:close/>
                <a:moveTo>
                  <a:pt x="7550" y="6270"/>
                </a:moveTo>
                <a:lnTo>
                  <a:pt x="10000" y="4763"/>
                </a:lnTo>
                <a:lnTo>
                  <a:pt x="2400" y="0"/>
                </a:lnTo>
                <a:lnTo>
                  <a:pt x="1500" y="0"/>
                </a:lnTo>
                <a:lnTo>
                  <a:pt x="300" y="1799"/>
                </a:lnTo>
                <a:lnTo>
                  <a:pt x="300" y="2431"/>
                </a:lnTo>
                <a:lnTo>
                  <a:pt x="7000" y="6320"/>
                </a:lnTo>
                <a:lnTo>
                  <a:pt x="7550" y="6270"/>
                </a:lnTo>
                <a:close/>
                <a:moveTo>
                  <a:pt x="6650" y="6610"/>
                </a:moveTo>
                <a:lnTo>
                  <a:pt x="900" y="3014"/>
                </a:lnTo>
                <a:lnTo>
                  <a:pt x="300" y="3646"/>
                </a:lnTo>
                <a:lnTo>
                  <a:pt x="7000" y="7535"/>
                </a:lnTo>
                <a:lnTo>
                  <a:pt x="7600" y="7535"/>
                </a:lnTo>
                <a:lnTo>
                  <a:pt x="7900" y="7243"/>
                </a:lnTo>
                <a:lnTo>
                  <a:pt x="8200" y="6368"/>
                </a:lnTo>
                <a:lnTo>
                  <a:pt x="7300" y="7000"/>
                </a:lnTo>
                <a:cubicBezTo>
                  <a:pt x="6899" y="6708"/>
                  <a:pt x="6650" y="6610"/>
                  <a:pt x="6650" y="6610"/>
                </a:cubicBezTo>
                <a:close/>
                <a:moveTo>
                  <a:pt x="6650" y="6610"/>
                </a:moveTo>
                <a:close/>
              </a:path>
            </a:pathLst>
          </a:custGeom>
          <a:solidFill>
            <a:schemeClr val="tx1">
              <a:lumMod val="50000"/>
              <a:lumOff val="50000"/>
            </a:schemeClr>
          </a:solidFill>
          <a:ln>
            <a:noFill/>
          </a:ln>
        </p:spPr>
      </p:sp>
      <p:sp>
        <p:nvSpPr>
          <p:cNvPr id="17" name="iconfont-11562-5483983"/>
          <p:cNvSpPr>
            <a:spLocks noChangeAspect="1"/>
          </p:cNvSpPr>
          <p:nvPr/>
        </p:nvSpPr>
        <p:spPr bwMode="auto">
          <a:xfrm>
            <a:off x="813919" y="4202959"/>
            <a:ext cx="390337" cy="224147"/>
          </a:xfrm>
          <a:custGeom>
            <a:avLst/>
            <a:gdLst>
              <a:gd name="connsiteX0" fmla="*/ 500654 w 607639"/>
              <a:gd name="connsiteY0" fmla="*/ 301762 h 388322"/>
              <a:gd name="connsiteX1" fmla="*/ 475910 w 607639"/>
              <a:gd name="connsiteY1" fmla="*/ 326468 h 388322"/>
              <a:gd name="connsiteX2" fmla="*/ 500654 w 607639"/>
              <a:gd name="connsiteY2" fmla="*/ 351174 h 388322"/>
              <a:gd name="connsiteX3" fmla="*/ 525397 w 607639"/>
              <a:gd name="connsiteY3" fmla="*/ 326468 h 388322"/>
              <a:gd name="connsiteX4" fmla="*/ 500654 w 607639"/>
              <a:gd name="connsiteY4" fmla="*/ 301762 h 388322"/>
              <a:gd name="connsiteX5" fmla="*/ 114984 w 607639"/>
              <a:gd name="connsiteY5" fmla="*/ 301755 h 388322"/>
              <a:gd name="connsiteX6" fmla="*/ 90242 w 607639"/>
              <a:gd name="connsiteY6" fmla="*/ 326463 h 388322"/>
              <a:gd name="connsiteX7" fmla="*/ 114984 w 607639"/>
              <a:gd name="connsiteY7" fmla="*/ 351171 h 388322"/>
              <a:gd name="connsiteX8" fmla="*/ 139725 w 607639"/>
              <a:gd name="connsiteY8" fmla="*/ 326463 h 388322"/>
              <a:gd name="connsiteX9" fmla="*/ 114984 w 607639"/>
              <a:gd name="connsiteY9" fmla="*/ 301755 h 388322"/>
              <a:gd name="connsiteX10" fmla="*/ 0 w 607639"/>
              <a:gd name="connsiteY10" fmla="*/ 229408 h 388322"/>
              <a:gd name="connsiteX11" fmla="*/ 18600 w 607639"/>
              <a:gd name="connsiteY11" fmla="*/ 229408 h 388322"/>
              <a:gd name="connsiteX12" fmla="*/ 37201 w 607639"/>
              <a:gd name="connsiteY12" fmla="*/ 229408 h 388322"/>
              <a:gd name="connsiteX13" fmla="*/ 392386 w 607639"/>
              <a:gd name="connsiteY13" fmla="*/ 229408 h 388322"/>
              <a:gd name="connsiteX14" fmla="*/ 393543 w 607639"/>
              <a:gd name="connsiteY14" fmla="*/ 229408 h 388322"/>
              <a:gd name="connsiteX15" fmla="*/ 393543 w 607639"/>
              <a:gd name="connsiteY15" fmla="*/ 326463 h 388322"/>
              <a:gd name="connsiteX16" fmla="*/ 393543 w 607639"/>
              <a:gd name="connsiteY16" fmla="*/ 345038 h 388322"/>
              <a:gd name="connsiteX17" fmla="*/ 392386 w 607639"/>
              <a:gd name="connsiteY17" fmla="*/ 345038 h 388322"/>
              <a:gd name="connsiteX18" fmla="*/ 174077 w 607639"/>
              <a:gd name="connsiteY18" fmla="*/ 345038 h 388322"/>
              <a:gd name="connsiteX19" fmla="*/ 114984 w 607639"/>
              <a:gd name="connsiteY19" fmla="*/ 388322 h 388322"/>
              <a:gd name="connsiteX20" fmla="*/ 55890 w 607639"/>
              <a:gd name="connsiteY20" fmla="*/ 345038 h 388322"/>
              <a:gd name="connsiteX21" fmla="*/ 0 w 607639"/>
              <a:gd name="connsiteY21" fmla="*/ 345038 h 388322"/>
              <a:gd name="connsiteX22" fmla="*/ 430873 w 607639"/>
              <a:gd name="connsiteY22" fmla="*/ 102602 h 388322"/>
              <a:gd name="connsiteX23" fmla="*/ 488104 w 607639"/>
              <a:gd name="connsiteY23" fmla="*/ 102602 h 388322"/>
              <a:gd name="connsiteX24" fmla="*/ 542398 w 607639"/>
              <a:gd name="connsiteY24" fmla="*/ 156902 h 388322"/>
              <a:gd name="connsiteX25" fmla="*/ 542398 w 607639"/>
              <a:gd name="connsiteY25" fmla="*/ 201515 h 388322"/>
              <a:gd name="connsiteX26" fmla="*/ 563937 w 607639"/>
              <a:gd name="connsiteY26" fmla="*/ 201515 h 388322"/>
              <a:gd name="connsiteX27" fmla="*/ 607639 w 607639"/>
              <a:gd name="connsiteY27" fmla="*/ 245151 h 388322"/>
              <a:gd name="connsiteX28" fmla="*/ 607639 w 607639"/>
              <a:gd name="connsiteY28" fmla="*/ 345042 h 388322"/>
              <a:gd name="connsiteX29" fmla="*/ 559754 w 607639"/>
              <a:gd name="connsiteY29" fmla="*/ 345042 h 388322"/>
              <a:gd name="connsiteX30" fmla="*/ 500654 w 607639"/>
              <a:gd name="connsiteY30" fmla="*/ 388322 h 388322"/>
              <a:gd name="connsiteX31" fmla="*/ 441554 w 607639"/>
              <a:gd name="connsiteY31" fmla="*/ 345042 h 388322"/>
              <a:gd name="connsiteX32" fmla="*/ 430873 w 607639"/>
              <a:gd name="connsiteY32" fmla="*/ 345042 h 388322"/>
              <a:gd name="connsiteX33" fmla="*/ 430873 w 607639"/>
              <a:gd name="connsiteY33" fmla="*/ 326468 h 388322"/>
              <a:gd name="connsiteX34" fmla="*/ 430873 w 607639"/>
              <a:gd name="connsiteY34" fmla="*/ 307894 h 388322"/>
              <a:gd name="connsiteX35" fmla="*/ 430873 w 607639"/>
              <a:gd name="connsiteY35" fmla="*/ 139750 h 388322"/>
              <a:gd name="connsiteX36" fmla="*/ 430873 w 607639"/>
              <a:gd name="connsiteY36" fmla="*/ 121176 h 388322"/>
              <a:gd name="connsiteX37" fmla="*/ 0 w 607639"/>
              <a:gd name="connsiteY37" fmla="*/ 0 h 388322"/>
              <a:gd name="connsiteX38" fmla="*/ 393685 w 607639"/>
              <a:gd name="connsiteY38" fmla="*/ 0 h 388322"/>
              <a:gd name="connsiteX39" fmla="*/ 393685 w 607639"/>
              <a:gd name="connsiteY39" fmla="*/ 18572 h 388322"/>
              <a:gd name="connsiteX40" fmla="*/ 393685 w 607639"/>
              <a:gd name="connsiteY40" fmla="*/ 102632 h 388322"/>
              <a:gd name="connsiteX41" fmla="*/ 393685 w 607639"/>
              <a:gd name="connsiteY41" fmla="*/ 192291 h 388322"/>
              <a:gd name="connsiteX42" fmla="*/ 392439 w 607639"/>
              <a:gd name="connsiteY42" fmla="*/ 192291 h 388322"/>
              <a:gd name="connsiteX43" fmla="*/ 37206 w 607639"/>
              <a:gd name="connsiteY43" fmla="*/ 192291 h 388322"/>
              <a:gd name="connsiteX44" fmla="*/ 18603 w 607639"/>
              <a:gd name="connsiteY44" fmla="*/ 192291 h 388322"/>
              <a:gd name="connsiteX45" fmla="*/ 0 w 607639"/>
              <a:gd name="connsiteY45" fmla="*/ 192291 h 388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7639" h="388322">
                <a:moveTo>
                  <a:pt x="500654" y="301762"/>
                </a:moveTo>
                <a:cubicBezTo>
                  <a:pt x="486947" y="301762"/>
                  <a:pt x="475910" y="312871"/>
                  <a:pt x="475910" y="326468"/>
                </a:cubicBezTo>
                <a:cubicBezTo>
                  <a:pt x="475910" y="340154"/>
                  <a:pt x="486947" y="351174"/>
                  <a:pt x="500654" y="351174"/>
                </a:cubicBezTo>
                <a:cubicBezTo>
                  <a:pt x="514272" y="351174"/>
                  <a:pt x="525397" y="340154"/>
                  <a:pt x="525397" y="326468"/>
                </a:cubicBezTo>
                <a:cubicBezTo>
                  <a:pt x="525397" y="312871"/>
                  <a:pt x="514272" y="301762"/>
                  <a:pt x="500654" y="301762"/>
                </a:cubicBezTo>
                <a:close/>
                <a:moveTo>
                  <a:pt x="114984" y="301755"/>
                </a:moveTo>
                <a:cubicBezTo>
                  <a:pt x="101367" y="301755"/>
                  <a:pt x="90242" y="312865"/>
                  <a:pt x="90242" y="326463"/>
                </a:cubicBezTo>
                <a:cubicBezTo>
                  <a:pt x="90242" y="340150"/>
                  <a:pt x="101367" y="351171"/>
                  <a:pt x="114984" y="351171"/>
                </a:cubicBezTo>
                <a:cubicBezTo>
                  <a:pt x="128600" y="351171"/>
                  <a:pt x="139725" y="340150"/>
                  <a:pt x="139725" y="326463"/>
                </a:cubicBezTo>
                <a:cubicBezTo>
                  <a:pt x="139725" y="312865"/>
                  <a:pt x="128600" y="301755"/>
                  <a:pt x="114984" y="301755"/>
                </a:cubicBezTo>
                <a:close/>
                <a:moveTo>
                  <a:pt x="0" y="229408"/>
                </a:moveTo>
                <a:lnTo>
                  <a:pt x="18600" y="229408"/>
                </a:lnTo>
                <a:lnTo>
                  <a:pt x="37201" y="229408"/>
                </a:lnTo>
                <a:lnTo>
                  <a:pt x="392386" y="229408"/>
                </a:lnTo>
                <a:lnTo>
                  <a:pt x="393543" y="229408"/>
                </a:lnTo>
                <a:lnTo>
                  <a:pt x="393543" y="326463"/>
                </a:lnTo>
                <a:lnTo>
                  <a:pt x="393543" y="345038"/>
                </a:lnTo>
                <a:lnTo>
                  <a:pt x="392386" y="345038"/>
                </a:lnTo>
                <a:lnTo>
                  <a:pt x="174077" y="345038"/>
                </a:lnTo>
                <a:cubicBezTo>
                  <a:pt x="166157" y="370102"/>
                  <a:pt x="142661" y="388322"/>
                  <a:pt x="114984" y="388322"/>
                </a:cubicBezTo>
                <a:cubicBezTo>
                  <a:pt x="87306" y="388322"/>
                  <a:pt x="63811" y="370102"/>
                  <a:pt x="55890" y="345038"/>
                </a:cubicBezTo>
                <a:lnTo>
                  <a:pt x="0" y="345038"/>
                </a:lnTo>
                <a:close/>
                <a:moveTo>
                  <a:pt x="430873" y="102602"/>
                </a:moveTo>
                <a:lnTo>
                  <a:pt x="488104" y="102602"/>
                </a:lnTo>
                <a:cubicBezTo>
                  <a:pt x="518010" y="102602"/>
                  <a:pt x="542398" y="126953"/>
                  <a:pt x="542398" y="156902"/>
                </a:cubicBezTo>
                <a:lnTo>
                  <a:pt x="542398" y="201515"/>
                </a:lnTo>
                <a:lnTo>
                  <a:pt x="563937" y="201515"/>
                </a:lnTo>
                <a:cubicBezTo>
                  <a:pt x="588058" y="201515"/>
                  <a:pt x="607639" y="221067"/>
                  <a:pt x="607639" y="245151"/>
                </a:cubicBezTo>
                <a:lnTo>
                  <a:pt x="607639" y="345042"/>
                </a:lnTo>
                <a:lnTo>
                  <a:pt x="559754" y="345042"/>
                </a:lnTo>
                <a:cubicBezTo>
                  <a:pt x="551832" y="370103"/>
                  <a:pt x="528335" y="388322"/>
                  <a:pt x="500654" y="388322"/>
                </a:cubicBezTo>
                <a:cubicBezTo>
                  <a:pt x="472973" y="388322"/>
                  <a:pt x="449475" y="370103"/>
                  <a:pt x="441554" y="345042"/>
                </a:cubicBezTo>
                <a:lnTo>
                  <a:pt x="430873" y="345042"/>
                </a:lnTo>
                <a:lnTo>
                  <a:pt x="430873" y="326468"/>
                </a:lnTo>
                <a:lnTo>
                  <a:pt x="430873" y="307894"/>
                </a:lnTo>
                <a:lnTo>
                  <a:pt x="430873" y="139750"/>
                </a:lnTo>
                <a:lnTo>
                  <a:pt x="430873" y="121176"/>
                </a:lnTo>
                <a:close/>
                <a:moveTo>
                  <a:pt x="0" y="0"/>
                </a:moveTo>
                <a:lnTo>
                  <a:pt x="393685" y="0"/>
                </a:lnTo>
                <a:lnTo>
                  <a:pt x="393685" y="18572"/>
                </a:lnTo>
                <a:lnTo>
                  <a:pt x="393685" y="102632"/>
                </a:lnTo>
                <a:lnTo>
                  <a:pt x="393685" y="192291"/>
                </a:lnTo>
                <a:lnTo>
                  <a:pt x="392439" y="192291"/>
                </a:lnTo>
                <a:lnTo>
                  <a:pt x="37206" y="192291"/>
                </a:lnTo>
                <a:lnTo>
                  <a:pt x="18603" y="192291"/>
                </a:lnTo>
                <a:lnTo>
                  <a:pt x="0" y="192291"/>
                </a:lnTo>
                <a:close/>
              </a:path>
            </a:pathLst>
          </a:custGeom>
          <a:solidFill>
            <a:schemeClr val="tx1">
              <a:lumMod val="50000"/>
              <a:lumOff val="50000"/>
            </a:schemeClr>
          </a:solidFill>
          <a:ln>
            <a:noFill/>
          </a:ln>
        </p:spPr>
        <p:txBody>
          <a:bodyPr/>
          <a:lstStyle/>
          <a:p>
            <a:endParaRPr lang="zh-CN" altLang="en-US"/>
          </a:p>
        </p:txBody>
      </p:sp>
      <p:sp>
        <p:nvSpPr>
          <p:cNvPr id="20" name="warehouse_124434"/>
          <p:cNvSpPr>
            <a:spLocks noChangeAspect="1"/>
          </p:cNvSpPr>
          <p:nvPr/>
        </p:nvSpPr>
        <p:spPr bwMode="auto">
          <a:xfrm>
            <a:off x="813919" y="5276144"/>
            <a:ext cx="390337" cy="329916"/>
          </a:xfrm>
          <a:custGeom>
            <a:avLst/>
            <a:gdLst>
              <a:gd name="connsiteX0" fmla="*/ 374919 w 608415"/>
              <a:gd name="connsiteY0" fmla="*/ 501375 h 572295"/>
              <a:gd name="connsiteX1" fmla="*/ 340503 w 608415"/>
              <a:gd name="connsiteY1" fmla="*/ 535890 h 572295"/>
              <a:gd name="connsiteX2" fmla="*/ 409488 w 608415"/>
              <a:gd name="connsiteY2" fmla="*/ 535890 h 572295"/>
              <a:gd name="connsiteX3" fmla="*/ 233568 w 608415"/>
              <a:gd name="connsiteY3" fmla="*/ 501375 h 572295"/>
              <a:gd name="connsiteX4" fmla="*/ 198998 w 608415"/>
              <a:gd name="connsiteY4" fmla="*/ 535890 h 572295"/>
              <a:gd name="connsiteX5" fmla="*/ 267984 w 608415"/>
              <a:gd name="connsiteY5" fmla="*/ 535890 h 572295"/>
              <a:gd name="connsiteX6" fmla="*/ 430691 w 608415"/>
              <a:gd name="connsiteY6" fmla="*/ 445844 h 572295"/>
              <a:gd name="connsiteX7" fmla="*/ 396121 w 608415"/>
              <a:gd name="connsiteY7" fmla="*/ 480206 h 572295"/>
              <a:gd name="connsiteX8" fmla="*/ 430691 w 608415"/>
              <a:gd name="connsiteY8" fmla="*/ 514721 h 572295"/>
              <a:gd name="connsiteX9" fmla="*/ 319300 w 608415"/>
              <a:gd name="connsiteY9" fmla="*/ 445844 h 572295"/>
              <a:gd name="connsiteX10" fmla="*/ 319300 w 608415"/>
              <a:gd name="connsiteY10" fmla="*/ 514721 h 572295"/>
              <a:gd name="connsiteX11" fmla="*/ 353716 w 608415"/>
              <a:gd name="connsiteY11" fmla="*/ 480206 h 572295"/>
              <a:gd name="connsiteX12" fmla="*/ 289186 w 608415"/>
              <a:gd name="connsiteY12" fmla="*/ 445844 h 572295"/>
              <a:gd name="connsiteX13" fmla="*/ 254770 w 608415"/>
              <a:gd name="connsiteY13" fmla="*/ 480206 h 572295"/>
              <a:gd name="connsiteX14" fmla="*/ 289186 w 608415"/>
              <a:gd name="connsiteY14" fmla="*/ 514721 h 572295"/>
              <a:gd name="connsiteX15" fmla="*/ 177796 w 608415"/>
              <a:gd name="connsiteY15" fmla="*/ 445844 h 572295"/>
              <a:gd name="connsiteX16" fmla="*/ 177796 w 608415"/>
              <a:gd name="connsiteY16" fmla="*/ 514721 h 572295"/>
              <a:gd name="connsiteX17" fmla="*/ 212365 w 608415"/>
              <a:gd name="connsiteY17" fmla="*/ 480206 h 572295"/>
              <a:gd name="connsiteX18" fmla="*/ 340503 w 608415"/>
              <a:gd name="connsiteY18" fmla="*/ 424675 h 572295"/>
              <a:gd name="connsiteX19" fmla="*/ 374919 w 608415"/>
              <a:gd name="connsiteY19" fmla="*/ 459037 h 572295"/>
              <a:gd name="connsiteX20" fmla="*/ 409488 w 608415"/>
              <a:gd name="connsiteY20" fmla="*/ 424675 h 572295"/>
              <a:gd name="connsiteX21" fmla="*/ 198998 w 608415"/>
              <a:gd name="connsiteY21" fmla="*/ 424675 h 572295"/>
              <a:gd name="connsiteX22" fmla="*/ 233568 w 608415"/>
              <a:gd name="connsiteY22" fmla="*/ 459037 h 572295"/>
              <a:gd name="connsiteX23" fmla="*/ 267984 w 608415"/>
              <a:gd name="connsiteY23" fmla="*/ 424675 h 572295"/>
              <a:gd name="connsiteX24" fmla="*/ 374919 w 608415"/>
              <a:gd name="connsiteY24" fmla="*/ 360247 h 572295"/>
              <a:gd name="connsiteX25" fmla="*/ 340503 w 608415"/>
              <a:gd name="connsiteY25" fmla="*/ 394762 h 572295"/>
              <a:gd name="connsiteX26" fmla="*/ 409488 w 608415"/>
              <a:gd name="connsiteY26" fmla="*/ 394762 h 572295"/>
              <a:gd name="connsiteX27" fmla="*/ 430691 w 608415"/>
              <a:gd name="connsiteY27" fmla="*/ 304716 h 572295"/>
              <a:gd name="connsiteX28" fmla="*/ 396121 w 608415"/>
              <a:gd name="connsiteY28" fmla="*/ 339078 h 572295"/>
              <a:gd name="connsiteX29" fmla="*/ 430691 w 608415"/>
              <a:gd name="connsiteY29" fmla="*/ 373593 h 572295"/>
              <a:gd name="connsiteX30" fmla="*/ 319300 w 608415"/>
              <a:gd name="connsiteY30" fmla="*/ 304716 h 572295"/>
              <a:gd name="connsiteX31" fmla="*/ 319300 w 608415"/>
              <a:gd name="connsiteY31" fmla="*/ 373593 h 572295"/>
              <a:gd name="connsiteX32" fmla="*/ 353716 w 608415"/>
              <a:gd name="connsiteY32" fmla="*/ 339078 h 572295"/>
              <a:gd name="connsiteX33" fmla="*/ 340503 w 608415"/>
              <a:gd name="connsiteY33" fmla="*/ 283547 h 572295"/>
              <a:gd name="connsiteX34" fmla="*/ 374919 w 608415"/>
              <a:gd name="connsiteY34" fmla="*/ 317908 h 572295"/>
              <a:gd name="connsiteX35" fmla="*/ 409488 w 608415"/>
              <a:gd name="connsiteY35" fmla="*/ 283547 h 572295"/>
              <a:gd name="connsiteX36" fmla="*/ 304243 w 608415"/>
              <a:gd name="connsiteY36" fmla="*/ 253480 h 572295"/>
              <a:gd name="connsiteX37" fmla="*/ 445594 w 608415"/>
              <a:gd name="connsiteY37" fmla="*/ 253480 h 572295"/>
              <a:gd name="connsiteX38" fmla="*/ 460651 w 608415"/>
              <a:gd name="connsiteY38" fmla="*/ 268513 h 572295"/>
              <a:gd name="connsiteX39" fmla="*/ 460651 w 608415"/>
              <a:gd name="connsiteY39" fmla="*/ 550923 h 572295"/>
              <a:gd name="connsiteX40" fmla="*/ 445594 w 608415"/>
              <a:gd name="connsiteY40" fmla="*/ 565803 h 572295"/>
              <a:gd name="connsiteX41" fmla="*/ 162892 w 608415"/>
              <a:gd name="connsiteY41" fmla="*/ 565803 h 572295"/>
              <a:gd name="connsiteX42" fmla="*/ 147835 w 608415"/>
              <a:gd name="connsiteY42" fmla="*/ 550923 h 572295"/>
              <a:gd name="connsiteX43" fmla="*/ 147835 w 608415"/>
              <a:gd name="connsiteY43" fmla="*/ 409642 h 572295"/>
              <a:gd name="connsiteX44" fmla="*/ 162892 w 608415"/>
              <a:gd name="connsiteY44" fmla="*/ 394762 h 572295"/>
              <a:gd name="connsiteX45" fmla="*/ 289186 w 608415"/>
              <a:gd name="connsiteY45" fmla="*/ 394762 h 572295"/>
              <a:gd name="connsiteX46" fmla="*/ 289186 w 608415"/>
              <a:gd name="connsiteY46" fmla="*/ 268513 h 572295"/>
              <a:gd name="connsiteX47" fmla="*/ 304243 w 608415"/>
              <a:gd name="connsiteY47" fmla="*/ 253480 h 572295"/>
              <a:gd name="connsiteX48" fmla="*/ 304208 w 608415"/>
              <a:gd name="connsiteY48" fmla="*/ 45262 h 572295"/>
              <a:gd name="connsiteX49" fmla="*/ 42865 w 608415"/>
              <a:gd name="connsiteY49" fmla="*/ 175831 h 572295"/>
              <a:gd name="connsiteX50" fmla="*/ 42865 w 608415"/>
              <a:gd name="connsiteY50" fmla="*/ 529488 h 572295"/>
              <a:gd name="connsiteX51" fmla="*/ 70674 w 608415"/>
              <a:gd name="connsiteY51" fmla="*/ 529488 h 572295"/>
              <a:gd name="connsiteX52" fmla="*/ 70674 w 608415"/>
              <a:gd name="connsiteY52" fmla="*/ 197925 h 572295"/>
              <a:gd name="connsiteX53" fmla="*/ 92184 w 608415"/>
              <a:gd name="connsiteY53" fmla="*/ 176445 h 572295"/>
              <a:gd name="connsiteX54" fmla="*/ 516231 w 608415"/>
              <a:gd name="connsiteY54" fmla="*/ 176445 h 572295"/>
              <a:gd name="connsiteX55" fmla="*/ 537741 w 608415"/>
              <a:gd name="connsiteY55" fmla="*/ 197925 h 572295"/>
              <a:gd name="connsiteX56" fmla="*/ 537741 w 608415"/>
              <a:gd name="connsiteY56" fmla="*/ 529488 h 572295"/>
              <a:gd name="connsiteX57" fmla="*/ 565550 w 608415"/>
              <a:gd name="connsiteY57" fmla="*/ 529488 h 572295"/>
              <a:gd name="connsiteX58" fmla="*/ 565550 w 608415"/>
              <a:gd name="connsiteY58" fmla="*/ 175831 h 572295"/>
              <a:gd name="connsiteX59" fmla="*/ 294682 w 608415"/>
              <a:gd name="connsiteY59" fmla="*/ 2301 h 572295"/>
              <a:gd name="connsiteX60" fmla="*/ 313733 w 608415"/>
              <a:gd name="connsiteY60" fmla="*/ 2301 h 572295"/>
              <a:gd name="connsiteX61" fmla="*/ 596585 w 608415"/>
              <a:gd name="connsiteY61" fmla="*/ 143457 h 572295"/>
              <a:gd name="connsiteX62" fmla="*/ 608415 w 608415"/>
              <a:gd name="connsiteY62" fmla="*/ 162636 h 572295"/>
              <a:gd name="connsiteX63" fmla="*/ 608415 w 608415"/>
              <a:gd name="connsiteY63" fmla="*/ 550968 h 572295"/>
              <a:gd name="connsiteX64" fmla="*/ 587059 w 608415"/>
              <a:gd name="connsiteY64" fmla="*/ 572295 h 572295"/>
              <a:gd name="connsiteX65" fmla="*/ 516231 w 608415"/>
              <a:gd name="connsiteY65" fmla="*/ 572295 h 572295"/>
              <a:gd name="connsiteX66" fmla="*/ 494875 w 608415"/>
              <a:gd name="connsiteY66" fmla="*/ 550968 h 572295"/>
              <a:gd name="connsiteX67" fmla="*/ 494875 w 608415"/>
              <a:gd name="connsiteY67" fmla="*/ 219252 h 572295"/>
              <a:gd name="connsiteX68" fmla="*/ 113540 w 608415"/>
              <a:gd name="connsiteY68" fmla="*/ 219252 h 572295"/>
              <a:gd name="connsiteX69" fmla="*/ 113540 w 608415"/>
              <a:gd name="connsiteY69" fmla="*/ 550968 h 572295"/>
              <a:gd name="connsiteX70" fmla="*/ 92184 w 608415"/>
              <a:gd name="connsiteY70" fmla="*/ 572295 h 572295"/>
              <a:gd name="connsiteX71" fmla="*/ 21356 w 608415"/>
              <a:gd name="connsiteY71" fmla="*/ 572295 h 572295"/>
              <a:gd name="connsiteX72" fmla="*/ 0 w 608415"/>
              <a:gd name="connsiteY72" fmla="*/ 550968 h 572295"/>
              <a:gd name="connsiteX73" fmla="*/ 0 w 608415"/>
              <a:gd name="connsiteY73" fmla="*/ 162636 h 572295"/>
              <a:gd name="connsiteX74" fmla="*/ 11830 w 608415"/>
              <a:gd name="connsiteY74" fmla="*/ 143457 h 572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608415" h="572295">
                <a:moveTo>
                  <a:pt x="374919" y="501375"/>
                </a:moveTo>
                <a:lnTo>
                  <a:pt x="340503" y="535890"/>
                </a:lnTo>
                <a:lnTo>
                  <a:pt x="409488" y="535890"/>
                </a:lnTo>
                <a:close/>
                <a:moveTo>
                  <a:pt x="233568" y="501375"/>
                </a:moveTo>
                <a:lnTo>
                  <a:pt x="198998" y="535890"/>
                </a:lnTo>
                <a:lnTo>
                  <a:pt x="267984" y="535890"/>
                </a:lnTo>
                <a:close/>
                <a:moveTo>
                  <a:pt x="430691" y="445844"/>
                </a:moveTo>
                <a:lnTo>
                  <a:pt x="396121" y="480206"/>
                </a:lnTo>
                <a:lnTo>
                  <a:pt x="430691" y="514721"/>
                </a:lnTo>
                <a:close/>
                <a:moveTo>
                  <a:pt x="319300" y="445844"/>
                </a:moveTo>
                <a:lnTo>
                  <a:pt x="319300" y="514721"/>
                </a:lnTo>
                <a:lnTo>
                  <a:pt x="353716" y="480206"/>
                </a:lnTo>
                <a:close/>
                <a:moveTo>
                  <a:pt x="289186" y="445844"/>
                </a:moveTo>
                <a:lnTo>
                  <a:pt x="254770" y="480206"/>
                </a:lnTo>
                <a:lnTo>
                  <a:pt x="289186" y="514721"/>
                </a:lnTo>
                <a:close/>
                <a:moveTo>
                  <a:pt x="177796" y="445844"/>
                </a:moveTo>
                <a:lnTo>
                  <a:pt x="177796" y="514721"/>
                </a:lnTo>
                <a:lnTo>
                  <a:pt x="212365" y="480206"/>
                </a:lnTo>
                <a:close/>
                <a:moveTo>
                  <a:pt x="340503" y="424675"/>
                </a:moveTo>
                <a:lnTo>
                  <a:pt x="374919" y="459037"/>
                </a:lnTo>
                <a:lnTo>
                  <a:pt x="409488" y="424675"/>
                </a:lnTo>
                <a:close/>
                <a:moveTo>
                  <a:pt x="198998" y="424675"/>
                </a:moveTo>
                <a:lnTo>
                  <a:pt x="233568" y="459037"/>
                </a:lnTo>
                <a:lnTo>
                  <a:pt x="267984" y="424675"/>
                </a:lnTo>
                <a:close/>
                <a:moveTo>
                  <a:pt x="374919" y="360247"/>
                </a:moveTo>
                <a:lnTo>
                  <a:pt x="340503" y="394762"/>
                </a:lnTo>
                <a:lnTo>
                  <a:pt x="409488" y="394762"/>
                </a:lnTo>
                <a:close/>
                <a:moveTo>
                  <a:pt x="430691" y="304716"/>
                </a:moveTo>
                <a:lnTo>
                  <a:pt x="396121" y="339078"/>
                </a:lnTo>
                <a:lnTo>
                  <a:pt x="430691" y="373593"/>
                </a:lnTo>
                <a:close/>
                <a:moveTo>
                  <a:pt x="319300" y="304716"/>
                </a:moveTo>
                <a:lnTo>
                  <a:pt x="319300" y="373593"/>
                </a:lnTo>
                <a:lnTo>
                  <a:pt x="353716" y="339078"/>
                </a:lnTo>
                <a:close/>
                <a:moveTo>
                  <a:pt x="340503" y="283547"/>
                </a:moveTo>
                <a:lnTo>
                  <a:pt x="374919" y="317908"/>
                </a:lnTo>
                <a:lnTo>
                  <a:pt x="409488" y="283547"/>
                </a:lnTo>
                <a:close/>
                <a:moveTo>
                  <a:pt x="304243" y="253480"/>
                </a:moveTo>
                <a:lnTo>
                  <a:pt x="445594" y="253480"/>
                </a:lnTo>
                <a:cubicBezTo>
                  <a:pt x="453891" y="253480"/>
                  <a:pt x="460651" y="260230"/>
                  <a:pt x="460651" y="268513"/>
                </a:cubicBezTo>
                <a:lnTo>
                  <a:pt x="460651" y="550923"/>
                </a:lnTo>
                <a:cubicBezTo>
                  <a:pt x="460651" y="559054"/>
                  <a:pt x="453891" y="565803"/>
                  <a:pt x="445594" y="565803"/>
                </a:cubicBezTo>
                <a:lnTo>
                  <a:pt x="162892" y="565803"/>
                </a:lnTo>
                <a:cubicBezTo>
                  <a:pt x="154596" y="565803"/>
                  <a:pt x="147835" y="559054"/>
                  <a:pt x="147835" y="550923"/>
                </a:cubicBezTo>
                <a:lnTo>
                  <a:pt x="147835" y="409642"/>
                </a:lnTo>
                <a:cubicBezTo>
                  <a:pt x="147835" y="401358"/>
                  <a:pt x="154596" y="394762"/>
                  <a:pt x="162892" y="394762"/>
                </a:cubicBezTo>
                <a:lnTo>
                  <a:pt x="289186" y="394762"/>
                </a:lnTo>
                <a:lnTo>
                  <a:pt x="289186" y="268513"/>
                </a:lnTo>
                <a:cubicBezTo>
                  <a:pt x="289186" y="260230"/>
                  <a:pt x="295947" y="253480"/>
                  <a:pt x="304243" y="253480"/>
                </a:cubicBezTo>
                <a:close/>
                <a:moveTo>
                  <a:pt x="304208" y="45262"/>
                </a:moveTo>
                <a:lnTo>
                  <a:pt x="42865" y="175831"/>
                </a:lnTo>
                <a:lnTo>
                  <a:pt x="42865" y="529488"/>
                </a:lnTo>
                <a:lnTo>
                  <a:pt x="70674" y="529488"/>
                </a:lnTo>
                <a:lnTo>
                  <a:pt x="70674" y="197925"/>
                </a:lnTo>
                <a:cubicBezTo>
                  <a:pt x="70674" y="186111"/>
                  <a:pt x="80354" y="176445"/>
                  <a:pt x="92184" y="176445"/>
                </a:cubicBezTo>
                <a:lnTo>
                  <a:pt x="516231" y="176445"/>
                </a:lnTo>
                <a:cubicBezTo>
                  <a:pt x="528061" y="176445"/>
                  <a:pt x="537741" y="186111"/>
                  <a:pt x="537741" y="197925"/>
                </a:cubicBezTo>
                <a:lnTo>
                  <a:pt x="537741" y="529488"/>
                </a:lnTo>
                <a:lnTo>
                  <a:pt x="565550" y="529488"/>
                </a:lnTo>
                <a:lnTo>
                  <a:pt x="565550" y="175831"/>
                </a:lnTo>
                <a:close/>
                <a:moveTo>
                  <a:pt x="294682" y="2301"/>
                </a:moveTo>
                <a:cubicBezTo>
                  <a:pt x="300674" y="-767"/>
                  <a:pt x="307741" y="-767"/>
                  <a:pt x="313733" y="2301"/>
                </a:cubicBezTo>
                <a:lnTo>
                  <a:pt x="596585" y="143457"/>
                </a:lnTo>
                <a:cubicBezTo>
                  <a:pt x="603806" y="147140"/>
                  <a:pt x="608415" y="154504"/>
                  <a:pt x="608415" y="162636"/>
                </a:cubicBezTo>
                <a:lnTo>
                  <a:pt x="608415" y="550968"/>
                </a:lnTo>
                <a:cubicBezTo>
                  <a:pt x="608415" y="562783"/>
                  <a:pt x="598890" y="572295"/>
                  <a:pt x="587059" y="572295"/>
                </a:cubicBezTo>
                <a:lnTo>
                  <a:pt x="516231" y="572295"/>
                </a:lnTo>
                <a:cubicBezTo>
                  <a:pt x="504401" y="572295"/>
                  <a:pt x="494875" y="562783"/>
                  <a:pt x="494875" y="550968"/>
                </a:cubicBezTo>
                <a:lnTo>
                  <a:pt x="494875" y="219252"/>
                </a:lnTo>
                <a:lnTo>
                  <a:pt x="113540" y="219252"/>
                </a:lnTo>
                <a:lnTo>
                  <a:pt x="113540" y="550968"/>
                </a:lnTo>
                <a:cubicBezTo>
                  <a:pt x="113540" y="562783"/>
                  <a:pt x="104014" y="572295"/>
                  <a:pt x="92184" y="572295"/>
                </a:cubicBezTo>
                <a:lnTo>
                  <a:pt x="21356" y="572295"/>
                </a:lnTo>
                <a:cubicBezTo>
                  <a:pt x="9525" y="572295"/>
                  <a:pt x="0" y="562783"/>
                  <a:pt x="0" y="550968"/>
                </a:cubicBezTo>
                <a:lnTo>
                  <a:pt x="0" y="162636"/>
                </a:lnTo>
                <a:cubicBezTo>
                  <a:pt x="0" y="154504"/>
                  <a:pt x="4609" y="147140"/>
                  <a:pt x="11830" y="143457"/>
                </a:cubicBezTo>
                <a:close/>
              </a:path>
            </a:pathLst>
          </a:custGeom>
          <a:solidFill>
            <a:schemeClr val="tx1">
              <a:lumMod val="50000"/>
              <a:lumOff val="50000"/>
            </a:schemeClr>
          </a:solidFill>
          <a:ln>
            <a:noFill/>
          </a:ln>
        </p:spPr>
      </p:sp>
      <p:sp>
        <p:nvSpPr>
          <p:cNvPr id="21" name="矩形: 圆角 20"/>
          <p:cNvSpPr/>
          <p:nvPr/>
        </p:nvSpPr>
        <p:spPr>
          <a:xfrm>
            <a:off x="681037" y="3552970"/>
            <a:ext cx="685053" cy="2191612"/>
          </a:xfrm>
          <a:prstGeom prst="roundRect">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zh-CN" altLang="en-US"/>
          </a:p>
        </p:txBody>
      </p:sp>
      <p:sp>
        <p:nvSpPr>
          <p:cNvPr id="24" name="Rectangle 9"/>
          <p:cNvSpPr/>
          <p:nvPr/>
        </p:nvSpPr>
        <p:spPr>
          <a:xfrm>
            <a:off x="1295977" y="4709017"/>
            <a:ext cx="855492" cy="296897"/>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sz="1400" b="1" dirty="0"/>
              <a:t>IoT UE</a:t>
            </a:r>
            <a:endParaRPr lang="en-US" sz="1400" b="1" dirty="0"/>
          </a:p>
        </p:txBody>
      </p:sp>
      <p:sp>
        <p:nvSpPr>
          <p:cNvPr id="25" name="Rectangle 9"/>
          <p:cNvSpPr/>
          <p:nvPr/>
        </p:nvSpPr>
        <p:spPr>
          <a:xfrm>
            <a:off x="1295977" y="5085005"/>
            <a:ext cx="855492" cy="296897"/>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sz="1400" b="1" dirty="0"/>
              <a:t>IoT UE</a:t>
            </a:r>
            <a:endParaRPr lang="en-US" sz="1400" b="1" dirty="0"/>
          </a:p>
        </p:txBody>
      </p:sp>
      <p:sp>
        <p:nvSpPr>
          <p:cNvPr id="33" name="Rectangle: Rounded Corners 38"/>
          <p:cNvSpPr/>
          <p:nvPr/>
        </p:nvSpPr>
        <p:spPr>
          <a:xfrm>
            <a:off x="3581489" y="3615150"/>
            <a:ext cx="1188990" cy="582587"/>
          </a:xfrm>
          <a:prstGeom prst="roundRect">
            <a:avLst/>
          </a:prstGeom>
          <a:gradFill>
            <a:gsLst>
              <a:gs pos="0">
                <a:schemeClr val="accent6">
                  <a:lumMod val="60000"/>
                  <a:lumOff val="40000"/>
                </a:schemeClr>
              </a:gs>
              <a:gs pos="35000">
                <a:schemeClr val="accent6">
                  <a:lumMod val="40000"/>
                  <a:lumOff val="60000"/>
                </a:schemeClr>
              </a:gs>
              <a:gs pos="100000">
                <a:schemeClr val="accent6">
                  <a:lumMod val="20000"/>
                  <a:lumOff val="80000"/>
                </a:schemeClr>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sz="300" dirty="0"/>
          </a:p>
          <a:p>
            <a:pPr algn="ctr"/>
            <a:endParaRPr lang="en-US" sz="300" dirty="0"/>
          </a:p>
          <a:p>
            <a:pPr algn="ctr"/>
            <a:endParaRPr lang="en-US" sz="300" dirty="0"/>
          </a:p>
          <a:p>
            <a:pPr algn="ctr"/>
            <a:endParaRPr lang="en-US" sz="300" dirty="0"/>
          </a:p>
          <a:p>
            <a:pPr algn="ctr"/>
            <a:endParaRPr lang="en-US" sz="300" dirty="0"/>
          </a:p>
          <a:p>
            <a:pPr algn="ctr"/>
            <a:endParaRPr lang="en-US" sz="300" dirty="0"/>
          </a:p>
        </p:txBody>
      </p:sp>
      <p:sp>
        <p:nvSpPr>
          <p:cNvPr id="28" name="文本框 27"/>
          <p:cNvSpPr txBox="1"/>
          <p:nvPr/>
        </p:nvSpPr>
        <p:spPr>
          <a:xfrm>
            <a:off x="3579504" y="4707539"/>
            <a:ext cx="1738665" cy="283510"/>
          </a:xfrm>
          <a:prstGeom prst="rect">
            <a:avLst/>
          </a:prstGeom>
          <a:noFill/>
        </p:spPr>
        <p:txBody>
          <a:bodyPr wrap="square" rtlCol="0">
            <a:spAutoFit/>
          </a:bodyPr>
          <a:lstStyle/>
          <a:p>
            <a:r>
              <a:rPr lang="en-US" altLang="zh-CN" sz="1200" dirty="0" err="1"/>
              <a:t>Data+data</a:t>
            </a:r>
            <a:r>
              <a:rPr lang="en-US" altLang="zh-CN" sz="1200" dirty="0"/>
              <a:t> signature</a:t>
            </a:r>
            <a:endParaRPr lang="zh-CN" altLang="en-US" sz="1200" dirty="0"/>
          </a:p>
        </p:txBody>
      </p:sp>
      <p:sp>
        <p:nvSpPr>
          <p:cNvPr id="29" name="文本框 28"/>
          <p:cNvSpPr txBox="1"/>
          <p:nvPr/>
        </p:nvSpPr>
        <p:spPr>
          <a:xfrm>
            <a:off x="3579504" y="5098653"/>
            <a:ext cx="2246668" cy="307777"/>
          </a:xfrm>
          <a:prstGeom prst="rect">
            <a:avLst/>
          </a:prstGeom>
          <a:noFill/>
        </p:spPr>
        <p:txBody>
          <a:bodyPr wrap="square" rtlCol="0">
            <a:spAutoFit/>
          </a:bodyPr>
          <a:lstStyle/>
          <a:p>
            <a:r>
              <a:rPr lang="en-US" altLang="zh-CN" sz="1400" b="1" dirty="0" err="1">
                <a:solidFill>
                  <a:schemeClr val="tx2">
                    <a:lumMod val="60000"/>
                    <a:lumOff val="40000"/>
                  </a:schemeClr>
                </a:solidFill>
              </a:rPr>
              <a:t>Data+data</a:t>
            </a:r>
            <a:r>
              <a:rPr lang="en-US" altLang="zh-CN" sz="1400" b="1" dirty="0">
                <a:solidFill>
                  <a:schemeClr val="tx2">
                    <a:lumMod val="60000"/>
                    <a:lumOff val="40000"/>
                  </a:schemeClr>
                </a:solidFill>
              </a:rPr>
              <a:t> signature</a:t>
            </a:r>
            <a:endParaRPr lang="zh-CN" altLang="en-US" sz="1400" b="1" dirty="0">
              <a:solidFill>
                <a:schemeClr val="tx2">
                  <a:lumMod val="60000"/>
                  <a:lumOff val="40000"/>
                </a:schemeClr>
              </a:solidFill>
            </a:endParaRPr>
          </a:p>
        </p:txBody>
      </p:sp>
      <p:sp>
        <p:nvSpPr>
          <p:cNvPr id="7" name="文本框 6"/>
          <p:cNvSpPr txBox="1"/>
          <p:nvPr/>
        </p:nvSpPr>
        <p:spPr>
          <a:xfrm>
            <a:off x="3616982" y="3796599"/>
            <a:ext cx="1247227" cy="283510"/>
          </a:xfrm>
          <a:prstGeom prst="rect">
            <a:avLst/>
          </a:prstGeom>
          <a:noFill/>
        </p:spPr>
        <p:txBody>
          <a:bodyPr wrap="square" rtlCol="0">
            <a:spAutoFit/>
          </a:bodyPr>
          <a:lstStyle/>
          <a:p>
            <a:r>
              <a:rPr lang="en-US" altLang="zh-CN" sz="1200" dirty="0"/>
              <a:t>3GPP System</a:t>
            </a:r>
            <a:endParaRPr lang="zh-CN" altLang="en-US" sz="1200" dirty="0"/>
          </a:p>
        </p:txBody>
      </p:sp>
      <p:sp>
        <p:nvSpPr>
          <p:cNvPr id="34" name="文本框 33"/>
          <p:cNvSpPr txBox="1"/>
          <p:nvPr/>
        </p:nvSpPr>
        <p:spPr>
          <a:xfrm rot="20184994">
            <a:off x="1891336" y="4054488"/>
            <a:ext cx="1720244" cy="276999"/>
          </a:xfrm>
          <a:prstGeom prst="rect">
            <a:avLst/>
          </a:prstGeom>
          <a:noFill/>
        </p:spPr>
        <p:txBody>
          <a:bodyPr wrap="square" rtlCol="0">
            <a:spAutoFit/>
          </a:bodyPr>
          <a:lstStyle/>
          <a:p>
            <a:r>
              <a:rPr lang="en-US" altLang="zh-CN" sz="1200" dirty="0"/>
              <a:t>UE</a:t>
            </a:r>
            <a:r>
              <a:rPr lang="zh-CN" altLang="en-US" sz="1200" dirty="0"/>
              <a:t> </a:t>
            </a:r>
            <a:r>
              <a:rPr lang="en-US" altLang="zh-CN" sz="1200" dirty="0"/>
              <a:t>access</a:t>
            </a:r>
            <a:r>
              <a:rPr lang="zh-CN" altLang="en-US" sz="1200" dirty="0"/>
              <a:t> </a:t>
            </a:r>
            <a:r>
              <a:rPr lang="en-US" altLang="zh-CN" sz="1200" dirty="0"/>
              <a:t>network</a:t>
            </a:r>
            <a:endParaRPr lang="zh-CN" altLang="en-US" sz="1200" dirty="0"/>
          </a:p>
        </p:txBody>
      </p:sp>
      <p:sp>
        <p:nvSpPr>
          <p:cNvPr id="38" name="矩形 39"/>
          <p:cNvSpPr>
            <a:spLocks noChangeArrowheads="1"/>
          </p:cNvSpPr>
          <p:nvPr/>
        </p:nvSpPr>
        <p:spPr bwMode="auto">
          <a:xfrm>
            <a:off x="579923" y="3127265"/>
            <a:ext cx="2090617" cy="2782182"/>
          </a:xfrm>
          <a:prstGeom prst="rect">
            <a:avLst/>
          </a:prstGeom>
          <a:noFill/>
          <a:ln w="12700">
            <a:solidFill>
              <a:schemeClr val="tx1">
                <a:lumMod val="75000"/>
                <a:lumOff val="2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zh-CN" altLang="en-US" sz="1800" dirty="0"/>
          </a:p>
        </p:txBody>
      </p:sp>
      <p:sp>
        <p:nvSpPr>
          <p:cNvPr id="40" name="文本框 39"/>
          <p:cNvSpPr txBox="1"/>
          <p:nvPr/>
        </p:nvSpPr>
        <p:spPr>
          <a:xfrm>
            <a:off x="969635" y="3205704"/>
            <a:ext cx="1750714" cy="315012"/>
          </a:xfrm>
          <a:prstGeom prst="rect">
            <a:avLst/>
          </a:prstGeom>
          <a:noFill/>
        </p:spPr>
        <p:txBody>
          <a:bodyPr wrap="square" rtlCol="0">
            <a:spAutoFit/>
          </a:bodyPr>
          <a:lstStyle/>
          <a:p>
            <a:r>
              <a:rPr lang="en-US" altLang="zh-CN" sz="1400" dirty="0"/>
              <a:t>Data Generation</a:t>
            </a:r>
            <a:endParaRPr lang="zh-CN" altLang="en-US" sz="1400" dirty="0"/>
          </a:p>
        </p:txBody>
      </p:sp>
      <p:sp>
        <p:nvSpPr>
          <p:cNvPr id="43" name="箭头: 右 42"/>
          <p:cNvSpPr/>
          <p:nvPr/>
        </p:nvSpPr>
        <p:spPr bwMode="auto">
          <a:xfrm rot="20181504">
            <a:off x="2077632" y="4288692"/>
            <a:ext cx="1532227" cy="238758"/>
          </a:xfrm>
          <a:prstGeom prst="rightArrow">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44" name="标题 1"/>
          <p:cNvSpPr>
            <a:spLocks noGrp="1"/>
          </p:cNvSpPr>
          <p:nvPr>
            <p:ph type="title"/>
          </p:nvPr>
        </p:nvSpPr>
        <p:spPr>
          <a:xfrm>
            <a:off x="610870" y="73520"/>
            <a:ext cx="6827838" cy="1143000"/>
          </a:xfrm>
          <a:noFill/>
          <a:ln w="9525">
            <a:noFill/>
          </a:ln>
        </p:spPr>
        <p:txBody>
          <a:bodyPr vert="horz" wrap="square" lIns="91440" tIns="45720" rIns="91440" bIns="45720" numCol="1" anchor="ctr" anchorCtr="0" compatLnSpc="1"/>
          <a:lstStyle/>
          <a:p>
            <a:r>
              <a:rPr lang="en-US" altLang="zh-CN" b="1" dirty="0" smtClean="0">
                <a:effectLst>
                  <a:outerShdw blurRad="38100" dist="38100" dir="2700000" algn="tl">
                    <a:srgbClr val="000000">
                      <a:alpha val="43137"/>
                    </a:srgbClr>
                  </a:outerShdw>
                </a:effectLst>
              </a:rPr>
              <a:t>Service Flow Example-1/3</a:t>
            </a:r>
            <a:endParaRPr lang="zh-CN" altLang="en-US" b="1" dirty="0">
              <a:effectLst>
                <a:outerShdw blurRad="38100" dist="38100" dir="2700000" algn="tl">
                  <a:srgbClr val="000000">
                    <a:alpha val="43137"/>
                  </a:srgbClr>
                </a:outerShdw>
              </a:effectLst>
            </a:endParaRPr>
          </a:p>
        </p:txBody>
      </p:sp>
      <p:sp>
        <p:nvSpPr>
          <p:cNvPr id="45" name="矩形 1"/>
          <p:cNvSpPr/>
          <p:nvPr/>
        </p:nvSpPr>
        <p:spPr>
          <a:xfrm>
            <a:off x="2154" y="1175596"/>
            <a:ext cx="8258175" cy="368300"/>
          </a:xfrm>
          <a:prstGeom prst="rect">
            <a:avLst/>
          </a:prstGeom>
          <a:noFill/>
          <a:ln w="9525">
            <a:noFill/>
          </a:ln>
        </p:spPr>
        <p:txBody>
          <a:bodyPr wrap="square" anchor="t">
            <a:spAutoFit/>
          </a:bodyPr>
          <a:lstStyle/>
          <a:p>
            <a:pPr marL="342900" indent="-342900" eaLnBrk="0" hangingPunct="0">
              <a:spcBef>
                <a:spcPts val="600"/>
              </a:spcBef>
              <a:spcAft>
                <a:spcPts val="600"/>
              </a:spcAft>
              <a:buBlip>
                <a:blip r:embed="rId2"/>
              </a:buBlip>
            </a:pPr>
            <a:r>
              <a:rPr lang="en-US" altLang="zh-CN" sz="1800" b="1" dirty="0" smtClean="0">
                <a:latin typeface="Calibri" panose="020F0502020204030204" pitchFamily="34" charset="0"/>
              </a:rPr>
              <a:t>Example of Logistics</a:t>
            </a:r>
            <a:endParaRPr lang="en-US" altLang="zh-CN" sz="1800" b="1" dirty="0" smtClean="0">
              <a:latin typeface="Calibri" panose="020F0502020204030204" pitchFamily="34" charset="0"/>
            </a:endParaRPr>
          </a:p>
        </p:txBody>
      </p:sp>
      <p:sp>
        <p:nvSpPr>
          <p:cNvPr id="46" name="文本框 45"/>
          <p:cNvSpPr txBox="1"/>
          <p:nvPr/>
        </p:nvSpPr>
        <p:spPr>
          <a:xfrm>
            <a:off x="177165" y="1651635"/>
            <a:ext cx="8825230" cy="1168400"/>
          </a:xfrm>
          <a:prstGeom prst="rect">
            <a:avLst/>
          </a:prstGeom>
          <a:noFill/>
          <a:ln>
            <a:noFill/>
          </a:ln>
        </p:spPr>
        <p:txBody>
          <a:bodyPr wrap="square">
            <a:spAutoFit/>
          </a:bodyPr>
          <a:lstStyle/>
          <a:p>
            <a:pPr marL="342900" lvl="0" indent="-342900" algn="l" eaLnBrk="0" hangingPunct="0">
              <a:buFontTx/>
              <a:buAutoNum type="arabicPeriod"/>
              <a:defRPr/>
            </a:pPr>
            <a:r>
              <a:rPr lang="en-US" altLang="zh-CN" sz="1400" b="1" dirty="0" err="1">
                <a:ln>
                  <a:noFill/>
                </a:ln>
                <a:solidFill>
                  <a:schemeClr val="tx2">
                    <a:lumMod val="60000"/>
                    <a:lumOff val="40000"/>
                  </a:schemeClr>
                </a:solidFill>
                <a:latin typeface="Calibri" panose="020F0502020204030204" pitchFamily="34" charset="0"/>
                <a:cs typeface="Calibri" panose="020F0502020204030204" pitchFamily="34" charset="0"/>
              </a:rPr>
              <a:t>IoT</a:t>
            </a:r>
            <a:r>
              <a:rPr lang="zh-CN" altLang="en-US" sz="1400" b="1" dirty="0">
                <a:ln>
                  <a:noFill/>
                </a:ln>
                <a:solidFill>
                  <a:schemeClr val="tx2">
                    <a:lumMod val="60000"/>
                    <a:lumOff val="40000"/>
                  </a:schemeClr>
                </a:solidFill>
                <a:latin typeface="Calibri" panose="020F0502020204030204" pitchFamily="34" charset="0"/>
                <a:cs typeface="Calibri" panose="020F0502020204030204" pitchFamily="34" charset="0"/>
              </a:rPr>
              <a:t> </a:t>
            </a:r>
            <a:r>
              <a:rPr lang="en-US" altLang="zh-CN" sz="1400" b="1" dirty="0">
                <a:ln>
                  <a:noFill/>
                </a:ln>
                <a:solidFill>
                  <a:schemeClr val="tx2">
                    <a:lumMod val="60000"/>
                    <a:lumOff val="40000"/>
                  </a:schemeClr>
                </a:solidFill>
                <a:latin typeface="Calibri" panose="020F0502020204030204" pitchFamily="34" charset="0"/>
                <a:cs typeface="Calibri" panose="020F0502020204030204" pitchFamily="34" charset="0"/>
              </a:rPr>
              <a:t>UE=</a:t>
            </a:r>
            <a:r>
              <a:rPr lang="en-US" altLang="zh-CN" sz="1400" dirty="0">
                <a:ln>
                  <a:noFill/>
                </a:ln>
                <a:solidFill>
                  <a:prstClr val="black"/>
                </a:solidFill>
                <a:latin typeface="Calibri" panose="020F0502020204030204" pitchFamily="34" charset="0"/>
                <a:ea typeface="Malgun Gothic" panose="020B0503020000020004" pitchFamily="34" charset="-127"/>
                <a:cs typeface="Calibri" panose="020F0502020204030204" pitchFamily="34" charset="0"/>
              </a:rPr>
              <a:t>Vehicles</a:t>
            </a:r>
            <a:r>
              <a:rPr lang="en-US" altLang="zh-CN" sz="1400" b="1" dirty="0">
                <a:ln>
                  <a:noFill/>
                </a:ln>
                <a:solidFill>
                  <a:schemeClr val="tx2">
                    <a:lumMod val="60000"/>
                    <a:lumOff val="40000"/>
                  </a:schemeClr>
                </a:solidFill>
                <a:latin typeface="Calibri" panose="020F0502020204030204" pitchFamily="34" charset="0"/>
                <a:cs typeface="Calibri" panose="020F0502020204030204" pitchFamily="34" charset="0"/>
              </a:rPr>
              <a:t> </a:t>
            </a:r>
            <a:r>
              <a:rPr lang="en-US" altLang="zh-CN" sz="1400" dirty="0">
                <a:ln>
                  <a:noFill/>
                </a:ln>
                <a:solidFill>
                  <a:prstClr val="black"/>
                </a:solidFill>
                <a:latin typeface="Calibri" panose="020F0502020204030204" pitchFamily="34" charset="0"/>
                <a:ea typeface="Malgun Gothic" panose="020B0503020000020004" pitchFamily="34" charset="-127"/>
                <a:cs typeface="Calibri" panose="020F0502020204030204" pitchFamily="34" charset="0"/>
              </a:rPr>
              <a:t>belonging to logistics companies that deliver vaccines and medicines.</a:t>
            </a:r>
            <a:endParaRPr lang="en-US" altLang="zh-CN" sz="1400" dirty="0">
              <a:ln>
                <a:noFill/>
              </a:ln>
              <a:solidFill>
                <a:prstClr val="black"/>
              </a:solidFill>
              <a:latin typeface="Calibri" panose="020F0502020204030204" pitchFamily="34" charset="0"/>
              <a:ea typeface="Malgun Gothic" panose="020B0503020000020004" pitchFamily="34" charset="-127"/>
              <a:cs typeface="Calibri" panose="020F0502020204030204" pitchFamily="34" charset="0"/>
            </a:endParaRPr>
          </a:p>
          <a:p>
            <a:pPr marL="342900" indent="-342900" algn="l" eaLnBrk="0" hangingPunct="0">
              <a:buFontTx/>
              <a:buAutoNum type="arabicPeriod"/>
              <a:defRPr/>
            </a:pPr>
            <a:r>
              <a:rPr lang="en-US" altLang="zh-CN" sz="1400" b="1" dirty="0" err="1">
                <a:ln>
                  <a:noFill/>
                </a:ln>
                <a:solidFill>
                  <a:schemeClr val="tx2">
                    <a:lumMod val="60000"/>
                    <a:lumOff val="40000"/>
                  </a:schemeClr>
                </a:solidFill>
                <a:latin typeface="Calibri" panose="020F0502020204030204" pitchFamily="34" charset="0"/>
                <a:cs typeface="Calibri" panose="020F0502020204030204" pitchFamily="34" charset="0"/>
              </a:rPr>
              <a:t>Data+data</a:t>
            </a:r>
            <a:r>
              <a:rPr lang="en-US" altLang="zh-CN" sz="1400" b="1" dirty="0">
                <a:ln>
                  <a:noFill/>
                </a:ln>
                <a:solidFill>
                  <a:schemeClr val="tx2">
                    <a:lumMod val="60000"/>
                    <a:lumOff val="40000"/>
                  </a:schemeClr>
                </a:solidFill>
                <a:latin typeface="Calibri" panose="020F0502020204030204" pitchFamily="34" charset="0"/>
                <a:cs typeface="Calibri" panose="020F0502020204030204" pitchFamily="34" charset="0"/>
              </a:rPr>
              <a:t> signature=</a:t>
            </a:r>
            <a:r>
              <a:rPr lang="en-US" altLang="zh-CN" sz="1400" dirty="0">
                <a:ln>
                  <a:noFill/>
                </a:ln>
                <a:solidFill>
                  <a:schemeClr val="tx1"/>
                </a:solidFill>
                <a:latin typeface="Calibri" panose="020F0502020204030204" pitchFamily="34" charset="0"/>
                <a:cs typeface="Calibri" panose="020F0502020204030204" pitchFamily="34" charset="0"/>
              </a:rPr>
              <a:t>A</a:t>
            </a:r>
            <a:r>
              <a:rPr lang="en-US" altLang="ko-KR" sz="1400" dirty="0">
                <a:ln>
                  <a:noFill/>
                </a:ln>
                <a:solidFill>
                  <a:schemeClr val="tx1"/>
                </a:solidFill>
                <a:latin typeface="Calibri" panose="020F0502020204030204" pitchFamily="34" charset="0"/>
                <a:ea typeface="Malgun Gothic" panose="020B0503020000020004" pitchFamily="34" charset="-127"/>
                <a:cs typeface="Calibri" panose="020F0502020204030204" pitchFamily="34" charset="0"/>
              </a:rPr>
              <a:t>pp</a:t>
            </a:r>
            <a:r>
              <a:rPr lang="en-US" altLang="ko-KR" sz="1400" dirty="0">
                <a:ln>
                  <a:noFill/>
                </a:ln>
                <a:solidFill>
                  <a:prstClr val="black"/>
                </a:solidFill>
                <a:latin typeface="Calibri" panose="020F0502020204030204" pitchFamily="34" charset="0"/>
                <a:ea typeface="Malgun Gothic" panose="020B0503020000020004" pitchFamily="34" charset="-127"/>
                <a:cs typeface="Calibri" panose="020F0502020204030204" pitchFamily="34" charset="0"/>
              </a:rPr>
              <a:t>lication</a:t>
            </a:r>
            <a:r>
              <a:rPr lang="en-US" altLang="ko-KR" sz="1400" b="1" dirty="0">
                <a:ln>
                  <a:noFill/>
                </a:ln>
                <a:solidFill>
                  <a:schemeClr val="tx2">
                    <a:lumMod val="60000"/>
                    <a:lumOff val="40000"/>
                  </a:schemeClr>
                </a:solidFill>
                <a:latin typeface="Calibri" panose="020F0502020204030204" pitchFamily="34" charset="0"/>
                <a:cs typeface="Calibri" panose="020F0502020204030204" pitchFamily="34" charset="0"/>
              </a:rPr>
              <a:t> </a:t>
            </a:r>
            <a:r>
              <a:rPr kumimoji="0" lang="en-US" altLang="ko-KR" sz="14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Calibri" panose="020F0502020204030204" pitchFamily="34" charset="0"/>
              </a:rPr>
              <a:t>data</a:t>
            </a:r>
            <a:r>
              <a:rPr kumimoji="0" lang="en-US" altLang="zh-CN" sz="14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Calibri" panose="020F0502020204030204" pitchFamily="34" charset="0"/>
              </a:rPr>
              <a:t>(</a:t>
            </a:r>
            <a:r>
              <a:rPr lang="en-US" altLang="zh-CN" sz="1400" dirty="0">
                <a:ln>
                  <a:noFill/>
                </a:ln>
                <a:solidFill>
                  <a:prstClr val="black"/>
                </a:solidFill>
                <a:latin typeface="Calibri" panose="020F0502020204030204" pitchFamily="34" charset="0"/>
                <a:ea typeface="Malgun Gothic" panose="020B0503020000020004" pitchFamily="34" charset="-127"/>
                <a:cs typeface="Calibri" panose="020F0502020204030204" pitchFamily="34" charset="0"/>
              </a:rPr>
              <a:t>temperature</a:t>
            </a:r>
            <a:r>
              <a:rPr lang="zh-CN" altLang="en-US" sz="1400" dirty="0">
                <a:ln>
                  <a:noFill/>
                </a:ln>
                <a:solidFill>
                  <a:prstClr val="black"/>
                </a:solidFill>
                <a:latin typeface="Calibri" panose="020F0502020204030204" pitchFamily="34" charset="0"/>
                <a:ea typeface="Malgun Gothic" panose="020B0503020000020004" pitchFamily="34" charset="-127"/>
                <a:cs typeface="Calibri" panose="020F0502020204030204" pitchFamily="34" charset="0"/>
              </a:rPr>
              <a:t> </a:t>
            </a:r>
            <a:r>
              <a:rPr lang="en-US" altLang="zh-CN" sz="1400" dirty="0">
                <a:ln>
                  <a:noFill/>
                </a:ln>
                <a:solidFill>
                  <a:prstClr val="black"/>
                </a:solidFill>
                <a:latin typeface="Calibri" panose="020F0502020204030204" pitchFamily="34" charset="0"/>
                <a:ea typeface="Malgun Gothic" panose="020B0503020000020004" pitchFamily="34" charset="-127"/>
                <a:cs typeface="Calibri" panose="020F0502020204030204" pitchFamily="34" charset="0"/>
              </a:rPr>
              <a:t>in the container</a:t>
            </a:r>
            <a:r>
              <a:rPr kumimoji="0" lang="en-US" altLang="zh-CN" sz="14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Calibri" panose="020F0502020204030204" pitchFamily="34" charset="0"/>
              </a:rPr>
              <a:t>)</a:t>
            </a:r>
            <a:r>
              <a:rPr kumimoji="0" lang="en-US" altLang="ko-KR" sz="14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Calibri" panose="020F0502020204030204" pitchFamily="34" charset="0"/>
              </a:rPr>
              <a:t> and related digital </a:t>
            </a:r>
            <a:r>
              <a:rPr lang="en-US" altLang="ko-KR" sz="1400" dirty="0">
                <a:ln>
                  <a:noFill/>
                </a:ln>
                <a:solidFill>
                  <a:prstClr val="black"/>
                </a:solidFill>
                <a:latin typeface="Calibri" panose="020F0502020204030204" pitchFamily="34" charset="0"/>
                <a:ea typeface="Malgun Gothic" panose="020B0503020000020004" pitchFamily="34" charset="-127"/>
                <a:cs typeface="Calibri" panose="020F0502020204030204" pitchFamily="34" charset="0"/>
              </a:rPr>
              <a:t>signature </a:t>
            </a:r>
            <a:r>
              <a:rPr lang="en-US" altLang="zh-CN" sz="1400" dirty="0">
                <a:ln>
                  <a:noFill/>
                </a:ln>
                <a:solidFill>
                  <a:prstClr val="black"/>
                </a:solidFill>
                <a:latin typeface="Calibri" panose="020F0502020204030204" pitchFamily="34" charset="0"/>
                <a:ea typeface="Malgun Gothic" panose="020B0503020000020004" pitchFamily="34" charset="-127"/>
                <a:cs typeface="Calibri" panose="020F0502020204030204" pitchFamily="34" charset="0"/>
              </a:rPr>
              <a:t>(</a:t>
            </a:r>
            <a:r>
              <a:rPr lang="en-US" altLang="ko-KR" sz="1400" dirty="0">
                <a:ln>
                  <a:noFill/>
                </a:ln>
                <a:solidFill>
                  <a:prstClr val="black"/>
                </a:solidFill>
                <a:latin typeface="Calibri" panose="020F0502020204030204" pitchFamily="34" charset="0"/>
                <a:ea typeface="Malgun Gothic" panose="020B0503020000020004" pitchFamily="34" charset="-127"/>
                <a:cs typeface="Calibri" panose="020F0502020204030204" pitchFamily="34" charset="0"/>
              </a:rPr>
              <a:t>IoT UE source</a:t>
            </a:r>
            <a:r>
              <a:rPr lang="en-US" altLang="zh-CN" sz="1400" dirty="0">
                <a:ln>
                  <a:noFill/>
                </a:ln>
                <a:solidFill>
                  <a:prstClr val="black"/>
                </a:solidFill>
                <a:latin typeface="Calibri" panose="020F0502020204030204" pitchFamily="34" charset="0"/>
                <a:ea typeface="Malgun Gothic" panose="020B0503020000020004" pitchFamily="34" charset="-127"/>
                <a:cs typeface="Calibri" panose="020F0502020204030204" pitchFamily="34" charset="0"/>
              </a:rPr>
              <a:t>)</a:t>
            </a:r>
            <a:r>
              <a:rPr lang="en-US" altLang="ko-KR" sz="1400" dirty="0">
                <a:ln>
                  <a:noFill/>
                </a:ln>
                <a:solidFill>
                  <a:prstClr val="black"/>
                </a:solidFill>
                <a:latin typeface="Calibri" panose="020F0502020204030204" pitchFamily="34" charset="0"/>
                <a:ea typeface="Malgun Gothic" panose="020B0503020000020004" pitchFamily="34" charset="-127"/>
                <a:cs typeface="Calibri" panose="020F0502020204030204" pitchFamily="34" charset="0"/>
              </a:rPr>
              <a:t> . </a:t>
            </a:r>
            <a:r>
              <a:rPr lang="en-US" altLang="zh-CN" sz="1400" i="1" dirty="0">
                <a:ln>
                  <a:noFill/>
                </a:ln>
                <a:solidFill>
                  <a:prstClr val="black"/>
                </a:solidFill>
                <a:latin typeface="Calibri" panose="020F0502020204030204" pitchFamily="34" charset="0"/>
                <a:ea typeface="Malgun Gothic" panose="020B0503020000020004" pitchFamily="34" charset="-127"/>
                <a:cs typeface="Calibri" panose="020F0502020204030204" pitchFamily="34" charset="0"/>
              </a:rPr>
              <a:t> </a:t>
            </a:r>
            <a:r>
              <a:rPr lang="en-US" altLang="zh-CN" sz="1400" dirty="0">
                <a:ln>
                  <a:noFill/>
                </a:ln>
                <a:solidFill>
                  <a:schemeClr val="tx1"/>
                </a:solidFill>
                <a:latin typeface="Calibri" panose="020F0502020204030204" pitchFamily="34" charset="0"/>
                <a:cs typeface="Calibri" panose="020F0502020204030204" pitchFamily="34" charset="0"/>
              </a:rPr>
              <a:t>NOTE: </a:t>
            </a:r>
            <a:r>
              <a:rPr lang="en-US" altLang="zh-CN" sz="1400" i="1" dirty="0">
                <a:ln>
                  <a:noFill/>
                </a:ln>
                <a:solidFill>
                  <a:srgbClr val="FF0000"/>
                </a:solidFill>
                <a:latin typeface="Calibri" panose="020F0502020204030204" pitchFamily="34" charset="0"/>
                <a:ea typeface="Malgun Gothic" panose="020B0503020000020004" pitchFamily="34" charset="-127"/>
                <a:cs typeface="Calibri" panose="020F0502020204030204" pitchFamily="34" charset="0"/>
              </a:rPr>
              <a:t>Application data and data signature is only transmitted .</a:t>
            </a:r>
            <a:r>
              <a:rPr lang="en-US" altLang="zh-CN" sz="1400" dirty="0">
                <a:ln>
                  <a:noFill/>
                </a:ln>
                <a:solidFill>
                  <a:schemeClr val="tx1"/>
                </a:solidFill>
                <a:latin typeface="Calibri" panose="020F0502020204030204" pitchFamily="34" charset="0"/>
                <a:cs typeface="Calibri" panose="020F0502020204030204" pitchFamily="34" charset="0"/>
              </a:rPr>
              <a:t>3GPP would not store or process any of this part of data.</a:t>
            </a:r>
            <a:r>
              <a:rPr lang="zh-CN" altLang="en-US" sz="1400" noProof="0" dirty="0">
                <a:ln>
                  <a:noFill/>
                </a:ln>
                <a:solidFill>
                  <a:prstClr val="black"/>
                </a:solidFill>
                <a:latin typeface="Calibri" panose="020F0502020204030204" pitchFamily="34" charset="0"/>
                <a:ea typeface="Malgun Gothic" panose="020B0503020000020004" pitchFamily="34" charset="-127"/>
                <a:cs typeface="Calibri" panose="020F0502020204030204" pitchFamily="34" charset="0"/>
              </a:rPr>
              <a:t> </a:t>
            </a:r>
            <a:r>
              <a:rPr lang="en-US" altLang="zh-CN" sz="1400" noProof="0" dirty="0">
                <a:ln>
                  <a:noFill/>
                </a:ln>
                <a:solidFill>
                  <a:prstClr val="black"/>
                </a:solidFill>
                <a:latin typeface="Calibri" panose="020F0502020204030204" pitchFamily="34" charset="0"/>
                <a:ea typeface="Malgun Gothic" panose="020B0503020000020004" pitchFamily="34" charset="-127"/>
                <a:cs typeface="Calibri" panose="020F0502020204030204" pitchFamily="34" charset="0"/>
              </a:rPr>
              <a:t>Application</a:t>
            </a:r>
            <a:r>
              <a:rPr lang="zh-CN" altLang="en-US" sz="1400" dirty="0">
                <a:ln>
                  <a:noFill/>
                </a:ln>
                <a:solidFill>
                  <a:prstClr val="black"/>
                </a:solidFill>
                <a:latin typeface="Calibri" panose="020F0502020204030204" pitchFamily="34" charset="0"/>
                <a:ea typeface="Malgun Gothic" panose="020B0503020000020004" pitchFamily="34" charset="-127"/>
                <a:cs typeface="Calibri" panose="020F0502020204030204" pitchFamily="34" charset="0"/>
              </a:rPr>
              <a:t> </a:t>
            </a:r>
            <a:r>
              <a:rPr lang="en-US" altLang="zh-CN" sz="1400" dirty="0">
                <a:ln>
                  <a:noFill/>
                </a:ln>
                <a:solidFill>
                  <a:prstClr val="black"/>
                </a:solidFill>
                <a:latin typeface="Calibri" panose="020F0502020204030204" pitchFamily="34" charset="0"/>
                <a:ea typeface="Malgun Gothic" panose="020B0503020000020004" pitchFamily="34" charset="-127"/>
                <a:cs typeface="Calibri" panose="020F0502020204030204" pitchFamily="34" charset="0"/>
              </a:rPr>
              <a:t>collected data</a:t>
            </a:r>
            <a:r>
              <a:rPr lang="en-US" altLang="zh-CN" sz="1400" noProof="0" dirty="0">
                <a:ln>
                  <a:noFill/>
                </a:ln>
                <a:solidFill>
                  <a:prstClr val="black"/>
                </a:solidFill>
                <a:latin typeface="Calibri" panose="020F0502020204030204" pitchFamily="34" charset="0"/>
                <a:ea typeface="Malgun Gothic" panose="020B0503020000020004" pitchFamily="34" charset="-127"/>
                <a:cs typeface="Calibri" panose="020F0502020204030204" pitchFamily="34" charset="0"/>
              </a:rPr>
              <a:t>(</a:t>
            </a:r>
            <a:r>
              <a:rPr lang="en-US" altLang="zh-CN" sz="1400" dirty="0">
                <a:ln>
                  <a:noFill/>
                </a:ln>
                <a:solidFill>
                  <a:prstClr val="black"/>
                </a:solidFill>
                <a:latin typeface="Calibri" panose="020F0502020204030204" pitchFamily="34" charset="0"/>
                <a:ea typeface="Malgun Gothic" panose="020B0503020000020004" pitchFamily="34" charset="-127"/>
                <a:cs typeface="Calibri" panose="020F0502020204030204" pitchFamily="34" charset="0"/>
              </a:rPr>
              <a:t>temperature</a:t>
            </a:r>
            <a:r>
              <a:rPr lang="zh-CN" altLang="en-US" sz="1400" dirty="0">
                <a:ln>
                  <a:noFill/>
                </a:ln>
                <a:solidFill>
                  <a:prstClr val="black"/>
                </a:solidFill>
                <a:latin typeface="Calibri" panose="020F0502020204030204" pitchFamily="34" charset="0"/>
                <a:ea typeface="Malgun Gothic" panose="020B0503020000020004" pitchFamily="34" charset="-127"/>
                <a:cs typeface="Calibri" panose="020F0502020204030204" pitchFamily="34" charset="0"/>
              </a:rPr>
              <a:t> </a:t>
            </a:r>
            <a:r>
              <a:rPr lang="en-US" altLang="zh-CN" sz="1400" dirty="0">
                <a:ln>
                  <a:noFill/>
                </a:ln>
                <a:solidFill>
                  <a:prstClr val="black"/>
                </a:solidFill>
                <a:latin typeface="Calibri" panose="020F0502020204030204" pitchFamily="34" charset="0"/>
                <a:ea typeface="Malgun Gothic" panose="020B0503020000020004" pitchFamily="34" charset="-127"/>
                <a:cs typeface="Calibri" panose="020F0502020204030204" pitchFamily="34" charset="0"/>
              </a:rPr>
              <a:t>in the container</a:t>
            </a:r>
            <a:r>
              <a:rPr lang="en-US" altLang="zh-CN" sz="1400" noProof="0" dirty="0">
                <a:ln>
                  <a:noFill/>
                </a:ln>
                <a:solidFill>
                  <a:prstClr val="black"/>
                </a:solidFill>
                <a:latin typeface="Calibri" panose="020F0502020204030204" pitchFamily="34" charset="0"/>
                <a:ea typeface="Malgun Gothic" panose="020B0503020000020004" pitchFamily="34" charset="-127"/>
                <a:cs typeface="Calibri" panose="020F0502020204030204" pitchFamily="34" charset="0"/>
              </a:rPr>
              <a:t>)+hash </a:t>
            </a:r>
            <a:r>
              <a:rPr lang="en-US" altLang="zh-CN" sz="1400" noProof="0" dirty="0" err="1">
                <a:ln>
                  <a:noFill/>
                </a:ln>
                <a:solidFill>
                  <a:prstClr val="black"/>
                </a:solidFill>
                <a:latin typeface="Calibri" panose="020F0502020204030204" pitchFamily="34" charset="0"/>
                <a:ea typeface="Malgun Gothic" panose="020B0503020000020004" pitchFamily="34" charset="-127"/>
                <a:cs typeface="Calibri" panose="020F0502020204030204" pitchFamily="34" charset="0"/>
              </a:rPr>
              <a:t>algorithm+UE</a:t>
            </a:r>
            <a:r>
              <a:rPr lang="en-US" altLang="zh-CN" sz="1400" noProof="0" dirty="0">
                <a:ln>
                  <a:noFill/>
                </a:ln>
                <a:solidFill>
                  <a:prstClr val="black"/>
                </a:solidFill>
                <a:latin typeface="Calibri" panose="020F0502020204030204" pitchFamily="34" charset="0"/>
                <a:ea typeface="Malgun Gothic" panose="020B0503020000020004" pitchFamily="34" charset="-127"/>
                <a:cs typeface="Calibri" panose="020F0502020204030204" pitchFamily="34" charset="0"/>
              </a:rPr>
              <a:t> </a:t>
            </a:r>
            <a:r>
              <a:rPr lang="en-US" altLang="zh-CN" sz="1400" dirty="0">
                <a:ln>
                  <a:noFill/>
                </a:ln>
                <a:solidFill>
                  <a:prstClr val="black"/>
                </a:solidFill>
                <a:latin typeface="Calibri" panose="020F0502020204030204" pitchFamily="34" charset="0"/>
                <a:ea typeface="Malgun Gothic" panose="020B0503020000020004" pitchFamily="34" charset="-127"/>
                <a:cs typeface="Calibri" panose="020F0502020204030204" pitchFamily="34" charset="0"/>
              </a:rPr>
              <a:t>private</a:t>
            </a:r>
            <a:r>
              <a:rPr lang="zh-CN" altLang="en-US" sz="1400" dirty="0">
                <a:ln>
                  <a:noFill/>
                </a:ln>
                <a:solidFill>
                  <a:prstClr val="black"/>
                </a:solidFill>
                <a:latin typeface="Calibri" panose="020F0502020204030204" pitchFamily="34" charset="0"/>
                <a:ea typeface="Malgun Gothic" panose="020B0503020000020004" pitchFamily="34" charset="-127"/>
                <a:cs typeface="Calibri" panose="020F0502020204030204" pitchFamily="34" charset="0"/>
              </a:rPr>
              <a:t> </a:t>
            </a:r>
            <a:r>
              <a:rPr lang="en-US" altLang="zh-CN" sz="1400" dirty="0">
                <a:ln>
                  <a:noFill/>
                </a:ln>
                <a:solidFill>
                  <a:prstClr val="black"/>
                </a:solidFill>
                <a:latin typeface="Calibri" panose="020F0502020204030204" pitchFamily="34" charset="0"/>
                <a:ea typeface="Malgun Gothic" panose="020B0503020000020004" pitchFamily="34" charset="-127"/>
                <a:cs typeface="Calibri" panose="020F0502020204030204" pitchFamily="34" charset="0"/>
              </a:rPr>
              <a:t>key</a:t>
            </a:r>
            <a:r>
              <a:rPr lang="en-US" altLang="zh-CN" sz="1400" noProof="0" dirty="0">
                <a:ln>
                  <a:noFill/>
                </a:ln>
                <a:solidFill>
                  <a:prstClr val="black"/>
                </a:solidFill>
                <a:latin typeface="Calibri" panose="020F0502020204030204" pitchFamily="34" charset="0"/>
                <a:ea typeface="Malgun Gothic" panose="020B0503020000020004" pitchFamily="34" charset="-127"/>
                <a:cs typeface="Calibri" panose="020F0502020204030204" pitchFamily="34" charset="0"/>
              </a:rPr>
              <a:t>-&gt;</a:t>
            </a:r>
            <a:r>
              <a:rPr lang="en-US" altLang="zh-CN" sz="1400" dirty="0">
                <a:ln>
                  <a:noFill/>
                </a:ln>
                <a:latin typeface="Calibri" panose="020F0502020204030204" pitchFamily="34" charset="0"/>
                <a:cs typeface="Calibri" panose="020F0502020204030204" pitchFamily="34" charset="0"/>
              </a:rPr>
              <a:t>Data signature</a:t>
            </a:r>
            <a:endParaRPr lang="en-US" altLang="zh-CN" sz="1400" dirty="0">
              <a:ln>
                <a:noFill/>
              </a:ln>
              <a:latin typeface="Calibri" panose="020F0502020204030204" pitchFamily="34" charset="0"/>
              <a:cs typeface="Calibri" panose="020F0502020204030204" pitchFamily="34" charset="0"/>
            </a:endParaRPr>
          </a:p>
          <a:p>
            <a:pPr marL="342900" indent="-342900" algn="l" eaLnBrk="0" hangingPunct="0">
              <a:buFontTx/>
              <a:buAutoNum type="arabicPeriod"/>
              <a:defRPr/>
            </a:pPr>
            <a:r>
              <a:rPr lang="en-US" altLang="zh-CN" sz="1400" b="1" dirty="0">
                <a:ln>
                  <a:noFill/>
                </a:ln>
                <a:solidFill>
                  <a:schemeClr val="tx2">
                    <a:lumMod val="60000"/>
                    <a:lumOff val="40000"/>
                  </a:schemeClr>
                </a:solidFill>
                <a:latin typeface="Calibri" panose="020F0502020204030204" pitchFamily="34" charset="0"/>
                <a:cs typeface="Calibri" panose="020F0502020204030204" pitchFamily="34" charset="0"/>
              </a:rPr>
              <a:t>Data Integrity Service Enabler</a:t>
            </a:r>
            <a:r>
              <a:rPr lang="en-US" altLang="zh-CN" sz="1400" dirty="0">
                <a:ln>
                  <a:noFill/>
                </a:ln>
                <a:latin typeface="Calibri" panose="020F0502020204030204" pitchFamily="34" charset="0"/>
                <a:cs typeface="Calibri" panose="020F0502020204030204" pitchFamily="34" charset="0"/>
              </a:rPr>
              <a:t>=Application Layer enabler to reliaze data integrity service</a:t>
            </a:r>
            <a:endParaRPr lang="en-US" altLang="zh-CN" sz="1400" dirty="0">
              <a:ln>
                <a:noFill/>
              </a:ln>
              <a:latin typeface="Calibri" panose="020F0502020204030204" pitchFamily="34" charset="0"/>
              <a:cs typeface="Calibri" panose="020F0502020204030204" pitchFamily="34" charset="0"/>
            </a:endParaRPr>
          </a:p>
        </p:txBody>
      </p:sp>
      <p:sp>
        <p:nvSpPr>
          <p:cNvPr id="47" name="iconfont-10585-5147482"/>
          <p:cNvSpPr>
            <a:spLocks noChangeAspect="1"/>
          </p:cNvSpPr>
          <p:nvPr/>
        </p:nvSpPr>
        <p:spPr bwMode="auto">
          <a:xfrm>
            <a:off x="786049" y="4673992"/>
            <a:ext cx="404916" cy="396326"/>
          </a:xfrm>
          <a:custGeom>
            <a:avLst/>
            <a:gdLst>
              <a:gd name="T0" fmla="*/ 10867 w 12571"/>
              <a:gd name="T1" fmla="*/ 11184 h 12304"/>
              <a:gd name="T2" fmla="*/ 10867 w 12571"/>
              <a:gd name="T3" fmla="*/ 12304 h 12304"/>
              <a:gd name="T4" fmla="*/ 2070 w 12571"/>
              <a:gd name="T5" fmla="*/ 12304 h 12304"/>
              <a:gd name="T6" fmla="*/ 2070 w 12571"/>
              <a:gd name="T7" fmla="*/ 11290 h 12304"/>
              <a:gd name="T8" fmla="*/ 92 w 12571"/>
              <a:gd name="T9" fmla="*/ 8833 h 12304"/>
              <a:gd name="T10" fmla="*/ 2419 w 12571"/>
              <a:gd name="T11" fmla="*/ 6704 h 12304"/>
              <a:gd name="T12" fmla="*/ 10099 w 12571"/>
              <a:gd name="T13" fmla="*/ 6704 h 12304"/>
              <a:gd name="T14" fmla="*/ 12381 w 12571"/>
              <a:gd name="T15" fmla="*/ 8619 h 12304"/>
              <a:gd name="T16" fmla="*/ 10867 w 12571"/>
              <a:gd name="T17" fmla="*/ 11184 h 12304"/>
              <a:gd name="T18" fmla="*/ 3466 w 12571"/>
              <a:gd name="T19" fmla="*/ 8386 h 12304"/>
              <a:gd name="T20" fmla="*/ 2819 w 12571"/>
              <a:gd name="T21" fmla="*/ 8816 h 12304"/>
              <a:gd name="T22" fmla="*/ 2968 w 12571"/>
              <a:gd name="T23" fmla="*/ 9579 h 12304"/>
              <a:gd name="T24" fmla="*/ 3730 w 12571"/>
              <a:gd name="T25" fmla="*/ 9734 h 12304"/>
              <a:gd name="T26" fmla="*/ 4165 w 12571"/>
              <a:gd name="T27" fmla="*/ 9090 h 12304"/>
              <a:gd name="T28" fmla="*/ 3466 w 12571"/>
              <a:gd name="T29" fmla="*/ 8390 h 12304"/>
              <a:gd name="T30" fmla="*/ 3466 w 12571"/>
              <a:gd name="T31" fmla="*/ 8386 h 12304"/>
              <a:gd name="T32" fmla="*/ 6259 w 12571"/>
              <a:gd name="T33" fmla="*/ 8386 h 12304"/>
              <a:gd name="T34" fmla="*/ 5611 w 12571"/>
              <a:gd name="T35" fmla="*/ 8816 h 12304"/>
              <a:gd name="T36" fmla="*/ 5760 w 12571"/>
              <a:gd name="T37" fmla="*/ 9579 h 12304"/>
              <a:gd name="T38" fmla="*/ 6522 w 12571"/>
              <a:gd name="T39" fmla="*/ 9734 h 12304"/>
              <a:gd name="T40" fmla="*/ 6957 w 12571"/>
              <a:gd name="T41" fmla="*/ 9090 h 12304"/>
              <a:gd name="T42" fmla="*/ 6259 w 12571"/>
              <a:gd name="T43" fmla="*/ 8386 h 12304"/>
              <a:gd name="T44" fmla="*/ 9052 w 12571"/>
              <a:gd name="T45" fmla="*/ 8386 h 12304"/>
              <a:gd name="T46" fmla="*/ 8404 w 12571"/>
              <a:gd name="T47" fmla="*/ 8816 h 12304"/>
              <a:gd name="T48" fmla="*/ 8553 w 12571"/>
              <a:gd name="T49" fmla="*/ 9579 h 12304"/>
              <a:gd name="T50" fmla="*/ 9315 w 12571"/>
              <a:gd name="T51" fmla="*/ 9734 h 12304"/>
              <a:gd name="T52" fmla="*/ 9750 w 12571"/>
              <a:gd name="T53" fmla="*/ 9090 h 12304"/>
              <a:gd name="T54" fmla="*/ 9052 w 12571"/>
              <a:gd name="T55" fmla="*/ 8390 h 12304"/>
              <a:gd name="T56" fmla="*/ 9052 w 12571"/>
              <a:gd name="T57" fmla="*/ 8386 h 12304"/>
              <a:gd name="T58" fmla="*/ 3377 w 12571"/>
              <a:gd name="T59" fmla="*/ 3934 h 12304"/>
              <a:gd name="T60" fmla="*/ 2801 w 12571"/>
              <a:gd name="T61" fmla="*/ 3207 h 12304"/>
              <a:gd name="T62" fmla="*/ 3093 w 12571"/>
              <a:gd name="T63" fmla="*/ 2997 h 12304"/>
              <a:gd name="T64" fmla="*/ 3854 w 12571"/>
              <a:gd name="T65" fmla="*/ 2563 h 12304"/>
              <a:gd name="T66" fmla="*/ 10070 w 12571"/>
              <a:gd name="T67" fmla="*/ 3316 h 12304"/>
              <a:gd name="T68" fmla="*/ 9480 w 12571"/>
              <a:gd name="T69" fmla="*/ 4033 h 12304"/>
              <a:gd name="T70" fmla="*/ 4254 w 12571"/>
              <a:gd name="T71" fmla="*/ 3403 h 12304"/>
              <a:gd name="T72" fmla="*/ 3598 w 12571"/>
              <a:gd name="T73" fmla="*/ 3777 h 12304"/>
              <a:gd name="T74" fmla="*/ 3377 w 12571"/>
              <a:gd name="T75" fmla="*/ 3934 h 12304"/>
              <a:gd name="T76" fmla="*/ 4755 w 12571"/>
              <a:gd name="T77" fmla="*/ 4446 h 12304"/>
              <a:gd name="T78" fmla="*/ 8802 w 12571"/>
              <a:gd name="T79" fmla="*/ 4938 h 12304"/>
              <a:gd name="T80" fmla="*/ 8213 w 12571"/>
              <a:gd name="T81" fmla="*/ 5655 h 12304"/>
              <a:gd name="T82" fmla="*/ 5154 w 12571"/>
              <a:gd name="T83" fmla="*/ 5287 h 12304"/>
              <a:gd name="T84" fmla="*/ 4770 w 12571"/>
              <a:gd name="T85" fmla="*/ 5507 h 12304"/>
              <a:gd name="T86" fmla="*/ 4647 w 12571"/>
              <a:gd name="T87" fmla="*/ 5595 h 12304"/>
              <a:gd name="T88" fmla="*/ 4071 w 12571"/>
              <a:gd name="T89" fmla="*/ 4868 h 12304"/>
              <a:gd name="T90" fmla="*/ 4760 w 12571"/>
              <a:gd name="T91" fmla="*/ 4446 h 12304"/>
              <a:gd name="T92" fmla="*/ 4755 w 12571"/>
              <a:gd name="T93" fmla="*/ 4446 h 12304"/>
              <a:gd name="T94" fmla="*/ 6564 w 12571"/>
              <a:gd name="T95" fmla="*/ 950 h 12304"/>
              <a:gd name="T96" fmla="*/ 3387 w 12571"/>
              <a:gd name="T97" fmla="*/ 1706 h 12304"/>
              <a:gd name="T98" fmla="*/ 2473 w 12571"/>
              <a:gd name="T99" fmla="*/ 2224 h 12304"/>
              <a:gd name="T100" fmla="*/ 2234 w 12571"/>
              <a:gd name="T101" fmla="*/ 2392 h 12304"/>
              <a:gd name="T102" fmla="*/ 2159 w 12571"/>
              <a:gd name="T103" fmla="*/ 2448 h 12304"/>
              <a:gd name="T104" fmla="*/ 1583 w 12571"/>
              <a:gd name="T105" fmla="*/ 1720 h 12304"/>
              <a:gd name="T106" fmla="*/ 1967 w 12571"/>
              <a:gd name="T107" fmla="*/ 1444 h 12304"/>
              <a:gd name="T108" fmla="*/ 2991 w 12571"/>
              <a:gd name="T109" fmla="*/ 862 h 12304"/>
              <a:gd name="T110" fmla="*/ 6578 w 12571"/>
              <a:gd name="T111" fmla="*/ 14 h 12304"/>
              <a:gd name="T112" fmla="*/ 11290 w 12571"/>
              <a:gd name="T113" fmla="*/ 1870 h 12304"/>
              <a:gd name="T114" fmla="*/ 10701 w 12571"/>
              <a:gd name="T115" fmla="*/ 2588 h 12304"/>
              <a:gd name="T116" fmla="*/ 6568 w 12571"/>
              <a:gd name="T117" fmla="*/ 950 h 12304"/>
              <a:gd name="T118" fmla="*/ 6564 w 12571"/>
              <a:gd name="T119" fmla="*/ 950 h 12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571" h="12304">
                <a:moveTo>
                  <a:pt x="10867" y="11184"/>
                </a:moveTo>
                <a:lnTo>
                  <a:pt x="10867" y="12304"/>
                </a:lnTo>
                <a:lnTo>
                  <a:pt x="2070" y="12304"/>
                </a:lnTo>
                <a:lnTo>
                  <a:pt x="2070" y="11290"/>
                </a:lnTo>
                <a:cubicBezTo>
                  <a:pt x="866" y="11121"/>
                  <a:pt x="0" y="10046"/>
                  <a:pt x="92" y="8833"/>
                </a:cubicBezTo>
                <a:cubicBezTo>
                  <a:pt x="184" y="7620"/>
                  <a:pt x="1203" y="6688"/>
                  <a:pt x="2419" y="6704"/>
                </a:cubicBezTo>
                <a:lnTo>
                  <a:pt x="10099" y="6704"/>
                </a:lnTo>
                <a:cubicBezTo>
                  <a:pt x="11225" y="6699"/>
                  <a:pt x="12190" y="7509"/>
                  <a:pt x="12381" y="8619"/>
                </a:cubicBezTo>
                <a:cubicBezTo>
                  <a:pt x="12571" y="9729"/>
                  <a:pt x="11931" y="10814"/>
                  <a:pt x="10867" y="11184"/>
                </a:cubicBezTo>
                <a:close/>
                <a:moveTo>
                  <a:pt x="3466" y="8386"/>
                </a:moveTo>
                <a:cubicBezTo>
                  <a:pt x="3183" y="8385"/>
                  <a:pt x="2928" y="8555"/>
                  <a:pt x="2819" y="8816"/>
                </a:cubicBezTo>
                <a:cubicBezTo>
                  <a:pt x="2710" y="9077"/>
                  <a:pt x="2769" y="9379"/>
                  <a:pt x="2968" y="9579"/>
                </a:cubicBezTo>
                <a:cubicBezTo>
                  <a:pt x="3167" y="9780"/>
                  <a:pt x="3468" y="9841"/>
                  <a:pt x="3730" y="9734"/>
                </a:cubicBezTo>
                <a:cubicBezTo>
                  <a:pt x="3992" y="9627"/>
                  <a:pt x="4163" y="9373"/>
                  <a:pt x="4165" y="9090"/>
                </a:cubicBezTo>
                <a:cubicBezTo>
                  <a:pt x="4165" y="8704"/>
                  <a:pt x="3852" y="8390"/>
                  <a:pt x="3466" y="8390"/>
                </a:cubicBezTo>
                <a:lnTo>
                  <a:pt x="3466" y="8386"/>
                </a:lnTo>
                <a:close/>
                <a:moveTo>
                  <a:pt x="6259" y="8386"/>
                </a:moveTo>
                <a:cubicBezTo>
                  <a:pt x="5976" y="8385"/>
                  <a:pt x="5720" y="8555"/>
                  <a:pt x="5611" y="8816"/>
                </a:cubicBezTo>
                <a:cubicBezTo>
                  <a:pt x="5502" y="9077"/>
                  <a:pt x="5561" y="9378"/>
                  <a:pt x="5760" y="9579"/>
                </a:cubicBezTo>
                <a:cubicBezTo>
                  <a:pt x="5959" y="9780"/>
                  <a:pt x="6260" y="9841"/>
                  <a:pt x="6522" y="9734"/>
                </a:cubicBezTo>
                <a:cubicBezTo>
                  <a:pt x="6784" y="9627"/>
                  <a:pt x="6956" y="9373"/>
                  <a:pt x="6957" y="9090"/>
                </a:cubicBezTo>
                <a:cubicBezTo>
                  <a:pt x="6961" y="8702"/>
                  <a:pt x="6647" y="8386"/>
                  <a:pt x="6259" y="8386"/>
                </a:cubicBezTo>
                <a:close/>
                <a:moveTo>
                  <a:pt x="9052" y="8386"/>
                </a:moveTo>
                <a:cubicBezTo>
                  <a:pt x="8769" y="8385"/>
                  <a:pt x="8513" y="8555"/>
                  <a:pt x="8404" y="8816"/>
                </a:cubicBezTo>
                <a:cubicBezTo>
                  <a:pt x="8295" y="9077"/>
                  <a:pt x="8354" y="9378"/>
                  <a:pt x="8553" y="9579"/>
                </a:cubicBezTo>
                <a:cubicBezTo>
                  <a:pt x="8752" y="9780"/>
                  <a:pt x="9053" y="9841"/>
                  <a:pt x="9315" y="9734"/>
                </a:cubicBezTo>
                <a:cubicBezTo>
                  <a:pt x="9577" y="9627"/>
                  <a:pt x="9749" y="9373"/>
                  <a:pt x="9750" y="9090"/>
                </a:cubicBezTo>
                <a:cubicBezTo>
                  <a:pt x="9750" y="8704"/>
                  <a:pt x="9438" y="8391"/>
                  <a:pt x="9052" y="8390"/>
                </a:cubicBezTo>
                <a:lnTo>
                  <a:pt x="9052" y="8386"/>
                </a:lnTo>
                <a:close/>
                <a:moveTo>
                  <a:pt x="3377" y="3934"/>
                </a:moveTo>
                <a:lnTo>
                  <a:pt x="2801" y="3207"/>
                </a:lnTo>
                <a:cubicBezTo>
                  <a:pt x="2858" y="3162"/>
                  <a:pt x="2955" y="3089"/>
                  <a:pt x="3093" y="2997"/>
                </a:cubicBezTo>
                <a:cubicBezTo>
                  <a:pt x="3337" y="2835"/>
                  <a:pt x="3591" y="2690"/>
                  <a:pt x="3854" y="2563"/>
                </a:cubicBezTo>
                <a:cubicBezTo>
                  <a:pt x="5862" y="1584"/>
                  <a:pt x="8042" y="1612"/>
                  <a:pt x="10070" y="3316"/>
                </a:cubicBezTo>
                <a:lnTo>
                  <a:pt x="9480" y="4033"/>
                </a:lnTo>
                <a:cubicBezTo>
                  <a:pt x="7766" y="2592"/>
                  <a:pt x="5966" y="2571"/>
                  <a:pt x="4254" y="3403"/>
                </a:cubicBezTo>
                <a:cubicBezTo>
                  <a:pt x="4027" y="3513"/>
                  <a:pt x="3808" y="3638"/>
                  <a:pt x="3598" y="3777"/>
                </a:cubicBezTo>
                <a:cubicBezTo>
                  <a:pt x="3522" y="3827"/>
                  <a:pt x="3449" y="3879"/>
                  <a:pt x="3377" y="3934"/>
                </a:cubicBezTo>
                <a:close/>
                <a:moveTo>
                  <a:pt x="4755" y="4446"/>
                </a:moveTo>
                <a:cubicBezTo>
                  <a:pt x="6058" y="3812"/>
                  <a:pt x="7484" y="3829"/>
                  <a:pt x="8802" y="4938"/>
                </a:cubicBezTo>
                <a:lnTo>
                  <a:pt x="8213" y="5655"/>
                </a:lnTo>
                <a:cubicBezTo>
                  <a:pt x="7208" y="4810"/>
                  <a:pt x="6161" y="4797"/>
                  <a:pt x="5154" y="5287"/>
                </a:cubicBezTo>
                <a:cubicBezTo>
                  <a:pt x="5022" y="5352"/>
                  <a:pt x="4893" y="5425"/>
                  <a:pt x="4770" y="5507"/>
                </a:cubicBezTo>
                <a:cubicBezTo>
                  <a:pt x="4706" y="5550"/>
                  <a:pt x="4664" y="5581"/>
                  <a:pt x="4647" y="5595"/>
                </a:cubicBezTo>
                <a:lnTo>
                  <a:pt x="4071" y="4868"/>
                </a:lnTo>
                <a:cubicBezTo>
                  <a:pt x="4285" y="4703"/>
                  <a:pt x="4515" y="4561"/>
                  <a:pt x="4760" y="4446"/>
                </a:cubicBezTo>
                <a:lnTo>
                  <a:pt x="4755" y="4446"/>
                </a:lnTo>
                <a:close/>
                <a:moveTo>
                  <a:pt x="6564" y="950"/>
                </a:moveTo>
                <a:cubicBezTo>
                  <a:pt x="5454" y="938"/>
                  <a:pt x="4382" y="1222"/>
                  <a:pt x="3387" y="1706"/>
                </a:cubicBezTo>
                <a:cubicBezTo>
                  <a:pt x="3072" y="1858"/>
                  <a:pt x="2766" y="2031"/>
                  <a:pt x="2473" y="2224"/>
                </a:cubicBezTo>
                <a:cubicBezTo>
                  <a:pt x="2381" y="2288"/>
                  <a:pt x="2300" y="2342"/>
                  <a:pt x="2234" y="2392"/>
                </a:cubicBezTo>
                <a:cubicBezTo>
                  <a:pt x="2194" y="2420"/>
                  <a:pt x="2170" y="2440"/>
                  <a:pt x="2159" y="2448"/>
                </a:cubicBezTo>
                <a:lnTo>
                  <a:pt x="1583" y="1720"/>
                </a:lnTo>
                <a:cubicBezTo>
                  <a:pt x="1656" y="1661"/>
                  <a:pt x="1786" y="1565"/>
                  <a:pt x="1967" y="1444"/>
                </a:cubicBezTo>
                <a:cubicBezTo>
                  <a:pt x="2295" y="1227"/>
                  <a:pt x="2637" y="1033"/>
                  <a:pt x="2991" y="862"/>
                </a:cubicBezTo>
                <a:cubicBezTo>
                  <a:pt x="4105" y="321"/>
                  <a:pt x="5314" y="0"/>
                  <a:pt x="6578" y="14"/>
                </a:cubicBezTo>
                <a:cubicBezTo>
                  <a:pt x="8212" y="33"/>
                  <a:pt x="9804" y="618"/>
                  <a:pt x="11290" y="1870"/>
                </a:cubicBezTo>
                <a:lnTo>
                  <a:pt x="10701" y="2588"/>
                </a:lnTo>
                <a:cubicBezTo>
                  <a:pt x="9378" y="1476"/>
                  <a:pt x="7992" y="966"/>
                  <a:pt x="6568" y="950"/>
                </a:cubicBezTo>
                <a:lnTo>
                  <a:pt x="6564" y="950"/>
                </a:lnTo>
                <a:close/>
              </a:path>
            </a:pathLst>
          </a:custGeom>
          <a:solidFill>
            <a:schemeClr val="tx1">
              <a:lumMod val="50000"/>
              <a:lumOff val="50000"/>
            </a:schemeClr>
          </a:solidFill>
          <a:ln>
            <a:noFill/>
          </a:ln>
        </p:spPr>
        <p:txBody>
          <a:bodyPr/>
          <a:lstStyle/>
          <a:p>
            <a:endParaRPr lang="zh-CN" altLang="en-US" dirty="0"/>
          </a:p>
        </p:txBody>
      </p:sp>
      <p:sp>
        <p:nvSpPr>
          <p:cNvPr id="4" name="椭圆 3"/>
          <p:cNvSpPr/>
          <p:nvPr/>
        </p:nvSpPr>
        <p:spPr bwMode="auto">
          <a:xfrm>
            <a:off x="969635" y="4991049"/>
            <a:ext cx="6800042" cy="615011"/>
          </a:xfrm>
          <a:prstGeom prst="ellipse">
            <a:avLst/>
          </a:prstGeom>
          <a:noFill/>
          <a:ln w="28575" cap="flat" cmpd="sng" algn="ctr">
            <a:solidFill>
              <a:srgbClr val="FF3300"/>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5" name="矩形 4"/>
          <p:cNvSpPr/>
          <p:nvPr/>
        </p:nvSpPr>
        <p:spPr>
          <a:xfrm>
            <a:off x="1399886" y="5516630"/>
            <a:ext cx="2892138" cy="400110"/>
          </a:xfrm>
          <a:prstGeom prst="rect">
            <a:avLst/>
          </a:prstGeom>
        </p:spPr>
        <p:txBody>
          <a:bodyPr wrap="none">
            <a:spAutoFit/>
          </a:bodyPr>
          <a:lstStyle/>
          <a:p>
            <a:r>
              <a:rPr lang="en-US" altLang="zh-CN" dirty="0">
                <a:solidFill>
                  <a:prstClr val="black"/>
                </a:solidFill>
                <a:latin typeface="Calibri" panose="020F0502020204030204" pitchFamily="34" charset="0"/>
                <a:ea typeface="Malgun Gothic" panose="020B0503020000020004" pitchFamily="34" charset="-127"/>
              </a:rPr>
              <a:t>UE :</a:t>
            </a:r>
            <a:r>
              <a:rPr lang="en-US" altLang="ko-KR" sz="1000" dirty="0">
                <a:solidFill>
                  <a:prstClr val="black"/>
                </a:solidFill>
                <a:latin typeface="Calibri" panose="020F0502020204030204" pitchFamily="34" charset="0"/>
                <a:ea typeface="Malgun Gothic" panose="020B0503020000020004" pitchFamily="34" charset="-127"/>
              </a:rPr>
              <a:t> Application</a:t>
            </a:r>
            <a:r>
              <a:rPr lang="en-US" altLang="ko-KR" sz="1000" b="1" dirty="0">
                <a:solidFill>
                  <a:schemeClr val="tx2">
                    <a:lumMod val="60000"/>
                    <a:lumOff val="40000"/>
                  </a:schemeClr>
                </a:solidFill>
              </a:rPr>
              <a:t> </a:t>
            </a:r>
            <a:r>
              <a:rPr kumimoji="0" lang="en-US" altLang="ko-KR" sz="10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mn-cs"/>
              </a:rPr>
              <a:t>data</a:t>
            </a:r>
            <a:r>
              <a:rPr kumimoji="0" lang="en-US" altLang="zh-CN" sz="10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mn-cs"/>
              </a:rPr>
              <a:t>(</a:t>
            </a:r>
            <a:r>
              <a:rPr lang="en-US" altLang="zh-CN" sz="1000" dirty="0">
                <a:solidFill>
                  <a:prstClr val="black"/>
                </a:solidFill>
                <a:latin typeface="Calibri" panose="020F0502020204030204" pitchFamily="34" charset="0"/>
                <a:ea typeface="Malgun Gothic" panose="020B0503020000020004" pitchFamily="34" charset="-127"/>
              </a:rPr>
              <a:t>temperature</a:t>
            </a:r>
            <a:r>
              <a:rPr lang="zh-CN" altLang="en-US" sz="1000" dirty="0">
                <a:solidFill>
                  <a:prstClr val="black"/>
                </a:solidFill>
                <a:latin typeface="Calibri" panose="020F0502020204030204" pitchFamily="34" charset="0"/>
                <a:ea typeface="Malgun Gothic" panose="020B0503020000020004" pitchFamily="34" charset="-127"/>
              </a:rPr>
              <a:t> </a:t>
            </a:r>
            <a:r>
              <a:rPr lang="en-US" altLang="zh-CN" sz="1000" dirty="0">
                <a:solidFill>
                  <a:prstClr val="black"/>
                </a:solidFill>
                <a:latin typeface="Calibri" panose="020F0502020204030204" pitchFamily="34" charset="0"/>
                <a:ea typeface="Malgun Gothic" panose="020B0503020000020004" pitchFamily="34" charset="-127"/>
              </a:rPr>
              <a:t>in the container</a:t>
            </a:r>
            <a:r>
              <a:rPr kumimoji="0" lang="en-US" altLang="zh-CN" sz="10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mn-cs"/>
              </a:rPr>
              <a:t>)</a:t>
            </a:r>
            <a:r>
              <a:rPr kumimoji="0" lang="en-US" altLang="ko-KR" sz="10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mn-cs"/>
              </a:rPr>
              <a:t> </a:t>
            </a:r>
            <a:endParaRPr kumimoji="0" lang="en-US" altLang="ko-KR" sz="10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mn-cs"/>
            </a:endParaRPr>
          </a:p>
          <a:p>
            <a:r>
              <a:rPr lang="en-US" altLang="zh-CN" dirty="0">
                <a:solidFill>
                  <a:prstClr val="black"/>
                </a:solidFill>
                <a:latin typeface="Calibri" panose="020F0502020204030204" pitchFamily="34" charset="0"/>
                <a:ea typeface="Malgun Gothic" panose="020B0503020000020004" pitchFamily="34" charset="-127"/>
              </a:rPr>
              <a:t>+Data signature</a:t>
            </a:r>
            <a:endParaRPr lang="zh-CN" altLang="en-US" dirty="0"/>
          </a:p>
        </p:txBody>
      </p:sp>
      <p:grpSp>
        <p:nvGrpSpPr>
          <p:cNvPr id="18" name="组合 17"/>
          <p:cNvGrpSpPr/>
          <p:nvPr/>
        </p:nvGrpSpPr>
        <p:grpSpPr>
          <a:xfrm>
            <a:off x="5842000" y="3143885"/>
            <a:ext cx="2934335" cy="2789555"/>
            <a:chOff x="9552" y="5203"/>
            <a:chExt cx="4426" cy="4393"/>
          </a:xfrm>
        </p:grpSpPr>
        <p:sp>
          <p:nvSpPr>
            <p:cNvPr id="14" name="矩形 13"/>
            <p:cNvSpPr/>
            <p:nvPr/>
          </p:nvSpPr>
          <p:spPr>
            <a:xfrm>
              <a:off x="11029" y="7019"/>
              <a:ext cx="1457" cy="2126"/>
            </a:xfrm>
            <a:prstGeom prst="rect">
              <a:avLst/>
            </a:prstGeom>
            <a:solidFill>
              <a:schemeClr val="bg1">
                <a:lumMod val="85000"/>
              </a:schemeClr>
            </a:solidFill>
            <a:ln w="9525"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zh-CN" altLang="en-US"/>
            </a:p>
          </p:txBody>
        </p:sp>
        <p:sp>
          <p:nvSpPr>
            <p:cNvPr id="11" name="矩形 10"/>
            <p:cNvSpPr/>
            <p:nvPr/>
          </p:nvSpPr>
          <p:spPr>
            <a:xfrm>
              <a:off x="10637" y="6735"/>
              <a:ext cx="1457" cy="2126"/>
            </a:xfrm>
            <a:prstGeom prst="rect">
              <a:avLst/>
            </a:prstGeom>
            <a:solidFill>
              <a:schemeClr val="bg1">
                <a:lumMod val="85000"/>
              </a:schemeClr>
            </a:solidFill>
            <a:ln w="9525"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zh-CN" altLang="en-US"/>
            </a:p>
          </p:txBody>
        </p:sp>
        <p:sp>
          <p:nvSpPr>
            <p:cNvPr id="12" name="文本框 11"/>
            <p:cNvSpPr txBox="1"/>
            <p:nvPr/>
          </p:nvSpPr>
          <p:spPr>
            <a:xfrm>
              <a:off x="10836" y="7168"/>
              <a:ext cx="1082" cy="1113"/>
            </a:xfrm>
            <a:prstGeom prst="rect">
              <a:avLst/>
            </a:prstGeom>
            <a:noFill/>
          </p:spPr>
          <p:txBody>
            <a:bodyPr wrap="square" rtlCol="0">
              <a:spAutoFit/>
            </a:bodyPr>
            <a:lstStyle/>
            <a:p>
              <a:pPr algn="ctr"/>
              <a:r>
                <a:rPr lang="en-US" altLang="en-GB" b="1" smtClean="0">
                  <a:ln>
                    <a:noFill/>
                  </a:ln>
                  <a:effectLst/>
                  <a:sym typeface="+mn-ea"/>
                </a:rPr>
                <a:t>Data Integrity Service Enabler</a:t>
              </a:r>
              <a:endParaRPr lang="en-US" altLang="en-GB" b="1" dirty="0" smtClean="0">
                <a:ln>
                  <a:noFill/>
                </a:ln>
                <a:solidFill>
                  <a:schemeClr val="tx2">
                    <a:lumMod val="60000"/>
                    <a:lumOff val="40000"/>
                  </a:schemeClr>
                </a:solidFill>
                <a:effectLst/>
                <a:sym typeface="+mn-ea"/>
              </a:endParaRPr>
            </a:p>
          </p:txBody>
        </p:sp>
        <p:sp>
          <p:nvSpPr>
            <p:cNvPr id="39" name="矩形 39"/>
            <p:cNvSpPr>
              <a:spLocks noChangeArrowheads="1"/>
            </p:cNvSpPr>
            <p:nvPr/>
          </p:nvSpPr>
          <p:spPr bwMode="auto">
            <a:xfrm>
              <a:off x="9552" y="5215"/>
              <a:ext cx="4426" cy="4381"/>
            </a:xfrm>
            <a:prstGeom prst="rect">
              <a:avLst/>
            </a:prstGeom>
            <a:noFill/>
            <a:ln w="12700">
              <a:solidFill>
                <a:schemeClr val="tx1">
                  <a:lumMod val="75000"/>
                  <a:lumOff val="2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zh-CN" altLang="en-US" sz="1800" dirty="0"/>
            </a:p>
          </p:txBody>
        </p:sp>
        <p:sp>
          <p:nvSpPr>
            <p:cNvPr id="41" name="文本框 40"/>
            <p:cNvSpPr txBox="1"/>
            <p:nvPr/>
          </p:nvSpPr>
          <p:spPr>
            <a:xfrm>
              <a:off x="9908" y="5203"/>
              <a:ext cx="2885" cy="483"/>
            </a:xfrm>
            <a:prstGeom prst="rect">
              <a:avLst/>
            </a:prstGeom>
            <a:noFill/>
          </p:spPr>
          <p:txBody>
            <a:bodyPr wrap="square" rtlCol="0">
              <a:spAutoFit/>
            </a:bodyPr>
            <a:lstStyle/>
            <a:p>
              <a:r>
                <a:rPr lang="en-US" altLang="zh-CN" sz="1400" dirty="0"/>
                <a:t>Integrity Verification</a:t>
              </a:r>
              <a:endParaRPr lang="zh-CN" altLang="en-US" sz="1400" dirty="0"/>
            </a:p>
          </p:txBody>
        </p:sp>
        <p:sp>
          <p:nvSpPr>
            <p:cNvPr id="3" name="矩形 2"/>
            <p:cNvSpPr/>
            <p:nvPr/>
          </p:nvSpPr>
          <p:spPr>
            <a:xfrm>
              <a:off x="10323" y="5755"/>
              <a:ext cx="2361" cy="768"/>
            </a:xfrm>
            <a:prstGeom prst="rect">
              <a:avLst/>
            </a:prstGeom>
            <a:solidFill>
              <a:srgbClr val="FFFF00"/>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Tx/>
                <a:buNone/>
              </a:pPr>
              <a:r>
                <a:rPr kumimoji="0" lang="en-US" altLang="en-GB" sz="1200" b="1" i="0" u="none" strike="noStrike" cap="none" normalizeH="0" baseline="0" smtClean="0">
                  <a:ln>
                    <a:noFill/>
                  </a:ln>
                  <a:solidFill>
                    <a:schemeClr val="tx1"/>
                  </a:solidFill>
                  <a:effectLst/>
                  <a:latin typeface="Arial" panose="020B0604020202020204" pitchFamily="34" charset="0"/>
                </a:rPr>
                <a:t>SP</a:t>
              </a:r>
              <a:endParaRPr kumimoji="0" lang="en-US" altLang="en-GB" sz="1200" b="1" i="0" u="none" strike="noStrike" cap="none" normalizeH="0" baseline="0" smtClean="0">
                <a:ln>
                  <a:noFill/>
                </a:ln>
                <a:solidFill>
                  <a:schemeClr val="tx1"/>
                </a:solidFill>
                <a:effectLst/>
                <a:latin typeface="Arial" panose="020B0604020202020204" pitchFamily="34" charset="0"/>
              </a:endParaRPr>
            </a:p>
            <a:p>
              <a:pPr marL="0" marR="0" indent="0" algn="l" defTabSz="914400" rtl="0" eaLnBrk="0" fontAlgn="base" latinLnBrk="0" hangingPunct="0">
                <a:lnSpc>
                  <a:spcPct val="100000"/>
                </a:lnSpc>
                <a:spcBef>
                  <a:spcPct val="0"/>
                </a:spcBef>
                <a:spcAft>
                  <a:spcPct val="0"/>
                </a:spcAft>
                <a:buClrTx/>
                <a:buSzTx/>
                <a:buFontTx/>
                <a:buNone/>
              </a:pPr>
              <a:endParaRPr kumimoji="0" lang="en-US" altLang="en-GB" sz="1200" b="1" i="0" u="none" strike="noStrike" cap="none" normalizeH="0" baseline="0" smtClean="0">
                <a:ln>
                  <a:noFill/>
                </a:ln>
                <a:solidFill>
                  <a:schemeClr val="tx1"/>
                </a:solidFill>
                <a:effectLst/>
                <a:latin typeface="Arial" panose="020B0604020202020204" pitchFamily="34" charset="0"/>
              </a:endParaRPr>
            </a:p>
          </p:txBody>
        </p:sp>
        <p:cxnSp>
          <p:nvCxnSpPr>
            <p:cNvPr id="16" name="直接连接符 15"/>
            <p:cNvCxnSpPr>
              <a:endCxn id="11" idx="0"/>
            </p:cNvCxnSpPr>
            <p:nvPr/>
          </p:nvCxnSpPr>
          <p:spPr>
            <a:xfrm flipH="1">
              <a:off x="11366" y="6476"/>
              <a:ext cx="12" cy="259"/>
            </a:xfrm>
            <a:prstGeom prst="line">
              <a:avLst/>
            </a:prstGeom>
            <a:solidFill>
              <a:schemeClr val="accent1"/>
            </a:solidFill>
            <a:ln w="9525" cap="flat" cmpd="sng" algn="ctr">
              <a:solidFill>
                <a:schemeClr val="tx1"/>
              </a:solidFill>
              <a:prstDash val="solid"/>
              <a:round/>
              <a:headEnd type="none" w="med" len="med"/>
              <a:tailEnd type="none" w="med" len="med"/>
            </a:ln>
          </p:spPr>
        </p:cxnSp>
        <p:sp>
          <p:nvSpPr>
            <p:cNvPr id="2" name="圆角矩形 1"/>
            <p:cNvSpPr/>
            <p:nvPr/>
          </p:nvSpPr>
          <p:spPr bwMode="auto">
            <a:xfrm>
              <a:off x="10354" y="6089"/>
              <a:ext cx="1064" cy="372"/>
            </a:xfrm>
            <a:prstGeom prst="roundRect">
              <a:avLst/>
            </a:prstGeom>
            <a:solidFill>
              <a:schemeClr val="bg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ctr" anchorCtr="0" compatLnSpc="1"/>
            <a:lstStyle/>
            <a:p>
              <a:pPr marL="0" marR="0" indent="0" algn="ctr" defTabSz="914400" rtl="0" eaLnBrk="0" fontAlgn="base" latinLnBrk="0" hangingPunct="0">
                <a:lnSpc>
                  <a:spcPct val="100000"/>
                </a:lnSpc>
                <a:spcBef>
                  <a:spcPct val="0"/>
                </a:spcBef>
                <a:spcAft>
                  <a:spcPct val="0"/>
                </a:spcAft>
                <a:buClrTx/>
                <a:buSzTx/>
                <a:buFontTx/>
                <a:buNone/>
              </a:pPr>
              <a:r>
                <a:rPr kumimoji="0" lang="en-US" altLang="zh-CN" sz="1000" b="0" i="0" u="none" strike="noStrike" cap="none" normalizeH="0" baseline="0" dirty="0">
                  <a:ln>
                    <a:noFill/>
                  </a:ln>
                  <a:solidFill>
                    <a:schemeClr val="tx1"/>
                  </a:solidFill>
                  <a:effectLst/>
                  <a:latin typeface="Arial" panose="020B0604020202020204" pitchFamily="34" charset="0"/>
                </a:rPr>
                <a:t>Hospital</a:t>
              </a:r>
              <a:endParaRPr kumimoji="0" lang="zh-CN" altLang="en-US" sz="1000" b="0" i="0" u="none" strike="noStrike" cap="none" normalizeH="0" baseline="0" dirty="0">
                <a:ln>
                  <a:noFill/>
                </a:ln>
                <a:solidFill>
                  <a:schemeClr val="tx1"/>
                </a:solidFill>
                <a:effectLst/>
                <a:latin typeface="Arial" panose="020B0604020202020204" pitchFamily="34" charset="0"/>
              </a:endParaRPr>
            </a:p>
          </p:txBody>
        </p:sp>
        <p:sp>
          <p:nvSpPr>
            <p:cNvPr id="36" name="圆角矩形 35"/>
            <p:cNvSpPr/>
            <p:nvPr/>
          </p:nvSpPr>
          <p:spPr bwMode="auto">
            <a:xfrm>
              <a:off x="11440" y="6062"/>
              <a:ext cx="1198" cy="410"/>
            </a:xfrm>
            <a:prstGeom prst="roundRect">
              <a:avLst/>
            </a:prstGeom>
            <a:solidFill>
              <a:schemeClr val="bg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ctr" anchorCtr="0" compatLnSpc="1"/>
            <a:lstStyle/>
            <a:p>
              <a:pPr algn="ctr" eaLnBrk="0" hangingPunct="0"/>
              <a:r>
                <a:rPr lang="en-US" altLang="zh-CN" dirty="0"/>
                <a:t>Logistics</a:t>
              </a:r>
              <a:endParaRPr lang="zh-CN" altLang="en-US" dirty="0"/>
            </a:p>
          </p:txBody>
        </p:sp>
      </p:grpSp>
    </p:spTree>
    <p:custDataLst>
      <p:tags r:id="rId3"/>
    </p:custData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2866121" y="3122299"/>
            <a:ext cx="3145510" cy="1613738"/>
          </a:xfrm>
          <a:prstGeom prst="rect">
            <a:avLst/>
          </a:prstGeom>
          <a:effectLst>
            <a:outerShdw blurRad="63500" sx="102000" sy="102000" algn="ctr" rotWithShape="0">
              <a:prstClr val="black">
                <a:alpha val="40000"/>
              </a:prstClr>
            </a:outerShdw>
          </a:effectLst>
        </p:spPr>
      </p:pic>
      <p:sp>
        <p:nvSpPr>
          <p:cNvPr id="9" name="箭头: 右 8"/>
          <p:cNvSpPr/>
          <p:nvPr/>
        </p:nvSpPr>
        <p:spPr bwMode="auto">
          <a:xfrm>
            <a:off x="2347051" y="4651805"/>
            <a:ext cx="4246527" cy="320865"/>
          </a:xfrm>
          <a:prstGeom prst="rightArrow">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10" name="箭头: 右 9"/>
          <p:cNvSpPr/>
          <p:nvPr/>
        </p:nvSpPr>
        <p:spPr bwMode="auto">
          <a:xfrm>
            <a:off x="2347051" y="5046117"/>
            <a:ext cx="4246527" cy="320648"/>
          </a:xfrm>
          <a:prstGeom prst="rightArrow">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15" name="iconfont-11253-5321868"/>
          <p:cNvSpPr>
            <a:spLocks noChangeAspect="1"/>
          </p:cNvSpPr>
          <p:nvPr/>
        </p:nvSpPr>
        <p:spPr bwMode="auto">
          <a:xfrm>
            <a:off x="1001389" y="3601060"/>
            <a:ext cx="390337" cy="306907"/>
          </a:xfrm>
          <a:custGeom>
            <a:avLst/>
            <a:gdLst>
              <a:gd name="T0" fmla="*/ 2100 w 10000"/>
              <a:gd name="T1" fmla="*/ 6028 h 8750"/>
              <a:gd name="T2" fmla="*/ 1050 w 10000"/>
              <a:gd name="T3" fmla="*/ 6028 h 8750"/>
              <a:gd name="T4" fmla="*/ 1050 w 10000"/>
              <a:gd name="T5" fmla="*/ 4715 h 8750"/>
              <a:gd name="T6" fmla="*/ 0 w 10000"/>
              <a:gd name="T7" fmla="*/ 4521 h 8750"/>
              <a:gd name="T8" fmla="*/ 0 w 10000"/>
              <a:gd name="T9" fmla="*/ 8750 h 8750"/>
              <a:gd name="T10" fmla="*/ 1050 w 10000"/>
              <a:gd name="T11" fmla="*/ 8410 h 8750"/>
              <a:gd name="T12" fmla="*/ 1050 w 10000"/>
              <a:gd name="T13" fmla="*/ 6951 h 8750"/>
              <a:gd name="T14" fmla="*/ 2750 w 10000"/>
              <a:gd name="T15" fmla="*/ 6951 h 8750"/>
              <a:gd name="T16" fmla="*/ 3650 w 10000"/>
              <a:gd name="T17" fmla="*/ 5736 h 8750"/>
              <a:gd name="T18" fmla="*/ 2450 w 10000"/>
              <a:gd name="T19" fmla="*/ 5104 h 8750"/>
              <a:gd name="T20" fmla="*/ 2100 w 10000"/>
              <a:gd name="T21" fmla="*/ 6028 h 8750"/>
              <a:gd name="T22" fmla="*/ 7550 w 10000"/>
              <a:gd name="T23" fmla="*/ 6270 h 8750"/>
              <a:gd name="T24" fmla="*/ 10000 w 10000"/>
              <a:gd name="T25" fmla="*/ 4763 h 8750"/>
              <a:gd name="T26" fmla="*/ 2400 w 10000"/>
              <a:gd name="T27" fmla="*/ 0 h 8750"/>
              <a:gd name="T28" fmla="*/ 1500 w 10000"/>
              <a:gd name="T29" fmla="*/ 0 h 8750"/>
              <a:gd name="T30" fmla="*/ 300 w 10000"/>
              <a:gd name="T31" fmla="*/ 1799 h 8750"/>
              <a:gd name="T32" fmla="*/ 300 w 10000"/>
              <a:gd name="T33" fmla="*/ 2431 h 8750"/>
              <a:gd name="T34" fmla="*/ 7000 w 10000"/>
              <a:gd name="T35" fmla="*/ 6320 h 8750"/>
              <a:gd name="T36" fmla="*/ 7550 w 10000"/>
              <a:gd name="T37" fmla="*/ 6270 h 8750"/>
              <a:gd name="T38" fmla="*/ 6650 w 10000"/>
              <a:gd name="T39" fmla="*/ 6610 h 8750"/>
              <a:gd name="T40" fmla="*/ 900 w 10000"/>
              <a:gd name="T41" fmla="*/ 3014 h 8750"/>
              <a:gd name="T42" fmla="*/ 300 w 10000"/>
              <a:gd name="T43" fmla="*/ 3646 h 8750"/>
              <a:gd name="T44" fmla="*/ 7000 w 10000"/>
              <a:gd name="T45" fmla="*/ 7535 h 8750"/>
              <a:gd name="T46" fmla="*/ 7600 w 10000"/>
              <a:gd name="T47" fmla="*/ 7535 h 8750"/>
              <a:gd name="T48" fmla="*/ 7900 w 10000"/>
              <a:gd name="T49" fmla="*/ 7243 h 8750"/>
              <a:gd name="T50" fmla="*/ 8200 w 10000"/>
              <a:gd name="T51" fmla="*/ 6368 h 8750"/>
              <a:gd name="T52" fmla="*/ 7300 w 10000"/>
              <a:gd name="T53" fmla="*/ 7000 h 8750"/>
              <a:gd name="T54" fmla="*/ 6650 w 10000"/>
              <a:gd name="T55" fmla="*/ 6610 h 8750"/>
              <a:gd name="T56" fmla="*/ 6650 w 10000"/>
              <a:gd name="T57" fmla="*/ 6610 h 8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000" h="8750">
                <a:moveTo>
                  <a:pt x="2100" y="6028"/>
                </a:moveTo>
                <a:lnTo>
                  <a:pt x="1050" y="6028"/>
                </a:lnTo>
                <a:lnTo>
                  <a:pt x="1050" y="4715"/>
                </a:lnTo>
                <a:lnTo>
                  <a:pt x="0" y="4521"/>
                </a:lnTo>
                <a:lnTo>
                  <a:pt x="0" y="8750"/>
                </a:lnTo>
                <a:lnTo>
                  <a:pt x="1050" y="8410"/>
                </a:lnTo>
                <a:lnTo>
                  <a:pt x="1050" y="6951"/>
                </a:lnTo>
                <a:lnTo>
                  <a:pt x="2750" y="6951"/>
                </a:lnTo>
                <a:lnTo>
                  <a:pt x="3650" y="5736"/>
                </a:lnTo>
                <a:lnTo>
                  <a:pt x="2450" y="5104"/>
                </a:lnTo>
                <a:lnTo>
                  <a:pt x="2100" y="6028"/>
                </a:lnTo>
                <a:close/>
                <a:moveTo>
                  <a:pt x="7550" y="6270"/>
                </a:moveTo>
                <a:lnTo>
                  <a:pt x="10000" y="4763"/>
                </a:lnTo>
                <a:lnTo>
                  <a:pt x="2400" y="0"/>
                </a:lnTo>
                <a:lnTo>
                  <a:pt x="1500" y="0"/>
                </a:lnTo>
                <a:lnTo>
                  <a:pt x="300" y="1799"/>
                </a:lnTo>
                <a:lnTo>
                  <a:pt x="300" y="2431"/>
                </a:lnTo>
                <a:lnTo>
                  <a:pt x="7000" y="6320"/>
                </a:lnTo>
                <a:lnTo>
                  <a:pt x="7550" y="6270"/>
                </a:lnTo>
                <a:close/>
                <a:moveTo>
                  <a:pt x="6650" y="6610"/>
                </a:moveTo>
                <a:lnTo>
                  <a:pt x="900" y="3014"/>
                </a:lnTo>
                <a:lnTo>
                  <a:pt x="300" y="3646"/>
                </a:lnTo>
                <a:lnTo>
                  <a:pt x="7000" y="7535"/>
                </a:lnTo>
                <a:lnTo>
                  <a:pt x="7600" y="7535"/>
                </a:lnTo>
                <a:lnTo>
                  <a:pt x="7900" y="7243"/>
                </a:lnTo>
                <a:lnTo>
                  <a:pt x="8200" y="6368"/>
                </a:lnTo>
                <a:lnTo>
                  <a:pt x="7300" y="7000"/>
                </a:lnTo>
                <a:cubicBezTo>
                  <a:pt x="6899" y="6708"/>
                  <a:pt x="6650" y="6610"/>
                  <a:pt x="6650" y="6610"/>
                </a:cubicBezTo>
                <a:close/>
                <a:moveTo>
                  <a:pt x="6650" y="6610"/>
                </a:moveTo>
                <a:close/>
              </a:path>
            </a:pathLst>
          </a:custGeom>
          <a:solidFill>
            <a:schemeClr val="tx1">
              <a:lumMod val="50000"/>
              <a:lumOff val="50000"/>
            </a:schemeClr>
          </a:solidFill>
          <a:ln>
            <a:noFill/>
          </a:ln>
        </p:spPr>
      </p:sp>
      <p:sp>
        <p:nvSpPr>
          <p:cNvPr id="17" name="iconfont-11562-5483983"/>
          <p:cNvSpPr>
            <a:spLocks noChangeAspect="1"/>
          </p:cNvSpPr>
          <p:nvPr/>
        </p:nvSpPr>
        <p:spPr bwMode="auto">
          <a:xfrm>
            <a:off x="1009499" y="4168034"/>
            <a:ext cx="390337" cy="224147"/>
          </a:xfrm>
          <a:custGeom>
            <a:avLst/>
            <a:gdLst>
              <a:gd name="connsiteX0" fmla="*/ 500654 w 607639"/>
              <a:gd name="connsiteY0" fmla="*/ 301762 h 388322"/>
              <a:gd name="connsiteX1" fmla="*/ 475910 w 607639"/>
              <a:gd name="connsiteY1" fmla="*/ 326468 h 388322"/>
              <a:gd name="connsiteX2" fmla="*/ 500654 w 607639"/>
              <a:gd name="connsiteY2" fmla="*/ 351174 h 388322"/>
              <a:gd name="connsiteX3" fmla="*/ 525397 w 607639"/>
              <a:gd name="connsiteY3" fmla="*/ 326468 h 388322"/>
              <a:gd name="connsiteX4" fmla="*/ 500654 w 607639"/>
              <a:gd name="connsiteY4" fmla="*/ 301762 h 388322"/>
              <a:gd name="connsiteX5" fmla="*/ 114984 w 607639"/>
              <a:gd name="connsiteY5" fmla="*/ 301755 h 388322"/>
              <a:gd name="connsiteX6" fmla="*/ 90242 w 607639"/>
              <a:gd name="connsiteY6" fmla="*/ 326463 h 388322"/>
              <a:gd name="connsiteX7" fmla="*/ 114984 w 607639"/>
              <a:gd name="connsiteY7" fmla="*/ 351171 h 388322"/>
              <a:gd name="connsiteX8" fmla="*/ 139725 w 607639"/>
              <a:gd name="connsiteY8" fmla="*/ 326463 h 388322"/>
              <a:gd name="connsiteX9" fmla="*/ 114984 w 607639"/>
              <a:gd name="connsiteY9" fmla="*/ 301755 h 388322"/>
              <a:gd name="connsiteX10" fmla="*/ 0 w 607639"/>
              <a:gd name="connsiteY10" fmla="*/ 229408 h 388322"/>
              <a:gd name="connsiteX11" fmla="*/ 18600 w 607639"/>
              <a:gd name="connsiteY11" fmla="*/ 229408 h 388322"/>
              <a:gd name="connsiteX12" fmla="*/ 37201 w 607639"/>
              <a:gd name="connsiteY12" fmla="*/ 229408 h 388322"/>
              <a:gd name="connsiteX13" fmla="*/ 392386 w 607639"/>
              <a:gd name="connsiteY13" fmla="*/ 229408 h 388322"/>
              <a:gd name="connsiteX14" fmla="*/ 393543 w 607639"/>
              <a:gd name="connsiteY14" fmla="*/ 229408 h 388322"/>
              <a:gd name="connsiteX15" fmla="*/ 393543 w 607639"/>
              <a:gd name="connsiteY15" fmla="*/ 326463 h 388322"/>
              <a:gd name="connsiteX16" fmla="*/ 393543 w 607639"/>
              <a:gd name="connsiteY16" fmla="*/ 345038 h 388322"/>
              <a:gd name="connsiteX17" fmla="*/ 392386 w 607639"/>
              <a:gd name="connsiteY17" fmla="*/ 345038 h 388322"/>
              <a:gd name="connsiteX18" fmla="*/ 174077 w 607639"/>
              <a:gd name="connsiteY18" fmla="*/ 345038 h 388322"/>
              <a:gd name="connsiteX19" fmla="*/ 114984 w 607639"/>
              <a:gd name="connsiteY19" fmla="*/ 388322 h 388322"/>
              <a:gd name="connsiteX20" fmla="*/ 55890 w 607639"/>
              <a:gd name="connsiteY20" fmla="*/ 345038 h 388322"/>
              <a:gd name="connsiteX21" fmla="*/ 0 w 607639"/>
              <a:gd name="connsiteY21" fmla="*/ 345038 h 388322"/>
              <a:gd name="connsiteX22" fmla="*/ 430873 w 607639"/>
              <a:gd name="connsiteY22" fmla="*/ 102602 h 388322"/>
              <a:gd name="connsiteX23" fmla="*/ 488104 w 607639"/>
              <a:gd name="connsiteY23" fmla="*/ 102602 h 388322"/>
              <a:gd name="connsiteX24" fmla="*/ 542398 w 607639"/>
              <a:gd name="connsiteY24" fmla="*/ 156902 h 388322"/>
              <a:gd name="connsiteX25" fmla="*/ 542398 w 607639"/>
              <a:gd name="connsiteY25" fmla="*/ 201515 h 388322"/>
              <a:gd name="connsiteX26" fmla="*/ 563937 w 607639"/>
              <a:gd name="connsiteY26" fmla="*/ 201515 h 388322"/>
              <a:gd name="connsiteX27" fmla="*/ 607639 w 607639"/>
              <a:gd name="connsiteY27" fmla="*/ 245151 h 388322"/>
              <a:gd name="connsiteX28" fmla="*/ 607639 w 607639"/>
              <a:gd name="connsiteY28" fmla="*/ 345042 h 388322"/>
              <a:gd name="connsiteX29" fmla="*/ 559754 w 607639"/>
              <a:gd name="connsiteY29" fmla="*/ 345042 h 388322"/>
              <a:gd name="connsiteX30" fmla="*/ 500654 w 607639"/>
              <a:gd name="connsiteY30" fmla="*/ 388322 h 388322"/>
              <a:gd name="connsiteX31" fmla="*/ 441554 w 607639"/>
              <a:gd name="connsiteY31" fmla="*/ 345042 h 388322"/>
              <a:gd name="connsiteX32" fmla="*/ 430873 w 607639"/>
              <a:gd name="connsiteY32" fmla="*/ 345042 h 388322"/>
              <a:gd name="connsiteX33" fmla="*/ 430873 w 607639"/>
              <a:gd name="connsiteY33" fmla="*/ 326468 h 388322"/>
              <a:gd name="connsiteX34" fmla="*/ 430873 w 607639"/>
              <a:gd name="connsiteY34" fmla="*/ 307894 h 388322"/>
              <a:gd name="connsiteX35" fmla="*/ 430873 w 607639"/>
              <a:gd name="connsiteY35" fmla="*/ 139750 h 388322"/>
              <a:gd name="connsiteX36" fmla="*/ 430873 w 607639"/>
              <a:gd name="connsiteY36" fmla="*/ 121176 h 388322"/>
              <a:gd name="connsiteX37" fmla="*/ 0 w 607639"/>
              <a:gd name="connsiteY37" fmla="*/ 0 h 388322"/>
              <a:gd name="connsiteX38" fmla="*/ 393685 w 607639"/>
              <a:gd name="connsiteY38" fmla="*/ 0 h 388322"/>
              <a:gd name="connsiteX39" fmla="*/ 393685 w 607639"/>
              <a:gd name="connsiteY39" fmla="*/ 18572 h 388322"/>
              <a:gd name="connsiteX40" fmla="*/ 393685 w 607639"/>
              <a:gd name="connsiteY40" fmla="*/ 102632 h 388322"/>
              <a:gd name="connsiteX41" fmla="*/ 393685 w 607639"/>
              <a:gd name="connsiteY41" fmla="*/ 192291 h 388322"/>
              <a:gd name="connsiteX42" fmla="*/ 392439 w 607639"/>
              <a:gd name="connsiteY42" fmla="*/ 192291 h 388322"/>
              <a:gd name="connsiteX43" fmla="*/ 37206 w 607639"/>
              <a:gd name="connsiteY43" fmla="*/ 192291 h 388322"/>
              <a:gd name="connsiteX44" fmla="*/ 18603 w 607639"/>
              <a:gd name="connsiteY44" fmla="*/ 192291 h 388322"/>
              <a:gd name="connsiteX45" fmla="*/ 0 w 607639"/>
              <a:gd name="connsiteY45" fmla="*/ 192291 h 388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7639" h="388322">
                <a:moveTo>
                  <a:pt x="500654" y="301762"/>
                </a:moveTo>
                <a:cubicBezTo>
                  <a:pt x="486947" y="301762"/>
                  <a:pt x="475910" y="312871"/>
                  <a:pt x="475910" y="326468"/>
                </a:cubicBezTo>
                <a:cubicBezTo>
                  <a:pt x="475910" y="340154"/>
                  <a:pt x="486947" y="351174"/>
                  <a:pt x="500654" y="351174"/>
                </a:cubicBezTo>
                <a:cubicBezTo>
                  <a:pt x="514272" y="351174"/>
                  <a:pt x="525397" y="340154"/>
                  <a:pt x="525397" y="326468"/>
                </a:cubicBezTo>
                <a:cubicBezTo>
                  <a:pt x="525397" y="312871"/>
                  <a:pt x="514272" y="301762"/>
                  <a:pt x="500654" y="301762"/>
                </a:cubicBezTo>
                <a:close/>
                <a:moveTo>
                  <a:pt x="114984" y="301755"/>
                </a:moveTo>
                <a:cubicBezTo>
                  <a:pt x="101367" y="301755"/>
                  <a:pt x="90242" y="312865"/>
                  <a:pt x="90242" y="326463"/>
                </a:cubicBezTo>
                <a:cubicBezTo>
                  <a:pt x="90242" y="340150"/>
                  <a:pt x="101367" y="351171"/>
                  <a:pt x="114984" y="351171"/>
                </a:cubicBezTo>
                <a:cubicBezTo>
                  <a:pt x="128600" y="351171"/>
                  <a:pt x="139725" y="340150"/>
                  <a:pt x="139725" y="326463"/>
                </a:cubicBezTo>
                <a:cubicBezTo>
                  <a:pt x="139725" y="312865"/>
                  <a:pt x="128600" y="301755"/>
                  <a:pt x="114984" y="301755"/>
                </a:cubicBezTo>
                <a:close/>
                <a:moveTo>
                  <a:pt x="0" y="229408"/>
                </a:moveTo>
                <a:lnTo>
                  <a:pt x="18600" y="229408"/>
                </a:lnTo>
                <a:lnTo>
                  <a:pt x="37201" y="229408"/>
                </a:lnTo>
                <a:lnTo>
                  <a:pt x="392386" y="229408"/>
                </a:lnTo>
                <a:lnTo>
                  <a:pt x="393543" y="229408"/>
                </a:lnTo>
                <a:lnTo>
                  <a:pt x="393543" y="326463"/>
                </a:lnTo>
                <a:lnTo>
                  <a:pt x="393543" y="345038"/>
                </a:lnTo>
                <a:lnTo>
                  <a:pt x="392386" y="345038"/>
                </a:lnTo>
                <a:lnTo>
                  <a:pt x="174077" y="345038"/>
                </a:lnTo>
                <a:cubicBezTo>
                  <a:pt x="166157" y="370102"/>
                  <a:pt x="142661" y="388322"/>
                  <a:pt x="114984" y="388322"/>
                </a:cubicBezTo>
                <a:cubicBezTo>
                  <a:pt x="87306" y="388322"/>
                  <a:pt x="63811" y="370102"/>
                  <a:pt x="55890" y="345038"/>
                </a:cubicBezTo>
                <a:lnTo>
                  <a:pt x="0" y="345038"/>
                </a:lnTo>
                <a:close/>
                <a:moveTo>
                  <a:pt x="430873" y="102602"/>
                </a:moveTo>
                <a:lnTo>
                  <a:pt x="488104" y="102602"/>
                </a:lnTo>
                <a:cubicBezTo>
                  <a:pt x="518010" y="102602"/>
                  <a:pt x="542398" y="126953"/>
                  <a:pt x="542398" y="156902"/>
                </a:cubicBezTo>
                <a:lnTo>
                  <a:pt x="542398" y="201515"/>
                </a:lnTo>
                <a:lnTo>
                  <a:pt x="563937" y="201515"/>
                </a:lnTo>
                <a:cubicBezTo>
                  <a:pt x="588058" y="201515"/>
                  <a:pt x="607639" y="221067"/>
                  <a:pt x="607639" y="245151"/>
                </a:cubicBezTo>
                <a:lnTo>
                  <a:pt x="607639" y="345042"/>
                </a:lnTo>
                <a:lnTo>
                  <a:pt x="559754" y="345042"/>
                </a:lnTo>
                <a:cubicBezTo>
                  <a:pt x="551832" y="370103"/>
                  <a:pt x="528335" y="388322"/>
                  <a:pt x="500654" y="388322"/>
                </a:cubicBezTo>
                <a:cubicBezTo>
                  <a:pt x="472973" y="388322"/>
                  <a:pt x="449475" y="370103"/>
                  <a:pt x="441554" y="345042"/>
                </a:cubicBezTo>
                <a:lnTo>
                  <a:pt x="430873" y="345042"/>
                </a:lnTo>
                <a:lnTo>
                  <a:pt x="430873" y="326468"/>
                </a:lnTo>
                <a:lnTo>
                  <a:pt x="430873" y="307894"/>
                </a:lnTo>
                <a:lnTo>
                  <a:pt x="430873" y="139750"/>
                </a:lnTo>
                <a:lnTo>
                  <a:pt x="430873" y="121176"/>
                </a:lnTo>
                <a:close/>
                <a:moveTo>
                  <a:pt x="0" y="0"/>
                </a:moveTo>
                <a:lnTo>
                  <a:pt x="393685" y="0"/>
                </a:lnTo>
                <a:lnTo>
                  <a:pt x="393685" y="18572"/>
                </a:lnTo>
                <a:lnTo>
                  <a:pt x="393685" y="102632"/>
                </a:lnTo>
                <a:lnTo>
                  <a:pt x="393685" y="192291"/>
                </a:lnTo>
                <a:lnTo>
                  <a:pt x="392439" y="192291"/>
                </a:lnTo>
                <a:lnTo>
                  <a:pt x="37206" y="192291"/>
                </a:lnTo>
                <a:lnTo>
                  <a:pt x="18603" y="192291"/>
                </a:lnTo>
                <a:lnTo>
                  <a:pt x="0" y="192291"/>
                </a:lnTo>
                <a:close/>
              </a:path>
            </a:pathLst>
          </a:custGeom>
          <a:solidFill>
            <a:schemeClr val="tx1">
              <a:lumMod val="50000"/>
              <a:lumOff val="50000"/>
            </a:schemeClr>
          </a:solidFill>
          <a:ln>
            <a:noFill/>
          </a:ln>
        </p:spPr>
        <p:txBody>
          <a:bodyPr/>
          <a:lstStyle/>
          <a:p>
            <a:endParaRPr lang="zh-CN" altLang="en-US"/>
          </a:p>
        </p:txBody>
      </p:sp>
      <p:sp>
        <p:nvSpPr>
          <p:cNvPr id="20" name="warehouse_124434"/>
          <p:cNvSpPr>
            <a:spLocks noChangeAspect="1"/>
          </p:cNvSpPr>
          <p:nvPr/>
        </p:nvSpPr>
        <p:spPr bwMode="auto">
          <a:xfrm>
            <a:off x="1009499" y="5241219"/>
            <a:ext cx="390337" cy="329916"/>
          </a:xfrm>
          <a:custGeom>
            <a:avLst/>
            <a:gdLst>
              <a:gd name="connsiteX0" fmla="*/ 374919 w 608415"/>
              <a:gd name="connsiteY0" fmla="*/ 501375 h 572295"/>
              <a:gd name="connsiteX1" fmla="*/ 340503 w 608415"/>
              <a:gd name="connsiteY1" fmla="*/ 535890 h 572295"/>
              <a:gd name="connsiteX2" fmla="*/ 409488 w 608415"/>
              <a:gd name="connsiteY2" fmla="*/ 535890 h 572295"/>
              <a:gd name="connsiteX3" fmla="*/ 233568 w 608415"/>
              <a:gd name="connsiteY3" fmla="*/ 501375 h 572295"/>
              <a:gd name="connsiteX4" fmla="*/ 198998 w 608415"/>
              <a:gd name="connsiteY4" fmla="*/ 535890 h 572295"/>
              <a:gd name="connsiteX5" fmla="*/ 267984 w 608415"/>
              <a:gd name="connsiteY5" fmla="*/ 535890 h 572295"/>
              <a:gd name="connsiteX6" fmla="*/ 430691 w 608415"/>
              <a:gd name="connsiteY6" fmla="*/ 445844 h 572295"/>
              <a:gd name="connsiteX7" fmla="*/ 396121 w 608415"/>
              <a:gd name="connsiteY7" fmla="*/ 480206 h 572295"/>
              <a:gd name="connsiteX8" fmla="*/ 430691 w 608415"/>
              <a:gd name="connsiteY8" fmla="*/ 514721 h 572295"/>
              <a:gd name="connsiteX9" fmla="*/ 319300 w 608415"/>
              <a:gd name="connsiteY9" fmla="*/ 445844 h 572295"/>
              <a:gd name="connsiteX10" fmla="*/ 319300 w 608415"/>
              <a:gd name="connsiteY10" fmla="*/ 514721 h 572295"/>
              <a:gd name="connsiteX11" fmla="*/ 353716 w 608415"/>
              <a:gd name="connsiteY11" fmla="*/ 480206 h 572295"/>
              <a:gd name="connsiteX12" fmla="*/ 289186 w 608415"/>
              <a:gd name="connsiteY12" fmla="*/ 445844 h 572295"/>
              <a:gd name="connsiteX13" fmla="*/ 254770 w 608415"/>
              <a:gd name="connsiteY13" fmla="*/ 480206 h 572295"/>
              <a:gd name="connsiteX14" fmla="*/ 289186 w 608415"/>
              <a:gd name="connsiteY14" fmla="*/ 514721 h 572295"/>
              <a:gd name="connsiteX15" fmla="*/ 177796 w 608415"/>
              <a:gd name="connsiteY15" fmla="*/ 445844 h 572295"/>
              <a:gd name="connsiteX16" fmla="*/ 177796 w 608415"/>
              <a:gd name="connsiteY16" fmla="*/ 514721 h 572295"/>
              <a:gd name="connsiteX17" fmla="*/ 212365 w 608415"/>
              <a:gd name="connsiteY17" fmla="*/ 480206 h 572295"/>
              <a:gd name="connsiteX18" fmla="*/ 340503 w 608415"/>
              <a:gd name="connsiteY18" fmla="*/ 424675 h 572295"/>
              <a:gd name="connsiteX19" fmla="*/ 374919 w 608415"/>
              <a:gd name="connsiteY19" fmla="*/ 459037 h 572295"/>
              <a:gd name="connsiteX20" fmla="*/ 409488 w 608415"/>
              <a:gd name="connsiteY20" fmla="*/ 424675 h 572295"/>
              <a:gd name="connsiteX21" fmla="*/ 198998 w 608415"/>
              <a:gd name="connsiteY21" fmla="*/ 424675 h 572295"/>
              <a:gd name="connsiteX22" fmla="*/ 233568 w 608415"/>
              <a:gd name="connsiteY22" fmla="*/ 459037 h 572295"/>
              <a:gd name="connsiteX23" fmla="*/ 267984 w 608415"/>
              <a:gd name="connsiteY23" fmla="*/ 424675 h 572295"/>
              <a:gd name="connsiteX24" fmla="*/ 374919 w 608415"/>
              <a:gd name="connsiteY24" fmla="*/ 360247 h 572295"/>
              <a:gd name="connsiteX25" fmla="*/ 340503 w 608415"/>
              <a:gd name="connsiteY25" fmla="*/ 394762 h 572295"/>
              <a:gd name="connsiteX26" fmla="*/ 409488 w 608415"/>
              <a:gd name="connsiteY26" fmla="*/ 394762 h 572295"/>
              <a:gd name="connsiteX27" fmla="*/ 430691 w 608415"/>
              <a:gd name="connsiteY27" fmla="*/ 304716 h 572295"/>
              <a:gd name="connsiteX28" fmla="*/ 396121 w 608415"/>
              <a:gd name="connsiteY28" fmla="*/ 339078 h 572295"/>
              <a:gd name="connsiteX29" fmla="*/ 430691 w 608415"/>
              <a:gd name="connsiteY29" fmla="*/ 373593 h 572295"/>
              <a:gd name="connsiteX30" fmla="*/ 319300 w 608415"/>
              <a:gd name="connsiteY30" fmla="*/ 304716 h 572295"/>
              <a:gd name="connsiteX31" fmla="*/ 319300 w 608415"/>
              <a:gd name="connsiteY31" fmla="*/ 373593 h 572295"/>
              <a:gd name="connsiteX32" fmla="*/ 353716 w 608415"/>
              <a:gd name="connsiteY32" fmla="*/ 339078 h 572295"/>
              <a:gd name="connsiteX33" fmla="*/ 340503 w 608415"/>
              <a:gd name="connsiteY33" fmla="*/ 283547 h 572295"/>
              <a:gd name="connsiteX34" fmla="*/ 374919 w 608415"/>
              <a:gd name="connsiteY34" fmla="*/ 317908 h 572295"/>
              <a:gd name="connsiteX35" fmla="*/ 409488 w 608415"/>
              <a:gd name="connsiteY35" fmla="*/ 283547 h 572295"/>
              <a:gd name="connsiteX36" fmla="*/ 304243 w 608415"/>
              <a:gd name="connsiteY36" fmla="*/ 253480 h 572295"/>
              <a:gd name="connsiteX37" fmla="*/ 445594 w 608415"/>
              <a:gd name="connsiteY37" fmla="*/ 253480 h 572295"/>
              <a:gd name="connsiteX38" fmla="*/ 460651 w 608415"/>
              <a:gd name="connsiteY38" fmla="*/ 268513 h 572295"/>
              <a:gd name="connsiteX39" fmla="*/ 460651 w 608415"/>
              <a:gd name="connsiteY39" fmla="*/ 550923 h 572295"/>
              <a:gd name="connsiteX40" fmla="*/ 445594 w 608415"/>
              <a:gd name="connsiteY40" fmla="*/ 565803 h 572295"/>
              <a:gd name="connsiteX41" fmla="*/ 162892 w 608415"/>
              <a:gd name="connsiteY41" fmla="*/ 565803 h 572295"/>
              <a:gd name="connsiteX42" fmla="*/ 147835 w 608415"/>
              <a:gd name="connsiteY42" fmla="*/ 550923 h 572295"/>
              <a:gd name="connsiteX43" fmla="*/ 147835 w 608415"/>
              <a:gd name="connsiteY43" fmla="*/ 409642 h 572295"/>
              <a:gd name="connsiteX44" fmla="*/ 162892 w 608415"/>
              <a:gd name="connsiteY44" fmla="*/ 394762 h 572295"/>
              <a:gd name="connsiteX45" fmla="*/ 289186 w 608415"/>
              <a:gd name="connsiteY45" fmla="*/ 394762 h 572295"/>
              <a:gd name="connsiteX46" fmla="*/ 289186 w 608415"/>
              <a:gd name="connsiteY46" fmla="*/ 268513 h 572295"/>
              <a:gd name="connsiteX47" fmla="*/ 304243 w 608415"/>
              <a:gd name="connsiteY47" fmla="*/ 253480 h 572295"/>
              <a:gd name="connsiteX48" fmla="*/ 304208 w 608415"/>
              <a:gd name="connsiteY48" fmla="*/ 45262 h 572295"/>
              <a:gd name="connsiteX49" fmla="*/ 42865 w 608415"/>
              <a:gd name="connsiteY49" fmla="*/ 175831 h 572295"/>
              <a:gd name="connsiteX50" fmla="*/ 42865 w 608415"/>
              <a:gd name="connsiteY50" fmla="*/ 529488 h 572295"/>
              <a:gd name="connsiteX51" fmla="*/ 70674 w 608415"/>
              <a:gd name="connsiteY51" fmla="*/ 529488 h 572295"/>
              <a:gd name="connsiteX52" fmla="*/ 70674 w 608415"/>
              <a:gd name="connsiteY52" fmla="*/ 197925 h 572295"/>
              <a:gd name="connsiteX53" fmla="*/ 92184 w 608415"/>
              <a:gd name="connsiteY53" fmla="*/ 176445 h 572295"/>
              <a:gd name="connsiteX54" fmla="*/ 516231 w 608415"/>
              <a:gd name="connsiteY54" fmla="*/ 176445 h 572295"/>
              <a:gd name="connsiteX55" fmla="*/ 537741 w 608415"/>
              <a:gd name="connsiteY55" fmla="*/ 197925 h 572295"/>
              <a:gd name="connsiteX56" fmla="*/ 537741 w 608415"/>
              <a:gd name="connsiteY56" fmla="*/ 529488 h 572295"/>
              <a:gd name="connsiteX57" fmla="*/ 565550 w 608415"/>
              <a:gd name="connsiteY57" fmla="*/ 529488 h 572295"/>
              <a:gd name="connsiteX58" fmla="*/ 565550 w 608415"/>
              <a:gd name="connsiteY58" fmla="*/ 175831 h 572295"/>
              <a:gd name="connsiteX59" fmla="*/ 294682 w 608415"/>
              <a:gd name="connsiteY59" fmla="*/ 2301 h 572295"/>
              <a:gd name="connsiteX60" fmla="*/ 313733 w 608415"/>
              <a:gd name="connsiteY60" fmla="*/ 2301 h 572295"/>
              <a:gd name="connsiteX61" fmla="*/ 596585 w 608415"/>
              <a:gd name="connsiteY61" fmla="*/ 143457 h 572295"/>
              <a:gd name="connsiteX62" fmla="*/ 608415 w 608415"/>
              <a:gd name="connsiteY62" fmla="*/ 162636 h 572295"/>
              <a:gd name="connsiteX63" fmla="*/ 608415 w 608415"/>
              <a:gd name="connsiteY63" fmla="*/ 550968 h 572295"/>
              <a:gd name="connsiteX64" fmla="*/ 587059 w 608415"/>
              <a:gd name="connsiteY64" fmla="*/ 572295 h 572295"/>
              <a:gd name="connsiteX65" fmla="*/ 516231 w 608415"/>
              <a:gd name="connsiteY65" fmla="*/ 572295 h 572295"/>
              <a:gd name="connsiteX66" fmla="*/ 494875 w 608415"/>
              <a:gd name="connsiteY66" fmla="*/ 550968 h 572295"/>
              <a:gd name="connsiteX67" fmla="*/ 494875 w 608415"/>
              <a:gd name="connsiteY67" fmla="*/ 219252 h 572295"/>
              <a:gd name="connsiteX68" fmla="*/ 113540 w 608415"/>
              <a:gd name="connsiteY68" fmla="*/ 219252 h 572295"/>
              <a:gd name="connsiteX69" fmla="*/ 113540 w 608415"/>
              <a:gd name="connsiteY69" fmla="*/ 550968 h 572295"/>
              <a:gd name="connsiteX70" fmla="*/ 92184 w 608415"/>
              <a:gd name="connsiteY70" fmla="*/ 572295 h 572295"/>
              <a:gd name="connsiteX71" fmla="*/ 21356 w 608415"/>
              <a:gd name="connsiteY71" fmla="*/ 572295 h 572295"/>
              <a:gd name="connsiteX72" fmla="*/ 0 w 608415"/>
              <a:gd name="connsiteY72" fmla="*/ 550968 h 572295"/>
              <a:gd name="connsiteX73" fmla="*/ 0 w 608415"/>
              <a:gd name="connsiteY73" fmla="*/ 162636 h 572295"/>
              <a:gd name="connsiteX74" fmla="*/ 11830 w 608415"/>
              <a:gd name="connsiteY74" fmla="*/ 143457 h 572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608415" h="572295">
                <a:moveTo>
                  <a:pt x="374919" y="501375"/>
                </a:moveTo>
                <a:lnTo>
                  <a:pt x="340503" y="535890"/>
                </a:lnTo>
                <a:lnTo>
                  <a:pt x="409488" y="535890"/>
                </a:lnTo>
                <a:close/>
                <a:moveTo>
                  <a:pt x="233568" y="501375"/>
                </a:moveTo>
                <a:lnTo>
                  <a:pt x="198998" y="535890"/>
                </a:lnTo>
                <a:lnTo>
                  <a:pt x="267984" y="535890"/>
                </a:lnTo>
                <a:close/>
                <a:moveTo>
                  <a:pt x="430691" y="445844"/>
                </a:moveTo>
                <a:lnTo>
                  <a:pt x="396121" y="480206"/>
                </a:lnTo>
                <a:lnTo>
                  <a:pt x="430691" y="514721"/>
                </a:lnTo>
                <a:close/>
                <a:moveTo>
                  <a:pt x="319300" y="445844"/>
                </a:moveTo>
                <a:lnTo>
                  <a:pt x="319300" y="514721"/>
                </a:lnTo>
                <a:lnTo>
                  <a:pt x="353716" y="480206"/>
                </a:lnTo>
                <a:close/>
                <a:moveTo>
                  <a:pt x="289186" y="445844"/>
                </a:moveTo>
                <a:lnTo>
                  <a:pt x="254770" y="480206"/>
                </a:lnTo>
                <a:lnTo>
                  <a:pt x="289186" y="514721"/>
                </a:lnTo>
                <a:close/>
                <a:moveTo>
                  <a:pt x="177796" y="445844"/>
                </a:moveTo>
                <a:lnTo>
                  <a:pt x="177796" y="514721"/>
                </a:lnTo>
                <a:lnTo>
                  <a:pt x="212365" y="480206"/>
                </a:lnTo>
                <a:close/>
                <a:moveTo>
                  <a:pt x="340503" y="424675"/>
                </a:moveTo>
                <a:lnTo>
                  <a:pt x="374919" y="459037"/>
                </a:lnTo>
                <a:lnTo>
                  <a:pt x="409488" y="424675"/>
                </a:lnTo>
                <a:close/>
                <a:moveTo>
                  <a:pt x="198998" y="424675"/>
                </a:moveTo>
                <a:lnTo>
                  <a:pt x="233568" y="459037"/>
                </a:lnTo>
                <a:lnTo>
                  <a:pt x="267984" y="424675"/>
                </a:lnTo>
                <a:close/>
                <a:moveTo>
                  <a:pt x="374919" y="360247"/>
                </a:moveTo>
                <a:lnTo>
                  <a:pt x="340503" y="394762"/>
                </a:lnTo>
                <a:lnTo>
                  <a:pt x="409488" y="394762"/>
                </a:lnTo>
                <a:close/>
                <a:moveTo>
                  <a:pt x="430691" y="304716"/>
                </a:moveTo>
                <a:lnTo>
                  <a:pt x="396121" y="339078"/>
                </a:lnTo>
                <a:lnTo>
                  <a:pt x="430691" y="373593"/>
                </a:lnTo>
                <a:close/>
                <a:moveTo>
                  <a:pt x="319300" y="304716"/>
                </a:moveTo>
                <a:lnTo>
                  <a:pt x="319300" y="373593"/>
                </a:lnTo>
                <a:lnTo>
                  <a:pt x="353716" y="339078"/>
                </a:lnTo>
                <a:close/>
                <a:moveTo>
                  <a:pt x="340503" y="283547"/>
                </a:moveTo>
                <a:lnTo>
                  <a:pt x="374919" y="317908"/>
                </a:lnTo>
                <a:lnTo>
                  <a:pt x="409488" y="283547"/>
                </a:lnTo>
                <a:close/>
                <a:moveTo>
                  <a:pt x="304243" y="253480"/>
                </a:moveTo>
                <a:lnTo>
                  <a:pt x="445594" y="253480"/>
                </a:lnTo>
                <a:cubicBezTo>
                  <a:pt x="453891" y="253480"/>
                  <a:pt x="460651" y="260230"/>
                  <a:pt x="460651" y="268513"/>
                </a:cubicBezTo>
                <a:lnTo>
                  <a:pt x="460651" y="550923"/>
                </a:lnTo>
                <a:cubicBezTo>
                  <a:pt x="460651" y="559054"/>
                  <a:pt x="453891" y="565803"/>
                  <a:pt x="445594" y="565803"/>
                </a:cubicBezTo>
                <a:lnTo>
                  <a:pt x="162892" y="565803"/>
                </a:lnTo>
                <a:cubicBezTo>
                  <a:pt x="154596" y="565803"/>
                  <a:pt x="147835" y="559054"/>
                  <a:pt x="147835" y="550923"/>
                </a:cubicBezTo>
                <a:lnTo>
                  <a:pt x="147835" y="409642"/>
                </a:lnTo>
                <a:cubicBezTo>
                  <a:pt x="147835" y="401358"/>
                  <a:pt x="154596" y="394762"/>
                  <a:pt x="162892" y="394762"/>
                </a:cubicBezTo>
                <a:lnTo>
                  <a:pt x="289186" y="394762"/>
                </a:lnTo>
                <a:lnTo>
                  <a:pt x="289186" y="268513"/>
                </a:lnTo>
                <a:cubicBezTo>
                  <a:pt x="289186" y="260230"/>
                  <a:pt x="295947" y="253480"/>
                  <a:pt x="304243" y="253480"/>
                </a:cubicBezTo>
                <a:close/>
                <a:moveTo>
                  <a:pt x="304208" y="45262"/>
                </a:moveTo>
                <a:lnTo>
                  <a:pt x="42865" y="175831"/>
                </a:lnTo>
                <a:lnTo>
                  <a:pt x="42865" y="529488"/>
                </a:lnTo>
                <a:lnTo>
                  <a:pt x="70674" y="529488"/>
                </a:lnTo>
                <a:lnTo>
                  <a:pt x="70674" y="197925"/>
                </a:lnTo>
                <a:cubicBezTo>
                  <a:pt x="70674" y="186111"/>
                  <a:pt x="80354" y="176445"/>
                  <a:pt x="92184" y="176445"/>
                </a:cubicBezTo>
                <a:lnTo>
                  <a:pt x="516231" y="176445"/>
                </a:lnTo>
                <a:cubicBezTo>
                  <a:pt x="528061" y="176445"/>
                  <a:pt x="537741" y="186111"/>
                  <a:pt x="537741" y="197925"/>
                </a:cubicBezTo>
                <a:lnTo>
                  <a:pt x="537741" y="529488"/>
                </a:lnTo>
                <a:lnTo>
                  <a:pt x="565550" y="529488"/>
                </a:lnTo>
                <a:lnTo>
                  <a:pt x="565550" y="175831"/>
                </a:lnTo>
                <a:close/>
                <a:moveTo>
                  <a:pt x="294682" y="2301"/>
                </a:moveTo>
                <a:cubicBezTo>
                  <a:pt x="300674" y="-767"/>
                  <a:pt x="307741" y="-767"/>
                  <a:pt x="313733" y="2301"/>
                </a:cubicBezTo>
                <a:lnTo>
                  <a:pt x="596585" y="143457"/>
                </a:lnTo>
                <a:cubicBezTo>
                  <a:pt x="603806" y="147140"/>
                  <a:pt x="608415" y="154504"/>
                  <a:pt x="608415" y="162636"/>
                </a:cubicBezTo>
                <a:lnTo>
                  <a:pt x="608415" y="550968"/>
                </a:lnTo>
                <a:cubicBezTo>
                  <a:pt x="608415" y="562783"/>
                  <a:pt x="598890" y="572295"/>
                  <a:pt x="587059" y="572295"/>
                </a:cubicBezTo>
                <a:lnTo>
                  <a:pt x="516231" y="572295"/>
                </a:lnTo>
                <a:cubicBezTo>
                  <a:pt x="504401" y="572295"/>
                  <a:pt x="494875" y="562783"/>
                  <a:pt x="494875" y="550968"/>
                </a:cubicBezTo>
                <a:lnTo>
                  <a:pt x="494875" y="219252"/>
                </a:lnTo>
                <a:lnTo>
                  <a:pt x="113540" y="219252"/>
                </a:lnTo>
                <a:lnTo>
                  <a:pt x="113540" y="550968"/>
                </a:lnTo>
                <a:cubicBezTo>
                  <a:pt x="113540" y="562783"/>
                  <a:pt x="104014" y="572295"/>
                  <a:pt x="92184" y="572295"/>
                </a:cubicBezTo>
                <a:lnTo>
                  <a:pt x="21356" y="572295"/>
                </a:lnTo>
                <a:cubicBezTo>
                  <a:pt x="9525" y="572295"/>
                  <a:pt x="0" y="562783"/>
                  <a:pt x="0" y="550968"/>
                </a:cubicBezTo>
                <a:lnTo>
                  <a:pt x="0" y="162636"/>
                </a:lnTo>
                <a:cubicBezTo>
                  <a:pt x="0" y="154504"/>
                  <a:pt x="4609" y="147140"/>
                  <a:pt x="11830" y="143457"/>
                </a:cubicBezTo>
                <a:close/>
              </a:path>
            </a:pathLst>
          </a:custGeom>
          <a:solidFill>
            <a:schemeClr val="tx1">
              <a:lumMod val="50000"/>
              <a:lumOff val="50000"/>
            </a:schemeClr>
          </a:solidFill>
          <a:ln>
            <a:noFill/>
          </a:ln>
        </p:spPr>
      </p:sp>
      <p:sp>
        <p:nvSpPr>
          <p:cNvPr id="21" name="矩形: 圆角 20"/>
          <p:cNvSpPr/>
          <p:nvPr/>
        </p:nvSpPr>
        <p:spPr>
          <a:xfrm>
            <a:off x="876617" y="3518045"/>
            <a:ext cx="685053" cy="2191612"/>
          </a:xfrm>
          <a:prstGeom prst="roundRect">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zh-CN" altLang="en-US"/>
          </a:p>
        </p:txBody>
      </p:sp>
      <p:sp>
        <p:nvSpPr>
          <p:cNvPr id="24" name="Rectangle 9"/>
          <p:cNvSpPr/>
          <p:nvPr/>
        </p:nvSpPr>
        <p:spPr>
          <a:xfrm>
            <a:off x="1491557" y="4674092"/>
            <a:ext cx="855492" cy="296897"/>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sz="1400" b="1" dirty="0"/>
              <a:t>IoT UE</a:t>
            </a:r>
            <a:endParaRPr lang="en-US" sz="1400" b="1" dirty="0"/>
          </a:p>
        </p:txBody>
      </p:sp>
      <p:sp>
        <p:nvSpPr>
          <p:cNvPr id="25" name="Rectangle 9"/>
          <p:cNvSpPr/>
          <p:nvPr/>
        </p:nvSpPr>
        <p:spPr>
          <a:xfrm>
            <a:off x="1491557" y="5050080"/>
            <a:ext cx="855492" cy="296897"/>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sz="1400" b="1" dirty="0"/>
              <a:t>IoT UE</a:t>
            </a:r>
            <a:endParaRPr lang="en-US" sz="1400" b="1" dirty="0"/>
          </a:p>
        </p:txBody>
      </p:sp>
      <p:sp>
        <p:nvSpPr>
          <p:cNvPr id="33" name="Rectangle: Rounded Corners 38"/>
          <p:cNvSpPr/>
          <p:nvPr/>
        </p:nvSpPr>
        <p:spPr>
          <a:xfrm>
            <a:off x="3820884" y="3551015"/>
            <a:ext cx="1188990" cy="582587"/>
          </a:xfrm>
          <a:prstGeom prst="roundRect">
            <a:avLst/>
          </a:prstGeom>
          <a:gradFill>
            <a:gsLst>
              <a:gs pos="0">
                <a:schemeClr val="accent6">
                  <a:lumMod val="60000"/>
                  <a:lumOff val="40000"/>
                </a:schemeClr>
              </a:gs>
              <a:gs pos="35000">
                <a:schemeClr val="accent6">
                  <a:lumMod val="40000"/>
                  <a:lumOff val="60000"/>
                </a:schemeClr>
              </a:gs>
              <a:gs pos="100000">
                <a:schemeClr val="accent6">
                  <a:lumMod val="20000"/>
                  <a:lumOff val="80000"/>
                </a:schemeClr>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sz="300" dirty="0"/>
          </a:p>
          <a:p>
            <a:pPr algn="ctr"/>
            <a:endParaRPr lang="en-US" sz="300" dirty="0"/>
          </a:p>
          <a:p>
            <a:pPr algn="ctr"/>
            <a:endParaRPr lang="en-US" sz="300" dirty="0"/>
          </a:p>
          <a:p>
            <a:pPr algn="ctr"/>
            <a:endParaRPr lang="en-US" sz="300" dirty="0"/>
          </a:p>
          <a:p>
            <a:pPr algn="ctr"/>
            <a:endParaRPr lang="en-US" sz="300" dirty="0"/>
          </a:p>
          <a:p>
            <a:pPr algn="ctr"/>
            <a:endParaRPr lang="en-US" sz="300" dirty="0"/>
          </a:p>
        </p:txBody>
      </p:sp>
      <p:sp>
        <p:nvSpPr>
          <p:cNvPr id="28" name="文本框 27"/>
          <p:cNvSpPr txBox="1"/>
          <p:nvPr/>
        </p:nvSpPr>
        <p:spPr>
          <a:xfrm>
            <a:off x="3775084" y="4672614"/>
            <a:ext cx="1738665" cy="283510"/>
          </a:xfrm>
          <a:prstGeom prst="rect">
            <a:avLst/>
          </a:prstGeom>
          <a:noFill/>
        </p:spPr>
        <p:txBody>
          <a:bodyPr wrap="square" rtlCol="0">
            <a:spAutoFit/>
          </a:bodyPr>
          <a:lstStyle/>
          <a:p>
            <a:r>
              <a:rPr lang="en-US" altLang="zh-CN" sz="1200" dirty="0" err="1"/>
              <a:t>Data+data</a:t>
            </a:r>
            <a:r>
              <a:rPr lang="en-US" altLang="zh-CN" sz="1200" dirty="0"/>
              <a:t> signature</a:t>
            </a:r>
            <a:endParaRPr lang="zh-CN" altLang="en-US" sz="1200" dirty="0"/>
          </a:p>
        </p:txBody>
      </p:sp>
      <p:sp>
        <p:nvSpPr>
          <p:cNvPr id="29" name="文本框 28"/>
          <p:cNvSpPr txBox="1"/>
          <p:nvPr/>
        </p:nvSpPr>
        <p:spPr>
          <a:xfrm>
            <a:off x="3775084" y="5063728"/>
            <a:ext cx="1738665" cy="283510"/>
          </a:xfrm>
          <a:prstGeom prst="rect">
            <a:avLst/>
          </a:prstGeom>
          <a:noFill/>
        </p:spPr>
        <p:txBody>
          <a:bodyPr wrap="square" rtlCol="0">
            <a:spAutoFit/>
          </a:bodyPr>
          <a:lstStyle/>
          <a:p>
            <a:r>
              <a:rPr lang="en-US" altLang="zh-CN" sz="1200" dirty="0" err="1"/>
              <a:t>Data+data</a:t>
            </a:r>
            <a:r>
              <a:rPr lang="en-US" altLang="zh-CN" sz="1200" dirty="0"/>
              <a:t> signature</a:t>
            </a:r>
            <a:endParaRPr lang="zh-CN" altLang="en-US" sz="1200" dirty="0"/>
          </a:p>
        </p:txBody>
      </p:sp>
      <p:sp>
        <p:nvSpPr>
          <p:cNvPr id="34" name="文本框 33"/>
          <p:cNvSpPr txBox="1"/>
          <p:nvPr/>
        </p:nvSpPr>
        <p:spPr>
          <a:xfrm rot="20184994">
            <a:off x="2086916" y="3903358"/>
            <a:ext cx="1720244" cy="276999"/>
          </a:xfrm>
          <a:prstGeom prst="rect">
            <a:avLst/>
          </a:prstGeom>
          <a:noFill/>
        </p:spPr>
        <p:txBody>
          <a:bodyPr wrap="square" rtlCol="0">
            <a:spAutoFit/>
          </a:bodyPr>
          <a:lstStyle/>
          <a:p>
            <a:r>
              <a:rPr lang="en-US" altLang="zh-CN" sz="1200" dirty="0"/>
              <a:t>UE</a:t>
            </a:r>
            <a:r>
              <a:rPr lang="zh-CN" altLang="en-US" sz="1200" dirty="0"/>
              <a:t> </a:t>
            </a:r>
            <a:r>
              <a:rPr lang="en-US" altLang="zh-CN" sz="1200" dirty="0"/>
              <a:t>access</a:t>
            </a:r>
            <a:r>
              <a:rPr lang="zh-CN" altLang="en-US" sz="1200" dirty="0"/>
              <a:t> </a:t>
            </a:r>
            <a:r>
              <a:rPr lang="en-US" altLang="zh-CN" sz="1200" dirty="0"/>
              <a:t>network</a:t>
            </a:r>
            <a:endParaRPr lang="zh-CN" altLang="en-US" sz="1200" dirty="0"/>
          </a:p>
        </p:txBody>
      </p:sp>
      <p:sp>
        <p:nvSpPr>
          <p:cNvPr id="38" name="矩形 39"/>
          <p:cNvSpPr>
            <a:spLocks noChangeArrowheads="1"/>
          </p:cNvSpPr>
          <p:nvPr/>
        </p:nvSpPr>
        <p:spPr bwMode="auto">
          <a:xfrm>
            <a:off x="775503" y="3092340"/>
            <a:ext cx="2090617" cy="2782182"/>
          </a:xfrm>
          <a:prstGeom prst="rect">
            <a:avLst/>
          </a:prstGeom>
          <a:noFill/>
          <a:ln w="12700">
            <a:solidFill>
              <a:schemeClr val="tx1">
                <a:lumMod val="75000"/>
                <a:lumOff val="2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zh-CN" altLang="en-US" sz="1800" dirty="0"/>
          </a:p>
        </p:txBody>
      </p:sp>
      <p:sp>
        <p:nvSpPr>
          <p:cNvPr id="40" name="文本框 39"/>
          <p:cNvSpPr txBox="1"/>
          <p:nvPr/>
        </p:nvSpPr>
        <p:spPr>
          <a:xfrm>
            <a:off x="1165215" y="3189194"/>
            <a:ext cx="1750714" cy="315012"/>
          </a:xfrm>
          <a:prstGeom prst="rect">
            <a:avLst/>
          </a:prstGeom>
          <a:noFill/>
        </p:spPr>
        <p:txBody>
          <a:bodyPr wrap="square" rtlCol="0">
            <a:spAutoFit/>
          </a:bodyPr>
          <a:lstStyle/>
          <a:p>
            <a:r>
              <a:rPr lang="en-US" altLang="zh-CN" sz="1400" dirty="0"/>
              <a:t>Data Generation</a:t>
            </a:r>
            <a:endParaRPr lang="zh-CN" altLang="en-US" sz="1400" dirty="0"/>
          </a:p>
        </p:txBody>
      </p:sp>
      <p:sp>
        <p:nvSpPr>
          <p:cNvPr id="43" name="箭头: 右 42"/>
          <p:cNvSpPr/>
          <p:nvPr/>
        </p:nvSpPr>
        <p:spPr bwMode="auto">
          <a:xfrm rot="20181504">
            <a:off x="2273212" y="4107717"/>
            <a:ext cx="1532227" cy="238758"/>
          </a:xfrm>
          <a:prstGeom prst="rightArrow">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44" name="标题 1"/>
          <p:cNvSpPr>
            <a:spLocks noGrp="1"/>
          </p:cNvSpPr>
          <p:nvPr>
            <p:ph type="title"/>
          </p:nvPr>
        </p:nvSpPr>
        <p:spPr>
          <a:xfrm>
            <a:off x="610870" y="73520"/>
            <a:ext cx="6827838" cy="1143000"/>
          </a:xfrm>
          <a:noFill/>
          <a:ln w="9525">
            <a:noFill/>
          </a:ln>
        </p:spPr>
        <p:txBody>
          <a:bodyPr vert="horz" wrap="square" lIns="91440" tIns="45720" rIns="91440" bIns="45720" numCol="1" anchor="ctr" anchorCtr="0" compatLnSpc="1"/>
          <a:lstStyle/>
          <a:p>
            <a:r>
              <a:rPr lang="en-US" altLang="zh-CN" b="1" dirty="0" smtClean="0">
                <a:effectLst>
                  <a:outerShdw blurRad="38100" dist="38100" dir="2700000" algn="tl">
                    <a:srgbClr val="000000">
                      <a:alpha val="43137"/>
                    </a:srgbClr>
                  </a:outerShdw>
                </a:effectLst>
                <a:sym typeface="+mn-ea"/>
              </a:rPr>
              <a:t>Service Flow Example-2/3</a:t>
            </a:r>
            <a:endParaRPr lang="zh-CN" altLang="en-US" b="1" dirty="0">
              <a:effectLst>
                <a:outerShdw blurRad="38100" dist="38100" dir="2700000" algn="tl">
                  <a:srgbClr val="000000">
                    <a:alpha val="43137"/>
                  </a:srgbClr>
                </a:outerShdw>
              </a:effectLst>
            </a:endParaRPr>
          </a:p>
        </p:txBody>
      </p:sp>
      <p:sp>
        <p:nvSpPr>
          <p:cNvPr id="45" name="矩形 1"/>
          <p:cNvSpPr/>
          <p:nvPr/>
        </p:nvSpPr>
        <p:spPr>
          <a:xfrm>
            <a:off x="2154" y="1144481"/>
            <a:ext cx="8258175" cy="368300"/>
          </a:xfrm>
          <a:prstGeom prst="rect">
            <a:avLst/>
          </a:prstGeom>
          <a:noFill/>
          <a:ln w="9525">
            <a:noFill/>
          </a:ln>
        </p:spPr>
        <p:txBody>
          <a:bodyPr wrap="square" anchor="t">
            <a:spAutoFit/>
          </a:bodyPr>
          <a:lstStyle/>
          <a:p>
            <a:pPr marL="342900" indent="-342900" eaLnBrk="0" hangingPunct="0">
              <a:spcBef>
                <a:spcPts val="600"/>
              </a:spcBef>
              <a:spcAft>
                <a:spcPts val="600"/>
              </a:spcAft>
              <a:buBlip>
                <a:blip r:embed="rId2"/>
              </a:buBlip>
            </a:pPr>
            <a:r>
              <a:rPr lang="en-US" altLang="en-IN" sz="1800" b="1" dirty="0">
                <a:latin typeface="Calibri" panose="020F0502020204030204" pitchFamily="34" charset="0"/>
              </a:rPr>
              <a:t>Verify the Data Integrity</a:t>
            </a:r>
            <a:endParaRPr lang="en-US" altLang="en-IN" sz="1800" b="1" dirty="0">
              <a:latin typeface="Calibri" panose="020F0502020204030204" pitchFamily="34" charset="0"/>
            </a:endParaRPr>
          </a:p>
        </p:txBody>
      </p:sp>
      <p:sp>
        <p:nvSpPr>
          <p:cNvPr id="46" name="文本框 45"/>
          <p:cNvSpPr txBox="1"/>
          <p:nvPr/>
        </p:nvSpPr>
        <p:spPr>
          <a:xfrm>
            <a:off x="268676" y="1621970"/>
            <a:ext cx="8839200" cy="1076325"/>
          </a:xfrm>
          <a:prstGeom prst="rect">
            <a:avLst/>
          </a:prstGeom>
          <a:noFill/>
        </p:spPr>
        <p:txBody>
          <a:bodyPr wrap="square">
            <a:spAutoFit/>
          </a:bodyPr>
          <a:lstStyle/>
          <a:p>
            <a:pPr lvl="0" eaLnBrk="0" hangingPunct="0">
              <a:defRPr/>
            </a:pPr>
            <a:r>
              <a:rPr kumimoji="0" lang="en-GB" altLang="zh-CN" sz="1600" b="1" i="0" u="none" strike="noStrike" kern="1200" cap="none" spc="0" normalizeH="0" noProof="0" dirty="0">
                <a:ln>
                  <a:noFill/>
                </a:ln>
                <a:solidFill>
                  <a:schemeClr val="tx2">
                    <a:lumMod val="60000"/>
                    <a:lumOff val="40000"/>
                  </a:schemeClr>
                </a:solidFill>
                <a:effectLst/>
                <a:uLnTx/>
                <a:uFillTx/>
                <a:latin typeface="Calibri" panose="020F0502020204030204" pitchFamily="34" charset="0"/>
                <a:ea typeface="Malgun Gothic" panose="020B0503020000020004" pitchFamily="34" charset="-127"/>
                <a:cs typeface="Calibri" panose="020F0502020204030204" pitchFamily="34" charset="0"/>
              </a:rPr>
              <a:t>     </a:t>
            </a:r>
            <a:r>
              <a:rPr lang="en-US" altLang="zh-CN" sz="1600" noProof="0" dirty="0" err="1">
                <a:solidFill>
                  <a:prstClr val="black"/>
                </a:solidFill>
                <a:latin typeface="Calibri" panose="020F0502020204030204" pitchFamily="34" charset="0"/>
                <a:ea typeface="Malgun Gothic" panose="020B0503020000020004" pitchFamily="34" charset="-127"/>
                <a:cs typeface="Calibri" panose="020F0502020204030204" pitchFamily="34" charset="0"/>
              </a:rPr>
              <a:t>Logisics</a:t>
            </a:r>
            <a:r>
              <a:rPr lang="en-US" altLang="zh-CN" sz="1600" noProof="0" dirty="0">
                <a:solidFill>
                  <a:prstClr val="black"/>
                </a:solidFill>
                <a:latin typeface="Calibri" panose="020F0502020204030204" pitchFamily="34" charset="0"/>
                <a:ea typeface="Malgun Gothic" panose="020B0503020000020004" pitchFamily="34" charset="-127"/>
                <a:cs typeface="Calibri" panose="020F0502020204030204" pitchFamily="34" charset="0"/>
              </a:rPr>
              <a:t> company requires</a:t>
            </a:r>
            <a:r>
              <a:rPr lang="zh-CN" altLang="en-US" sz="1600" noProof="0" dirty="0">
                <a:solidFill>
                  <a:prstClr val="black"/>
                </a:solidFill>
                <a:latin typeface="Calibri" panose="020F0502020204030204" pitchFamily="34" charset="0"/>
                <a:ea typeface="Malgun Gothic" panose="020B0503020000020004" pitchFamily="34" charset="-127"/>
                <a:cs typeface="Calibri" panose="020F0502020204030204" pitchFamily="34" charset="0"/>
              </a:rPr>
              <a:t> </a:t>
            </a:r>
            <a:r>
              <a:rPr lang="en-US" altLang="zh-CN" sz="1600" noProof="0" dirty="0">
                <a:solidFill>
                  <a:prstClr val="black"/>
                </a:solidFill>
                <a:latin typeface="Calibri" panose="020F0502020204030204" pitchFamily="34" charset="0"/>
                <a:ea typeface="Malgun Gothic" panose="020B0503020000020004" pitchFamily="34" charset="-127"/>
                <a:cs typeface="Calibri" panose="020F0502020204030204" pitchFamily="34" charset="0"/>
              </a:rPr>
              <a:t>to</a:t>
            </a:r>
            <a:r>
              <a:rPr lang="zh-CN" altLang="en-US" sz="1600" noProof="0" dirty="0">
                <a:solidFill>
                  <a:prstClr val="black"/>
                </a:solidFill>
                <a:latin typeface="Calibri" panose="020F0502020204030204" pitchFamily="34" charset="0"/>
                <a:ea typeface="Malgun Gothic" panose="020B0503020000020004" pitchFamily="34" charset="-127"/>
                <a:cs typeface="Calibri" panose="020F0502020204030204" pitchFamily="34" charset="0"/>
              </a:rPr>
              <a:t> </a:t>
            </a:r>
            <a:r>
              <a:rPr lang="en-US" altLang="zh-CN" sz="1600" noProof="0" dirty="0" err="1">
                <a:solidFill>
                  <a:prstClr val="black"/>
                </a:solidFill>
                <a:latin typeface="Calibri" panose="020F0502020204030204" pitchFamily="34" charset="0"/>
                <a:ea typeface="Malgun Gothic" panose="020B0503020000020004" pitchFamily="34" charset="-127"/>
                <a:cs typeface="Calibri" panose="020F0502020204030204" pitchFamily="34" charset="0"/>
              </a:rPr>
              <a:t>verif</a:t>
            </a:r>
            <a:r>
              <a:rPr lang="en-US" altLang="zh-CN" sz="1600" dirty="0">
                <a:solidFill>
                  <a:prstClr val="black"/>
                </a:solidFill>
                <a:latin typeface="Calibri" panose="020F0502020204030204" pitchFamily="34" charset="0"/>
                <a:ea typeface="Malgun Gothic" panose="020B0503020000020004" pitchFamily="34" charset="-127"/>
                <a:cs typeface="Calibri" panose="020F0502020204030204" pitchFamily="34" charset="0"/>
              </a:rPr>
              <a:t>y the data in ”</a:t>
            </a:r>
            <a:r>
              <a:rPr lang="en-US" altLang="zh-CN" sz="1600" dirty="0">
                <a:latin typeface="Calibri" panose="020F0502020204030204" pitchFamily="34" charset="0"/>
                <a:cs typeface="Calibri" panose="020F0502020204030204" pitchFamily="34" charset="0"/>
              </a:rPr>
              <a:t> </a:t>
            </a:r>
            <a:r>
              <a:rPr lang="en-US" altLang="zh-CN" sz="1600" dirty="0" err="1">
                <a:latin typeface="Calibri" panose="020F0502020204030204" pitchFamily="34" charset="0"/>
                <a:cs typeface="Calibri" panose="020F0502020204030204" pitchFamily="34" charset="0"/>
              </a:rPr>
              <a:t>Data+data</a:t>
            </a:r>
            <a:r>
              <a:rPr lang="en-US" altLang="zh-CN" sz="1600" dirty="0">
                <a:latin typeface="Calibri" panose="020F0502020204030204" pitchFamily="34" charset="0"/>
                <a:cs typeface="Calibri" panose="020F0502020204030204" pitchFamily="34" charset="0"/>
              </a:rPr>
              <a:t> signature</a:t>
            </a:r>
            <a:r>
              <a:rPr lang="en-US" altLang="zh-CN" sz="1600" dirty="0">
                <a:solidFill>
                  <a:prstClr val="black"/>
                </a:solidFill>
                <a:latin typeface="Calibri" panose="020F0502020204030204" pitchFamily="34" charset="0"/>
                <a:ea typeface="Malgun Gothic" panose="020B0503020000020004" pitchFamily="34" charset="-127"/>
                <a:cs typeface="Calibri" panose="020F0502020204030204" pitchFamily="34" charset="0"/>
              </a:rPr>
              <a:t>”</a:t>
            </a:r>
            <a:r>
              <a:rPr lang="en-US" altLang="zh-CN" sz="1600" dirty="0">
                <a:latin typeface="Calibri" panose="020F0502020204030204" pitchFamily="34" charset="0"/>
                <a:cs typeface="Calibri" panose="020F0502020204030204" pitchFamily="34" charset="0"/>
              </a:rPr>
              <a:t> </a:t>
            </a:r>
            <a:r>
              <a:rPr lang="en-US" altLang="zh-CN" sz="1600" dirty="0">
                <a:solidFill>
                  <a:prstClr val="black"/>
                </a:solidFill>
                <a:latin typeface="Calibri" panose="020F0502020204030204" pitchFamily="34" charset="0"/>
                <a:ea typeface="Malgun Gothic" panose="020B0503020000020004" pitchFamily="34" charset="-127"/>
                <a:cs typeface="Calibri" panose="020F0502020204030204" pitchFamily="34" charset="0"/>
              </a:rPr>
              <a:t>has not be tampered.</a:t>
            </a:r>
            <a:endParaRPr lang="en-US" altLang="zh-CN" sz="1600" dirty="0">
              <a:latin typeface="Calibri" panose="020F0502020204030204" pitchFamily="34" charset="0"/>
              <a:cs typeface="Calibri" panose="020F0502020204030204" pitchFamily="34" charset="0"/>
            </a:endParaRPr>
          </a:p>
          <a:p>
            <a:pPr marL="800100" lvl="1" indent="-342900" eaLnBrk="0" hangingPunct="0">
              <a:buFont typeface="Arial" panose="020B0604020202020204" pitchFamily="34" charset="0"/>
              <a:buChar char="•"/>
              <a:defRPr/>
            </a:pPr>
            <a:r>
              <a:rPr lang="en-US" altLang="zh-CN" sz="1600" dirty="0" err="1">
                <a:latin typeface="Calibri" panose="020F0502020204030204" pitchFamily="34" charset="0"/>
                <a:cs typeface="Calibri" panose="020F0502020204030204" pitchFamily="34" charset="0"/>
              </a:rPr>
              <a:t>Data+data</a:t>
            </a:r>
            <a:r>
              <a:rPr lang="en-US" altLang="zh-CN" sz="1600" dirty="0">
                <a:latin typeface="Calibri" panose="020F0502020204030204" pitchFamily="34" charset="0"/>
                <a:cs typeface="Calibri" panose="020F0502020204030204" pitchFamily="34" charset="0"/>
              </a:rPr>
              <a:t> signature</a:t>
            </a:r>
            <a:r>
              <a:rPr lang="en-US" altLang="zh-CN" sz="1600" dirty="0">
                <a:solidFill>
                  <a:prstClr val="black"/>
                </a:solidFill>
                <a:latin typeface="Calibri" panose="020F0502020204030204" pitchFamily="34" charset="0"/>
                <a:ea typeface="Malgun Gothic" panose="020B0503020000020004" pitchFamily="34" charset="-127"/>
                <a:cs typeface="Calibri" panose="020F0502020204030204" pitchFamily="34" charset="0"/>
              </a:rPr>
              <a:t>”</a:t>
            </a:r>
            <a:r>
              <a:rPr lang="zh-CN" altLang="en-US" sz="1600" dirty="0">
                <a:solidFill>
                  <a:prstClr val="black"/>
                </a:solidFill>
                <a:latin typeface="Calibri" panose="020F0502020204030204" pitchFamily="34" charset="0"/>
                <a:ea typeface="Malgun Gothic" panose="020B0503020000020004" pitchFamily="34" charset="-127"/>
                <a:cs typeface="Calibri" panose="020F0502020204030204" pitchFamily="34" charset="0"/>
              </a:rPr>
              <a:t> </a:t>
            </a:r>
            <a:r>
              <a:rPr lang="en-US" altLang="zh-CN" sz="1600" dirty="0">
                <a:solidFill>
                  <a:prstClr val="black"/>
                </a:solidFill>
                <a:latin typeface="Calibri" panose="020F0502020204030204" pitchFamily="34" charset="0"/>
                <a:ea typeface="Malgun Gothic" panose="020B0503020000020004" pitchFamily="34" charset="-127"/>
                <a:cs typeface="Calibri" panose="020F0502020204030204" pitchFamily="34" charset="0"/>
              </a:rPr>
              <a:t>is</a:t>
            </a:r>
            <a:r>
              <a:rPr lang="zh-CN" altLang="en-US" sz="1600" dirty="0">
                <a:solidFill>
                  <a:prstClr val="black"/>
                </a:solidFill>
                <a:latin typeface="Calibri" panose="020F0502020204030204" pitchFamily="34" charset="0"/>
                <a:ea typeface="Malgun Gothic" panose="020B0503020000020004" pitchFamily="34" charset="-127"/>
                <a:cs typeface="Calibri" panose="020F0502020204030204" pitchFamily="34" charset="0"/>
              </a:rPr>
              <a:t> </a:t>
            </a:r>
            <a:r>
              <a:rPr lang="en-US" altLang="zh-CN" sz="1600" dirty="0">
                <a:solidFill>
                  <a:prstClr val="black"/>
                </a:solidFill>
                <a:latin typeface="Calibri" panose="020F0502020204030204" pitchFamily="34" charset="0"/>
                <a:ea typeface="Malgun Gothic" panose="020B0503020000020004" pitchFamily="34" charset="-127"/>
                <a:cs typeface="Calibri" panose="020F0502020204030204" pitchFamily="34" charset="0"/>
              </a:rPr>
              <a:t>transmitted via 3GPP system.</a:t>
            </a:r>
            <a:endParaRPr lang="en-US" altLang="zh-CN" sz="1600" dirty="0">
              <a:solidFill>
                <a:prstClr val="black"/>
              </a:solidFill>
              <a:latin typeface="Calibri" panose="020F0502020204030204" pitchFamily="34" charset="0"/>
              <a:ea typeface="Malgun Gothic" panose="020B0503020000020004" pitchFamily="34" charset="-127"/>
              <a:cs typeface="Calibri" panose="020F0502020204030204" pitchFamily="34" charset="0"/>
            </a:endParaRPr>
          </a:p>
          <a:p>
            <a:pPr marL="800100" lvl="1" indent="-342900" eaLnBrk="0" hangingPunct="0">
              <a:buFont typeface="Arial" panose="020B0604020202020204" pitchFamily="34" charset="0"/>
              <a:buChar char="•"/>
              <a:defRPr/>
            </a:pPr>
            <a:r>
              <a:rPr kumimoji="0" lang="en-US" altLang="zh-CN" sz="16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Calibri" panose="020F0502020204030204" pitchFamily="34" charset="0"/>
              </a:rPr>
              <a:t>IoT UE</a:t>
            </a:r>
            <a:r>
              <a:rPr kumimoji="0" lang="zh-CN" altLang="en-US" sz="16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Calibri" panose="020F0502020204030204" pitchFamily="34" charset="0"/>
              </a:rPr>
              <a:t> </a:t>
            </a:r>
            <a:r>
              <a:rPr kumimoji="0" lang="en-US" altLang="zh-CN" sz="16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Calibri" panose="020F0502020204030204" pitchFamily="34" charset="0"/>
              </a:rPr>
              <a:t>b</a:t>
            </a:r>
            <a:r>
              <a:rPr lang="en-US" altLang="zh-CN" sz="1600" dirty="0" err="1">
                <a:solidFill>
                  <a:prstClr val="black"/>
                </a:solidFill>
                <a:latin typeface="Calibri" panose="020F0502020204030204" pitchFamily="34" charset="0"/>
                <a:ea typeface="Malgun Gothic" panose="020B0503020000020004" pitchFamily="34" charset="-127"/>
                <a:cs typeface="Calibri" panose="020F0502020204030204" pitchFamily="34" charset="0"/>
              </a:rPr>
              <a:t>elong</a:t>
            </a:r>
            <a:r>
              <a:rPr lang="en-US" altLang="zh-CN" sz="1600" dirty="0">
                <a:solidFill>
                  <a:prstClr val="black"/>
                </a:solidFill>
                <a:latin typeface="Calibri" panose="020F0502020204030204" pitchFamily="34" charset="0"/>
                <a:ea typeface="Malgun Gothic" panose="020B0503020000020004" pitchFamily="34" charset="-127"/>
                <a:cs typeface="Calibri" panose="020F0502020204030204" pitchFamily="34" charset="0"/>
              </a:rPr>
              <a:t> to 3GPP.</a:t>
            </a:r>
            <a:r>
              <a:rPr lang="zh-CN" altLang="en-US" sz="1600" dirty="0">
                <a:solidFill>
                  <a:prstClr val="black"/>
                </a:solidFill>
                <a:latin typeface="Calibri" panose="020F0502020204030204" pitchFamily="34" charset="0"/>
                <a:ea typeface="Malgun Gothic" panose="020B0503020000020004" pitchFamily="34" charset="-127"/>
                <a:cs typeface="Calibri" panose="020F0502020204030204" pitchFamily="34" charset="0"/>
              </a:rPr>
              <a:t> </a:t>
            </a:r>
            <a:r>
              <a:rPr lang="en-US" altLang="zh-CN" sz="1600" dirty="0">
                <a:solidFill>
                  <a:prstClr val="black"/>
                </a:solidFill>
                <a:latin typeface="Calibri" panose="020F0502020204030204" pitchFamily="34" charset="0"/>
                <a:ea typeface="Malgun Gothic" panose="020B0503020000020004" pitchFamily="34" charset="-127"/>
                <a:cs typeface="Calibri" panose="020F0502020204030204" pitchFamily="34" charset="0"/>
              </a:rPr>
              <a:t>If</a:t>
            </a:r>
            <a:r>
              <a:rPr lang="zh-CN" altLang="en-US" sz="1600" dirty="0">
                <a:solidFill>
                  <a:prstClr val="black"/>
                </a:solidFill>
                <a:latin typeface="Calibri" panose="020F0502020204030204" pitchFamily="34" charset="0"/>
                <a:ea typeface="Malgun Gothic" panose="020B0503020000020004" pitchFamily="34" charset="-127"/>
                <a:cs typeface="Calibri" panose="020F0502020204030204" pitchFamily="34" charset="0"/>
              </a:rPr>
              <a:t> </a:t>
            </a:r>
            <a:r>
              <a:rPr lang="en-US" altLang="zh-CN" sz="1600" dirty="0">
                <a:solidFill>
                  <a:prstClr val="black"/>
                </a:solidFill>
                <a:latin typeface="Calibri" panose="020F0502020204030204" pitchFamily="34" charset="0"/>
                <a:ea typeface="Malgun Gothic" panose="020B0503020000020004" pitchFamily="34" charset="-127"/>
                <a:cs typeface="Calibri" panose="020F0502020204030204" pitchFamily="34" charset="0"/>
              </a:rPr>
              <a:t>”</a:t>
            </a:r>
            <a:r>
              <a:rPr lang="en-US" altLang="zh-CN" sz="1600" dirty="0">
                <a:latin typeface="Calibri" panose="020F0502020204030204" pitchFamily="34" charset="0"/>
                <a:cs typeface="Calibri" panose="020F0502020204030204" pitchFamily="34" charset="0"/>
              </a:rPr>
              <a:t> </a:t>
            </a:r>
            <a:r>
              <a:rPr lang="en-US" altLang="zh-CN" sz="1600" dirty="0" err="1">
                <a:latin typeface="Calibri" panose="020F0502020204030204" pitchFamily="34" charset="0"/>
                <a:cs typeface="Calibri" panose="020F0502020204030204" pitchFamily="34" charset="0"/>
              </a:rPr>
              <a:t>Data+data</a:t>
            </a:r>
            <a:r>
              <a:rPr lang="en-US" altLang="zh-CN" sz="1600" dirty="0">
                <a:latin typeface="Calibri" panose="020F0502020204030204" pitchFamily="34" charset="0"/>
                <a:cs typeface="Calibri" panose="020F0502020204030204" pitchFamily="34" charset="0"/>
              </a:rPr>
              <a:t> signature</a:t>
            </a:r>
            <a:r>
              <a:rPr lang="en-US" altLang="zh-CN" sz="1600" dirty="0">
                <a:solidFill>
                  <a:prstClr val="black"/>
                </a:solidFill>
                <a:latin typeface="Calibri" panose="020F0502020204030204" pitchFamily="34" charset="0"/>
                <a:ea typeface="Malgun Gothic" panose="020B0503020000020004" pitchFamily="34" charset="-127"/>
                <a:cs typeface="Calibri" panose="020F0502020204030204" pitchFamily="34" charset="0"/>
              </a:rPr>
              <a:t>”</a:t>
            </a:r>
            <a:r>
              <a:rPr lang="zh-CN" altLang="en-US" sz="1600" dirty="0">
                <a:solidFill>
                  <a:prstClr val="black"/>
                </a:solidFill>
                <a:latin typeface="Calibri" panose="020F0502020204030204" pitchFamily="34" charset="0"/>
                <a:ea typeface="Malgun Gothic" panose="020B0503020000020004" pitchFamily="34" charset="-127"/>
                <a:cs typeface="Calibri" panose="020F0502020204030204" pitchFamily="34" charset="0"/>
              </a:rPr>
              <a:t> </a:t>
            </a:r>
            <a:r>
              <a:rPr lang="en-US" altLang="zh-CN" sz="1600" dirty="0">
                <a:solidFill>
                  <a:prstClr val="black"/>
                </a:solidFill>
                <a:latin typeface="Calibri" panose="020F0502020204030204" pitchFamily="34" charset="0"/>
                <a:ea typeface="Malgun Gothic" panose="020B0503020000020004" pitchFamily="34" charset="-127"/>
                <a:cs typeface="Calibri" panose="020F0502020204030204" pitchFamily="34" charset="0"/>
              </a:rPr>
              <a:t>have no changes, the vaccine is correctly transported.</a:t>
            </a:r>
            <a:endParaRPr kumimoji="0" lang="en-US" altLang="zh-CN" sz="16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Calibri" panose="020F0502020204030204" pitchFamily="34" charset="0"/>
            </a:endParaRPr>
          </a:p>
        </p:txBody>
      </p:sp>
      <p:sp>
        <p:nvSpPr>
          <p:cNvPr id="47" name="iconfont-10585-5147482"/>
          <p:cNvSpPr>
            <a:spLocks noChangeAspect="1"/>
          </p:cNvSpPr>
          <p:nvPr/>
        </p:nvSpPr>
        <p:spPr bwMode="auto">
          <a:xfrm>
            <a:off x="981629" y="4639067"/>
            <a:ext cx="404916" cy="396326"/>
          </a:xfrm>
          <a:custGeom>
            <a:avLst/>
            <a:gdLst>
              <a:gd name="T0" fmla="*/ 10867 w 12571"/>
              <a:gd name="T1" fmla="*/ 11184 h 12304"/>
              <a:gd name="T2" fmla="*/ 10867 w 12571"/>
              <a:gd name="T3" fmla="*/ 12304 h 12304"/>
              <a:gd name="T4" fmla="*/ 2070 w 12571"/>
              <a:gd name="T5" fmla="*/ 12304 h 12304"/>
              <a:gd name="T6" fmla="*/ 2070 w 12571"/>
              <a:gd name="T7" fmla="*/ 11290 h 12304"/>
              <a:gd name="T8" fmla="*/ 92 w 12571"/>
              <a:gd name="T9" fmla="*/ 8833 h 12304"/>
              <a:gd name="T10" fmla="*/ 2419 w 12571"/>
              <a:gd name="T11" fmla="*/ 6704 h 12304"/>
              <a:gd name="T12" fmla="*/ 10099 w 12571"/>
              <a:gd name="T13" fmla="*/ 6704 h 12304"/>
              <a:gd name="T14" fmla="*/ 12381 w 12571"/>
              <a:gd name="T15" fmla="*/ 8619 h 12304"/>
              <a:gd name="T16" fmla="*/ 10867 w 12571"/>
              <a:gd name="T17" fmla="*/ 11184 h 12304"/>
              <a:gd name="T18" fmla="*/ 3466 w 12571"/>
              <a:gd name="T19" fmla="*/ 8386 h 12304"/>
              <a:gd name="T20" fmla="*/ 2819 w 12571"/>
              <a:gd name="T21" fmla="*/ 8816 h 12304"/>
              <a:gd name="T22" fmla="*/ 2968 w 12571"/>
              <a:gd name="T23" fmla="*/ 9579 h 12304"/>
              <a:gd name="T24" fmla="*/ 3730 w 12571"/>
              <a:gd name="T25" fmla="*/ 9734 h 12304"/>
              <a:gd name="T26" fmla="*/ 4165 w 12571"/>
              <a:gd name="T27" fmla="*/ 9090 h 12304"/>
              <a:gd name="T28" fmla="*/ 3466 w 12571"/>
              <a:gd name="T29" fmla="*/ 8390 h 12304"/>
              <a:gd name="T30" fmla="*/ 3466 w 12571"/>
              <a:gd name="T31" fmla="*/ 8386 h 12304"/>
              <a:gd name="T32" fmla="*/ 6259 w 12571"/>
              <a:gd name="T33" fmla="*/ 8386 h 12304"/>
              <a:gd name="T34" fmla="*/ 5611 w 12571"/>
              <a:gd name="T35" fmla="*/ 8816 h 12304"/>
              <a:gd name="T36" fmla="*/ 5760 w 12571"/>
              <a:gd name="T37" fmla="*/ 9579 h 12304"/>
              <a:gd name="T38" fmla="*/ 6522 w 12571"/>
              <a:gd name="T39" fmla="*/ 9734 h 12304"/>
              <a:gd name="T40" fmla="*/ 6957 w 12571"/>
              <a:gd name="T41" fmla="*/ 9090 h 12304"/>
              <a:gd name="T42" fmla="*/ 6259 w 12571"/>
              <a:gd name="T43" fmla="*/ 8386 h 12304"/>
              <a:gd name="T44" fmla="*/ 9052 w 12571"/>
              <a:gd name="T45" fmla="*/ 8386 h 12304"/>
              <a:gd name="T46" fmla="*/ 8404 w 12571"/>
              <a:gd name="T47" fmla="*/ 8816 h 12304"/>
              <a:gd name="T48" fmla="*/ 8553 w 12571"/>
              <a:gd name="T49" fmla="*/ 9579 h 12304"/>
              <a:gd name="T50" fmla="*/ 9315 w 12571"/>
              <a:gd name="T51" fmla="*/ 9734 h 12304"/>
              <a:gd name="T52" fmla="*/ 9750 w 12571"/>
              <a:gd name="T53" fmla="*/ 9090 h 12304"/>
              <a:gd name="T54" fmla="*/ 9052 w 12571"/>
              <a:gd name="T55" fmla="*/ 8390 h 12304"/>
              <a:gd name="T56" fmla="*/ 9052 w 12571"/>
              <a:gd name="T57" fmla="*/ 8386 h 12304"/>
              <a:gd name="T58" fmla="*/ 3377 w 12571"/>
              <a:gd name="T59" fmla="*/ 3934 h 12304"/>
              <a:gd name="T60" fmla="*/ 2801 w 12571"/>
              <a:gd name="T61" fmla="*/ 3207 h 12304"/>
              <a:gd name="T62" fmla="*/ 3093 w 12571"/>
              <a:gd name="T63" fmla="*/ 2997 h 12304"/>
              <a:gd name="T64" fmla="*/ 3854 w 12571"/>
              <a:gd name="T65" fmla="*/ 2563 h 12304"/>
              <a:gd name="T66" fmla="*/ 10070 w 12571"/>
              <a:gd name="T67" fmla="*/ 3316 h 12304"/>
              <a:gd name="T68" fmla="*/ 9480 w 12571"/>
              <a:gd name="T69" fmla="*/ 4033 h 12304"/>
              <a:gd name="T70" fmla="*/ 4254 w 12571"/>
              <a:gd name="T71" fmla="*/ 3403 h 12304"/>
              <a:gd name="T72" fmla="*/ 3598 w 12571"/>
              <a:gd name="T73" fmla="*/ 3777 h 12304"/>
              <a:gd name="T74" fmla="*/ 3377 w 12571"/>
              <a:gd name="T75" fmla="*/ 3934 h 12304"/>
              <a:gd name="T76" fmla="*/ 4755 w 12571"/>
              <a:gd name="T77" fmla="*/ 4446 h 12304"/>
              <a:gd name="T78" fmla="*/ 8802 w 12571"/>
              <a:gd name="T79" fmla="*/ 4938 h 12304"/>
              <a:gd name="T80" fmla="*/ 8213 w 12571"/>
              <a:gd name="T81" fmla="*/ 5655 h 12304"/>
              <a:gd name="T82" fmla="*/ 5154 w 12571"/>
              <a:gd name="T83" fmla="*/ 5287 h 12304"/>
              <a:gd name="T84" fmla="*/ 4770 w 12571"/>
              <a:gd name="T85" fmla="*/ 5507 h 12304"/>
              <a:gd name="T86" fmla="*/ 4647 w 12571"/>
              <a:gd name="T87" fmla="*/ 5595 h 12304"/>
              <a:gd name="T88" fmla="*/ 4071 w 12571"/>
              <a:gd name="T89" fmla="*/ 4868 h 12304"/>
              <a:gd name="T90" fmla="*/ 4760 w 12571"/>
              <a:gd name="T91" fmla="*/ 4446 h 12304"/>
              <a:gd name="T92" fmla="*/ 4755 w 12571"/>
              <a:gd name="T93" fmla="*/ 4446 h 12304"/>
              <a:gd name="T94" fmla="*/ 6564 w 12571"/>
              <a:gd name="T95" fmla="*/ 950 h 12304"/>
              <a:gd name="T96" fmla="*/ 3387 w 12571"/>
              <a:gd name="T97" fmla="*/ 1706 h 12304"/>
              <a:gd name="T98" fmla="*/ 2473 w 12571"/>
              <a:gd name="T99" fmla="*/ 2224 h 12304"/>
              <a:gd name="T100" fmla="*/ 2234 w 12571"/>
              <a:gd name="T101" fmla="*/ 2392 h 12304"/>
              <a:gd name="T102" fmla="*/ 2159 w 12571"/>
              <a:gd name="T103" fmla="*/ 2448 h 12304"/>
              <a:gd name="T104" fmla="*/ 1583 w 12571"/>
              <a:gd name="T105" fmla="*/ 1720 h 12304"/>
              <a:gd name="T106" fmla="*/ 1967 w 12571"/>
              <a:gd name="T107" fmla="*/ 1444 h 12304"/>
              <a:gd name="T108" fmla="*/ 2991 w 12571"/>
              <a:gd name="T109" fmla="*/ 862 h 12304"/>
              <a:gd name="T110" fmla="*/ 6578 w 12571"/>
              <a:gd name="T111" fmla="*/ 14 h 12304"/>
              <a:gd name="T112" fmla="*/ 11290 w 12571"/>
              <a:gd name="T113" fmla="*/ 1870 h 12304"/>
              <a:gd name="T114" fmla="*/ 10701 w 12571"/>
              <a:gd name="T115" fmla="*/ 2588 h 12304"/>
              <a:gd name="T116" fmla="*/ 6568 w 12571"/>
              <a:gd name="T117" fmla="*/ 950 h 12304"/>
              <a:gd name="T118" fmla="*/ 6564 w 12571"/>
              <a:gd name="T119" fmla="*/ 950 h 12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571" h="12304">
                <a:moveTo>
                  <a:pt x="10867" y="11184"/>
                </a:moveTo>
                <a:lnTo>
                  <a:pt x="10867" y="12304"/>
                </a:lnTo>
                <a:lnTo>
                  <a:pt x="2070" y="12304"/>
                </a:lnTo>
                <a:lnTo>
                  <a:pt x="2070" y="11290"/>
                </a:lnTo>
                <a:cubicBezTo>
                  <a:pt x="866" y="11121"/>
                  <a:pt x="0" y="10046"/>
                  <a:pt x="92" y="8833"/>
                </a:cubicBezTo>
                <a:cubicBezTo>
                  <a:pt x="184" y="7620"/>
                  <a:pt x="1203" y="6688"/>
                  <a:pt x="2419" y="6704"/>
                </a:cubicBezTo>
                <a:lnTo>
                  <a:pt x="10099" y="6704"/>
                </a:lnTo>
                <a:cubicBezTo>
                  <a:pt x="11225" y="6699"/>
                  <a:pt x="12190" y="7509"/>
                  <a:pt x="12381" y="8619"/>
                </a:cubicBezTo>
                <a:cubicBezTo>
                  <a:pt x="12571" y="9729"/>
                  <a:pt x="11931" y="10814"/>
                  <a:pt x="10867" y="11184"/>
                </a:cubicBezTo>
                <a:close/>
                <a:moveTo>
                  <a:pt x="3466" y="8386"/>
                </a:moveTo>
                <a:cubicBezTo>
                  <a:pt x="3183" y="8385"/>
                  <a:pt x="2928" y="8555"/>
                  <a:pt x="2819" y="8816"/>
                </a:cubicBezTo>
                <a:cubicBezTo>
                  <a:pt x="2710" y="9077"/>
                  <a:pt x="2769" y="9379"/>
                  <a:pt x="2968" y="9579"/>
                </a:cubicBezTo>
                <a:cubicBezTo>
                  <a:pt x="3167" y="9780"/>
                  <a:pt x="3468" y="9841"/>
                  <a:pt x="3730" y="9734"/>
                </a:cubicBezTo>
                <a:cubicBezTo>
                  <a:pt x="3992" y="9627"/>
                  <a:pt x="4163" y="9373"/>
                  <a:pt x="4165" y="9090"/>
                </a:cubicBezTo>
                <a:cubicBezTo>
                  <a:pt x="4165" y="8704"/>
                  <a:pt x="3852" y="8390"/>
                  <a:pt x="3466" y="8390"/>
                </a:cubicBezTo>
                <a:lnTo>
                  <a:pt x="3466" y="8386"/>
                </a:lnTo>
                <a:close/>
                <a:moveTo>
                  <a:pt x="6259" y="8386"/>
                </a:moveTo>
                <a:cubicBezTo>
                  <a:pt x="5976" y="8385"/>
                  <a:pt x="5720" y="8555"/>
                  <a:pt x="5611" y="8816"/>
                </a:cubicBezTo>
                <a:cubicBezTo>
                  <a:pt x="5502" y="9077"/>
                  <a:pt x="5561" y="9378"/>
                  <a:pt x="5760" y="9579"/>
                </a:cubicBezTo>
                <a:cubicBezTo>
                  <a:pt x="5959" y="9780"/>
                  <a:pt x="6260" y="9841"/>
                  <a:pt x="6522" y="9734"/>
                </a:cubicBezTo>
                <a:cubicBezTo>
                  <a:pt x="6784" y="9627"/>
                  <a:pt x="6956" y="9373"/>
                  <a:pt x="6957" y="9090"/>
                </a:cubicBezTo>
                <a:cubicBezTo>
                  <a:pt x="6961" y="8702"/>
                  <a:pt x="6647" y="8386"/>
                  <a:pt x="6259" y="8386"/>
                </a:cubicBezTo>
                <a:close/>
                <a:moveTo>
                  <a:pt x="9052" y="8386"/>
                </a:moveTo>
                <a:cubicBezTo>
                  <a:pt x="8769" y="8385"/>
                  <a:pt x="8513" y="8555"/>
                  <a:pt x="8404" y="8816"/>
                </a:cubicBezTo>
                <a:cubicBezTo>
                  <a:pt x="8295" y="9077"/>
                  <a:pt x="8354" y="9378"/>
                  <a:pt x="8553" y="9579"/>
                </a:cubicBezTo>
                <a:cubicBezTo>
                  <a:pt x="8752" y="9780"/>
                  <a:pt x="9053" y="9841"/>
                  <a:pt x="9315" y="9734"/>
                </a:cubicBezTo>
                <a:cubicBezTo>
                  <a:pt x="9577" y="9627"/>
                  <a:pt x="9749" y="9373"/>
                  <a:pt x="9750" y="9090"/>
                </a:cubicBezTo>
                <a:cubicBezTo>
                  <a:pt x="9750" y="8704"/>
                  <a:pt x="9438" y="8391"/>
                  <a:pt x="9052" y="8390"/>
                </a:cubicBezTo>
                <a:lnTo>
                  <a:pt x="9052" y="8386"/>
                </a:lnTo>
                <a:close/>
                <a:moveTo>
                  <a:pt x="3377" y="3934"/>
                </a:moveTo>
                <a:lnTo>
                  <a:pt x="2801" y="3207"/>
                </a:lnTo>
                <a:cubicBezTo>
                  <a:pt x="2858" y="3162"/>
                  <a:pt x="2955" y="3089"/>
                  <a:pt x="3093" y="2997"/>
                </a:cubicBezTo>
                <a:cubicBezTo>
                  <a:pt x="3337" y="2835"/>
                  <a:pt x="3591" y="2690"/>
                  <a:pt x="3854" y="2563"/>
                </a:cubicBezTo>
                <a:cubicBezTo>
                  <a:pt x="5862" y="1584"/>
                  <a:pt x="8042" y="1612"/>
                  <a:pt x="10070" y="3316"/>
                </a:cubicBezTo>
                <a:lnTo>
                  <a:pt x="9480" y="4033"/>
                </a:lnTo>
                <a:cubicBezTo>
                  <a:pt x="7766" y="2592"/>
                  <a:pt x="5966" y="2571"/>
                  <a:pt x="4254" y="3403"/>
                </a:cubicBezTo>
                <a:cubicBezTo>
                  <a:pt x="4027" y="3513"/>
                  <a:pt x="3808" y="3638"/>
                  <a:pt x="3598" y="3777"/>
                </a:cubicBezTo>
                <a:cubicBezTo>
                  <a:pt x="3522" y="3827"/>
                  <a:pt x="3449" y="3879"/>
                  <a:pt x="3377" y="3934"/>
                </a:cubicBezTo>
                <a:close/>
                <a:moveTo>
                  <a:pt x="4755" y="4446"/>
                </a:moveTo>
                <a:cubicBezTo>
                  <a:pt x="6058" y="3812"/>
                  <a:pt x="7484" y="3829"/>
                  <a:pt x="8802" y="4938"/>
                </a:cubicBezTo>
                <a:lnTo>
                  <a:pt x="8213" y="5655"/>
                </a:lnTo>
                <a:cubicBezTo>
                  <a:pt x="7208" y="4810"/>
                  <a:pt x="6161" y="4797"/>
                  <a:pt x="5154" y="5287"/>
                </a:cubicBezTo>
                <a:cubicBezTo>
                  <a:pt x="5022" y="5352"/>
                  <a:pt x="4893" y="5425"/>
                  <a:pt x="4770" y="5507"/>
                </a:cubicBezTo>
                <a:cubicBezTo>
                  <a:pt x="4706" y="5550"/>
                  <a:pt x="4664" y="5581"/>
                  <a:pt x="4647" y="5595"/>
                </a:cubicBezTo>
                <a:lnTo>
                  <a:pt x="4071" y="4868"/>
                </a:lnTo>
                <a:cubicBezTo>
                  <a:pt x="4285" y="4703"/>
                  <a:pt x="4515" y="4561"/>
                  <a:pt x="4760" y="4446"/>
                </a:cubicBezTo>
                <a:lnTo>
                  <a:pt x="4755" y="4446"/>
                </a:lnTo>
                <a:close/>
                <a:moveTo>
                  <a:pt x="6564" y="950"/>
                </a:moveTo>
                <a:cubicBezTo>
                  <a:pt x="5454" y="938"/>
                  <a:pt x="4382" y="1222"/>
                  <a:pt x="3387" y="1706"/>
                </a:cubicBezTo>
                <a:cubicBezTo>
                  <a:pt x="3072" y="1858"/>
                  <a:pt x="2766" y="2031"/>
                  <a:pt x="2473" y="2224"/>
                </a:cubicBezTo>
                <a:cubicBezTo>
                  <a:pt x="2381" y="2288"/>
                  <a:pt x="2300" y="2342"/>
                  <a:pt x="2234" y="2392"/>
                </a:cubicBezTo>
                <a:cubicBezTo>
                  <a:pt x="2194" y="2420"/>
                  <a:pt x="2170" y="2440"/>
                  <a:pt x="2159" y="2448"/>
                </a:cubicBezTo>
                <a:lnTo>
                  <a:pt x="1583" y="1720"/>
                </a:lnTo>
                <a:cubicBezTo>
                  <a:pt x="1656" y="1661"/>
                  <a:pt x="1786" y="1565"/>
                  <a:pt x="1967" y="1444"/>
                </a:cubicBezTo>
                <a:cubicBezTo>
                  <a:pt x="2295" y="1227"/>
                  <a:pt x="2637" y="1033"/>
                  <a:pt x="2991" y="862"/>
                </a:cubicBezTo>
                <a:cubicBezTo>
                  <a:pt x="4105" y="321"/>
                  <a:pt x="5314" y="0"/>
                  <a:pt x="6578" y="14"/>
                </a:cubicBezTo>
                <a:cubicBezTo>
                  <a:pt x="8212" y="33"/>
                  <a:pt x="9804" y="618"/>
                  <a:pt x="11290" y="1870"/>
                </a:cubicBezTo>
                <a:lnTo>
                  <a:pt x="10701" y="2588"/>
                </a:lnTo>
                <a:cubicBezTo>
                  <a:pt x="9378" y="1476"/>
                  <a:pt x="7992" y="966"/>
                  <a:pt x="6568" y="950"/>
                </a:cubicBezTo>
                <a:lnTo>
                  <a:pt x="6564" y="950"/>
                </a:lnTo>
                <a:close/>
              </a:path>
            </a:pathLst>
          </a:custGeom>
          <a:solidFill>
            <a:schemeClr val="tx1">
              <a:lumMod val="50000"/>
              <a:lumOff val="50000"/>
            </a:schemeClr>
          </a:solidFill>
          <a:ln>
            <a:noFill/>
          </a:ln>
        </p:spPr>
        <p:txBody>
          <a:bodyPr/>
          <a:lstStyle/>
          <a:p>
            <a:endParaRPr lang="zh-CN" altLang="en-US" dirty="0"/>
          </a:p>
        </p:txBody>
      </p:sp>
      <p:sp>
        <p:nvSpPr>
          <p:cNvPr id="35" name="文本框 34"/>
          <p:cNvSpPr txBox="1"/>
          <p:nvPr/>
        </p:nvSpPr>
        <p:spPr>
          <a:xfrm>
            <a:off x="3870982" y="3732464"/>
            <a:ext cx="1247227" cy="283510"/>
          </a:xfrm>
          <a:prstGeom prst="rect">
            <a:avLst/>
          </a:prstGeom>
          <a:noFill/>
        </p:spPr>
        <p:txBody>
          <a:bodyPr wrap="square" rtlCol="0">
            <a:spAutoFit/>
          </a:bodyPr>
          <a:lstStyle/>
          <a:p>
            <a:r>
              <a:rPr lang="en-US" altLang="zh-CN" sz="1200" dirty="0"/>
              <a:t>3GPP System</a:t>
            </a:r>
            <a:endParaRPr lang="zh-CN" altLang="en-US" sz="1200" dirty="0"/>
          </a:p>
        </p:txBody>
      </p:sp>
      <p:sp>
        <p:nvSpPr>
          <p:cNvPr id="22" name="箭头: 上下 21"/>
          <p:cNvSpPr/>
          <p:nvPr/>
        </p:nvSpPr>
        <p:spPr bwMode="auto">
          <a:xfrm>
            <a:off x="7781925" y="4100830"/>
            <a:ext cx="187325" cy="340995"/>
          </a:xfrm>
          <a:prstGeom prst="upDownArrow">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eaLnBrk="0" hangingPunct="0"/>
            <a:endParaRPr lang="zh-CN" altLang="en-US"/>
          </a:p>
        </p:txBody>
      </p:sp>
      <p:grpSp>
        <p:nvGrpSpPr>
          <p:cNvPr id="18" name="组合 17"/>
          <p:cNvGrpSpPr/>
          <p:nvPr/>
        </p:nvGrpSpPr>
        <p:grpSpPr>
          <a:xfrm>
            <a:off x="6269990" y="3267710"/>
            <a:ext cx="2810510" cy="2781935"/>
            <a:chOff x="9552" y="5215"/>
            <a:chExt cx="4426" cy="4381"/>
          </a:xfrm>
        </p:grpSpPr>
        <p:sp>
          <p:nvSpPr>
            <p:cNvPr id="7" name="矩形 6"/>
            <p:cNvSpPr/>
            <p:nvPr/>
          </p:nvSpPr>
          <p:spPr>
            <a:xfrm>
              <a:off x="10822" y="7019"/>
              <a:ext cx="1457" cy="2126"/>
            </a:xfrm>
            <a:prstGeom prst="rect">
              <a:avLst/>
            </a:prstGeom>
            <a:solidFill>
              <a:schemeClr val="bg1">
                <a:lumMod val="85000"/>
              </a:schemeClr>
            </a:solidFill>
            <a:ln w="9525"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zh-CN" altLang="en-US"/>
            </a:p>
          </p:txBody>
        </p:sp>
        <p:sp>
          <p:nvSpPr>
            <p:cNvPr id="13" name="矩形 12"/>
            <p:cNvSpPr/>
            <p:nvPr/>
          </p:nvSpPr>
          <p:spPr>
            <a:xfrm>
              <a:off x="10453" y="6735"/>
              <a:ext cx="1457" cy="2126"/>
            </a:xfrm>
            <a:prstGeom prst="rect">
              <a:avLst/>
            </a:prstGeom>
            <a:solidFill>
              <a:schemeClr val="bg1">
                <a:lumMod val="85000"/>
              </a:schemeClr>
            </a:solidFill>
            <a:ln w="9525"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zh-CN" altLang="en-US"/>
            </a:p>
          </p:txBody>
        </p:sp>
        <p:sp>
          <p:nvSpPr>
            <p:cNvPr id="16" name="文本框 15"/>
            <p:cNvSpPr txBox="1"/>
            <p:nvPr/>
          </p:nvSpPr>
          <p:spPr>
            <a:xfrm>
              <a:off x="10329" y="7030"/>
              <a:ext cx="1753" cy="1307"/>
            </a:xfrm>
            <a:prstGeom prst="rect">
              <a:avLst/>
            </a:prstGeom>
            <a:noFill/>
          </p:spPr>
          <p:txBody>
            <a:bodyPr wrap="square" rtlCol="0">
              <a:spAutoFit/>
            </a:bodyPr>
            <a:lstStyle/>
            <a:p>
              <a:pPr algn="ctr"/>
              <a:r>
                <a:rPr lang="en-US" altLang="en-GB" sz="1200" b="1" smtClean="0">
                  <a:ln>
                    <a:noFill/>
                  </a:ln>
                  <a:effectLst/>
                  <a:sym typeface="+mn-ea"/>
                </a:rPr>
                <a:t>Data Integrity Service Enabler</a:t>
              </a:r>
              <a:endParaRPr lang="en-US" altLang="en-GB" sz="1200" b="1" dirty="0" smtClean="0">
                <a:ln>
                  <a:noFill/>
                </a:ln>
                <a:solidFill>
                  <a:schemeClr val="tx2">
                    <a:lumMod val="60000"/>
                    <a:lumOff val="40000"/>
                  </a:schemeClr>
                </a:solidFill>
                <a:effectLst/>
                <a:sym typeface="+mn-ea"/>
              </a:endParaRPr>
            </a:p>
          </p:txBody>
        </p:sp>
        <p:sp>
          <p:nvSpPr>
            <p:cNvPr id="19" name="矩形 39"/>
            <p:cNvSpPr>
              <a:spLocks noChangeArrowheads="1"/>
            </p:cNvSpPr>
            <p:nvPr/>
          </p:nvSpPr>
          <p:spPr bwMode="auto">
            <a:xfrm>
              <a:off x="9552" y="5215"/>
              <a:ext cx="4426" cy="4381"/>
            </a:xfrm>
            <a:prstGeom prst="rect">
              <a:avLst/>
            </a:prstGeom>
            <a:noFill/>
            <a:ln w="12700">
              <a:solidFill>
                <a:schemeClr val="tx1">
                  <a:lumMod val="75000"/>
                  <a:lumOff val="2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zh-CN" altLang="en-US" sz="1800" dirty="0"/>
            </a:p>
          </p:txBody>
        </p:sp>
        <p:sp>
          <p:nvSpPr>
            <p:cNvPr id="23" name="文本框 22"/>
            <p:cNvSpPr txBox="1"/>
            <p:nvPr/>
          </p:nvSpPr>
          <p:spPr>
            <a:xfrm>
              <a:off x="9908" y="5319"/>
              <a:ext cx="2885" cy="496"/>
            </a:xfrm>
            <a:prstGeom prst="rect">
              <a:avLst/>
            </a:prstGeom>
            <a:noFill/>
          </p:spPr>
          <p:txBody>
            <a:bodyPr wrap="square" rtlCol="0">
              <a:spAutoFit/>
            </a:bodyPr>
            <a:lstStyle/>
            <a:p>
              <a:r>
                <a:rPr lang="en-US" altLang="zh-CN" sz="1400" dirty="0"/>
                <a:t>Integrity Verification</a:t>
              </a:r>
              <a:endParaRPr lang="zh-CN" altLang="en-US" sz="1400" dirty="0"/>
            </a:p>
          </p:txBody>
        </p:sp>
        <p:sp>
          <p:nvSpPr>
            <p:cNvPr id="26" name="矩形 25"/>
            <p:cNvSpPr/>
            <p:nvPr/>
          </p:nvSpPr>
          <p:spPr>
            <a:xfrm>
              <a:off x="10323" y="5755"/>
              <a:ext cx="2361" cy="768"/>
            </a:xfrm>
            <a:prstGeom prst="rect">
              <a:avLst/>
            </a:prstGeom>
            <a:solidFill>
              <a:srgbClr val="FFFF00"/>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Tx/>
                <a:buNone/>
              </a:pPr>
              <a:r>
                <a:rPr kumimoji="0" lang="en-US" altLang="en-GB" sz="1200" b="1" i="0" u="none" strike="noStrike" cap="none" normalizeH="0" baseline="0" smtClean="0">
                  <a:ln>
                    <a:noFill/>
                  </a:ln>
                  <a:solidFill>
                    <a:schemeClr val="tx1"/>
                  </a:solidFill>
                  <a:effectLst/>
                  <a:latin typeface="Arial" panose="020B0604020202020204" pitchFamily="34" charset="0"/>
                </a:rPr>
                <a:t>SP</a:t>
              </a:r>
              <a:endParaRPr kumimoji="0" lang="en-US" altLang="en-GB" sz="1200" b="1" i="0" u="none" strike="noStrike" cap="none" normalizeH="0" baseline="0" smtClean="0">
                <a:ln>
                  <a:noFill/>
                </a:ln>
                <a:solidFill>
                  <a:schemeClr val="tx1"/>
                </a:solidFill>
                <a:effectLst/>
                <a:latin typeface="Arial" panose="020B0604020202020204" pitchFamily="34" charset="0"/>
              </a:endParaRPr>
            </a:p>
            <a:p>
              <a:pPr marL="0" marR="0" indent="0" algn="l" defTabSz="914400" rtl="0" eaLnBrk="0" fontAlgn="base" latinLnBrk="0" hangingPunct="0">
                <a:lnSpc>
                  <a:spcPct val="100000"/>
                </a:lnSpc>
                <a:spcBef>
                  <a:spcPct val="0"/>
                </a:spcBef>
                <a:spcAft>
                  <a:spcPct val="0"/>
                </a:spcAft>
                <a:buClrTx/>
                <a:buSzTx/>
                <a:buFontTx/>
                <a:buNone/>
              </a:pPr>
              <a:endParaRPr kumimoji="0" lang="en-US" altLang="en-GB" sz="1200" b="1" i="0" u="none" strike="noStrike" cap="none" normalizeH="0" baseline="0" smtClean="0">
                <a:ln>
                  <a:noFill/>
                </a:ln>
                <a:solidFill>
                  <a:schemeClr val="tx1"/>
                </a:solidFill>
                <a:effectLst/>
                <a:latin typeface="Arial" panose="020B0604020202020204" pitchFamily="34" charset="0"/>
              </a:endParaRPr>
            </a:p>
          </p:txBody>
        </p:sp>
        <p:cxnSp>
          <p:nvCxnSpPr>
            <p:cNvPr id="27" name="直接连接符 26"/>
            <p:cNvCxnSpPr>
              <a:endCxn id="13" idx="0"/>
            </p:cNvCxnSpPr>
            <p:nvPr/>
          </p:nvCxnSpPr>
          <p:spPr>
            <a:xfrm flipH="1">
              <a:off x="11182" y="6453"/>
              <a:ext cx="12" cy="259"/>
            </a:xfrm>
            <a:prstGeom prst="line">
              <a:avLst/>
            </a:prstGeom>
            <a:solidFill>
              <a:schemeClr val="accent1"/>
            </a:solidFill>
            <a:ln w="9525" cap="flat" cmpd="sng" algn="ctr">
              <a:solidFill>
                <a:schemeClr val="tx1"/>
              </a:solidFill>
              <a:prstDash val="solid"/>
              <a:round/>
              <a:headEnd type="none" w="med" len="med"/>
              <a:tailEnd type="none" w="med" len="med"/>
            </a:ln>
          </p:spPr>
        </p:cxnSp>
        <p:sp>
          <p:nvSpPr>
            <p:cNvPr id="32" name="圆角矩形 31"/>
            <p:cNvSpPr/>
            <p:nvPr/>
          </p:nvSpPr>
          <p:spPr bwMode="auto">
            <a:xfrm>
              <a:off x="10354" y="6089"/>
              <a:ext cx="1064" cy="372"/>
            </a:xfrm>
            <a:prstGeom prst="roundRect">
              <a:avLst/>
            </a:prstGeom>
            <a:solidFill>
              <a:schemeClr val="bg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ctr" anchorCtr="0" compatLnSpc="1"/>
            <a:lstStyle/>
            <a:p>
              <a:pPr marL="0" marR="0" indent="0" algn="ctr" defTabSz="914400" rtl="0" eaLnBrk="0" fontAlgn="base" latinLnBrk="0" hangingPunct="0">
                <a:lnSpc>
                  <a:spcPct val="100000"/>
                </a:lnSpc>
                <a:spcBef>
                  <a:spcPct val="0"/>
                </a:spcBef>
                <a:spcAft>
                  <a:spcPct val="0"/>
                </a:spcAft>
                <a:buClrTx/>
                <a:buSzTx/>
                <a:buFontTx/>
                <a:buNone/>
              </a:pPr>
              <a:r>
                <a:rPr kumimoji="0" lang="en-US" altLang="zh-CN" sz="1000" b="0" i="0" u="none" strike="noStrike" cap="none" normalizeH="0" baseline="0" dirty="0">
                  <a:ln>
                    <a:noFill/>
                  </a:ln>
                  <a:solidFill>
                    <a:schemeClr val="tx1"/>
                  </a:solidFill>
                  <a:effectLst/>
                  <a:latin typeface="Arial" panose="020B0604020202020204" pitchFamily="34" charset="0"/>
                </a:rPr>
                <a:t>Hospital</a:t>
              </a:r>
              <a:endParaRPr kumimoji="0" lang="zh-CN" altLang="en-US" sz="1000" b="0" i="0" u="none" strike="noStrike" cap="none" normalizeH="0" baseline="0" dirty="0">
                <a:ln>
                  <a:noFill/>
                </a:ln>
                <a:solidFill>
                  <a:schemeClr val="tx1"/>
                </a:solidFill>
                <a:effectLst/>
                <a:latin typeface="Arial" panose="020B0604020202020204" pitchFamily="34" charset="0"/>
              </a:endParaRPr>
            </a:p>
          </p:txBody>
        </p:sp>
        <p:sp>
          <p:nvSpPr>
            <p:cNvPr id="36" name="圆角矩形 35"/>
            <p:cNvSpPr/>
            <p:nvPr/>
          </p:nvSpPr>
          <p:spPr bwMode="auto">
            <a:xfrm>
              <a:off x="11440" y="6062"/>
              <a:ext cx="1198" cy="410"/>
            </a:xfrm>
            <a:prstGeom prst="roundRect">
              <a:avLst/>
            </a:prstGeom>
            <a:solidFill>
              <a:schemeClr val="bg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ctr" anchorCtr="0" compatLnSpc="1"/>
            <a:lstStyle/>
            <a:p>
              <a:pPr algn="ctr" eaLnBrk="0" hangingPunct="0"/>
              <a:r>
                <a:rPr lang="en-US" altLang="zh-CN" dirty="0"/>
                <a:t>Logistics</a:t>
              </a:r>
              <a:endParaRPr lang="zh-CN" altLang="en-US" dirty="0"/>
            </a:p>
          </p:txBody>
        </p:sp>
      </p:grpSp>
      <p:sp>
        <p:nvSpPr>
          <p:cNvPr id="37" name="文本框 36"/>
          <p:cNvSpPr txBox="1"/>
          <p:nvPr/>
        </p:nvSpPr>
        <p:spPr>
          <a:xfrm>
            <a:off x="8015605" y="4116705"/>
            <a:ext cx="875030" cy="829945"/>
          </a:xfrm>
          <a:prstGeom prst="rect">
            <a:avLst/>
          </a:prstGeom>
          <a:noFill/>
        </p:spPr>
        <p:txBody>
          <a:bodyPr wrap="square" rtlCol="0">
            <a:spAutoFit/>
          </a:bodyPr>
          <a:p>
            <a:r>
              <a:rPr lang="en-US" altLang="zh-CN" sz="1200" dirty="0"/>
              <a:t>Verify Data integrity</a:t>
            </a:r>
            <a:endParaRPr lang="en-US" altLang="zh-CN" sz="1200" dirty="0"/>
          </a:p>
          <a:p>
            <a:r>
              <a:rPr lang="en-US" altLang="zh-CN" sz="1200" dirty="0"/>
              <a:t>request</a:t>
            </a:r>
            <a:endParaRPr lang="en-US" altLang="zh-CN" sz="1200" dirty="0"/>
          </a:p>
        </p:txBody>
      </p:sp>
    </p:spTree>
    <p:custDataLst>
      <p:tags r:id="rId3"/>
    </p:custData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2909936" y="3166114"/>
            <a:ext cx="3145510" cy="1613738"/>
          </a:xfrm>
          <a:prstGeom prst="rect">
            <a:avLst/>
          </a:prstGeom>
          <a:effectLst>
            <a:outerShdw blurRad="63500" sx="102000" sy="102000" algn="ctr" rotWithShape="0">
              <a:prstClr val="black">
                <a:alpha val="40000"/>
              </a:prstClr>
            </a:outerShdw>
          </a:effectLst>
        </p:spPr>
      </p:pic>
      <p:sp>
        <p:nvSpPr>
          <p:cNvPr id="9" name="箭头: 右 8"/>
          <p:cNvSpPr/>
          <p:nvPr/>
        </p:nvSpPr>
        <p:spPr bwMode="auto">
          <a:xfrm>
            <a:off x="2390866" y="4695620"/>
            <a:ext cx="4246527" cy="320865"/>
          </a:xfrm>
          <a:prstGeom prst="rightArrow">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10" name="箭头: 右 9"/>
          <p:cNvSpPr/>
          <p:nvPr/>
        </p:nvSpPr>
        <p:spPr bwMode="auto">
          <a:xfrm>
            <a:off x="2390866" y="5089932"/>
            <a:ext cx="4246527" cy="320648"/>
          </a:xfrm>
          <a:prstGeom prst="rightArrow">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15" name="iconfont-11253-5321868"/>
          <p:cNvSpPr>
            <a:spLocks noChangeAspect="1"/>
          </p:cNvSpPr>
          <p:nvPr/>
        </p:nvSpPr>
        <p:spPr bwMode="auto">
          <a:xfrm>
            <a:off x="1045204" y="3644875"/>
            <a:ext cx="390337" cy="306907"/>
          </a:xfrm>
          <a:custGeom>
            <a:avLst/>
            <a:gdLst>
              <a:gd name="T0" fmla="*/ 2100 w 10000"/>
              <a:gd name="T1" fmla="*/ 6028 h 8750"/>
              <a:gd name="T2" fmla="*/ 1050 w 10000"/>
              <a:gd name="T3" fmla="*/ 6028 h 8750"/>
              <a:gd name="T4" fmla="*/ 1050 w 10000"/>
              <a:gd name="T5" fmla="*/ 4715 h 8750"/>
              <a:gd name="T6" fmla="*/ 0 w 10000"/>
              <a:gd name="T7" fmla="*/ 4521 h 8750"/>
              <a:gd name="T8" fmla="*/ 0 w 10000"/>
              <a:gd name="T9" fmla="*/ 8750 h 8750"/>
              <a:gd name="T10" fmla="*/ 1050 w 10000"/>
              <a:gd name="T11" fmla="*/ 8410 h 8750"/>
              <a:gd name="T12" fmla="*/ 1050 w 10000"/>
              <a:gd name="T13" fmla="*/ 6951 h 8750"/>
              <a:gd name="T14" fmla="*/ 2750 w 10000"/>
              <a:gd name="T15" fmla="*/ 6951 h 8750"/>
              <a:gd name="T16" fmla="*/ 3650 w 10000"/>
              <a:gd name="T17" fmla="*/ 5736 h 8750"/>
              <a:gd name="T18" fmla="*/ 2450 w 10000"/>
              <a:gd name="T19" fmla="*/ 5104 h 8750"/>
              <a:gd name="T20" fmla="*/ 2100 w 10000"/>
              <a:gd name="T21" fmla="*/ 6028 h 8750"/>
              <a:gd name="T22" fmla="*/ 7550 w 10000"/>
              <a:gd name="T23" fmla="*/ 6270 h 8750"/>
              <a:gd name="T24" fmla="*/ 10000 w 10000"/>
              <a:gd name="T25" fmla="*/ 4763 h 8750"/>
              <a:gd name="T26" fmla="*/ 2400 w 10000"/>
              <a:gd name="T27" fmla="*/ 0 h 8750"/>
              <a:gd name="T28" fmla="*/ 1500 w 10000"/>
              <a:gd name="T29" fmla="*/ 0 h 8750"/>
              <a:gd name="T30" fmla="*/ 300 w 10000"/>
              <a:gd name="T31" fmla="*/ 1799 h 8750"/>
              <a:gd name="T32" fmla="*/ 300 w 10000"/>
              <a:gd name="T33" fmla="*/ 2431 h 8750"/>
              <a:gd name="T34" fmla="*/ 7000 w 10000"/>
              <a:gd name="T35" fmla="*/ 6320 h 8750"/>
              <a:gd name="T36" fmla="*/ 7550 w 10000"/>
              <a:gd name="T37" fmla="*/ 6270 h 8750"/>
              <a:gd name="T38" fmla="*/ 6650 w 10000"/>
              <a:gd name="T39" fmla="*/ 6610 h 8750"/>
              <a:gd name="T40" fmla="*/ 900 w 10000"/>
              <a:gd name="T41" fmla="*/ 3014 h 8750"/>
              <a:gd name="T42" fmla="*/ 300 w 10000"/>
              <a:gd name="T43" fmla="*/ 3646 h 8750"/>
              <a:gd name="T44" fmla="*/ 7000 w 10000"/>
              <a:gd name="T45" fmla="*/ 7535 h 8750"/>
              <a:gd name="T46" fmla="*/ 7600 w 10000"/>
              <a:gd name="T47" fmla="*/ 7535 h 8750"/>
              <a:gd name="T48" fmla="*/ 7900 w 10000"/>
              <a:gd name="T49" fmla="*/ 7243 h 8750"/>
              <a:gd name="T50" fmla="*/ 8200 w 10000"/>
              <a:gd name="T51" fmla="*/ 6368 h 8750"/>
              <a:gd name="T52" fmla="*/ 7300 w 10000"/>
              <a:gd name="T53" fmla="*/ 7000 h 8750"/>
              <a:gd name="T54" fmla="*/ 6650 w 10000"/>
              <a:gd name="T55" fmla="*/ 6610 h 8750"/>
              <a:gd name="T56" fmla="*/ 6650 w 10000"/>
              <a:gd name="T57" fmla="*/ 6610 h 8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000" h="8750">
                <a:moveTo>
                  <a:pt x="2100" y="6028"/>
                </a:moveTo>
                <a:lnTo>
                  <a:pt x="1050" y="6028"/>
                </a:lnTo>
                <a:lnTo>
                  <a:pt x="1050" y="4715"/>
                </a:lnTo>
                <a:lnTo>
                  <a:pt x="0" y="4521"/>
                </a:lnTo>
                <a:lnTo>
                  <a:pt x="0" y="8750"/>
                </a:lnTo>
                <a:lnTo>
                  <a:pt x="1050" y="8410"/>
                </a:lnTo>
                <a:lnTo>
                  <a:pt x="1050" y="6951"/>
                </a:lnTo>
                <a:lnTo>
                  <a:pt x="2750" y="6951"/>
                </a:lnTo>
                <a:lnTo>
                  <a:pt x="3650" y="5736"/>
                </a:lnTo>
                <a:lnTo>
                  <a:pt x="2450" y="5104"/>
                </a:lnTo>
                <a:lnTo>
                  <a:pt x="2100" y="6028"/>
                </a:lnTo>
                <a:close/>
                <a:moveTo>
                  <a:pt x="7550" y="6270"/>
                </a:moveTo>
                <a:lnTo>
                  <a:pt x="10000" y="4763"/>
                </a:lnTo>
                <a:lnTo>
                  <a:pt x="2400" y="0"/>
                </a:lnTo>
                <a:lnTo>
                  <a:pt x="1500" y="0"/>
                </a:lnTo>
                <a:lnTo>
                  <a:pt x="300" y="1799"/>
                </a:lnTo>
                <a:lnTo>
                  <a:pt x="300" y="2431"/>
                </a:lnTo>
                <a:lnTo>
                  <a:pt x="7000" y="6320"/>
                </a:lnTo>
                <a:lnTo>
                  <a:pt x="7550" y="6270"/>
                </a:lnTo>
                <a:close/>
                <a:moveTo>
                  <a:pt x="6650" y="6610"/>
                </a:moveTo>
                <a:lnTo>
                  <a:pt x="900" y="3014"/>
                </a:lnTo>
                <a:lnTo>
                  <a:pt x="300" y="3646"/>
                </a:lnTo>
                <a:lnTo>
                  <a:pt x="7000" y="7535"/>
                </a:lnTo>
                <a:lnTo>
                  <a:pt x="7600" y="7535"/>
                </a:lnTo>
                <a:lnTo>
                  <a:pt x="7900" y="7243"/>
                </a:lnTo>
                <a:lnTo>
                  <a:pt x="8200" y="6368"/>
                </a:lnTo>
                <a:lnTo>
                  <a:pt x="7300" y="7000"/>
                </a:lnTo>
                <a:cubicBezTo>
                  <a:pt x="6899" y="6708"/>
                  <a:pt x="6650" y="6610"/>
                  <a:pt x="6650" y="6610"/>
                </a:cubicBezTo>
                <a:close/>
                <a:moveTo>
                  <a:pt x="6650" y="6610"/>
                </a:moveTo>
                <a:close/>
              </a:path>
            </a:pathLst>
          </a:custGeom>
          <a:solidFill>
            <a:schemeClr val="tx1">
              <a:lumMod val="50000"/>
              <a:lumOff val="50000"/>
            </a:schemeClr>
          </a:solidFill>
          <a:ln>
            <a:noFill/>
          </a:ln>
        </p:spPr>
      </p:sp>
      <p:sp>
        <p:nvSpPr>
          <p:cNvPr id="17" name="iconfont-11562-5483983"/>
          <p:cNvSpPr>
            <a:spLocks noChangeAspect="1"/>
          </p:cNvSpPr>
          <p:nvPr/>
        </p:nvSpPr>
        <p:spPr bwMode="auto">
          <a:xfrm>
            <a:off x="1053314" y="4211849"/>
            <a:ext cx="390337" cy="224147"/>
          </a:xfrm>
          <a:custGeom>
            <a:avLst/>
            <a:gdLst>
              <a:gd name="connsiteX0" fmla="*/ 500654 w 607639"/>
              <a:gd name="connsiteY0" fmla="*/ 301762 h 388322"/>
              <a:gd name="connsiteX1" fmla="*/ 475910 w 607639"/>
              <a:gd name="connsiteY1" fmla="*/ 326468 h 388322"/>
              <a:gd name="connsiteX2" fmla="*/ 500654 w 607639"/>
              <a:gd name="connsiteY2" fmla="*/ 351174 h 388322"/>
              <a:gd name="connsiteX3" fmla="*/ 525397 w 607639"/>
              <a:gd name="connsiteY3" fmla="*/ 326468 h 388322"/>
              <a:gd name="connsiteX4" fmla="*/ 500654 w 607639"/>
              <a:gd name="connsiteY4" fmla="*/ 301762 h 388322"/>
              <a:gd name="connsiteX5" fmla="*/ 114984 w 607639"/>
              <a:gd name="connsiteY5" fmla="*/ 301755 h 388322"/>
              <a:gd name="connsiteX6" fmla="*/ 90242 w 607639"/>
              <a:gd name="connsiteY6" fmla="*/ 326463 h 388322"/>
              <a:gd name="connsiteX7" fmla="*/ 114984 w 607639"/>
              <a:gd name="connsiteY7" fmla="*/ 351171 h 388322"/>
              <a:gd name="connsiteX8" fmla="*/ 139725 w 607639"/>
              <a:gd name="connsiteY8" fmla="*/ 326463 h 388322"/>
              <a:gd name="connsiteX9" fmla="*/ 114984 w 607639"/>
              <a:gd name="connsiteY9" fmla="*/ 301755 h 388322"/>
              <a:gd name="connsiteX10" fmla="*/ 0 w 607639"/>
              <a:gd name="connsiteY10" fmla="*/ 229408 h 388322"/>
              <a:gd name="connsiteX11" fmla="*/ 18600 w 607639"/>
              <a:gd name="connsiteY11" fmla="*/ 229408 h 388322"/>
              <a:gd name="connsiteX12" fmla="*/ 37201 w 607639"/>
              <a:gd name="connsiteY12" fmla="*/ 229408 h 388322"/>
              <a:gd name="connsiteX13" fmla="*/ 392386 w 607639"/>
              <a:gd name="connsiteY13" fmla="*/ 229408 h 388322"/>
              <a:gd name="connsiteX14" fmla="*/ 393543 w 607639"/>
              <a:gd name="connsiteY14" fmla="*/ 229408 h 388322"/>
              <a:gd name="connsiteX15" fmla="*/ 393543 w 607639"/>
              <a:gd name="connsiteY15" fmla="*/ 326463 h 388322"/>
              <a:gd name="connsiteX16" fmla="*/ 393543 w 607639"/>
              <a:gd name="connsiteY16" fmla="*/ 345038 h 388322"/>
              <a:gd name="connsiteX17" fmla="*/ 392386 w 607639"/>
              <a:gd name="connsiteY17" fmla="*/ 345038 h 388322"/>
              <a:gd name="connsiteX18" fmla="*/ 174077 w 607639"/>
              <a:gd name="connsiteY18" fmla="*/ 345038 h 388322"/>
              <a:gd name="connsiteX19" fmla="*/ 114984 w 607639"/>
              <a:gd name="connsiteY19" fmla="*/ 388322 h 388322"/>
              <a:gd name="connsiteX20" fmla="*/ 55890 w 607639"/>
              <a:gd name="connsiteY20" fmla="*/ 345038 h 388322"/>
              <a:gd name="connsiteX21" fmla="*/ 0 w 607639"/>
              <a:gd name="connsiteY21" fmla="*/ 345038 h 388322"/>
              <a:gd name="connsiteX22" fmla="*/ 430873 w 607639"/>
              <a:gd name="connsiteY22" fmla="*/ 102602 h 388322"/>
              <a:gd name="connsiteX23" fmla="*/ 488104 w 607639"/>
              <a:gd name="connsiteY23" fmla="*/ 102602 h 388322"/>
              <a:gd name="connsiteX24" fmla="*/ 542398 w 607639"/>
              <a:gd name="connsiteY24" fmla="*/ 156902 h 388322"/>
              <a:gd name="connsiteX25" fmla="*/ 542398 w 607639"/>
              <a:gd name="connsiteY25" fmla="*/ 201515 h 388322"/>
              <a:gd name="connsiteX26" fmla="*/ 563937 w 607639"/>
              <a:gd name="connsiteY26" fmla="*/ 201515 h 388322"/>
              <a:gd name="connsiteX27" fmla="*/ 607639 w 607639"/>
              <a:gd name="connsiteY27" fmla="*/ 245151 h 388322"/>
              <a:gd name="connsiteX28" fmla="*/ 607639 w 607639"/>
              <a:gd name="connsiteY28" fmla="*/ 345042 h 388322"/>
              <a:gd name="connsiteX29" fmla="*/ 559754 w 607639"/>
              <a:gd name="connsiteY29" fmla="*/ 345042 h 388322"/>
              <a:gd name="connsiteX30" fmla="*/ 500654 w 607639"/>
              <a:gd name="connsiteY30" fmla="*/ 388322 h 388322"/>
              <a:gd name="connsiteX31" fmla="*/ 441554 w 607639"/>
              <a:gd name="connsiteY31" fmla="*/ 345042 h 388322"/>
              <a:gd name="connsiteX32" fmla="*/ 430873 w 607639"/>
              <a:gd name="connsiteY32" fmla="*/ 345042 h 388322"/>
              <a:gd name="connsiteX33" fmla="*/ 430873 w 607639"/>
              <a:gd name="connsiteY33" fmla="*/ 326468 h 388322"/>
              <a:gd name="connsiteX34" fmla="*/ 430873 w 607639"/>
              <a:gd name="connsiteY34" fmla="*/ 307894 h 388322"/>
              <a:gd name="connsiteX35" fmla="*/ 430873 w 607639"/>
              <a:gd name="connsiteY35" fmla="*/ 139750 h 388322"/>
              <a:gd name="connsiteX36" fmla="*/ 430873 w 607639"/>
              <a:gd name="connsiteY36" fmla="*/ 121176 h 388322"/>
              <a:gd name="connsiteX37" fmla="*/ 0 w 607639"/>
              <a:gd name="connsiteY37" fmla="*/ 0 h 388322"/>
              <a:gd name="connsiteX38" fmla="*/ 393685 w 607639"/>
              <a:gd name="connsiteY38" fmla="*/ 0 h 388322"/>
              <a:gd name="connsiteX39" fmla="*/ 393685 w 607639"/>
              <a:gd name="connsiteY39" fmla="*/ 18572 h 388322"/>
              <a:gd name="connsiteX40" fmla="*/ 393685 w 607639"/>
              <a:gd name="connsiteY40" fmla="*/ 102632 h 388322"/>
              <a:gd name="connsiteX41" fmla="*/ 393685 w 607639"/>
              <a:gd name="connsiteY41" fmla="*/ 192291 h 388322"/>
              <a:gd name="connsiteX42" fmla="*/ 392439 w 607639"/>
              <a:gd name="connsiteY42" fmla="*/ 192291 h 388322"/>
              <a:gd name="connsiteX43" fmla="*/ 37206 w 607639"/>
              <a:gd name="connsiteY43" fmla="*/ 192291 h 388322"/>
              <a:gd name="connsiteX44" fmla="*/ 18603 w 607639"/>
              <a:gd name="connsiteY44" fmla="*/ 192291 h 388322"/>
              <a:gd name="connsiteX45" fmla="*/ 0 w 607639"/>
              <a:gd name="connsiteY45" fmla="*/ 192291 h 388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7639" h="388322">
                <a:moveTo>
                  <a:pt x="500654" y="301762"/>
                </a:moveTo>
                <a:cubicBezTo>
                  <a:pt x="486947" y="301762"/>
                  <a:pt x="475910" y="312871"/>
                  <a:pt x="475910" y="326468"/>
                </a:cubicBezTo>
                <a:cubicBezTo>
                  <a:pt x="475910" y="340154"/>
                  <a:pt x="486947" y="351174"/>
                  <a:pt x="500654" y="351174"/>
                </a:cubicBezTo>
                <a:cubicBezTo>
                  <a:pt x="514272" y="351174"/>
                  <a:pt x="525397" y="340154"/>
                  <a:pt x="525397" y="326468"/>
                </a:cubicBezTo>
                <a:cubicBezTo>
                  <a:pt x="525397" y="312871"/>
                  <a:pt x="514272" y="301762"/>
                  <a:pt x="500654" y="301762"/>
                </a:cubicBezTo>
                <a:close/>
                <a:moveTo>
                  <a:pt x="114984" y="301755"/>
                </a:moveTo>
                <a:cubicBezTo>
                  <a:pt x="101367" y="301755"/>
                  <a:pt x="90242" y="312865"/>
                  <a:pt x="90242" y="326463"/>
                </a:cubicBezTo>
                <a:cubicBezTo>
                  <a:pt x="90242" y="340150"/>
                  <a:pt x="101367" y="351171"/>
                  <a:pt x="114984" y="351171"/>
                </a:cubicBezTo>
                <a:cubicBezTo>
                  <a:pt x="128600" y="351171"/>
                  <a:pt x="139725" y="340150"/>
                  <a:pt x="139725" y="326463"/>
                </a:cubicBezTo>
                <a:cubicBezTo>
                  <a:pt x="139725" y="312865"/>
                  <a:pt x="128600" y="301755"/>
                  <a:pt x="114984" y="301755"/>
                </a:cubicBezTo>
                <a:close/>
                <a:moveTo>
                  <a:pt x="0" y="229408"/>
                </a:moveTo>
                <a:lnTo>
                  <a:pt x="18600" y="229408"/>
                </a:lnTo>
                <a:lnTo>
                  <a:pt x="37201" y="229408"/>
                </a:lnTo>
                <a:lnTo>
                  <a:pt x="392386" y="229408"/>
                </a:lnTo>
                <a:lnTo>
                  <a:pt x="393543" y="229408"/>
                </a:lnTo>
                <a:lnTo>
                  <a:pt x="393543" y="326463"/>
                </a:lnTo>
                <a:lnTo>
                  <a:pt x="393543" y="345038"/>
                </a:lnTo>
                <a:lnTo>
                  <a:pt x="392386" y="345038"/>
                </a:lnTo>
                <a:lnTo>
                  <a:pt x="174077" y="345038"/>
                </a:lnTo>
                <a:cubicBezTo>
                  <a:pt x="166157" y="370102"/>
                  <a:pt x="142661" y="388322"/>
                  <a:pt x="114984" y="388322"/>
                </a:cubicBezTo>
                <a:cubicBezTo>
                  <a:pt x="87306" y="388322"/>
                  <a:pt x="63811" y="370102"/>
                  <a:pt x="55890" y="345038"/>
                </a:cubicBezTo>
                <a:lnTo>
                  <a:pt x="0" y="345038"/>
                </a:lnTo>
                <a:close/>
                <a:moveTo>
                  <a:pt x="430873" y="102602"/>
                </a:moveTo>
                <a:lnTo>
                  <a:pt x="488104" y="102602"/>
                </a:lnTo>
                <a:cubicBezTo>
                  <a:pt x="518010" y="102602"/>
                  <a:pt x="542398" y="126953"/>
                  <a:pt x="542398" y="156902"/>
                </a:cubicBezTo>
                <a:lnTo>
                  <a:pt x="542398" y="201515"/>
                </a:lnTo>
                <a:lnTo>
                  <a:pt x="563937" y="201515"/>
                </a:lnTo>
                <a:cubicBezTo>
                  <a:pt x="588058" y="201515"/>
                  <a:pt x="607639" y="221067"/>
                  <a:pt x="607639" y="245151"/>
                </a:cubicBezTo>
                <a:lnTo>
                  <a:pt x="607639" y="345042"/>
                </a:lnTo>
                <a:lnTo>
                  <a:pt x="559754" y="345042"/>
                </a:lnTo>
                <a:cubicBezTo>
                  <a:pt x="551832" y="370103"/>
                  <a:pt x="528335" y="388322"/>
                  <a:pt x="500654" y="388322"/>
                </a:cubicBezTo>
                <a:cubicBezTo>
                  <a:pt x="472973" y="388322"/>
                  <a:pt x="449475" y="370103"/>
                  <a:pt x="441554" y="345042"/>
                </a:cubicBezTo>
                <a:lnTo>
                  <a:pt x="430873" y="345042"/>
                </a:lnTo>
                <a:lnTo>
                  <a:pt x="430873" y="326468"/>
                </a:lnTo>
                <a:lnTo>
                  <a:pt x="430873" y="307894"/>
                </a:lnTo>
                <a:lnTo>
                  <a:pt x="430873" y="139750"/>
                </a:lnTo>
                <a:lnTo>
                  <a:pt x="430873" y="121176"/>
                </a:lnTo>
                <a:close/>
                <a:moveTo>
                  <a:pt x="0" y="0"/>
                </a:moveTo>
                <a:lnTo>
                  <a:pt x="393685" y="0"/>
                </a:lnTo>
                <a:lnTo>
                  <a:pt x="393685" y="18572"/>
                </a:lnTo>
                <a:lnTo>
                  <a:pt x="393685" y="102632"/>
                </a:lnTo>
                <a:lnTo>
                  <a:pt x="393685" y="192291"/>
                </a:lnTo>
                <a:lnTo>
                  <a:pt x="392439" y="192291"/>
                </a:lnTo>
                <a:lnTo>
                  <a:pt x="37206" y="192291"/>
                </a:lnTo>
                <a:lnTo>
                  <a:pt x="18603" y="192291"/>
                </a:lnTo>
                <a:lnTo>
                  <a:pt x="0" y="192291"/>
                </a:lnTo>
                <a:close/>
              </a:path>
            </a:pathLst>
          </a:custGeom>
          <a:solidFill>
            <a:schemeClr val="tx1">
              <a:lumMod val="50000"/>
              <a:lumOff val="50000"/>
            </a:schemeClr>
          </a:solidFill>
          <a:ln>
            <a:noFill/>
          </a:ln>
        </p:spPr>
        <p:txBody>
          <a:bodyPr/>
          <a:lstStyle/>
          <a:p>
            <a:endParaRPr lang="zh-CN" altLang="en-US"/>
          </a:p>
        </p:txBody>
      </p:sp>
      <p:sp>
        <p:nvSpPr>
          <p:cNvPr id="20" name="warehouse_124434"/>
          <p:cNvSpPr>
            <a:spLocks noChangeAspect="1"/>
          </p:cNvSpPr>
          <p:nvPr/>
        </p:nvSpPr>
        <p:spPr bwMode="auto">
          <a:xfrm>
            <a:off x="1053314" y="5285034"/>
            <a:ext cx="390337" cy="329916"/>
          </a:xfrm>
          <a:custGeom>
            <a:avLst/>
            <a:gdLst>
              <a:gd name="connsiteX0" fmla="*/ 374919 w 608415"/>
              <a:gd name="connsiteY0" fmla="*/ 501375 h 572295"/>
              <a:gd name="connsiteX1" fmla="*/ 340503 w 608415"/>
              <a:gd name="connsiteY1" fmla="*/ 535890 h 572295"/>
              <a:gd name="connsiteX2" fmla="*/ 409488 w 608415"/>
              <a:gd name="connsiteY2" fmla="*/ 535890 h 572295"/>
              <a:gd name="connsiteX3" fmla="*/ 233568 w 608415"/>
              <a:gd name="connsiteY3" fmla="*/ 501375 h 572295"/>
              <a:gd name="connsiteX4" fmla="*/ 198998 w 608415"/>
              <a:gd name="connsiteY4" fmla="*/ 535890 h 572295"/>
              <a:gd name="connsiteX5" fmla="*/ 267984 w 608415"/>
              <a:gd name="connsiteY5" fmla="*/ 535890 h 572295"/>
              <a:gd name="connsiteX6" fmla="*/ 430691 w 608415"/>
              <a:gd name="connsiteY6" fmla="*/ 445844 h 572295"/>
              <a:gd name="connsiteX7" fmla="*/ 396121 w 608415"/>
              <a:gd name="connsiteY7" fmla="*/ 480206 h 572295"/>
              <a:gd name="connsiteX8" fmla="*/ 430691 w 608415"/>
              <a:gd name="connsiteY8" fmla="*/ 514721 h 572295"/>
              <a:gd name="connsiteX9" fmla="*/ 319300 w 608415"/>
              <a:gd name="connsiteY9" fmla="*/ 445844 h 572295"/>
              <a:gd name="connsiteX10" fmla="*/ 319300 w 608415"/>
              <a:gd name="connsiteY10" fmla="*/ 514721 h 572295"/>
              <a:gd name="connsiteX11" fmla="*/ 353716 w 608415"/>
              <a:gd name="connsiteY11" fmla="*/ 480206 h 572295"/>
              <a:gd name="connsiteX12" fmla="*/ 289186 w 608415"/>
              <a:gd name="connsiteY12" fmla="*/ 445844 h 572295"/>
              <a:gd name="connsiteX13" fmla="*/ 254770 w 608415"/>
              <a:gd name="connsiteY13" fmla="*/ 480206 h 572295"/>
              <a:gd name="connsiteX14" fmla="*/ 289186 w 608415"/>
              <a:gd name="connsiteY14" fmla="*/ 514721 h 572295"/>
              <a:gd name="connsiteX15" fmla="*/ 177796 w 608415"/>
              <a:gd name="connsiteY15" fmla="*/ 445844 h 572295"/>
              <a:gd name="connsiteX16" fmla="*/ 177796 w 608415"/>
              <a:gd name="connsiteY16" fmla="*/ 514721 h 572295"/>
              <a:gd name="connsiteX17" fmla="*/ 212365 w 608415"/>
              <a:gd name="connsiteY17" fmla="*/ 480206 h 572295"/>
              <a:gd name="connsiteX18" fmla="*/ 340503 w 608415"/>
              <a:gd name="connsiteY18" fmla="*/ 424675 h 572295"/>
              <a:gd name="connsiteX19" fmla="*/ 374919 w 608415"/>
              <a:gd name="connsiteY19" fmla="*/ 459037 h 572295"/>
              <a:gd name="connsiteX20" fmla="*/ 409488 w 608415"/>
              <a:gd name="connsiteY20" fmla="*/ 424675 h 572295"/>
              <a:gd name="connsiteX21" fmla="*/ 198998 w 608415"/>
              <a:gd name="connsiteY21" fmla="*/ 424675 h 572295"/>
              <a:gd name="connsiteX22" fmla="*/ 233568 w 608415"/>
              <a:gd name="connsiteY22" fmla="*/ 459037 h 572295"/>
              <a:gd name="connsiteX23" fmla="*/ 267984 w 608415"/>
              <a:gd name="connsiteY23" fmla="*/ 424675 h 572295"/>
              <a:gd name="connsiteX24" fmla="*/ 374919 w 608415"/>
              <a:gd name="connsiteY24" fmla="*/ 360247 h 572295"/>
              <a:gd name="connsiteX25" fmla="*/ 340503 w 608415"/>
              <a:gd name="connsiteY25" fmla="*/ 394762 h 572295"/>
              <a:gd name="connsiteX26" fmla="*/ 409488 w 608415"/>
              <a:gd name="connsiteY26" fmla="*/ 394762 h 572295"/>
              <a:gd name="connsiteX27" fmla="*/ 430691 w 608415"/>
              <a:gd name="connsiteY27" fmla="*/ 304716 h 572295"/>
              <a:gd name="connsiteX28" fmla="*/ 396121 w 608415"/>
              <a:gd name="connsiteY28" fmla="*/ 339078 h 572295"/>
              <a:gd name="connsiteX29" fmla="*/ 430691 w 608415"/>
              <a:gd name="connsiteY29" fmla="*/ 373593 h 572295"/>
              <a:gd name="connsiteX30" fmla="*/ 319300 w 608415"/>
              <a:gd name="connsiteY30" fmla="*/ 304716 h 572295"/>
              <a:gd name="connsiteX31" fmla="*/ 319300 w 608415"/>
              <a:gd name="connsiteY31" fmla="*/ 373593 h 572295"/>
              <a:gd name="connsiteX32" fmla="*/ 353716 w 608415"/>
              <a:gd name="connsiteY32" fmla="*/ 339078 h 572295"/>
              <a:gd name="connsiteX33" fmla="*/ 340503 w 608415"/>
              <a:gd name="connsiteY33" fmla="*/ 283547 h 572295"/>
              <a:gd name="connsiteX34" fmla="*/ 374919 w 608415"/>
              <a:gd name="connsiteY34" fmla="*/ 317908 h 572295"/>
              <a:gd name="connsiteX35" fmla="*/ 409488 w 608415"/>
              <a:gd name="connsiteY35" fmla="*/ 283547 h 572295"/>
              <a:gd name="connsiteX36" fmla="*/ 304243 w 608415"/>
              <a:gd name="connsiteY36" fmla="*/ 253480 h 572295"/>
              <a:gd name="connsiteX37" fmla="*/ 445594 w 608415"/>
              <a:gd name="connsiteY37" fmla="*/ 253480 h 572295"/>
              <a:gd name="connsiteX38" fmla="*/ 460651 w 608415"/>
              <a:gd name="connsiteY38" fmla="*/ 268513 h 572295"/>
              <a:gd name="connsiteX39" fmla="*/ 460651 w 608415"/>
              <a:gd name="connsiteY39" fmla="*/ 550923 h 572295"/>
              <a:gd name="connsiteX40" fmla="*/ 445594 w 608415"/>
              <a:gd name="connsiteY40" fmla="*/ 565803 h 572295"/>
              <a:gd name="connsiteX41" fmla="*/ 162892 w 608415"/>
              <a:gd name="connsiteY41" fmla="*/ 565803 h 572295"/>
              <a:gd name="connsiteX42" fmla="*/ 147835 w 608415"/>
              <a:gd name="connsiteY42" fmla="*/ 550923 h 572295"/>
              <a:gd name="connsiteX43" fmla="*/ 147835 w 608415"/>
              <a:gd name="connsiteY43" fmla="*/ 409642 h 572295"/>
              <a:gd name="connsiteX44" fmla="*/ 162892 w 608415"/>
              <a:gd name="connsiteY44" fmla="*/ 394762 h 572295"/>
              <a:gd name="connsiteX45" fmla="*/ 289186 w 608415"/>
              <a:gd name="connsiteY45" fmla="*/ 394762 h 572295"/>
              <a:gd name="connsiteX46" fmla="*/ 289186 w 608415"/>
              <a:gd name="connsiteY46" fmla="*/ 268513 h 572295"/>
              <a:gd name="connsiteX47" fmla="*/ 304243 w 608415"/>
              <a:gd name="connsiteY47" fmla="*/ 253480 h 572295"/>
              <a:gd name="connsiteX48" fmla="*/ 304208 w 608415"/>
              <a:gd name="connsiteY48" fmla="*/ 45262 h 572295"/>
              <a:gd name="connsiteX49" fmla="*/ 42865 w 608415"/>
              <a:gd name="connsiteY49" fmla="*/ 175831 h 572295"/>
              <a:gd name="connsiteX50" fmla="*/ 42865 w 608415"/>
              <a:gd name="connsiteY50" fmla="*/ 529488 h 572295"/>
              <a:gd name="connsiteX51" fmla="*/ 70674 w 608415"/>
              <a:gd name="connsiteY51" fmla="*/ 529488 h 572295"/>
              <a:gd name="connsiteX52" fmla="*/ 70674 w 608415"/>
              <a:gd name="connsiteY52" fmla="*/ 197925 h 572295"/>
              <a:gd name="connsiteX53" fmla="*/ 92184 w 608415"/>
              <a:gd name="connsiteY53" fmla="*/ 176445 h 572295"/>
              <a:gd name="connsiteX54" fmla="*/ 516231 w 608415"/>
              <a:gd name="connsiteY54" fmla="*/ 176445 h 572295"/>
              <a:gd name="connsiteX55" fmla="*/ 537741 w 608415"/>
              <a:gd name="connsiteY55" fmla="*/ 197925 h 572295"/>
              <a:gd name="connsiteX56" fmla="*/ 537741 w 608415"/>
              <a:gd name="connsiteY56" fmla="*/ 529488 h 572295"/>
              <a:gd name="connsiteX57" fmla="*/ 565550 w 608415"/>
              <a:gd name="connsiteY57" fmla="*/ 529488 h 572295"/>
              <a:gd name="connsiteX58" fmla="*/ 565550 w 608415"/>
              <a:gd name="connsiteY58" fmla="*/ 175831 h 572295"/>
              <a:gd name="connsiteX59" fmla="*/ 294682 w 608415"/>
              <a:gd name="connsiteY59" fmla="*/ 2301 h 572295"/>
              <a:gd name="connsiteX60" fmla="*/ 313733 w 608415"/>
              <a:gd name="connsiteY60" fmla="*/ 2301 h 572295"/>
              <a:gd name="connsiteX61" fmla="*/ 596585 w 608415"/>
              <a:gd name="connsiteY61" fmla="*/ 143457 h 572295"/>
              <a:gd name="connsiteX62" fmla="*/ 608415 w 608415"/>
              <a:gd name="connsiteY62" fmla="*/ 162636 h 572295"/>
              <a:gd name="connsiteX63" fmla="*/ 608415 w 608415"/>
              <a:gd name="connsiteY63" fmla="*/ 550968 h 572295"/>
              <a:gd name="connsiteX64" fmla="*/ 587059 w 608415"/>
              <a:gd name="connsiteY64" fmla="*/ 572295 h 572295"/>
              <a:gd name="connsiteX65" fmla="*/ 516231 w 608415"/>
              <a:gd name="connsiteY65" fmla="*/ 572295 h 572295"/>
              <a:gd name="connsiteX66" fmla="*/ 494875 w 608415"/>
              <a:gd name="connsiteY66" fmla="*/ 550968 h 572295"/>
              <a:gd name="connsiteX67" fmla="*/ 494875 w 608415"/>
              <a:gd name="connsiteY67" fmla="*/ 219252 h 572295"/>
              <a:gd name="connsiteX68" fmla="*/ 113540 w 608415"/>
              <a:gd name="connsiteY68" fmla="*/ 219252 h 572295"/>
              <a:gd name="connsiteX69" fmla="*/ 113540 w 608415"/>
              <a:gd name="connsiteY69" fmla="*/ 550968 h 572295"/>
              <a:gd name="connsiteX70" fmla="*/ 92184 w 608415"/>
              <a:gd name="connsiteY70" fmla="*/ 572295 h 572295"/>
              <a:gd name="connsiteX71" fmla="*/ 21356 w 608415"/>
              <a:gd name="connsiteY71" fmla="*/ 572295 h 572295"/>
              <a:gd name="connsiteX72" fmla="*/ 0 w 608415"/>
              <a:gd name="connsiteY72" fmla="*/ 550968 h 572295"/>
              <a:gd name="connsiteX73" fmla="*/ 0 w 608415"/>
              <a:gd name="connsiteY73" fmla="*/ 162636 h 572295"/>
              <a:gd name="connsiteX74" fmla="*/ 11830 w 608415"/>
              <a:gd name="connsiteY74" fmla="*/ 143457 h 572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608415" h="572295">
                <a:moveTo>
                  <a:pt x="374919" y="501375"/>
                </a:moveTo>
                <a:lnTo>
                  <a:pt x="340503" y="535890"/>
                </a:lnTo>
                <a:lnTo>
                  <a:pt x="409488" y="535890"/>
                </a:lnTo>
                <a:close/>
                <a:moveTo>
                  <a:pt x="233568" y="501375"/>
                </a:moveTo>
                <a:lnTo>
                  <a:pt x="198998" y="535890"/>
                </a:lnTo>
                <a:lnTo>
                  <a:pt x="267984" y="535890"/>
                </a:lnTo>
                <a:close/>
                <a:moveTo>
                  <a:pt x="430691" y="445844"/>
                </a:moveTo>
                <a:lnTo>
                  <a:pt x="396121" y="480206"/>
                </a:lnTo>
                <a:lnTo>
                  <a:pt x="430691" y="514721"/>
                </a:lnTo>
                <a:close/>
                <a:moveTo>
                  <a:pt x="319300" y="445844"/>
                </a:moveTo>
                <a:lnTo>
                  <a:pt x="319300" y="514721"/>
                </a:lnTo>
                <a:lnTo>
                  <a:pt x="353716" y="480206"/>
                </a:lnTo>
                <a:close/>
                <a:moveTo>
                  <a:pt x="289186" y="445844"/>
                </a:moveTo>
                <a:lnTo>
                  <a:pt x="254770" y="480206"/>
                </a:lnTo>
                <a:lnTo>
                  <a:pt x="289186" y="514721"/>
                </a:lnTo>
                <a:close/>
                <a:moveTo>
                  <a:pt x="177796" y="445844"/>
                </a:moveTo>
                <a:lnTo>
                  <a:pt x="177796" y="514721"/>
                </a:lnTo>
                <a:lnTo>
                  <a:pt x="212365" y="480206"/>
                </a:lnTo>
                <a:close/>
                <a:moveTo>
                  <a:pt x="340503" y="424675"/>
                </a:moveTo>
                <a:lnTo>
                  <a:pt x="374919" y="459037"/>
                </a:lnTo>
                <a:lnTo>
                  <a:pt x="409488" y="424675"/>
                </a:lnTo>
                <a:close/>
                <a:moveTo>
                  <a:pt x="198998" y="424675"/>
                </a:moveTo>
                <a:lnTo>
                  <a:pt x="233568" y="459037"/>
                </a:lnTo>
                <a:lnTo>
                  <a:pt x="267984" y="424675"/>
                </a:lnTo>
                <a:close/>
                <a:moveTo>
                  <a:pt x="374919" y="360247"/>
                </a:moveTo>
                <a:lnTo>
                  <a:pt x="340503" y="394762"/>
                </a:lnTo>
                <a:lnTo>
                  <a:pt x="409488" y="394762"/>
                </a:lnTo>
                <a:close/>
                <a:moveTo>
                  <a:pt x="430691" y="304716"/>
                </a:moveTo>
                <a:lnTo>
                  <a:pt x="396121" y="339078"/>
                </a:lnTo>
                <a:lnTo>
                  <a:pt x="430691" y="373593"/>
                </a:lnTo>
                <a:close/>
                <a:moveTo>
                  <a:pt x="319300" y="304716"/>
                </a:moveTo>
                <a:lnTo>
                  <a:pt x="319300" y="373593"/>
                </a:lnTo>
                <a:lnTo>
                  <a:pt x="353716" y="339078"/>
                </a:lnTo>
                <a:close/>
                <a:moveTo>
                  <a:pt x="340503" y="283547"/>
                </a:moveTo>
                <a:lnTo>
                  <a:pt x="374919" y="317908"/>
                </a:lnTo>
                <a:lnTo>
                  <a:pt x="409488" y="283547"/>
                </a:lnTo>
                <a:close/>
                <a:moveTo>
                  <a:pt x="304243" y="253480"/>
                </a:moveTo>
                <a:lnTo>
                  <a:pt x="445594" y="253480"/>
                </a:lnTo>
                <a:cubicBezTo>
                  <a:pt x="453891" y="253480"/>
                  <a:pt x="460651" y="260230"/>
                  <a:pt x="460651" y="268513"/>
                </a:cubicBezTo>
                <a:lnTo>
                  <a:pt x="460651" y="550923"/>
                </a:lnTo>
                <a:cubicBezTo>
                  <a:pt x="460651" y="559054"/>
                  <a:pt x="453891" y="565803"/>
                  <a:pt x="445594" y="565803"/>
                </a:cubicBezTo>
                <a:lnTo>
                  <a:pt x="162892" y="565803"/>
                </a:lnTo>
                <a:cubicBezTo>
                  <a:pt x="154596" y="565803"/>
                  <a:pt x="147835" y="559054"/>
                  <a:pt x="147835" y="550923"/>
                </a:cubicBezTo>
                <a:lnTo>
                  <a:pt x="147835" y="409642"/>
                </a:lnTo>
                <a:cubicBezTo>
                  <a:pt x="147835" y="401358"/>
                  <a:pt x="154596" y="394762"/>
                  <a:pt x="162892" y="394762"/>
                </a:cubicBezTo>
                <a:lnTo>
                  <a:pt x="289186" y="394762"/>
                </a:lnTo>
                <a:lnTo>
                  <a:pt x="289186" y="268513"/>
                </a:lnTo>
                <a:cubicBezTo>
                  <a:pt x="289186" y="260230"/>
                  <a:pt x="295947" y="253480"/>
                  <a:pt x="304243" y="253480"/>
                </a:cubicBezTo>
                <a:close/>
                <a:moveTo>
                  <a:pt x="304208" y="45262"/>
                </a:moveTo>
                <a:lnTo>
                  <a:pt x="42865" y="175831"/>
                </a:lnTo>
                <a:lnTo>
                  <a:pt x="42865" y="529488"/>
                </a:lnTo>
                <a:lnTo>
                  <a:pt x="70674" y="529488"/>
                </a:lnTo>
                <a:lnTo>
                  <a:pt x="70674" y="197925"/>
                </a:lnTo>
                <a:cubicBezTo>
                  <a:pt x="70674" y="186111"/>
                  <a:pt x="80354" y="176445"/>
                  <a:pt x="92184" y="176445"/>
                </a:cubicBezTo>
                <a:lnTo>
                  <a:pt x="516231" y="176445"/>
                </a:lnTo>
                <a:cubicBezTo>
                  <a:pt x="528061" y="176445"/>
                  <a:pt x="537741" y="186111"/>
                  <a:pt x="537741" y="197925"/>
                </a:cubicBezTo>
                <a:lnTo>
                  <a:pt x="537741" y="529488"/>
                </a:lnTo>
                <a:lnTo>
                  <a:pt x="565550" y="529488"/>
                </a:lnTo>
                <a:lnTo>
                  <a:pt x="565550" y="175831"/>
                </a:lnTo>
                <a:close/>
                <a:moveTo>
                  <a:pt x="294682" y="2301"/>
                </a:moveTo>
                <a:cubicBezTo>
                  <a:pt x="300674" y="-767"/>
                  <a:pt x="307741" y="-767"/>
                  <a:pt x="313733" y="2301"/>
                </a:cubicBezTo>
                <a:lnTo>
                  <a:pt x="596585" y="143457"/>
                </a:lnTo>
                <a:cubicBezTo>
                  <a:pt x="603806" y="147140"/>
                  <a:pt x="608415" y="154504"/>
                  <a:pt x="608415" y="162636"/>
                </a:cubicBezTo>
                <a:lnTo>
                  <a:pt x="608415" y="550968"/>
                </a:lnTo>
                <a:cubicBezTo>
                  <a:pt x="608415" y="562783"/>
                  <a:pt x="598890" y="572295"/>
                  <a:pt x="587059" y="572295"/>
                </a:cubicBezTo>
                <a:lnTo>
                  <a:pt x="516231" y="572295"/>
                </a:lnTo>
                <a:cubicBezTo>
                  <a:pt x="504401" y="572295"/>
                  <a:pt x="494875" y="562783"/>
                  <a:pt x="494875" y="550968"/>
                </a:cubicBezTo>
                <a:lnTo>
                  <a:pt x="494875" y="219252"/>
                </a:lnTo>
                <a:lnTo>
                  <a:pt x="113540" y="219252"/>
                </a:lnTo>
                <a:lnTo>
                  <a:pt x="113540" y="550968"/>
                </a:lnTo>
                <a:cubicBezTo>
                  <a:pt x="113540" y="562783"/>
                  <a:pt x="104014" y="572295"/>
                  <a:pt x="92184" y="572295"/>
                </a:cubicBezTo>
                <a:lnTo>
                  <a:pt x="21356" y="572295"/>
                </a:lnTo>
                <a:cubicBezTo>
                  <a:pt x="9525" y="572295"/>
                  <a:pt x="0" y="562783"/>
                  <a:pt x="0" y="550968"/>
                </a:cubicBezTo>
                <a:lnTo>
                  <a:pt x="0" y="162636"/>
                </a:lnTo>
                <a:cubicBezTo>
                  <a:pt x="0" y="154504"/>
                  <a:pt x="4609" y="147140"/>
                  <a:pt x="11830" y="143457"/>
                </a:cubicBezTo>
                <a:close/>
              </a:path>
            </a:pathLst>
          </a:custGeom>
          <a:solidFill>
            <a:schemeClr val="tx1">
              <a:lumMod val="50000"/>
              <a:lumOff val="50000"/>
            </a:schemeClr>
          </a:solidFill>
          <a:ln>
            <a:noFill/>
          </a:ln>
        </p:spPr>
      </p:sp>
      <p:sp>
        <p:nvSpPr>
          <p:cNvPr id="21" name="矩形: 圆角 20"/>
          <p:cNvSpPr/>
          <p:nvPr/>
        </p:nvSpPr>
        <p:spPr>
          <a:xfrm>
            <a:off x="920432" y="3561860"/>
            <a:ext cx="685053" cy="2191612"/>
          </a:xfrm>
          <a:prstGeom prst="roundRect">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zh-CN" altLang="en-US"/>
          </a:p>
        </p:txBody>
      </p:sp>
      <p:sp>
        <p:nvSpPr>
          <p:cNvPr id="24" name="Rectangle 9"/>
          <p:cNvSpPr/>
          <p:nvPr/>
        </p:nvSpPr>
        <p:spPr>
          <a:xfrm>
            <a:off x="1535372" y="4717907"/>
            <a:ext cx="855492" cy="296897"/>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sz="1400" b="1" dirty="0"/>
              <a:t>IoT UE</a:t>
            </a:r>
            <a:endParaRPr lang="en-US" sz="1400" b="1" dirty="0"/>
          </a:p>
        </p:txBody>
      </p:sp>
      <p:sp>
        <p:nvSpPr>
          <p:cNvPr id="25" name="Rectangle 9"/>
          <p:cNvSpPr/>
          <p:nvPr/>
        </p:nvSpPr>
        <p:spPr>
          <a:xfrm>
            <a:off x="1535372" y="5093895"/>
            <a:ext cx="855492" cy="296897"/>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sz="1400" b="1" dirty="0"/>
              <a:t>IoT UE</a:t>
            </a:r>
            <a:endParaRPr lang="en-US" sz="1400" b="1" dirty="0"/>
          </a:p>
        </p:txBody>
      </p:sp>
      <p:sp>
        <p:nvSpPr>
          <p:cNvPr id="33" name="Rectangle: Rounded Corners 38"/>
          <p:cNvSpPr/>
          <p:nvPr/>
        </p:nvSpPr>
        <p:spPr>
          <a:xfrm>
            <a:off x="3864699" y="3594830"/>
            <a:ext cx="1188990" cy="582587"/>
          </a:xfrm>
          <a:prstGeom prst="roundRect">
            <a:avLst/>
          </a:prstGeom>
          <a:gradFill>
            <a:gsLst>
              <a:gs pos="0">
                <a:schemeClr val="accent6">
                  <a:lumMod val="60000"/>
                  <a:lumOff val="40000"/>
                </a:schemeClr>
              </a:gs>
              <a:gs pos="35000">
                <a:schemeClr val="accent6">
                  <a:lumMod val="40000"/>
                  <a:lumOff val="60000"/>
                </a:schemeClr>
              </a:gs>
              <a:gs pos="100000">
                <a:schemeClr val="accent6">
                  <a:lumMod val="20000"/>
                  <a:lumOff val="80000"/>
                </a:schemeClr>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sz="300" dirty="0"/>
          </a:p>
          <a:p>
            <a:pPr algn="ctr"/>
            <a:endParaRPr lang="en-US" sz="300" dirty="0"/>
          </a:p>
          <a:p>
            <a:pPr algn="ctr"/>
            <a:endParaRPr lang="en-US" sz="300" dirty="0"/>
          </a:p>
          <a:p>
            <a:pPr algn="ctr"/>
            <a:endParaRPr lang="en-US" sz="300" dirty="0"/>
          </a:p>
          <a:p>
            <a:pPr algn="ctr"/>
            <a:endParaRPr lang="en-US" sz="300" dirty="0"/>
          </a:p>
          <a:p>
            <a:pPr algn="ctr"/>
            <a:endParaRPr lang="en-US" sz="300" dirty="0"/>
          </a:p>
        </p:txBody>
      </p:sp>
      <p:sp>
        <p:nvSpPr>
          <p:cNvPr id="28" name="文本框 27"/>
          <p:cNvSpPr txBox="1"/>
          <p:nvPr/>
        </p:nvSpPr>
        <p:spPr>
          <a:xfrm>
            <a:off x="3818899" y="4716429"/>
            <a:ext cx="1738665" cy="283510"/>
          </a:xfrm>
          <a:prstGeom prst="rect">
            <a:avLst/>
          </a:prstGeom>
          <a:noFill/>
        </p:spPr>
        <p:txBody>
          <a:bodyPr wrap="square" rtlCol="0">
            <a:spAutoFit/>
          </a:bodyPr>
          <a:lstStyle/>
          <a:p>
            <a:r>
              <a:rPr lang="en-US" altLang="zh-CN" sz="1200" dirty="0" err="1"/>
              <a:t>Data+data</a:t>
            </a:r>
            <a:r>
              <a:rPr lang="en-US" altLang="zh-CN" sz="1200" dirty="0"/>
              <a:t> signature</a:t>
            </a:r>
            <a:endParaRPr lang="zh-CN" altLang="en-US" sz="1200" dirty="0"/>
          </a:p>
        </p:txBody>
      </p:sp>
      <p:sp>
        <p:nvSpPr>
          <p:cNvPr id="7" name="文本框 6"/>
          <p:cNvSpPr txBox="1"/>
          <p:nvPr/>
        </p:nvSpPr>
        <p:spPr>
          <a:xfrm>
            <a:off x="3760851" y="3739742"/>
            <a:ext cx="1557412" cy="307777"/>
          </a:xfrm>
          <a:prstGeom prst="rect">
            <a:avLst/>
          </a:prstGeom>
          <a:noFill/>
        </p:spPr>
        <p:txBody>
          <a:bodyPr wrap="square" rtlCol="0">
            <a:spAutoFit/>
          </a:bodyPr>
          <a:lstStyle/>
          <a:p>
            <a:r>
              <a:rPr lang="en-US" altLang="zh-CN" sz="1400" b="1" dirty="0">
                <a:solidFill>
                  <a:schemeClr val="tx2">
                    <a:lumMod val="60000"/>
                    <a:lumOff val="40000"/>
                  </a:schemeClr>
                </a:solidFill>
              </a:rPr>
              <a:t>3GPP System</a:t>
            </a:r>
            <a:endParaRPr lang="zh-CN" altLang="en-US" sz="1400" b="1" dirty="0">
              <a:solidFill>
                <a:schemeClr val="tx2">
                  <a:lumMod val="60000"/>
                  <a:lumOff val="40000"/>
                </a:schemeClr>
              </a:solidFill>
            </a:endParaRPr>
          </a:p>
        </p:txBody>
      </p:sp>
      <p:sp>
        <p:nvSpPr>
          <p:cNvPr id="34" name="文本框 33"/>
          <p:cNvSpPr txBox="1"/>
          <p:nvPr/>
        </p:nvSpPr>
        <p:spPr>
          <a:xfrm rot="20184994">
            <a:off x="2130731" y="3947173"/>
            <a:ext cx="1720244" cy="276999"/>
          </a:xfrm>
          <a:prstGeom prst="rect">
            <a:avLst/>
          </a:prstGeom>
          <a:noFill/>
        </p:spPr>
        <p:txBody>
          <a:bodyPr wrap="square" rtlCol="0">
            <a:spAutoFit/>
          </a:bodyPr>
          <a:lstStyle/>
          <a:p>
            <a:r>
              <a:rPr lang="en-US" altLang="zh-CN" sz="1200" dirty="0"/>
              <a:t>UE</a:t>
            </a:r>
            <a:r>
              <a:rPr lang="zh-CN" altLang="en-US" sz="1200" dirty="0"/>
              <a:t> </a:t>
            </a:r>
            <a:r>
              <a:rPr lang="en-US" altLang="zh-CN" sz="1200" dirty="0"/>
              <a:t>access</a:t>
            </a:r>
            <a:r>
              <a:rPr lang="zh-CN" altLang="en-US" sz="1200" dirty="0"/>
              <a:t> </a:t>
            </a:r>
            <a:r>
              <a:rPr lang="en-US" altLang="zh-CN" sz="1200" dirty="0"/>
              <a:t>network</a:t>
            </a:r>
            <a:endParaRPr lang="zh-CN" altLang="en-US" sz="1200" dirty="0"/>
          </a:p>
        </p:txBody>
      </p:sp>
      <p:sp>
        <p:nvSpPr>
          <p:cNvPr id="38" name="矩形 39"/>
          <p:cNvSpPr>
            <a:spLocks noChangeArrowheads="1"/>
          </p:cNvSpPr>
          <p:nvPr/>
        </p:nvSpPr>
        <p:spPr bwMode="auto">
          <a:xfrm>
            <a:off x="819318" y="3136155"/>
            <a:ext cx="2090617" cy="2782182"/>
          </a:xfrm>
          <a:prstGeom prst="rect">
            <a:avLst/>
          </a:prstGeom>
          <a:noFill/>
          <a:ln w="12700">
            <a:solidFill>
              <a:schemeClr val="tx1">
                <a:lumMod val="75000"/>
                <a:lumOff val="2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zh-CN" altLang="en-US" sz="1800" dirty="0"/>
          </a:p>
        </p:txBody>
      </p:sp>
      <p:sp>
        <p:nvSpPr>
          <p:cNvPr id="40" name="文本框 39"/>
          <p:cNvSpPr txBox="1"/>
          <p:nvPr/>
        </p:nvSpPr>
        <p:spPr>
          <a:xfrm>
            <a:off x="1209030" y="3233009"/>
            <a:ext cx="1750714" cy="315012"/>
          </a:xfrm>
          <a:prstGeom prst="rect">
            <a:avLst/>
          </a:prstGeom>
          <a:noFill/>
        </p:spPr>
        <p:txBody>
          <a:bodyPr wrap="square" rtlCol="0">
            <a:spAutoFit/>
          </a:bodyPr>
          <a:lstStyle/>
          <a:p>
            <a:r>
              <a:rPr lang="en-US" altLang="zh-CN" sz="1400" dirty="0"/>
              <a:t>Data Generation</a:t>
            </a:r>
            <a:endParaRPr lang="zh-CN" altLang="en-US" sz="1400" dirty="0"/>
          </a:p>
        </p:txBody>
      </p:sp>
      <p:sp>
        <p:nvSpPr>
          <p:cNvPr id="43" name="箭头: 右 42"/>
          <p:cNvSpPr/>
          <p:nvPr/>
        </p:nvSpPr>
        <p:spPr bwMode="auto">
          <a:xfrm rot="20181504">
            <a:off x="2317027" y="4151532"/>
            <a:ext cx="1532227" cy="238758"/>
          </a:xfrm>
          <a:prstGeom prst="rightArrow">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44" name="标题 1"/>
          <p:cNvSpPr>
            <a:spLocks noGrp="1"/>
          </p:cNvSpPr>
          <p:nvPr>
            <p:ph type="title"/>
          </p:nvPr>
        </p:nvSpPr>
        <p:spPr>
          <a:xfrm>
            <a:off x="610870" y="73520"/>
            <a:ext cx="6827838" cy="1143000"/>
          </a:xfrm>
          <a:noFill/>
          <a:ln w="9525">
            <a:noFill/>
          </a:ln>
        </p:spPr>
        <p:txBody>
          <a:bodyPr vert="horz" wrap="square" lIns="91440" tIns="45720" rIns="91440" bIns="45720" numCol="1" anchor="ctr" anchorCtr="0" compatLnSpc="1"/>
          <a:lstStyle/>
          <a:p>
            <a:r>
              <a:rPr lang="en-US" altLang="zh-CN" b="1" dirty="0" smtClean="0">
                <a:effectLst>
                  <a:outerShdw blurRad="38100" dist="38100" dir="2700000" algn="tl">
                    <a:srgbClr val="000000">
                      <a:alpha val="43137"/>
                    </a:srgbClr>
                  </a:outerShdw>
                </a:effectLst>
                <a:sym typeface="+mn-ea"/>
              </a:rPr>
              <a:t>Service Flow Example-3/3</a:t>
            </a:r>
            <a:endParaRPr lang="zh-CN" altLang="en-US" b="1" dirty="0">
              <a:effectLst>
                <a:outerShdw blurRad="38100" dist="38100" dir="2700000" algn="tl">
                  <a:srgbClr val="000000">
                    <a:alpha val="43137"/>
                  </a:srgbClr>
                </a:outerShdw>
              </a:effectLst>
            </a:endParaRPr>
          </a:p>
        </p:txBody>
      </p:sp>
      <p:sp>
        <p:nvSpPr>
          <p:cNvPr id="45" name="矩形 1"/>
          <p:cNvSpPr/>
          <p:nvPr/>
        </p:nvSpPr>
        <p:spPr>
          <a:xfrm>
            <a:off x="2154" y="1144481"/>
            <a:ext cx="8258175" cy="337185"/>
          </a:xfrm>
          <a:prstGeom prst="rect">
            <a:avLst/>
          </a:prstGeom>
          <a:noFill/>
          <a:ln w="9525">
            <a:noFill/>
          </a:ln>
        </p:spPr>
        <p:txBody>
          <a:bodyPr wrap="square" anchor="t">
            <a:spAutoFit/>
          </a:bodyPr>
          <a:lstStyle/>
          <a:p>
            <a:pPr marL="342900" indent="-342900" eaLnBrk="0" hangingPunct="0">
              <a:spcBef>
                <a:spcPts val="600"/>
              </a:spcBef>
              <a:spcAft>
                <a:spcPts val="600"/>
              </a:spcAft>
              <a:buBlip>
                <a:blip r:embed="rId2"/>
              </a:buBlip>
            </a:pPr>
            <a:r>
              <a:rPr lang="en-US" altLang="en-US" sz="1600" b="1" dirty="0" smtClean="0">
                <a:latin typeface="Calibri" panose="020F0502020204030204" pitchFamily="34" charset="0"/>
              </a:rPr>
              <a:t>3GPP </a:t>
            </a:r>
            <a:r>
              <a:rPr lang="en-US" altLang="en-US" sz="1600" b="1" dirty="0">
                <a:latin typeface="Calibri" panose="020F0502020204030204" pitchFamily="34" charset="0"/>
              </a:rPr>
              <a:t>can </a:t>
            </a:r>
            <a:r>
              <a:rPr lang="en-US" altLang="en-US" sz="1600" b="1" dirty="0" smtClean="0">
                <a:latin typeface="Calibri" panose="020F0502020204030204" pitchFamily="34" charset="0"/>
              </a:rPr>
              <a:t>provide data </a:t>
            </a:r>
            <a:r>
              <a:rPr lang="en-US" altLang="en-US" sz="1600" b="1" dirty="0">
                <a:latin typeface="Calibri" panose="020F0502020204030204" pitchFamily="34" charset="0"/>
              </a:rPr>
              <a:t>integrity </a:t>
            </a:r>
            <a:r>
              <a:rPr lang="en-US" altLang="en-US" sz="1600" b="1" dirty="0" smtClean="0">
                <a:latin typeface="Calibri" panose="020F0502020204030204" pitchFamily="34" charset="0"/>
              </a:rPr>
              <a:t>verification service based on the application layer solutions </a:t>
            </a:r>
            <a:endParaRPr lang="en-IN" altLang="en-US" sz="1800" b="1" dirty="0">
              <a:latin typeface="Calibri" panose="020F0502020204030204" pitchFamily="34" charset="0"/>
            </a:endParaRPr>
          </a:p>
        </p:txBody>
      </p:sp>
      <p:sp>
        <p:nvSpPr>
          <p:cNvPr id="46" name="文本框 45"/>
          <p:cNvSpPr txBox="1"/>
          <p:nvPr/>
        </p:nvSpPr>
        <p:spPr>
          <a:xfrm>
            <a:off x="225425" y="1540638"/>
            <a:ext cx="8839200" cy="1168400"/>
          </a:xfrm>
          <a:prstGeom prst="rect">
            <a:avLst/>
          </a:prstGeom>
          <a:noFill/>
        </p:spPr>
        <p:txBody>
          <a:bodyPr wrap="square">
            <a:spAutoFit/>
          </a:bodyPr>
          <a:lstStyle/>
          <a:p>
            <a:pPr marL="342900" lvl="0" indent="-342900" eaLnBrk="0" hangingPunct="0">
              <a:buFont typeface="+mj-lt"/>
              <a:buAutoNum type="arabicPeriod"/>
              <a:defRPr/>
            </a:pPr>
            <a:r>
              <a:rPr lang="en-US" altLang="zh-CN" sz="1400" b="1" dirty="0">
                <a:solidFill>
                  <a:schemeClr val="tx2">
                    <a:lumMod val="60000"/>
                    <a:lumOff val="40000"/>
                  </a:schemeClr>
                </a:solidFill>
                <a:latin typeface="Calibri" panose="020F0502020204030204" pitchFamily="34" charset="0"/>
                <a:cs typeface="Calibri" panose="020F0502020204030204" pitchFamily="34" charset="0"/>
              </a:rPr>
              <a:t>3GPP network/IOT UE</a:t>
            </a:r>
            <a:r>
              <a:rPr lang="zh-CN" altLang="en-US" sz="1400" noProof="0" dirty="0">
                <a:solidFill>
                  <a:prstClr val="black"/>
                </a:solidFill>
                <a:latin typeface="Calibri" panose="020F0502020204030204" pitchFamily="34" charset="0"/>
                <a:ea typeface="Malgun Gothic" panose="020B0503020000020004" pitchFamily="34" charset="-127"/>
                <a:cs typeface="Calibri" panose="020F0502020204030204" pitchFamily="34" charset="0"/>
              </a:rPr>
              <a:t>：</a:t>
            </a:r>
            <a:r>
              <a:rPr lang="en-US" altLang="zh-CN" sz="1400" noProof="0" dirty="0">
                <a:solidFill>
                  <a:prstClr val="black"/>
                </a:solidFill>
                <a:latin typeface="Calibri" panose="020F0502020204030204" pitchFamily="34" charset="0"/>
                <a:ea typeface="Malgun Gothic" panose="020B0503020000020004" pitchFamily="34" charset="-127"/>
                <a:cs typeface="Calibri" panose="020F0502020204030204" pitchFamily="34" charset="0"/>
              </a:rPr>
              <a:t>have</a:t>
            </a:r>
            <a:r>
              <a:rPr lang="zh-CN" altLang="en-US" sz="1400" noProof="0" dirty="0">
                <a:solidFill>
                  <a:prstClr val="black"/>
                </a:solidFill>
                <a:latin typeface="Calibri" panose="020F0502020204030204" pitchFamily="34" charset="0"/>
                <a:ea typeface="Malgun Gothic" panose="020B0503020000020004" pitchFamily="34" charset="-127"/>
                <a:cs typeface="Calibri" panose="020F0502020204030204" pitchFamily="34" charset="0"/>
              </a:rPr>
              <a:t> </a:t>
            </a:r>
            <a:r>
              <a:rPr lang="en-US" altLang="zh-CN" sz="1400" dirty="0">
                <a:solidFill>
                  <a:prstClr val="black"/>
                </a:solidFill>
                <a:latin typeface="Calibri" panose="020F0502020204030204" pitchFamily="34" charset="0"/>
                <a:ea typeface="Malgun Gothic" panose="020B0503020000020004" pitchFamily="34" charset="-127"/>
                <a:cs typeface="Calibri" panose="020F0502020204030204" pitchFamily="34" charset="0"/>
                <a:sym typeface="+mn-ea"/>
              </a:rPr>
              <a:t>verification Key（e.g.UE’s public Key）</a:t>
            </a:r>
            <a:r>
              <a:rPr lang="zh-CN" altLang="en-US" sz="1400" noProof="0" dirty="0">
                <a:solidFill>
                  <a:prstClr val="black"/>
                </a:solidFill>
                <a:latin typeface="Calibri" panose="020F0502020204030204" pitchFamily="34" charset="0"/>
                <a:ea typeface="Malgun Gothic" panose="020B0503020000020004" pitchFamily="34" charset="-127"/>
                <a:cs typeface="Calibri" panose="020F0502020204030204" pitchFamily="34" charset="0"/>
              </a:rPr>
              <a:t>，</a:t>
            </a:r>
            <a:r>
              <a:rPr lang="en-US" altLang="zh-CN" sz="1400" noProof="0" dirty="0">
                <a:solidFill>
                  <a:prstClr val="black"/>
                </a:solidFill>
                <a:latin typeface="Calibri" panose="020F0502020204030204" pitchFamily="34" charset="0"/>
                <a:ea typeface="Malgun Gothic" panose="020B0503020000020004" pitchFamily="34" charset="-127"/>
                <a:cs typeface="Calibri" panose="020F0502020204030204" pitchFamily="34" charset="0"/>
              </a:rPr>
              <a:t>and</a:t>
            </a:r>
            <a:r>
              <a:rPr lang="en-US" altLang="ko-KR" sz="1400" dirty="0">
                <a:solidFill>
                  <a:prstClr val="black"/>
                </a:solidFill>
                <a:latin typeface="Calibri" panose="020F0502020204030204" pitchFamily="34" charset="0"/>
                <a:ea typeface="Malgun Gothic" panose="020B0503020000020004" pitchFamily="34" charset="-127"/>
                <a:cs typeface="Calibri" panose="020F0502020204030204" pitchFamily="34" charset="0"/>
              </a:rPr>
              <a:t> the “banding information” of the UE identifier and other necessary metadata for integrity verification</a:t>
            </a:r>
            <a:endParaRPr kumimoji="0" lang="en-US" altLang="ko-KR" sz="14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Calibri" panose="020F0502020204030204" pitchFamily="34" charset="0"/>
            </a:endParaRPr>
          </a:p>
          <a:p>
            <a:pPr marL="342900" indent="-342900" eaLnBrk="0" hangingPunct="0">
              <a:buFont typeface="+mj-lt"/>
              <a:buAutoNum type="arabicPeriod"/>
              <a:defRPr/>
            </a:pPr>
            <a:r>
              <a:rPr lang="en-US" altLang="ko-KR" sz="1400" b="1" dirty="0">
                <a:solidFill>
                  <a:schemeClr val="tx2">
                    <a:lumMod val="60000"/>
                    <a:lumOff val="40000"/>
                  </a:schemeClr>
                </a:solidFill>
                <a:latin typeface="Calibri" panose="020F0502020204030204" pitchFamily="34" charset="0"/>
                <a:cs typeface="Calibri" panose="020F0502020204030204" pitchFamily="34" charset="0"/>
              </a:rPr>
              <a:t>Obtain Verification Key: </a:t>
            </a:r>
            <a:r>
              <a:rPr lang="en-US" altLang="ko-KR" sz="1400" dirty="0">
                <a:solidFill>
                  <a:prstClr val="black"/>
                </a:solidFill>
                <a:latin typeface="Calibri" panose="020F0502020204030204" pitchFamily="34" charset="0"/>
                <a:ea typeface="Malgun Gothic" panose="020B0503020000020004" pitchFamily="34" charset="-127"/>
                <a:cs typeface="Calibri" panose="020F0502020204030204" pitchFamily="34" charset="0"/>
              </a:rPr>
              <a:t>The </a:t>
            </a:r>
            <a:r>
              <a:rPr lang="en-US" altLang="en-GB" sz="1400" b="1" smtClean="0">
                <a:ln>
                  <a:noFill/>
                </a:ln>
                <a:effectLst/>
                <a:latin typeface="Calibri" panose="020F0502020204030204" pitchFamily="34" charset="0"/>
                <a:cs typeface="Calibri" panose="020F0502020204030204" pitchFamily="34" charset="0"/>
                <a:sym typeface="+mn-ea"/>
              </a:rPr>
              <a:t>Data Integrity Service Enabler</a:t>
            </a:r>
            <a:r>
              <a:rPr lang="en-US" altLang="ko-KR" sz="1400" dirty="0">
                <a:solidFill>
                  <a:prstClr val="black"/>
                </a:solidFill>
                <a:latin typeface="Calibri" panose="020F0502020204030204" pitchFamily="34" charset="0"/>
                <a:ea typeface="Malgun Gothic" panose="020B0503020000020004" pitchFamily="34" charset="-127"/>
                <a:cs typeface="Calibri" panose="020F0502020204030204" pitchFamily="34" charset="0"/>
              </a:rPr>
              <a:t> </a:t>
            </a:r>
            <a:r>
              <a:rPr kumimoji="0" lang="en-US" altLang="ko-KR" sz="14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Calibri" panose="020F0502020204030204" pitchFamily="34" charset="0"/>
              </a:rPr>
              <a:t>could</a:t>
            </a:r>
            <a:endParaRPr kumimoji="0" lang="en-US" altLang="ko-KR" sz="14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Calibri" panose="020F0502020204030204" pitchFamily="34" charset="0"/>
            </a:endParaRPr>
          </a:p>
          <a:p>
            <a:pPr marL="800100" lvl="1" indent="-342900" algn="l" eaLnBrk="0" hangingPunct="0">
              <a:buClrTx/>
              <a:buSzTx/>
              <a:buFont typeface="+mj-lt"/>
              <a:buAutoNum type="arabicPeriod"/>
              <a:defRPr/>
            </a:pPr>
            <a:r>
              <a:rPr kumimoji="0" lang="en-US" altLang="zh-CN" sz="1400" b="0" i="0" u="none" strike="noStrike" kern="1200" cap="none" spc="0" normalizeH="0" baseline="0" dirty="0">
                <a:solidFill>
                  <a:prstClr val="black"/>
                </a:solidFill>
                <a:latin typeface="Calibri" panose="020F0502020204030204" pitchFamily="34" charset="0"/>
                <a:ea typeface="Malgun Gothic" panose="020B0503020000020004" pitchFamily="34" charset="-127"/>
                <a:cs typeface="Calibri" panose="020F0502020204030204" pitchFamily="34" charset="0"/>
              </a:rPr>
              <a:t>obtain v</a:t>
            </a:r>
            <a:r>
              <a:rPr lang="en-US" altLang="zh-CN" sz="1400" dirty="0">
                <a:solidFill>
                  <a:prstClr val="black"/>
                </a:solidFill>
                <a:latin typeface="Calibri" panose="020F0502020204030204" pitchFamily="34" charset="0"/>
                <a:ea typeface="Malgun Gothic" panose="020B0503020000020004" pitchFamily="34" charset="-127"/>
                <a:cs typeface="Calibri" panose="020F0502020204030204" pitchFamily="34" charset="0"/>
                <a:sym typeface="+mn-ea"/>
              </a:rPr>
              <a:t>erification Key（e.g.</a:t>
            </a:r>
            <a:r>
              <a:rPr lang="en-US" altLang="zh-CN" sz="1400" dirty="0">
                <a:solidFill>
                  <a:prstClr val="black"/>
                </a:solidFill>
                <a:latin typeface="Calibri" panose="020F0502020204030204" pitchFamily="34" charset="0"/>
                <a:ea typeface="Malgun Gothic" panose="020B0503020000020004" pitchFamily="34" charset="-127"/>
                <a:cs typeface="Calibri" panose="020F0502020204030204" pitchFamily="34" charset="0"/>
              </a:rPr>
              <a:t>UE’s public Key） from IOT UE.</a:t>
            </a:r>
            <a:endParaRPr kumimoji="0" lang="en-US" altLang="zh-CN" sz="1400" b="0" i="0" u="none" strike="noStrike" kern="1200" cap="none" spc="0" normalizeH="0" baseline="0" dirty="0">
              <a:solidFill>
                <a:prstClr val="black"/>
              </a:solidFill>
              <a:latin typeface="Calibri" panose="020F0502020204030204" pitchFamily="34" charset="0"/>
              <a:ea typeface="Malgun Gothic" panose="020B0503020000020004" pitchFamily="34" charset="-127"/>
              <a:cs typeface="Calibri" panose="020F0502020204030204" pitchFamily="34" charset="0"/>
            </a:endParaRPr>
          </a:p>
          <a:p>
            <a:pPr marL="800100" lvl="1" indent="-342900" eaLnBrk="0" hangingPunct="0">
              <a:buFont typeface="+mj-lt"/>
              <a:buAutoNum type="arabicPeriod"/>
              <a:defRPr/>
            </a:pPr>
            <a:r>
              <a:rPr lang="en-US" altLang="ko-KR" sz="1400" dirty="0">
                <a:solidFill>
                  <a:prstClr val="black"/>
                </a:solidFill>
                <a:latin typeface="Calibri" panose="020F0502020204030204" pitchFamily="34" charset="0"/>
                <a:ea typeface="Malgun Gothic" panose="020B0503020000020004" pitchFamily="34" charset="-127"/>
                <a:cs typeface="Calibri" panose="020F0502020204030204" pitchFamily="34" charset="0"/>
              </a:rPr>
              <a:t>verify the “</a:t>
            </a:r>
            <a:r>
              <a:rPr lang="en-US" altLang="ko-KR" sz="1400" dirty="0" err="1">
                <a:solidFill>
                  <a:prstClr val="black"/>
                </a:solidFill>
                <a:latin typeface="Calibri" panose="020F0502020204030204" pitchFamily="34" charset="0"/>
                <a:ea typeface="Malgun Gothic" panose="020B0503020000020004" pitchFamily="34" charset="-127"/>
                <a:cs typeface="Calibri" panose="020F0502020204030204" pitchFamily="34" charset="0"/>
              </a:rPr>
              <a:t>Data+data</a:t>
            </a:r>
            <a:r>
              <a:rPr lang="en-US" altLang="ko-KR" sz="1400" dirty="0">
                <a:solidFill>
                  <a:prstClr val="black"/>
                </a:solidFill>
                <a:latin typeface="Calibri" panose="020F0502020204030204" pitchFamily="34" charset="0"/>
                <a:ea typeface="Malgun Gothic" panose="020B0503020000020004" pitchFamily="34" charset="-127"/>
                <a:cs typeface="Calibri" panose="020F0502020204030204" pitchFamily="34" charset="0"/>
              </a:rPr>
              <a:t> signature” by using </a:t>
            </a:r>
            <a:r>
              <a:rPr lang="en-US" altLang="zh-CN" sz="1400" dirty="0">
                <a:solidFill>
                  <a:prstClr val="black"/>
                </a:solidFill>
                <a:latin typeface="Calibri" panose="020F0502020204030204" pitchFamily="34" charset="0"/>
                <a:ea typeface="Malgun Gothic" panose="020B0503020000020004" pitchFamily="34" charset="-127"/>
                <a:cs typeface="Calibri" panose="020F0502020204030204" pitchFamily="34" charset="0"/>
                <a:sym typeface="+mn-ea"/>
              </a:rPr>
              <a:t>verification key</a:t>
            </a:r>
            <a:r>
              <a:rPr lang="en-US" altLang="ko-KR" sz="1400" dirty="0">
                <a:solidFill>
                  <a:prstClr val="black"/>
                </a:solidFill>
                <a:latin typeface="Calibri" panose="020F0502020204030204" pitchFamily="34" charset="0"/>
                <a:ea typeface="Malgun Gothic" panose="020B0503020000020004" pitchFamily="34" charset="-127"/>
                <a:cs typeface="Calibri" panose="020F0502020204030204" pitchFamily="34" charset="0"/>
              </a:rPr>
              <a:t>.</a:t>
            </a:r>
            <a:endParaRPr lang="en-US" altLang="ko-KR" sz="1400" dirty="0">
              <a:solidFill>
                <a:prstClr val="black"/>
              </a:solidFill>
              <a:latin typeface="Calibri" panose="020F0502020204030204" pitchFamily="34" charset="0"/>
              <a:ea typeface="Malgun Gothic" panose="020B0503020000020004" pitchFamily="34" charset="-127"/>
              <a:cs typeface="Calibri" panose="020F0502020204030204" pitchFamily="34" charset="0"/>
            </a:endParaRPr>
          </a:p>
        </p:txBody>
      </p:sp>
      <p:sp>
        <p:nvSpPr>
          <p:cNvPr id="47" name="iconfont-10585-5147482"/>
          <p:cNvSpPr>
            <a:spLocks noChangeAspect="1"/>
          </p:cNvSpPr>
          <p:nvPr/>
        </p:nvSpPr>
        <p:spPr bwMode="auto">
          <a:xfrm>
            <a:off x="1025444" y="4682882"/>
            <a:ext cx="404916" cy="396326"/>
          </a:xfrm>
          <a:custGeom>
            <a:avLst/>
            <a:gdLst>
              <a:gd name="T0" fmla="*/ 10867 w 12571"/>
              <a:gd name="T1" fmla="*/ 11184 h 12304"/>
              <a:gd name="T2" fmla="*/ 10867 w 12571"/>
              <a:gd name="T3" fmla="*/ 12304 h 12304"/>
              <a:gd name="T4" fmla="*/ 2070 w 12571"/>
              <a:gd name="T5" fmla="*/ 12304 h 12304"/>
              <a:gd name="T6" fmla="*/ 2070 w 12571"/>
              <a:gd name="T7" fmla="*/ 11290 h 12304"/>
              <a:gd name="T8" fmla="*/ 92 w 12571"/>
              <a:gd name="T9" fmla="*/ 8833 h 12304"/>
              <a:gd name="T10" fmla="*/ 2419 w 12571"/>
              <a:gd name="T11" fmla="*/ 6704 h 12304"/>
              <a:gd name="T12" fmla="*/ 10099 w 12571"/>
              <a:gd name="T13" fmla="*/ 6704 h 12304"/>
              <a:gd name="T14" fmla="*/ 12381 w 12571"/>
              <a:gd name="T15" fmla="*/ 8619 h 12304"/>
              <a:gd name="T16" fmla="*/ 10867 w 12571"/>
              <a:gd name="T17" fmla="*/ 11184 h 12304"/>
              <a:gd name="T18" fmla="*/ 3466 w 12571"/>
              <a:gd name="T19" fmla="*/ 8386 h 12304"/>
              <a:gd name="T20" fmla="*/ 2819 w 12571"/>
              <a:gd name="T21" fmla="*/ 8816 h 12304"/>
              <a:gd name="T22" fmla="*/ 2968 w 12571"/>
              <a:gd name="T23" fmla="*/ 9579 h 12304"/>
              <a:gd name="T24" fmla="*/ 3730 w 12571"/>
              <a:gd name="T25" fmla="*/ 9734 h 12304"/>
              <a:gd name="T26" fmla="*/ 4165 w 12571"/>
              <a:gd name="T27" fmla="*/ 9090 h 12304"/>
              <a:gd name="T28" fmla="*/ 3466 w 12571"/>
              <a:gd name="T29" fmla="*/ 8390 h 12304"/>
              <a:gd name="T30" fmla="*/ 3466 w 12571"/>
              <a:gd name="T31" fmla="*/ 8386 h 12304"/>
              <a:gd name="T32" fmla="*/ 6259 w 12571"/>
              <a:gd name="T33" fmla="*/ 8386 h 12304"/>
              <a:gd name="T34" fmla="*/ 5611 w 12571"/>
              <a:gd name="T35" fmla="*/ 8816 h 12304"/>
              <a:gd name="T36" fmla="*/ 5760 w 12571"/>
              <a:gd name="T37" fmla="*/ 9579 h 12304"/>
              <a:gd name="T38" fmla="*/ 6522 w 12571"/>
              <a:gd name="T39" fmla="*/ 9734 h 12304"/>
              <a:gd name="T40" fmla="*/ 6957 w 12571"/>
              <a:gd name="T41" fmla="*/ 9090 h 12304"/>
              <a:gd name="T42" fmla="*/ 6259 w 12571"/>
              <a:gd name="T43" fmla="*/ 8386 h 12304"/>
              <a:gd name="T44" fmla="*/ 9052 w 12571"/>
              <a:gd name="T45" fmla="*/ 8386 h 12304"/>
              <a:gd name="T46" fmla="*/ 8404 w 12571"/>
              <a:gd name="T47" fmla="*/ 8816 h 12304"/>
              <a:gd name="T48" fmla="*/ 8553 w 12571"/>
              <a:gd name="T49" fmla="*/ 9579 h 12304"/>
              <a:gd name="T50" fmla="*/ 9315 w 12571"/>
              <a:gd name="T51" fmla="*/ 9734 h 12304"/>
              <a:gd name="T52" fmla="*/ 9750 w 12571"/>
              <a:gd name="T53" fmla="*/ 9090 h 12304"/>
              <a:gd name="T54" fmla="*/ 9052 w 12571"/>
              <a:gd name="T55" fmla="*/ 8390 h 12304"/>
              <a:gd name="T56" fmla="*/ 9052 w 12571"/>
              <a:gd name="T57" fmla="*/ 8386 h 12304"/>
              <a:gd name="T58" fmla="*/ 3377 w 12571"/>
              <a:gd name="T59" fmla="*/ 3934 h 12304"/>
              <a:gd name="T60" fmla="*/ 2801 w 12571"/>
              <a:gd name="T61" fmla="*/ 3207 h 12304"/>
              <a:gd name="T62" fmla="*/ 3093 w 12571"/>
              <a:gd name="T63" fmla="*/ 2997 h 12304"/>
              <a:gd name="T64" fmla="*/ 3854 w 12571"/>
              <a:gd name="T65" fmla="*/ 2563 h 12304"/>
              <a:gd name="T66" fmla="*/ 10070 w 12571"/>
              <a:gd name="T67" fmla="*/ 3316 h 12304"/>
              <a:gd name="T68" fmla="*/ 9480 w 12571"/>
              <a:gd name="T69" fmla="*/ 4033 h 12304"/>
              <a:gd name="T70" fmla="*/ 4254 w 12571"/>
              <a:gd name="T71" fmla="*/ 3403 h 12304"/>
              <a:gd name="T72" fmla="*/ 3598 w 12571"/>
              <a:gd name="T73" fmla="*/ 3777 h 12304"/>
              <a:gd name="T74" fmla="*/ 3377 w 12571"/>
              <a:gd name="T75" fmla="*/ 3934 h 12304"/>
              <a:gd name="T76" fmla="*/ 4755 w 12571"/>
              <a:gd name="T77" fmla="*/ 4446 h 12304"/>
              <a:gd name="T78" fmla="*/ 8802 w 12571"/>
              <a:gd name="T79" fmla="*/ 4938 h 12304"/>
              <a:gd name="T80" fmla="*/ 8213 w 12571"/>
              <a:gd name="T81" fmla="*/ 5655 h 12304"/>
              <a:gd name="T82" fmla="*/ 5154 w 12571"/>
              <a:gd name="T83" fmla="*/ 5287 h 12304"/>
              <a:gd name="T84" fmla="*/ 4770 w 12571"/>
              <a:gd name="T85" fmla="*/ 5507 h 12304"/>
              <a:gd name="T86" fmla="*/ 4647 w 12571"/>
              <a:gd name="T87" fmla="*/ 5595 h 12304"/>
              <a:gd name="T88" fmla="*/ 4071 w 12571"/>
              <a:gd name="T89" fmla="*/ 4868 h 12304"/>
              <a:gd name="T90" fmla="*/ 4760 w 12571"/>
              <a:gd name="T91" fmla="*/ 4446 h 12304"/>
              <a:gd name="T92" fmla="*/ 4755 w 12571"/>
              <a:gd name="T93" fmla="*/ 4446 h 12304"/>
              <a:gd name="T94" fmla="*/ 6564 w 12571"/>
              <a:gd name="T95" fmla="*/ 950 h 12304"/>
              <a:gd name="T96" fmla="*/ 3387 w 12571"/>
              <a:gd name="T97" fmla="*/ 1706 h 12304"/>
              <a:gd name="T98" fmla="*/ 2473 w 12571"/>
              <a:gd name="T99" fmla="*/ 2224 h 12304"/>
              <a:gd name="T100" fmla="*/ 2234 w 12571"/>
              <a:gd name="T101" fmla="*/ 2392 h 12304"/>
              <a:gd name="T102" fmla="*/ 2159 w 12571"/>
              <a:gd name="T103" fmla="*/ 2448 h 12304"/>
              <a:gd name="T104" fmla="*/ 1583 w 12571"/>
              <a:gd name="T105" fmla="*/ 1720 h 12304"/>
              <a:gd name="T106" fmla="*/ 1967 w 12571"/>
              <a:gd name="T107" fmla="*/ 1444 h 12304"/>
              <a:gd name="T108" fmla="*/ 2991 w 12571"/>
              <a:gd name="T109" fmla="*/ 862 h 12304"/>
              <a:gd name="T110" fmla="*/ 6578 w 12571"/>
              <a:gd name="T111" fmla="*/ 14 h 12304"/>
              <a:gd name="T112" fmla="*/ 11290 w 12571"/>
              <a:gd name="T113" fmla="*/ 1870 h 12304"/>
              <a:gd name="T114" fmla="*/ 10701 w 12571"/>
              <a:gd name="T115" fmla="*/ 2588 h 12304"/>
              <a:gd name="T116" fmla="*/ 6568 w 12571"/>
              <a:gd name="T117" fmla="*/ 950 h 12304"/>
              <a:gd name="T118" fmla="*/ 6564 w 12571"/>
              <a:gd name="T119" fmla="*/ 950 h 12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571" h="12304">
                <a:moveTo>
                  <a:pt x="10867" y="11184"/>
                </a:moveTo>
                <a:lnTo>
                  <a:pt x="10867" y="12304"/>
                </a:lnTo>
                <a:lnTo>
                  <a:pt x="2070" y="12304"/>
                </a:lnTo>
                <a:lnTo>
                  <a:pt x="2070" y="11290"/>
                </a:lnTo>
                <a:cubicBezTo>
                  <a:pt x="866" y="11121"/>
                  <a:pt x="0" y="10046"/>
                  <a:pt x="92" y="8833"/>
                </a:cubicBezTo>
                <a:cubicBezTo>
                  <a:pt x="184" y="7620"/>
                  <a:pt x="1203" y="6688"/>
                  <a:pt x="2419" y="6704"/>
                </a:cubicBezTo>
                <a:lnTo>
                  <a:pt x="10099" y="6704"/>
                </a:lnTo>
                <a:cubicBezTo>
                  <a:pt x="11225" y="6699"/>
                  <a:pt x="12190" y="7509"/>
                  <a:pt x="12381" y="8619"/>
                </a:cubicBezTo>
                <a:cubicBezTo>
                  <a:pt x="12571" y="9729"/>
                  <a:pt x="11931" y="10814"/>
                  <a:pt x="10867" y="11184"/>
                </a:cubicBezTo>
                <a:close/>
                <a:moveTo>
                  <a:pt x="3466" y="8386"/>
                </a:moveTo>
                <a:cubicBezTo>
                  <a:pt x="3183" y="8385"/>
                  <a:pt x="2928" y="8555"/>
                  <a:pt x="2819" y="8816"/>
                </a:cubicBezTo>
                <a:cubicBezTo>
                  <a:pt x="2710" y="9077"/>
                  <a:pt x="2769" y="9379"/>
                  <a:pt x="2968" y="9579"/>
                </a:cubicBezTo>
                <a:cubicBezTo>
                  <a:pt x="3167" y="9780"/>
                  <a:pt x="3468" y="9841"/>
                  <a:pt x="3730" y="9734"/>
                </a:cubicBezTo>
                <a:cubicBezTo>
                  <a:pt x="3992" y="9627"/>
                  <a:pt x="4163" y="9373"/>
                  <a:pt x="4165" y="9090"/>
                </a:cubicBezTo>
                <a:cubicBezTo>
                  <a:pt x="4165" y="8704"/>
                  <a:pt x="3852" y="8390"/>
                  <a:pt x="3466" y="8390"/>
                </a:cubicBezTo>
                <a:lnTo>
                  <a:pt x="3466" y="8386"/>
                </a:lnTo>
                <a:close/>
                <a:moveTo>
                  <a:pt x="6259" y="8386"/>
                </a:moveTo>
                <a:cubicBezTo>
                  <a:pt x="5976" y="8385"/>
                  <a:pt x="5720" y="8555"/>
                  <a:pt x="5611" y="8816"/>
                </a:cubicBezTo>
                <a:cubicBezTo>
                  <a:pt x="5502" y="9077"/>
                  <a:pt x="5561" y="9378"/>
                  <a:pt x="5760" y="9579"/>
                </a:cubicBezTo>
                <a:cubicBezTo>
                  <a:pt x="5959" y="9780"/>
                  <a:pt x="6260" y="9841"/>
                  <a:pt x="6522" y="9734"/>
                </a:cubicBezTo>
                <a:cubicBezTo>
                  <a:pt x="6784" y="9627"/>
                  <a:pt x="6956" y="9373"/>
                  <a:pt x="6957" y="9090"/>
                </a:cubicBezTo>
                <a:cubicBezTo>
                  <a:pt x="6961" y="8702"/>
                  <a:pt x="6647" y="8386"/>
                  <a:pt x="6259" y="8386"/>
                </a:cubicBezTo>
                <a:close/>
                <a:moveTo>
                  <a:pt x="9052" y="8386"/>
                </a:moveTo>
                <a:cubicBezTo>
                  <a:pt x="8769" y="8385"/>
                  <a:pt x="8513" y="8555"/>
                  <a:pt x="8404" y="8816"/>
                </a:cubicBezTo>
                <a:cubicBezTo>
                  <a:pt x="8295" y="9077"/>
                  <a:pt x="8354" y="9378"/>
                  <a:pt x="8553" y="9579"/>
                </a:cubicBezTo>
                <a:cubicBezTo>
                  <a:pt x="8752" y="9780"/>
                  <a:pt x="9053" y="9841"/>
                  <a:pt x="9315" y="9734"/>
                </a:cubicBezTo>
                <a:cubicBezTo>
                  <a:pt x="9577" y="9627"/>
                  <a:pt x="9749" y="9373"/>
                  <a:pt x="9750" y="9090"/>
                </a:cubicBezTo>
                <a:cubicBezTo>
                  <a:pt x="9750" y="8704"/>
                  <a:pt x="9438" y="8391"/>
                  <a:pt x="9052" y="8390"/>
                </a:cubicBezTo>
                <a:lnTo>
                  <a:pt x="9052" y="8386"/>
                </a:lnTo>
                <a:close/>
                <a:moveTo>
                  <a:pt x="3377" y="3934"/>
                </a:moveTo>
                <a:lnTo>
                  <a:pt x="2801" y="3207"/>
                </a:lnTo>
                <a:cubicBezTo>
                  <a:pt x="2858" y="3162"/>
                  <a:pt x="2955" y="3089"/>
                  <a:pt x="3093" y="2997"/>
                </a:cubicBezTo>
                <a:cubicBezTo>
                  <a:pt x="3337" y="2835"/>
                  <a:pt x="3591" y="2690"/>
                  <a:pt x="3854" y="2563"/>
                </a:cubicBezTo>
                <a:cubicBezTo>
                  <a:pt x="5862" y="1584"/>
                  <a:pt x="8042" y="1612"/>
                  <a:pt x="10070" y="3316"/>
                </a:cubicBezTo>
                <a:lnTo>
                  <a:pt x="9480" y="4033"/>
                </a:lnTo>
                <a:cubicBezTo>
                  <a:pt x="7766" y="2592"/>
                  <a:pt x="5966" y="2571"/>
                  <a:pt x="4254" y="3403"/>
                </a:cubicBezTo>
                <a:cubicBezTo>
                  <a:pt x="4027" y="3513"/>
                  <a:pt x="3808" y="3638"/>
                  <a:pt x="3598" y="3777"/>
                </a:cubicBezTo>
                <a:cubicBezTo>
                  <a:pt x="3522" y="3827"/>
                  <a:pt x="3449" y="3879"/>
                  <a:pt x="3377" y="3934"/>
                </a:cubicBezTo>
                <a:close/>
                <a:moveTo>
                  <a:pt x="4755" y="4446"/>
                </a:moveTo>
                <a:cubicBezTo>
                  <a:pt x="6058" y="3812"/>
                  <a:pt x="7484" y="3829"/>
                  <a:pt x="8802" y="4938"/>
                </a:cubicBezTo>
                <a:lnTo>
                  <a:pt x="8213" y="5655"/>
                </a:lnTo>
                <a:cubicBezTo>
                  <a:pt x="7208" y="4810"/>
                  <a:pt x="6161" y="4797"/>
                  <a:pt x="5154" y="5287"/>
                </a:cubicBezTo>
                <a:cubicBezTo>
                  <a:pt x="5022" y="5352"/>
                  <a:pt x="4893" y="5425"/>
                  <a:pt x="4770" y="5507"/>
                </a:cubicBezTo>
                <a:cubicBezTo>
                  <a:pt x="4706" y="5550"/>
                  <a:pt x="4664" y="5581"/>
                  <a:pt x="4647" y="5595"/>
                </a:cubicBezTo>
                <a:lnTo>
                  <a:pt x="4071" y="4868"/>
                </a:lnTo>
                <a:cubicBezTo>
                  <a:pt x="4285" y="4703"/>
                  <a:pt x="4515" y="4561"/>
                  <a:pt x="4760" y="4446"/>
                </a:cubicBezTo>
                <a:lnTo>
                  <a:pt x="4755" y="4446"/>
                </a:lnTo>
                <a:close/>
                <a:moveTo>
                  <a:pt x="6564" y="950"/>
                </a:moveTo>
                <a:cubicBezTo>
                  <a:pt x="5454" y="938"/>
                  <a:pt x="4382" y="1222"/>
                  <a:pt x="3387" y="1706"/>
                </a:cubicBezTo>
                <a:cubicBezTo>
                  <a:pt x="3072" y="1858"/>
                  <a:pt x="2766" y="2031"/>
                  <a:pt x="2473" y="2224"/>
                </a:cubicBezTo>
                <a:cubicBezTo>
                  <a:pt x="2381" y="2288"/>
                  <a:pt x="2300" y="2342"/>
                  <a:pt x="2234" y="2392"/>
                </a:cubicBezTo>
                <a:cubicBezTo>
                  <a:pt x="2194" y="2420"/>
                  <a:pt x="2170" y="2440"/>
                  <a:pt x="2159" y="2448"/>
                </a:cubicBezTo>
                <a:lnTo>
                  <a:pt x="1583" y="1720"/>
                </a:lnTo>
                <a:cubicBezTo>
                  <a:pt x="1656" y="1661"/>
                  <a:pt x="1786" y="1565"/>
                  <a:pt x="1967" y="1444"/>
                </a:cubicBezTo>
                <a:cubicBezTo>
                  <a:pt x="2295" y="1227"/>
                  <a:pt x="2637" y="1033"/>
                  <a:pt x="2991" y="862"/>
                </a:cubicBezTo>
                <a:cubicBezTo>
                  <a:pt x="4105" y="321"/>
                  <a:pt x="5314" y="0"/>
                  <a:pt x="6578" y="14"/>
                </a:cubicBezTo>
                <a:cubicBezTo>
                  <a:pt x="8212" y="33"/>
                  <a:pt x="9804" y="618"/>
                  <a:pt x="11290" y="1870"/>
                </a:cubicBezTo>
                <a:lnTo>
                  <a:pt x="10701" y="2588"/>
                </a:lnTo>
                <a:cubicBezTo>
                  <a:pt x="9378" y="1476"/>
                  <a:pt x="7992" y="966"/>
                  <a:pt x="6568" y="950"/>
                </a:cubicBezTo>
                <a:lnTo>
                  <a:pt x="6564" y="950"/>
                </a:lnTo>
                <a:close/>
              </a:path>
            </a:pathLst>
          </a:custGeom>
          <a:solidFill>
            <a:schemeClr val="tx1">
              <a:lumMod val="50000"/>
              <a:lumOff val="50000"/>
            </a:schemeClr>
          </a:solidFill>
          <a:ln>
            <a:noFill/>
          </a:ln>
        </p:spPr>
        <p:txBody>
          <a:bodyPr/>
          <a:lstStyle/>
          <a:p>
            <a:endParaRPr lang="zh-CN" altLang="en-US" dirty="0"/>
          </a:p>
        </p:txBody>
      </p:sp>
      <p:sp>
        <p:nvSpPr>
          <p:cNvPr id="3" name="矩形 2"/>
          <p:cNvSpPr/>
          <p:nvPr/>
        </p:nvSpPr>
        <p:spPr>
          <a:xfrm>
            <a:off x="3897643" y="3204904"/>
            <a:ext cx="1250663" cy="400110"/>
          </a:xfrm>
          <a:prstGeom prst="rect">
            <a:avLst/>
          </a:prstGeom>
        </p:spPr>
        <p:txBody>
          <a:bodyPr wrap="none">
            <a:spAutoFit/>
          </a:bodyPr>
          <a:lstStyle/>
          <a:p>
            <a:r>
              <a:rPr lang="en-US" altLang="zh-CN" dirty="0">
                <a:solidFill>
                  <a:prstClr val="black"/>
                </a:solidFill>
                <a:latin typeface="Calibri" panose="020F0502020204030204" pitchFamily="34" charset="0"/>
                <a:ea typeface="Malgun Gothic" panose="020B0503020000020004" pitchFamily="34" charset="-127"/>
              </a:rPr>
              <a:t>UE’s public</a:t>
            </a:r>
            <a:r>
              <a:rPr lang="zh-CN" altLang="en-US" dirty="0">
                <a:solidFill>
                  <a:prstClr val="black"/>
                </a:solidFill>
                <a:latin typeface="Calibri" panose="020F0502020204030204" pitchFamily="34" charset="0"/>
                <a:ea typeface="Malgun Gothic" panose="020B0503020000020004" pitchFamily="34" charset="-127"/>
              </a:rPr>
              <a:t> </a:t>
            </a:r>
            <a:r>
              <a:rPr lang="en-US" altLang="zh-CN" dirty="0">
                <a:solidFill>
                  <a:prstClr val="black"/>
                </a:solidFill>
                <a:latin typeface="Calibri" panose="020F0502020204030204" pitchFamily="34" charset="0"/>
                <a:ea typeface="Malgun Gothic" panose="020B0503020000020004" pitchFamily="34" charset="-127"/>
              </a:rPr>
              <a:t>Key</a:t>
            </a:r>
            <a:endParaRPr lang="en-US" altLang="zh-CN" dirty="0">
              <a:solidFill>
                <a:prstClr val="black"/>
              </a:solidFill>
              <a:latin typeface="Calibri" panose="020F0502020204030204" pitchFamily="34" charset="0"/>
              <a:ea typeface="Malgun Gothic" panose="020B0503020000020004" pitchFamily="34" charset="-127"/>
            </a:endParaRPr>
          </a:p>
          <a:p>
            <a:r>
              <a:rPr lang="en-US" altLang="ko-KR" dirty="0">
                <a:solidFill>
                  <a:prstClr val="black"/>
                </a:solidFill>
                <a:latin typeface="Calibri" panose="020F0502020204030204" pitchFamily="34" charset="0"/>
                <a:ea typeface="Malgun Gothic" panose="020B0503020000020004" pitchFamily="34" charset="-127"/>
              </a:rPr>
              <a:t>banding information</a:t>
            </a:r>
            <a:endParaRPr lang="zh-CN" altLang="en-US" dirty="0"/>
          </a:p>
        </p:txBody>
      </p:sp>
      <p:sp>
        <p:nvSpPr>
          <p:cNvPr id="48" name="椭圆 47"/>
          <p:cNvSpPr/>
          <p:nvPr/>
        </p:nvSpPr>
        <p:spPr bwMode="auto">
          <a:xfrm>
            <a:off x="3443605" y="5299075"/>
            <a:ext cx="2207260" cy="497205"/>
          </a:xfrm>
          <a:prstGeom prst="ellipse">
            <a:avLst/>
          </a:prstGeom>
          <a:noFill/>
          <a:ln w="28575" cap="flat" cmpd="sng" algn="ctr">
            <a:solidFill>
              <a:srgbClr val="FF3300"/>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grpSp>
        <p:nvGrpSpPr>
          <p:cNvPr id="18" name="组合 17"/>
          <p:cNvGrpSpPr/>
          <p:nvPr/>
        </p:nvGrpSpPr>
        <p:grpSpPr>
          <a:xfrm>
            <a:off x="6269990" y="3267710"/>
            <a:ext cx="2810510" cy="2781935"/>
            <a:chOff x="9552" y="5215"/>
            <a:chExt cx="4426" cy="4381"/>
          </a:xfrm>
        </p:grpSpPr>
        <p:sp>
          <p:nvSpPr>
            <p:cNvPr id="4" name="矩形 3"/>
            <p:cNvSpPr/>
            <p:nvPr/>
          </p:nvSpPr>
          <p:spPr>
            <a:xfrm>
              <a:off x="10822" y="7019"/>
              <a:ext cx="1457" cy="2126"/>
            </a:xfrm>
            <a:prstGeom prst="rect">
              <a:avLst/>
            </a:prstGeom>
            <a:solidFill>
              <a:schemeClr val="bg1">
                <a:lumMod val="85000"/>
              </a:schemeClr>
            </a:solidFill>
            <a:ln w="9525"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zh-CN" altLang="en-US"/>
            </a:p>
          </p:txBody>
        </p:sp>
        <p:sp>
          <p:nvSpPr>
            <p:cNvPr id="5" name="矩形 4"/>
            <p:cNvSpPr/>
            <p:nvPr/>
          </p:nvSpPr>
          <p:spPr>
            <a:xfrm>
              <a:off x="10453" y="6735"/>
              <a:ext cx="1457" cy="2126"/>
            </a:xfrm>
            <a:prstGeom prst="rect">
              <a:avLst/>
            </a:prstGeom>
            <a:solidFill>
              <a:schemeClr val="bg1">
                <a:lumMod val="85000"/>
              </a:schemeClr>
            </a:solidFill>
            <a:ln w="9525"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zh-CN" altLang="en-US"/>
            </a:p>
          </p:txBody>
        </p:sp>
        <p:sp>
          <p:nvSpPr>
            <p:cNvPr id="8" name="文本框 7"/>
            <p:cNvSpPr txBox="1"/>
            <p:nvPr/>
          </p:nvSpPr>
          <p:spPr>
            <a:xfrm>
              <a:off x="10329" y="7030"/>
              <a:ext cx="1753" cy="1307"/>
            </a:xfrm>
            <a:prstGeom prst="rect">
              <a:avLst/>
            </a:prstGeom>
            <a:noFill/>
          </p:spPr>
          <p:txBody>
            <a:bodyPr wrap="square" rtlCol="0">
              <a:spAutoFit/>
            </a:bodyPr>
            <a:lstStyle/>
            <a:p>
              <a:pPr algn="ctr"/>
              <a:r>
                <a:rPr lang="en-US" altLang="en-GB" sz="1200" b="1" smtClean="0">
                  <a:ln>
                    <a:noFill/>
                  </a:ln>
                  <a:effectLst/>
                  <a:sym typeface="+mn-ea"/>
                </a:rPr>
                <a:t>Data Integrity Service Enabler</a:t>
              </a:r>
              <a:endParaRPr lang="en-US" altLang="en-GB" sz="1200" b="1" dirty="0" smtClean="0">
                <a:ln>
                  <a:noFill/>
                </a:ln>
                <a:solidFill>
                  <a:schemeClr val="tx2">
                    <a:lumMod val="60000"/>
                    <a:lumOff val="40000"/>
                  </a:schemeClr>
                </a:solidFill>
                <a:effectLst/>
                <a:sym typeface="+mn-ea"/>
              </a:endParaRPr>
            </a:p>
          </p:txBody>
        </p:sp>
        <p:sp>
          <p:nvSpPr>
            <p:cNvPr id="13" name="矩形 39"/>
            <p:cNvSpPr>
              <a:spLocks noChangeArrowheads="1"/>
            </p:cNvSpPr>
            <p:nvPr/>
          </p:nvSpPr>
          <p:spPr bwMode="auto">
            <a:xfrm>
              <a:off x="9552" y="5215"/>
              <a:ext cx="4426" cy="4381"/>
            </a:xfrm>
            <a:prstGeom prst="rect">
              <a:avLst/>
            </a:prstGeom>
            <a:noFill/>
            <a:ln w="12700">
              <a:solidFill>
                <a:schemeClr val="tx1">
                  <a:lumMod val="75000"/>
                  <a:lumOff val="2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zh-CN" altLang="en-US" sz="1800" dirty="0"/>
            </a:p>
          </p:txBody>
        </p:sp>
        <p:sp>
          <p:nvSpPr>
            <p:cNvPr id="16" name="文本框 15"/>
            <p:cNvSpPr txBox="1"/>
            <p:nvPr/>
          </p:nvSpPr>
          <p:spPr>
            <a:xfrm>
              <a:off x="9908" y="5319"/>
              <a:ext cx="2885" cy="496"/>
            </a:xfrm>
            <a:prstGeom prst="rect">
              <a:avLst/>
            </a:prstGeom>
            <a:noFill/>
          </p:spPr>
          <p:txBody>
            <a:bodyPr wrap="square" rtlCol="0">
              <a:spAutoFit/>
            </a:bodyPr>
            <a:lstStyle/>
            <a:p>
              <a:r>
                <a:rPr lang="en-US" altLang="zh-CN" sz="1400" dirty="0"/>
                <a:t>Integrity Verification</a:t>
              </a:r>
              <a:endParaRPr lang="zh-CN" altLang="en-US" sz="1400" dirty="0"/>
            </a:p>
          </p:txBody>
        </p:sp>
        <p:sp>
          <p:nvSpPr>
            <p:cNvPr id="19" name="矩形 18"/>
            <p:cNvSpPr/>
            <p:nvPr/>
          </p:nvSpPr>
          <p:spPr>
            <a:xfrm>
              <a:off x="10323" y="5755"/>
              <a:ext cx="2361" cy="768"/>
            </a:xfrm>
            <a:prstGeom prst="rect">
              <a:avLst/>
            </a:prstGeom>
            <a:solidFill>
              <a:srgbClr val="FFFF00"/>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Tx/>
                <a:buNone/>
              </a:pPr>
              <a:r>
                <a:rPr kumimoji="0" lang="en-US" altLang="en-GB" sz="1200" b="1" i="0" u="none" strike="noStrike" cap="none" normalizeH="0" baseline="0" smtClean="0">
                  <a:ln>
                    <a:noFill/>
                  </a:ln>
                  <a:solidFill>
                    <a:schemeClr val="tx1"/>
                  </a:solidFill>
                  <a:effectLst/>
                  <a:latin typeface="Arial" panose="020B0604020202020204" pitchFamily="34" charset="0"/>
                </a:rPr>
                <a:t>SP</a:t>
              </a:r>
              <a:endParaRPr kumimoji="0" lang="en-US" altLang="en-GB" sz="1200" b="1" i="0" u="none" strike="noStrike" cap="none" normalizeH="0" baseline="0" smtClean="0">
                <a:ln>
                  <a:noFill/>
                </a:ln>
                <a:solidFill>
                  <a:schemeClr val="tx1"/>
                </a:solidFill>
                <a:effectLst/>
                <a:latin typeface="Arial" panose="020B0604020202020204" pitchFamily="34" charset="0"/>
              </a:endParaRPr>
            </a:p>
            <a:p>
              <a:pPr marL="0" marR="0" indent="0" algn="l" defTabSz="914400" rtl="0" eaLnBrk="0" fontAlgn="base" latinLnBrk="0" hangingPunct="0">
                <a:lnSpc>
                  <a:spcPct val="100000"/>
                </a:lnSpc>
                <a:spcBef>
                  <a:spcPct val="0"/>
                </a:spcBef>
                <a:spcAft>
                  <a:spcPct val="0"/>
                </a:spcAft>
                <a:buClrTx/>
                <a:buSzTx/>
                <a:buFontTx/>
                <a:buNone/>
              </a:pPr>
              <a:endParaRPr kumimoji="0" lang="en-US" altLang="en-GB" sz="1200" b="1" i="0" u="none" strike="noStrike" cap="none" normalizeH="0" baseline="0" smtClean="0">
                <a:ln>
                  <a:noFill/>
                </a:ln>
                <a:solidFill>
                  <a:schemeClr val="tx1"/>
                </a:solidFill>
                <a:effectLst/>
                <a:latin typeface="Arial" panose="020B0604020202020204" pitchFamily="34" charset="0"/>
              </a:endParaRPr>
            </a:p>
          </p:txBody>
        </p:sp>
        <p:cxnSp>
          <p:nvCxnSpPr>
            <p:cNvPr id="23" name="直接连接符 22"/>
            <p:cNvCxnSpPr>
              <a:endCxn id="5" idx="0"/>
            </p:cNvCxnSpPr>
            <p:nvPr/>
          </p:nvCxnSpPr>
          <p:spPr>
            <a:xfrm flipH="1">
              <a:off x="11182" y="6453"/>
              <a:ext cx="12" cy="259"/>
            </a:xfrm>
            <a:prstGeom prst="line">
              <a:avLst/>
            </a:prstGeom>
            <a:solidFill>
              <a:schemeClr val="accent1"/>
            </a:solidFill>
            <a:ln w="9525" cap="flat" cmpd="sng" algn="ctr">
              <a:solidFill>
                <a:schemeClr val="tx1"/>
              </a:solidFill>
              <a:prstDash val="solid"/>
              <a:round/>
              <a:headEnd type="none" w="med" len="med"/>
              <a:tailEnd type="none" w="med" len="med"/>
            </a:ln>
          </p:spPr>
        </p:cxnSp>
        <p:sp>
          <p:nvSpPr>
            <p:cNvPr id="26" name="圆角矩形 25"/>
            <p:cNvSpPr/>
            <p:nvPr/>
          </p:nvSpPr>
          <p:spPr bwMode="auto">
            <a:xfrm>
              <a:off x="10354" y="6089"/>
              <a:ext cx="1064" cy="372"/>
            </a:xfrm>
            <a:prstGeom prst="roundRect">
              <a:avLst/>
            </a:prstGeom>
            <a:solidFill>
              <a:schemeClr val="bg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ctr" anchorCtr="0" compatLnSpc="1"/>
            <a:lstStyle/>
            <a:p>
              <a:pPr marL="0" marR="0" indent="0" algn="ctr" defTabSz="914400" rtl="0" eaLnBrk="0" fontAlgn="base" latinLnBrk="0" hangingPunct="0">
                <a:lnSpc>
                  <a:spcPct val="100000"/>
                </a:lnSpc>
                <a:spcBef>
                  <a:spcPct val="0"/>
                </a:spcBef>
                <a:spcAft>
                  <a:spcPct val="0"/>
                </a:spcAft>
                <a:buClrTx/>
                <a:buSzTx/>
                <a:buFontTx/>
                <a:buNone/>
              </a:pPr>
              <a:r>
                <a:rPr kumimoji="0" lang="en-US" altLang="zh-CN" sz="1000" b="0" i="0" u="none" strike="noStrike" cap="none" normalizeH="0" baseline="0" dirty="0">
                  <a:ln>
                    <a:noFill/>
                  </a:ln>
                  <a:solidFill>
                    <a:schemeClr val="tx1"/>
                  </a:solidFill>
                  <a:effectLst/>
                  <a:latin typeface="Arial" panose="020B0604020202020204" pitchFamily="34" charset="0"/>
                </a:rPr>
                <a:t>Hospital</a:t>
              </a:r>
              <a:endParaRPr kumimoji="0" lang="zh-CN" altLang="en-US" sz="1000" b="0" i="0" u="none" strike="noStrike" cap="none" normalizeH="0" baseline="0" dirty="0">
                <a:ln>
                  <a:noFill/>
                </a:ln>
                <a:solidFill>
                  <a:schemeClr val="tx1"/>
                </a:solidFill>
                <a:effectLst/>
                <a:latin typeface="Arial" panose="020B0604020202020204" pitchFamily="34" charset="0"/>
              </a:endParaRPr>
            </a:p>
          </p:txBody>
        </p:sp>
        <p:sp>
          <p:nvSpPr>
            <p:cNvPr id="36" name="圆角矩形 35"/>
            <p:cNvSpPr/>
            <p:nvPr/>
          </p:nvSpPr>
          <p:spPr bwMode="auto">
            <a:xfrm>
              <a:off x="11440" y="6062"/>
              <a:ext cx="1198" cy="410"/>
            </a:xfrm>
            <a:prstGeom prst="roundRect">
              <a:avLst/>
            </a:prstGeom>
            <a:solidFill>
              <a:schemeClr val="bg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ctr" anchorCtr="0" compatLnSpc="1"/>
            <a:lstStyle/>
            <a:p>
              <a:pPr algn="ctr" eaLnBrk="0" hangingPunct="0"/>
              <a:r>
                <a:rPr lang="en-US" altLang="zh-CN" dirty="0"/>
                <a:t>Logistics</a:t>
              </a:r>
              <a:endParaRPr lang="zh-CN" altLang="en-US" dirty="0"/>
            </a:p>
          </p:txBody>
        </p:sp>
      </p:grpSp>
      <p:sp>
        <p:nvSpPr>
          <p:cNvPr id="2" name="文本框 1"/>
          <p:cNvSpPr txBox="1"/>
          <p:nvPr/>
        </p:nvSpPr>
        <p:spPr>
          <a:xfrm>
            <a:off x="3897630" y="5215890"/>
            <a:ext cx="2540000" cy="553085"/>
          </a:xfrm>
          <a:prstGeom prst="rect">
            <a:avLst/>
          </a:prstGeom>
          <a:noFill/>
        </p:spPr>
        <p:txBody>
          <a:bodyPr wrap="square" rtlCol="0" anchor="t">
            <a:spAutoFit/>
          </a:bodyPr>
          <a:p>
            <a:pPr algn="l">
              <a:buClrTx/>
              <a:buSzTx/>
              <a:buFontTx/>
            </a:pPr>
            <a:endParaRPr lang="en-US" altLang="ko-KR" b="1" dirty="0">
              <a:solidFill>
                <a:schemeClr val="tx1"/>
              </a:solidFill>
            </a:endParaRPr>
          </a:p>
          <a:p>
            <a:pPr algn="l">
              <a:buClrTx/>
              <a:buSzTx/>
              <a:buFontTx/>
            </a:pPr>
            <a:r>
              <a:rPr lang="en-US" altLang="ko-KR" b="1" dirty="0">
                <a:solidFill>
                  <a:schemeClr val="tx1"/>
                </a:solidFill>
                <a:sym typeface="+mn-ea"/>
              </a:rPr>
              <a:t>Obtain v</a:t>
            </a:r>
            <a:r>
              <a:rPr lang="en-US" altLang="ko-KR" b="1" dirty="0">
                <a:solidFill>
                  <a:schemeClr val="tx1"/>
                </a:solidFill>
                <a:sym typeface="+mn-ea"/>
              </a:rPr>
              <a:t>erification Key </a:t>
            </a:r>
            <a:endParaRPr lang="en-US" altLang="ko-KR" b="1" dirty="0">
              <a:solidFill>
                <a:schemeClr val="tx1"/>
              </a:solidFill>
            </a:endParaRPr>
          </a:p>
          <a:p>
            <a:pPr algn="l">
              <a:buClrTx/>
              <a:buSzTx/>
              <a:buFontTx/>
            </a:pPr>
            <a:r>
              <a:rPr lang="en-US" altLang="ko-KR" b="1" dirty="0">
                <a:solidFill>
                  <a:schemeClr val="tx1"/>
                </a:solidFill>
                <a:sym typeface="+mn-ea"/>
              </a:rPr>
              <a:t>UE’s public Key</a:t>
            </a:r>
            <a:endParaRPr lang="en-US" altLang="ko-KR" b="1" dirty="0">
              <a:solidFill>
                <a:schemeClr val="tx1"/>
              </a:solidFill>
              <a:sym typeface="+mn-ea"/>
            </a:endParaRPr>
          </a:p>
        </p:txBody>
      </p:sp>
    </p:spTree>
    <p:custDataLst>
      <p:tags r:id="rId3"/>
    </p:custData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5275" y="1054736"/>
            <a:ext cx="8388350" cy="2365374"/>
          </a:xfrm>
        </p:spPr>
        <p:txBody>
          <a:bodyPr/>
          <a:lstStyle/>
          <a:p>
            <a:pPr>
              <a:lnSpc>
                <a:spcPct val="150000"/>
              </a:lnSpc>
            </a:pPr>
            <a:r>
              <a:rPr lang="en-US" altLang="zh-CN" sz="1800" b="1" dirty="0">
                <a:latin typeface="Calibri" panose="020F0502020204030204" pitchFamily="34" charset="0"/>
                <a:ea typeface="等线" panose="02010600030101010101" pitchFamily="2" charset="-122"/>
                <a:cs typeface="Calibri" panose="020F0502020204030204" pitchFamily="34" charset="0"/>
              </a:rPr>
              <a:t>AKMA</a:t>
            </a:r>
            <a:r>
              <a:rPr lang="zh-CN" altLang="en-US" sz="1800" b="1" dirty="0">
                <a:latin typeface="Calibri" panose="020F0502020204030204" pitchFamily="34" charset="0"/>
                <a:ea typeface="等线" panose="02010600030101010101" pitchFamily="2" charset="-122"/>
                <a:cs typeface="Calibri" panose="020F0502020204030204" pitchFamily="34" charset="0"/>
              </a:rPr>
              <a:t>（</a:t>
            </a:r>
            <a:r>
              <a:rPr lang="en-US" altLang="zh-CN" sz="1800" b="1" dirty="0">
                <a:latin typeface="Calibri" panose="020F0502020204030204" pitchFamily="34" charset="0"/>
                <a:ea typeface="等线" panose="02010600030101010101" pitchFamily="2" charset="-122"/>
                <a:cs typeface="Calibri" panose="020F0502020204030204" pitchFamily="34" charset="0"/>
              </a:rPr>
              <a:t>SA3</a:t>
            </a:r>
            <a:r>
              <a:rPr lang="zh-CN" altLang="en-US" sz="1800" b="1" dirty="0">
                <a:latin typeface="Calibri" panose="020F0502020204030204" pitchFamily="34" charset="0"/>
                <a:ea typeface="等线" panose="02010600030101010101" pitchFamily="2" charset="-122"/>
                <a:cs typeface="Calibri" panose="020F0502020204030204" pitchFamily="34" charset="0"/>
              </a:rPr>
              <a:t>）</a:t>
            </a:r>
            <a:endParaRPr lang="en-US" altLang="zh-CN" sz="1800" b="1" dirty="0">
              <a:latin typeface="Calibri" panose="020F0502020204030204" pitchFamily="34" charset="0"/>
              <a:ea typeface="等线" panose="02010600030101010101" pitchFamily="2" charset="-122"/>
              <a:cs typeface="Calibri" panose="020F0502020204030204" pitchFamily="34" charset="0"/>
            </a:endParaRPr>
          </a:p>
          <a:p>
            <a:pPr lvl="1">
              <a:lnSpc>
                <a:spcPct val="150000"/>
              </a:lnSpc>
            </a:pPr>
            <a:r>
              <a:rPr lang="en-US" altLang="zh-CN" sz="1400" dirty="0">
                <a:latin typeface="Calibri" panose="020F0502020204030204" pitchFamily="34" charset="0"/>
                <a:ea typeface="等线" panose="02010600030101010101" pitchFamily="2" charset="-122"/>
                <a:cs typeface="Calibri" panose="020F0502020204030204" pitchFamily="34" charset="0"/>
              </a:rPr>
              <a:t>TS 33.535 </a:t>
            </a:r>
            <a:r>
              <a:rPr lang="en-GB" altLang="zh-CN" sz="1400" dirty="0">
                <a:latin typeface="Calibri" panose="020F0502020204030204" pitchFamily="34" charset="0"/>
                <a:ea typeface="等线" panose="02010600030101010101" pitchFamily="2" charset="-122"/>
                <a:cs typeface="Calibri" panose="020F0502020204030204" pitchFamily="34" charset="0"/>
              </a:rPr>
              <a:t>specifies </a:t>
            </a:r>
            <a:r>
              <a:rPr lang="en-US" altLang="zh-CN" sz="1400" dirty="0">
                <a:latin typeface="Calibri" panose="020F0502020204030204" pitchFamily="34" charset="0"/>
                <a:ea typeface="等线" panose="02010600030101010101" pitchFamily="2" charset="-122"/>
                <a:cs typeface="Calibri" panose="020F0502020204030204" pitchFamily="34" charset="0"/>
              </a:rPr>
              <a:t>the security features and mechanisms to support authentication and key management aspects for applications based on subscription credential(s) in 5G system. </a:t>
            </a:r>
            <a:endParaRPr lang="en-US" altLang="zh-CN" sz="1400" dirty="0">
              <a:latin typeface="Calibri" panose="020F0502020204030204" pitchFamily="34" charset="0"/>
              <a:ea typeface="等线" panose="02010600030101010101" pitchFamily="2" charset="-122"/>
              <a:cs typeface="Calibri" panose="020F0502020204030204" pitchFamily="34" charset="0"/>
            </a:endParaRPr>
          </a:p>
          <a:p>
            <a:pPr lvl="1"/>
            <a:r>
              <a:rPr lang="en-US" altLang="zh-CN" sz="1400" dirty="0">
                <a:latin typeface="Calibri" panose="020F0502020204030204" pitchFamily="34" charset="0"/>
                <a:ea typeface="等线" panose="02010600030101010101" pitchFamily="2" charset="-122"/>
                <a:cs typeface="Calibri" panose="020F0502020204030204" pitchFamily="34" charset="0"/>
              </a:rPr>
              <a:t>GAP1:  AKMA is an authentication mechanism in 5G network layer.</a:t>
            </a:r>
            <a:endParaRPr lang="en-US" altLang="zh-CN" sz="1400" dirty="0">
              <a:latin typeface="Calibri" panose="020F0502020204030204" pitchFamily="34" charset="0"/>
              <a:ea typeface="等线" panose="02010600030101010101" pitchFamily="2" charset="-122"/>
              <a:cs typeface="Calibri" panose="020F0502020204030204" pitchFamily="34" charset="0"/>
            </a:endParaRPr>
          </a:p>
          <a:p>
            <a:pPr lvl="1"/>
            <a:r>
              <a:rPr lang="en-US" altLang="zh-CN" sz="1400" dirty="0">
                <a:latin typeface="Calibri" panose="020F0502020204030204" pitchFamily="34" charset="0"/>
                <a:ea typeface="等线" panose="02010600030101010101" pitchFamily="2" charset="-122"/>
                <a:cs typeface="Calibri" panose="020F0502020204030204" pitchFamily="34" charset="0"/>
              </a:rPr>
              <a:t>GAP2: Identify new Network Element AAnF and protocols . </a:t>
            </a:r>
            <a:endParaRPr lang="en-US" altLang="zh-CN" sz="1400" dirty="0">
              <a:latin typeface="Calibri" panose="020F0502020204030204" pitchFamily="34" charset="0"/>
              <a:ea typeface="等线" panose="02010600030101010101" pitchFamily="2" charset="-122"/>
              <a:cs typeface="Calibri" panose="020F0502020204030204" pitchFamily="34" charset="0"/>
            </a:endParaRPr>
          </a:p>
          <a:p>
            <a:pPr lvl="1">
              <a:lnSpc>
                <a:spcPct val="150000"/>
              </a:lnSpc>
            </a:pPr>
            <a:endParaRPr lang="en-US" altLang="zh-CN" sz="1400" dirty="0">
              <a:latin typeface="Calibri" panose="020F0502020204030204" pitchFamily="34" charset="0"/>
              <a:ea typeface="等线" panose="02010600030101010101" pitchFamily="2" charset="-122"/>
              <a:cs typeface="Calibri" panose="020F0502020204030204" pitchFamily="34" charset="0"/>
            </a:endParaRPr>
          </a:p>
          <a:p>
            <a:pPr lvl="1">
              <a:lnSpc>
                <a:spcPct val="150000"/>
              </a:lnSpc>
            </a:pPr>
            <a:endParaRPr lang="en-US" altLang="zh-CN" sz="1400" dirty="0">
              <a:latin typeface="Calibri" panose="020F0502020204030204" pitchFamily="34" charset="0"/>
              <a:ea typeface="等线" panose="02010600030101010101" pitchFamily="2" charset="-122"/>
              <a:cs typeface="Calibri" panose="020F0502020204030204" pitchFamily="34" charset="0"/>
            </a:endParaRPr>
          </a:p>
          <a:p>
            <a:pPr lvl="1">
              <a:lnSpc>
                <a:spcPct val="150000"/>
              </a:lnSpc>
            </a:pPr>
            <a:endParaRPr lang="en-US" altLang="zh-CN" sz="1400" dirty="0">
              <a:latin typeface="Calibri" panose="020F0502020204030204" pitchFamily="34" charset="0"/>
              <a:ea typeface="等线" panose="02010600030101010101" pitchFamily="2" charset="-122"/>
              <a:cs typeface="Calibri" panose="020F0502020204030204" pitchFamily="34" charset="0"/>
            </a:endParaRPr>
          </a:p>
          <a:p>
            <a:pPr lvl="1">
              <a:lnSpc>
                <a:spcPct val="150000"/>
              </a:lnSpc>
            </a:pPr>
            <a:endParaRPr lang="en-US" altLang="zh-CN" sz="1400" dirty="0">
              <a:latin typeface="Calibri" panose="020F0502020204030204" pitchFamily="34" charset="0"/>
              <a:ea typeface="等线" panose="02010600030101010101" pitchFamily="2" charset="-122"/>
              <a:cs typeface="Calibri" panose="020F0502020204030204" pitchFamily="34" charset="0"/>
            </a:endParaRPr>
          </a:p>
          <a:p>
            <a:pPr lvl="1">
              <a:lnSpc>
                <a:spcPct val="150000"/>
              </a:lnSpc>
            </a:pPr>
            <a:endParaRPr lang="en-US" altLang="zh-CN" sz="1400" dirty="0">
              <a:latin typeface="Calibri" panose="020F0502020204030204" pitchFamily="34" charset="0"/>
              <a:ea typeface="等线" panose="02010600030101010101" pitchFamily="2" charset="-122"/>
              <a:cs typeface="Calibri" panose="020F0502020204030204" pitchFamily="34" charset="0"/>
            </a:endParaRPr>
          </a:p>
          <a:p>
            <a:pPr lvl="1">
              <a:lnSpc>
                <a:spcPct val="150000"/>
              </a:lnSpc>
            </a:pPr>
            <a:endParaRPr lang="en-US" altLang="zh-CN" sz="1400" dirty="0">
              <a:latin typeface="Calibri" panose="020F0502020204030204" pitchFamily="34" charset="0"/>
              <a:ea typeface="等线" panose="02010600030101010101" pitchFamily="2" charset="-122"/>
              <a:cs typeface="Calibri" panose="020F0502020204030204" pitchFamily="34" charset="0"/>
            </a:endParaRPr>
          </a:p>
          <a:p>
            <a:pPr lvl="1">
              <a:lnSpc>
                <a:spcPct val="150000"/>
              </a:lnSpc>
            </a:pPr>
            <a:endParaRPr lang="en-US" altLang="zh-CN" sz="1400" dirty="0">
              <a:latin typeface="Calibri" panose="020F0502020204030204" pitchFamily="34" charset="0"/>
              <a:ea typeface="等线" panose="02010600030101010101" pitchFamily="2" charset="-122"/>
              <a:cs typeface="Calibri" panose="020F0502020204030204" pitchFamily="34" charset="0"/>
            </a:endParaRPr>
          </a:p>
          <a:p>
            <a:pPr lvl="1">
              <a:lnSpc>
                <a:spcPct val="150000"/>
              </a:lnSpc>
            </a:pPr>
            <a:endParaRPr lang="en-US" altLang="zh-CN" sz="1400" dirty="0">
              <a:latin typeface="Calibri" panose="020F0502020204030204" pitchFamily="34" charset="0"/>
              <a:ea typeface="等线" panose="02010600030101010101" pitchFamily="2" charset="-122"/>
              <a:cs typeface="Calibri" panose="020F0502020204030204" pitchFamily="34" charset="0"/>
            </a:endParaRPr>
          </a:p>
          <a:p>
            <a:pPr marL="400050" lvl="1" indent="0">
              <a:lnSpc>
                <a:spcPct val="150000"/>
              </a:lnSpc>
              <a:buNone/>
            </a:pPr>
            <a:endParaRPr lang="en-US" altLang="zh-CN" sz="1400" dirty="0">
              <a:latin typeface="Calibri" panose="020F0502020204030204" pitchFamily="34" charset="0"/>
              <a:ea typeface="等线" panose="02010600030101010101" pitchFamily="2" charset="-122"/>
              <a:cs typeface="Calibri" panose="020F0502020204030204" pitchFamily="34" charset="0"/>
            </a:endParaRPr>
          </a:p>
          <a:p>
            <a:pPr marL="400050" lvl="1" indent="0">
              <a:lnSpc>
                <a:spcPct val="150000"/>
              </a:lnSpc>
              <a:buNone/>
            </a:pPr>
            <a:endParaRPr lang="en-US" altLang="zh-CN" sz="1400" dirty="0">
              <a:latin typeface="Calibri" panose="020F0502020204030204" pitchFamily="34" charset="0"/>
              <a:ea typeface="等线" panose="02010600030101010101" pitchFamily="2" charset="-122"/>
              <a:cs typeface="Calibri" panose="020F0502020204030204" pitchFamily="34" charset="0"/>
            </a:endParaRPr>
          </a:p>
          <a:p>
            <a:pPr marL="0" indent="0">
              <a:lnSpc>
                <a:spcPct val="150000"/>
              </a:lnSpc>
              <a:buNone/>
            </a:pPr>
            <a:endParaRPr lang="zh-CN" altLang="en-US" sz="2400" dirty="0">
              <a:latin typeface="Calibri" panose="020F0502020204030204" pitchFamily="34" charset="0"/>
              <a:cs typeface="Calibri" panose="020F0502020204030204" pitchFamily="34" charset="0"/>
            </a:endParaRPr>
          </a:p>
        </p:txBody>
      </p:sp>
      <p:sp>
        <p:nvSpPr>
          <p:cNvPr id="4" name="Title 1"/>
          <p:cNvSpPr>
            <a:spLocks noGrp="1"/>
          </p:cNvSpPr>
          <p:nvPr>
            <p:ph type="title"/>
          </p:nvPr>
        </p:nvSpPr>
        <p:spPr>
          <a:xfrm>
            <a:off x="488950" y="38100"/>
            <a:ext cx="6827838" cy="1143000"/>
          </a:xfrm>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GB" altLang="en-US" sz="3200" b="1" i="0" u="none" strike="noStrike" kern="0" cap="none" spc="0" normalizeH="0" baseline="0" noProof="1">
                <a:ln>
                  <a:noFill/>
                </a:ln>
                <a:solidFill>
                  <a:srgbClr val="FF0000"/>
                </a:solidFill>
                <a:effectLst>
                  <a:outerShdw blurRad="38100" dist="38100" dir="2700000" algn="tl">
                    <a:srgbClr val="000000">
                      <a:alpha val="43137"/>
                    </a:srgbClr>
                  </a:outerShdw>
                </a:effectLst>
                <a:uLnTx/>
                <a:uFillTx/>
                <a:latin typeface="+mj-lt"/>
                <a:ea typeface="+mj-ea"/>
                <a:cs typeface="+mj-cs"/>
              </a:rPr>
              <a:t>Requirement Gap Analysis</a:t>
            </a:r>
            <a:endParaRPr kumimoji="0" lang="en-GB" altLang="en-US" sz="3200" b="1" i="0" u="none" strike="noStrike" kern="0" cap="none" spc="0" normalizeH="0" baseline="0" noProof="1">
              <a:ln>
                <a:noFill/>
              </a:ln>
              <a:solidFill>
                <a:srgbClr val="FF0000"/>
              </a:solidFill>
              <a:effectLst>
                <a:outerShdw blurRad="38100" dist="38100" dir="2700000" algn="tl">
                  <a:srgbClr val="000000">
                    <a:alpha val="43137"/>
                  </a:srgbClr>
                </a:outerShdw>
              </a:effectLst>
              <a:uLnTx/>
              <a:uFillTx/>
              <a:latin typeface="+mj-lt"/>
              <a:ea typeface="+mj-ea"/>
              <a:cs typeface="+mj-cs"/>
            </a:endParaRPr>
          </a:p>
        </p:txBody>
      </p:sp>
      <p:sp>
        <p:nvSpPr>
          <p:cNvPr id="10" name="文本框 9"/>
          <p:cNvSpPr txBox="1"/>
          <p:nvPr/>
        </p:nvSpPr>
        <p:spPr>
          <a:xfrm>
            <a:off x="295275" y="4435366"/>
            <a:ext cx="8134350" cy="2294255"/>
          </a:xfrm>
          <a:prstGeom prst="rect">
            <a:avLst/>
          </a:prstGeom>
          <a:noFill/>
        </p:spPr>
        <p:txBody>
          <a:bodyPr wrap="square">
            <a:spAutoFit/>
          </a:bodyPr>
          <a:lstStyle/>
          <a:p>
            <a:pPr marL="342900" marR="0" lvl="0" indent="-342900" algn="l" defTabSz="914400" rtl="0" eaLnBrk="0" fontAlgn="base" latinLnBrk="0" hangingPunct="0">
              <a:lnSpc>
                <a:spcPct val="150000"/>
              </a:lnSpc>
              <a:spcBef>
                <a:spcPct val="20000"/>
              </a:spcBef>
              <a:spcAft>
                <a:spcPct val="0"/>
              </a:spcAft>
              <a:buClrTx/>
              <a:buSzTx/>
              <a:buFontTx/>
              <a:buBlip>
                <a:blip r:embed="rId1"/>
              </a:buBlip>
              <a:defRPr/>
            </a:pPr>
            <a:r>
              <a:rPr lang="en-US" altLang="zh-CN" sz="1800" b="1" kern="0" dirty="0">
                <a:solidFill>
                  <a:prstClr val="black"/>
                </a:solidFill>
                <a:latin typeface="Calibri" panose="020F0502020204030204" pitchFamily="34" charset="0"/>
                <a:ea typeface="等线" panose="02010600030101010101" pitchFamily="2" charset="-122"/>
                <a:cs typeface="Calibri" panose="020F0502020204030204" pitchFamily="34" charset="0"/>
              </a:rPr>
              <a:t>Study on Data Integrity Service in IOT  </a:t>
            </a:r>
            <a:endParaRPr lang="en-US" altLang="zh-CN" sz="1800" b="1" kern="0" dirty="0">
              <a:solidFill>
                <a:prstClr val="black"/>
              </a:solidFill>
              <a:latin typeface="Calibri" panose="020F0502020204030204" pitchFamily="34" charset="0"/>
              <a:ea typeface="等线" panose="02010600030101010101" pitchFamily="2" charset="-122"/>
              <a:cs typeface="Calibri" panose="020F0502020204030204" pitchFamily="34" charset="0"/>
            </a:endParaRPr>
          </a:p>
          <a:p>
            <a:pPr marL="742950" lvl="1" indent="-285750" eaLnBrk="0" hangingPunct="0">
              <a:lnSpc>
                <a:spcPct val="150000"/>
              </a:lnSpc>
              <a:spcBef>
                <a:spcPct val="20000"/>
              </a:spcBef>
              <a:buClr>
                <a:srgbClr val="C00000"/>
              </a:buClr>
              <a:buFont typeface="Arial" panose="020B0604020202020204" pitchFamily="34" charset="0"/>
              <a:buChar char="•"/>
              <a:defRPr/>
            </a:pPr>
            <a:r>
              <a:rPr lang="en-US" altLang="zh-CN" sz="1400" dirty="0">
                <a:latin typeface="Calibri" panose="020F0502020204030204" pitchFamily="34" charset="0"/>
                <a:ea typeface="等线" panose="02010600030101010101" pitchFamily="2" charset="-122"/>
                <a:cs typeface="Calibri" panose="020F0502020204030204" pitchFamily="34" charset="0"/>
              </a:rPr>
              <a:t>This SID is designed to provide </a:t>
            </a:r>
            <a:r>
              <a:rPr lang="en-US" altLang="zh-CN" sz="1400" dirty="0">
                <a:latin typeface="Calibri" panose="020F0502020204030204" pitchFamily="34" charset="0"/>
                <a:cs typeface="Calibri" panose="020F0502020204030204" pitchFamily="34" charset="0"/>
                <a:sym typeface="+mn-ea"/>
              </a:rPr>
              <a:t>Data </a:t>
            </a:r>
            <a:r>
              <a:rPr lang="en-US" altLang="zh-CN" sz="1400">
                <a:latin typeface="Calibri" panose="020F0502020204030204" pitchFamily="34" charset="0"/>
                <a:cs typeface="Calibri" panose="020F0502020204030204" pitchFamily="34" charset="0"/>
                <a:sym typeface="+mn-ea"/>
              </a:rPr>
              <a:t>Integrity Service in IOT</a:t>
            </a:r>
            <a:r>
              <a:rPr lang="en-US" altLang="zh-CN" sz="1400" dirty="0">
                <a:latin typeface="Calibri" panose="020F0502020204030204" pitchFamily="34" charset="0"/>
                <a:ea typeface="等线" panose="02010600030101010101" pitchFamily="2" charset="-122"/>
                <a:cs typeface="Calibri" panose="020F0502020204030204" pitchFamily="34" charset="0"/>
              </a:rPr>
              <a:t> from UE to a</a:t>
            </a:r>
            <a:r>
              <a:rPr lang="zh-CN" altLang="en-US" sz="1400" dirty="0">
                <a:latin typeface="Calibri" panose="020F0502020204030204" pitchFamily="34" charset="0"/>
                <a:ea typeface="等线" panose="02010600030101010101" pitchFamily="2" charset="-122"/>
                <a:cs typeface="Calibri" panose="020F0502020204030204" pitchFamily="34" charset="0"/>
              </a:rPr>
              <a:t> </a:t>
            </a:r>
            <a:r>
              <a:rPr lang="en-US" altLang="zh-CN" sz="1400" dirty="0">
                <a:latin typeface="Calibri" panose="020F0502020204030204" pitchFamily="34" charset="0"/>
                <a:ea typeface="等线" panose="02010600030101010101" pitchFamily="2" charset="-122"/>
                <a:cs typeface="Calibri" panose="020F0502020204030204" pitchFamily="34" charset="0"/>
              </a:rPr>
              <a:t>third</a:t>
            </a:r>
            <a:r>
              <a:rPr lang="zh-CN" altLang="en-US" sz="1400" dirty="0">
                <a:latin typeface="Calibri" panose="020F0502020204030204" pitchFamily="34" charset="0"/>
                <a:ea typeface="等线" panose="02010600030101010101" pitchFamily="2" charset="-122"/>
                <a:cs typeface="Calibri" panose="020F0502020204030204" pitchFamily="34" charset="0"/>
              </a:rPr>
              <a:t> </a:t>
            </a:r>
            <a:r>
              <a:rPr lang="en-US" altLang="zh-CN" sz="1400" dirty="0">
                <a:latin typeface="Calibri" panose="020F0502020204030204" pitchFamily="34" charset="0"/>
                <a:ea typeface="等线" panose="02010600030101010101" pitchFamily="2" charset="-122"/>
                <a:cs typeface="Calibri" panose="020F0502020204030204" pitchFamily="34" charset="0"/>
              </a:rPr>
              <a:t>party</a:t>
            </a:r>
            <a:r>
              <a:rPr lang="zh-CN" altLang="en-US" sz="1400" dirty="0">
                <a:latin typeface="Calibri" panose="020F0502020204030204" pitchFamily="34" charset="0"/>
                <a:ea typeface="等线" panose="02010600030101010101" pitchFamily="2" charset="-122"/>
                <a:cs typeface="Calibri" panose="020F0502020204030204" pitchFamily="34" charset="0"/>
              </a:rPr>
              <a:t> </a:t>
            </a:r>
            <a:r>
              <a:rPr lang="en-US" altLang="zh-CN" sz="1400" dirty="0">
                <a:latin typeface="Calibri" panose="020F0502020204030204" pitchFamily="34" charset="0"/>
                <a:ea typeface="等线" panose="02010600030101010101" pitchFamily="2" charset="-122"/>
                <a:cs typeface="Calibri" panose="020F0502020204030204" pitchFamily="34" charset="0"/>
              </a:rPr>
              <a:t>SP in application layer.</a:t>
            </a:r>
            <a:endParaRPr lang="en-US" altLang="zh-CN" sz="1400" dirty="0">
              <a:latin typeface="Calibri" panose="020F0502020204030204" pitchFamily="34" charset="0"/>
              <a:ea typeface="等线" panose="02010600030101010101" pitchFamily="2" charset="-122"/>
              <a:cs typeface="Calibri" panose="020F0502020204030204" pitchFamily="34" charset="0"/>
            </a:endParaRPr>
          </a:p>
          <a:p>
            <a:pPr marL="742950" lvl="1" indent="-285750" eaLnBrk="0" hangingPunct="0">
              <a:lnSpc>
                <a:spcPct val="150000"/>
              </a:lnSpc>
              <a:spcBef>
                <a:spcPct val="20000"/>
              </a:spcBef>
              <a:buClr>
                <a:srgbClr val="C00000"/>
              </a:buClr>
              <a:buFont typeface="Arial" panose="020B0604020202020204" pitchFamily="34" charset="0"/>
              <a:buChar char="•"/>
              <a:defRPr/>
            </a:pPr>
            <a:r>
              <a:rPr lang="en-US" altLang="zh-CN" sz="1400" dirty="0">
                <a:latin typeface="Calibri" panose="020F0502020204030204" pitchFamily="34" charset="0"/>
                <a:ea typeface="等线" panose="02010600030101010101" pitchFamily="2" charset="-122"/>
                <a:cs typeface="Calibri" panose="020F0502020204030204" pitchFamily="34" charset="0"/>
              </a:rPr>
              <a:t>Have no effcts on Nework layer and UE.</a:t>
            </a:r>
            <a:endParaRPr lang="en-US" altLang="zh-CN" sz="1400" dirty="0">
              <a:latin typeface="Calibri" panose="020F0502020204030204" pitchFamily="34" charset="0"/>
              <a:ea typeface="等线" panose="02010600030101010101" pitchFamily="2" charset="-122"/>
              <a:cs typeface="Calibri" panose="020F0502020204030204" pitchFamily="34" charset="0"/>
            </a:endParaRPr>
          </a:p>
          <a:p>
            <a:pPr marL="742950" lvl="1" indent="-285750" eaLnBrk="0" hangingPunct="0">
              <a:lnSpc>
                <a:spcPct val="150000"/>
              </a:lnSpc>
              <a:spcBef>
                <a:spcPct val="20000"/>
              </a:spcBef>
              <a:buClr>
                <a:srgbClr val="C00000"/>
              </a:buClr>
              <a:buFont typeface="Arial" panose="020B0604020202020204" pitchFamily="34" charset="0"/>
              <a:buChar char="•"/>
              <a:defRPr/>
            </a:pPr>
            <a:endParaRPr lang="en-US" altLang="zh-CN" sz="1400" dirty="0">
              <a:latin typeface="Calibri" panose="020F0502020204030204" pitchFamily="34" charset="0"/>
              <a:ea typeface="等线" panose="02010600030101010101" pitchFamily="2" charset="-122"/>
              <a:cs typeface="Calibri" panose="020F0502020204030204" pitchFamily="34" charset="0"/>
            </a:endParaRPr>
          </a:p>
          <a:p>
            <a:pPr lvl="1" eaLnBrk="0" hangingPunct="0">
              <a:lnSpc>
                <a:spcPct val="150000"/>
              </a:lnSpc>
              <a:spcBef>
                <a:spcPct val="20000"/>
              </a:spcBef>
              <a:buClr>
                <a:srgbClr val="C00000"/>
              </a:buClr>
              <a:defRPr/>
            </a:pPr>
            <a:endParaRPr lang="en-US" altLang="zh-CN" sz="1400" dirty="0">
              <a:solidFill>
                <a:srgbClr val="1D1D1A"/>
              </a:solidFill>
              <a:latin typeface="Calibri" panose="020F0502020204030204" pitchFamily="34" charset="0"/>
              <a:cs typeface="Calibri" panose="020F0502020204030204" pitchFamily="34" charset="0"/>
            </a:endParaRPr>
          </a:p>
        </p:txBody>
      </p:sp>
      <p:sp>
        <p:nvSpPr>
          <p:cNvPr id="6" name="内容占位符 2"/>
          <p:cNvSpPr txBox="1"/>
          <p:nvPr/>
        </p:nvSpPr>
        <p:spPr>
          <a:xfrm>
            <a:off x="295275" y="2722647"/>
            <a:ext cx="8388350" cy="1712595"/>
          </a:xfrm>
          <a:prstGeom prst="rect">
            <a:avLst/>
          </a:prstGeom>
          <a:noFill/>
          <a:ln w="9525">
            <a:noFill/>
          </a:ln>
        </p:spPr>
        <p:txBody>
          <a:bodyPr anchor="t">
            <a:spAutoFit/>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lnSpc>
                <a:spcPct val="150000"/>
              </a:lnSpc>
            </a:pPr>
            <a:r>
              <a:rPr lang="en-US" altLang="zh-CN" sz="1800" b="1" kern="0" dirty="0">
                <a:latin typeface="Calibri" panose="020F0502020204030204" pitchFamily="34" charset="0"/>
                <a:ea typeface="等线" panose="02010600030101010101" pitchFamily="2" charset="-122"/>
                <a:cs typeface="Calibri" panose="020F0502020204030204" pitchFamily="34" charset="0"/>
              </a:rPr>
              <a:t>GBA</a:t>
            </a:r>
            <a:r>
              <a:rPr lang="zh-CN" altLang="en-US" sz="1800" b="1" kern="0" dirty="0">
                <a:latin typeface="Calibri" panose="020F0502020204030204" pitchFamily="34" charset="0"/>
                <a:ea typeface="等线" panose="02010600030101010101" pitchFamily="2" charset="-122"/>
                <a:cs typeface="Calibri" panose="020F0502020204030204" pitchFamily="34" charset="0"/>
              </a:rPr>
              <a:t>（</a:t>
            </a:r>
            <a:r>
              <a:rPr lang="en-US" altLang="zh-CN" sz="1800" b="1" kern="0" dirty="0">
                <a:latin typeface="Calibri" panose="020F0502020204030204" pitchFamily="34" charset="0"/>
                <a:ea typeface="等线" panose="02010600030101010101" pitchFamily="2" charset="-122"/>
                <a:cs typeface="Calibri" panose="020F0502020204030204" pitchFamily="34" charset="0"/>
              </a:rPr>
              <a:t>SA3</a:t>
            </a:r>
            <a:r>
              <a:rPr lang="zh-CN" altLang="en-US" sz="1800" b="1" kern="0" dirty="0">
                <a:latin typeface="Calibri" panose="020F0502020204030204" pitchFamily="34" charset="0"/>
                <a:ea typeface="等线" panose="02010600030101010101" pitchFamily="2" charset="-122"/>
                <a:cs typeface="Calibri" panose="020F0502020204030204" pitchFamily="34" charset="0"/>
              </a:rPr>
              <a:t>）</a:t>
            </a:r>
            <a:endParaRPr lang="en-US" altLang="zh-CN" sz="1800" b="1" kern="0" dirty="0">
              <a:latin typeface="Calibri" panose="020F0502020204030204" pitchFamily="34" charset="0"/>
              <a:ea typeface="等线" panose="02010600030101010101" pitchFamily="2" charset="-122"/>
              <a:cs typeface="Calibri" panose="020F0502020204030204" pitchFamily="34" charset="0"/>
            </a:endParaRPr>
          </a:p>
          <a:p>
            <a:pPr lvl="1">
              <a:lnSpc>
                <a:spcPct val="150000"/>
              </a:lnSpc>
            </a:pPr>
            <a:r>
              <a:rPr lang="en-US" altLang="zh-CN" sz="1400" kern="0" dirty="0">
                <a:latin typeface="Calibri" panose="020F0502020204030204" pitchFamily="34" charset="0"/>
                <a:ea typeface="等线" panose="02010600030101010101" pitchFamily="2" charset="-122"/>
                <a:cs typeface="Calibri" panose="020F0502020204030204" pitchFamily="34" charset="0"/>
              </a:rPr>
              <a:t>TS 33.220 </a:t>
            </a:r>
            <a:r>
              <a:rPr lang="en-GB" altLang="zh-CN" sz="1400" kern="0" dirty="0">
                <a:latin typeface="Calibri" panose="020F0502020204030204" pitchFamily="34" charset="0"/>
                <a:ea typeface="等线" panose="02010600030101010101" pitchFamily="2" charset="-122"/>
                <a:cs typeface="Calibri" panose="020F0502020204030204" pitchFamily="34" charset="0"/>
              </a:rPr>
              <a:t> describes the security features and mechanisms to bootstrap authentication and key agreement for application security. </a:t>
            </a:r>
            <a:endParaRPr lang="en-US" altLang="zh-CN" sz="1400" kern="0" dirty="0">
              <a:latin typeface="Calibri" panose="020F0502020204030204" pitchFamily="34" charset="0"/>
              <a:ea typeface="等线" panose="02010600030101010101" pitchFamily="2" charset="-122"/>
              <a:cs typeface="Calibri" panose="020F0502020204030204" pitchFamily="34" charset="0"/>
            </a:endParaRPr>
          </a:p>
          <a:p>
            <a:pPr lvl="1"/>
            <a:r>
              <a:rPr lang="en-US" altLang="zh-CN" sz="1400" kern="0" dirty="0">
                <a:latin typeface="Calibri" panose="020F0502020204030204" pitchFamily="34" charset="0"/>
                <a:ea typeface="等线" panose="02010600030101010101" pitchFamily="2" charset="-122"/>
                <a:cs typeface="Calibri" panose="020F0502020204030204" pitchFamily="34" charset="0"/>
              </a:rPr>
              <a:t>GAP1:GBA provide an authentication mechanism in 4G network layer</a:t>
            </a:r>
            <a:endParaRPr lang="en-US" altLang="zh-CN" sz="1400" kern="0" dirty="0">
              <a:latin typeface="Calibri" panose="020F0502020204030204" pitchFamily="34" charset="0"/>
              <a:ea typeface="等线" panose="02010600030101010101" pitchFamily="2" charset="-122"/>
              <a:cs typeface="Calibri" panose="020F0502020204030204" pitchFamily="34" charset="0"/>
            </a:endParaRPr>
          </a:p>
          <a:p>
            <a:pPr lvl="1"/>
            <a:r>
              <a:rPr lang="en-US" altLang="zh-CN" sz="1400" kern="0" dirty="0">
                <a:latin typeface="Calibri" panose="020F0502020204030204" pitchFamily="34" charset="0"/>
                <a:ea typeface="等线" panose="02010600030101010101" pitchFamily="2" charset="-122"/>
                <a:cs typeface="Calibri" panose="020F0502020204030204" pitchFamily="34" charset="0"/>
              </a:rPr>
              <a:t>GAP2:</a:t>
            </a:r>
            <a:r>
              <a:rPr lang="en-US" altLang="zh-CN" sz="1400" dirty="0">
                <a:latin typeface="Calibri" panose="020F0502020204030204" pitchFamily="34" charset="0"/>
                <a:ea typeface="等线" panose="02010600030101010101" pitchFamily="2" charset="-122"/>
                <a:cs typeface="Calibri" panose="020F0502020204030204" pitchFamily="34" charset="0"/>
                <a:sym typeface="+mn-ea"/>
              </a:rPr>
              <a:t>Identify new Network Element BSF and protocols</a:t>
            </a:r>
            <a:r>
              <a:rPr lang="en-US" altLang="zh-CN" sz="1400" dirty="0">
                <a:latin typeface="Calibri" panose="020F0502020204030204" pitchFamily="34" charset="0"/>
                <a:ea typeface="等线" panose="02010600030101010101" pitchFamily="2" charset="-122"/>
                <a:cs typeface="Calibri" panose="020F0502020204030204" pitchFamily="34" charset="0"/>
              </a:rPr>
              <a:t>. </a:t>
            </a:r>
            <a:endParaRPr lang="zh-CN" altLang="en-US" sz="1400" kern="0" dirty="0">
              <a:latin typeface="Calibri" panose="020F0502020204030204" pitchFamily="34" charset="0"/>
              <a:ea typeface="等线" panose="02010600030101010101" pitchFamily="2" charset="-122"/>
              <a:cs typeface="Calibri" panose="020F0502020204030204" pitchFamily="34" charset="0"/>
            </a:endParaRPr>
          </a:p>
        </p:txBody>
      </p:sp>
    </p:spTree>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5853430" y="3878580"/>
            <a:ext cx="2423795" cy="2111375"/>
          </a:xfrm>
          <a:prstGeom prst="rect">
            <a:avLst/>
          </a:prstGeom>
          <a:solidFill>
            <a:schemeClr val="accent6">
              <a:lumMod val="40000"/>
              <a:lumOff val="60000"/>
            </a:schemeClr>
          </a:solidFill>
          <a:ln w="9525" cap="flat" cmpd="sng" algn="ctr">
            <a:solidFill>
              <a:srgbClr val="FF0000"/>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Tx/>
              <a:buNone/>
            </a:pPr>
            <a:endParaRPr kumimoji="0" lang="en-GB" altLang="en-US" sz="1000" b="0" i="0" u="none" strike="noStrike" cap="none" normalizeH="0" baseline="0" smtClean="0">
              <a:ln>
                <a:noFill/>
              </a:ln>
              <a:solidFill>
                <a:schemeClr val="tx1"/>
              </a:solidFill>
              <a:effectLst/>
              <a:cs typeface="Arial" panose="020B0604020202020204" pitchFamily="34" charset="0"/>
            </a:endParaRPr>
          </a:p>
        </p:txBody>
      </p:sp>
      <p:sp>
        <p:nvSpPr>
          <p:cNvPr id="4" name="Title 1"/>
          <p:cNvSpPr>
            <a:spLocks noGrp="1"/>
          </p:cNvSpPr>
          <p:nvPr>
            <p:ph type="title"/>
          </p:nvPr>
        </p:nvSpPr>
        <p:spPr>
          <a:xfrm>
            <a:off x="631825" y="256624"/>
            <a:ext cx="6827838" cy="1143000"/>
          </a:xfrm>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defRPr/>
            </a:pPr>
            <a:r>
              <a:rPr lang="en-GB" altLang="en-US" b="1" noProof="1">
                <a:effectLst>
                  <a:outerShdw blurRad="38100" dist="38100" dir="2700000" algn="tl">
                    <a:srgbClr val="000000">
                      <a:alpha val="43137"/>
                    </a:srgbClr>
                  </a:outerShdw>
                </a:effectLst>
              </a:rPr>
              <a:t>What SA</a:t>
            </a:r>
            <a:r>
              <a:rPr lang="en-US" altLang="en-GB" b="1" noProof="1">
                <a:effectLst>
                  <a:outerShdw blurRad="38100" dist="38100" dir="2700000" algn="tl">
                    <a:srgbClr val="000000">
                      <a:alpha val="43137"/>
                    </a:srgbClr>
                  </a:outerShdw>
                </a:effectLst>
              </a:rPr>
              <a:t>6</a:t>
            </a:r>
            <a:r>
              <a:rPr lang="en-GB" altLang="en-US" b="1" noProof="1">
                <a:effectLst>
                  <a:outerShdw blurRad="38100" dist="38100" dir="2700000" algn="tl">
                    <a:srgbClr val="000000">
                      <a:alpha val="43137"/>
                    </a:srgbClr>
                  </a:outerShdw>
                </a:effectLst>
              </a:rPr>
              <a:t> can do?</a:t>
            </a:r>
            <a:endParaRPr kumimoji="0" lang="en-GB" altLang="en-US" sz="3200" b="1" i="0" u="none" strike="noStrike" kern="0" cap="none" spc="0" normalizeH="0" baseline="0" noProof="1">
              <a:ln>
                <a:noFill/>
              </a:ln>
              <a:solidFill>
                <a:srgbClr val="FF0000"/>
              </a:solidFill>
              <a:effectLst>
                <a:outerShdw blurRad="38100" dist="38100" dir="2700000" algn="tl">
                  <a:srgbClr val="000000">
                    <a:alpha val="43137"/>
                  </a:srgbClr>
                </a:outerShdw>
              </a:effectLst>
              <a:uLnTx/>
              <a:uFillTx/>
              <a:latin typeface="+mj-lt"/>
              <a:ea typeface="+mj-ea"/>
              <a:cs typeface="+mj-cs"/>
            </a:endParaRPr>
          </a:p>
        </p:txBody>
      </p:sp>
      <p:sp>
        <p:nvSpPr>
          <p:cNvPr id="19" name="矩形 1"/>
          <p:cNvSpPr/>
          <p:nvPr/>
        </p:nvSpPr>
        <p:spPr>
          <a:xfrm>
            <a:off x="183181" y="1106276"/>
            <a:ext cx="9348537" cy="398780"/>
          </a:xfrm>
          <a:prstGeom prst="rect">
            <a:avLst/>
          </a:prstGeom>
          <a:noFill/>
          <a:ln w="9525">
            <a:noFill/>
          </a:ln>
        </p:spPr>
        <p:txBody>
          <a:bodyPr wrap="square" anchor="t">
            <a:spAutoFit/>
          </a:bodyPr>
          <a:lstStyle/>
          <a:p>
            <a:pPr marL="342900" indent="-342900" eaLnBrk="0" hangingPunct="0">
              <a:spcBef>
                <a:spcPts val="600"/>
              </a:spcBef>
              <a:spcAft>
                <a:spcPts val="600"/>
              </a:spcAft>
              <a:buBlip>
                <a:blip r:embed="rId1"/>
              </a:buBlip>
            </a:pPr>
            <a:r>
              <a:rPr lang="en-US" altLang="zh-CN" sz="2000" b="1" dirty="0">
                <a:effectLst/>
                <a:latin typeface="Calibri" panose="020F0502020204030204" pitchFamily="34" charset="0"/>
                <a:cs typeface="Calibri" panose="020F0502020204030204" pitchFamily="34" charset="0"/>
              </a:rPr>
              <a:t>Data </a:t>
            </a:r>
            <a:r>
              <a:rPr lang="en-US" altLang="zh-CN" sz="2000" b="1">
                <a:effectLst/>
                <a:latin typeface="Calibri" panose="020F0502020204030204" pitchFamily="34" charset="0"/>
                <a:cs typeface="Calibri" panose="020F0502020204030204" pitchFamily="34" charset="0"/>
              </a:rPr>
              <a:t>Integrity Service in IOT</a:t>
            </a:r>
            <a:endParaRPr lang="en-US" altLang="zh-CN" sz="2000" b="1" noProof="1" dirty="0">
              <a:effectLst/>
              <a:latin typeface="Calibri" panose="020F0502020204030204" pitchFamily="34" charset="0"/>
              <a:cs typeface="Calibri" panose="020F0502020204030204" pitchFamily="34" charset="0"/>
              <a:sym typeface="+mn-ea"/>
            </a:endParaRPr>
          </a:p>
        </p:txBody>
      </p:sp>
      <p:sp>
        <p:nvSpPr>
          <p:cNvPr id="21" name="文本框 20"/>
          <p:cNvSpPr txBox="1"/>
          <p:nvPr/>
        </p:nvSpPr>
        <p:spPr>
          <a:xfrm>
            <a:off x="962151" y="3056983"/>
            <a:ext cx="409265" cy="460375"/>
          </a:xfrm>
          <a:prstGeom prst="rect">
            <a:avLst/>
          </a:prstGeom>
          <a:noFill/>
        </p:spPr>
        <p:txBody>
          <a:bodyPr wrap="square" rtlCol="0">
            <a:spAutoFit/>
          </a:bodyPr>
          <a:lstStyle/>
          <a:p>
            <a:pPr marL="342900" indent="-342900">
              <a:buFont typeface="+mj-ea"/>
              <a:buAutoNum type="circleNumDbPlain"/>
            </a:pPr>
            <a:endParaRPr lang="en-US" altLang="zh-CN" sz="1200" b="1" dirty="0"/>
          </a:p>
          <a:p>
            <a:pPr marL="342900" indent="-342900">
              <a:buFont typeface="+mj-ea"/>
              <a:buAutoNum type="circleNumDbPlain" startAt="2"/>
            </a:pPr>
            <a:endParaRPr lang="zh-CN" altLang="en-US" sz="1200" b="1" dirty="0"/>
          </a:p>
        </p:txBody>
      </p:sp>
      <p:sp>
        <p:nvSpPr>
          <p:cNvPr id="22" name="文本框 21"/>
          <p:cNvSpPr txBox="1"/>
          <p:nvPr/>
        </p:nvSpPr>
        <p:spPr>
          <a:xfrm>
            <a:off x="959377" y="3596673"/>
            <a:ext cx="409265" cy="521970"/>
          </a:xfrm>
          <a:prstGeom prst="rect">
            <a:avLst/>
          </a:prstGeom>
          <a:noFill/>
        </p:spPr>
        <p:txBody>
          <a:bodyPr wrap="square" rtlCol="0">
            <a:spAutoFit/>
          </a:bodyPr>
          <a:lstStyle/>
          <a:p>
            <a:pPr marL="342900" indent="-342900">
              <a:buFont typeface="+mj-ea"/>
              <a:buAutoNum type="circleNumDbPlain"/>
            </a:pPr>
            <a:endParaRPr lang="en-US" altLang="zh-CN" sz="1400" dirty="0">
              <a:latin typeface="Calibri" panose="020F0502020204030204" pitchFamily="34" charset="0"/>
              <a:cs typeface="Calibri" panose="020F0502020204030204" pitchFamily="34" charset="0"/>
            </a:endParaRPr>
          </a:p>
          <a:p>
            <a:pPr marL="342900" indent="-342900">
              <a:buFont typeface="+mj-ea"/>
              <a:buAutoNum type="circleNumDbPlain" startAt="3"/>
            </a:pPr>
            <a:endParaRPr lang="en-US" altLang="zh-CN" sz="1400" dirty="0">
              <a:latin typeface="Calibri" panose="020F0502020204030204" pitchFamily="34" charset="0"/>
              <a:cs typeface="Calibri" panose="020F0502020204030204" pitchFamily="34" charset="0"/>
            </a:endParaRPr>
          </a:p>
        </p:txBody>
      </p:sp>
      <p:sp>
        <p:nvSpPr>
          <p:cNvPr id="2" name="文本框 1"/>
          <p:cNvSpPr txBox="1"/>
          <p:nvPr/>
        </p:nvSpPr>
        <p:spPr>
          <a:xfrm>
            <a:off x="377190" y="1385570"/>
            <a:ext cx="8602980" cy="1938020"/>
          </a:xfrm>
          <a:prstGeom prst="rect">
            <a:avLst/>
          </a:prstGeom>
          <a:noFill/>
        </p:spPr>
        <p:txBody>
          <a:bodyPr wrap="square">
            <a:spAutoFit/>
          </a:bodyPr>
          <a:p>
            <a:pPr marL="0" marR="0" lvl="0" indent="0" algn="l" defTabSz="914400" rtl="0" eaLnBrk="0" hangingPunct="0">
              <a:lnSpc>
                <a:spcPct val="150000"/>
              </a:lnSpc>
              <a:spcBef>
                <a:spcPct val="0"/>
              </a:spcBef>
              <a:spcAft>
                <a:spcPct val="0"/>
              </a:spcAft>
              <a:buClrTx/>
              <a:buSzTx/>
              <a:buFontTx/>
              <a:buNone/>
              <a:defRPr/>
            </a:pPr>
            <a:r>
              <a:rPr kumimoji="0" lang="en-US" altLang="ko-KR" sz="1600" b="0" i="0" u="none" strike="noStrike" cap="none" spc="0" normalizeH="0" baseline="0" dirty="0">
                <a:solidFill>
                  <a:prstClr val="black"/>
                </a:solidFill>
                <a:latin typeface="Calibri" panose="020F0502020204030204" pitchFamily="34" charset="0"/>
                <a:ea typeface="Malgun Gothic" panose="020B0503020000020004" pitchFamily="34" charset="-127"/>
                <a:cs typeface="Calibri" panose="020F0502020204030204" pitchFamily="34" charset="0"/>
              </a:rPr>
              <a:t>1)Analyze existing  requirements of data integrity service based on TS 22.261 Subclause 8.9.</a:t>
            </a:r>
            <a:endParaRPr kumimoji="0" lang="en-US" altLang="ko-KR" sz="1600" b="0" i="0" u="none" strike="noStrike" cap="none" spc="0" normalizeH="0" baseline="0" dirty="0">
              <a:solidFill>
                <a:prstClr val="black"/>
              </a:solidFill>
              <a:latin typeface="Calibri" panose="020F0502020204030204" pitchFamily="34" charset="0"/>
              <a:ea typeface="Malgun Gothic" panose="020B0503020000020004" pitchFamily="34" charset="-127"/>
              <a:cs typeface="Calibri" panose="020F0502020204030204" pitchFamily="34" charset="0"/>
            </a:endParaRPr>
          </a:p>
          <a:p>
            <a:pPr marL="0" marR="0" lvl="0" indent="0" algn="l" defTabSz="914400" rtl="0" eaLnBrk="0" hangingPunct="0">
              <a:lnSpc>
                <a:spcPct val="150000"/>
              </a:lnSpc>
              <a:spcBef>
                <a:spcPct val="0"/>
              </a:spcBef>
              <a:spcAft>
                <a:spcPct val="0"/>
              </a:spcAft>
              <a:buClrTx/>
              <a:buSzTx/>
              <a:buFontTx/>
              <a:buNone/>
              <a:defRPr/>
            </a:pPr>
            <a:r>
              <a:rPr kumimoji="0" lang="en-US" altLang="ko-KR" sz="1600" b="0" i="0" u="none" strike="noStrike" cap="none" spc="0" normalizeH="0" baseline="0" dirty="0">
                <a:solidFill>
                  <a:prstClr val="black"/>
                </a:solidFill>
                <a:latin typeface="Calibri" panose="020F0502020204030204" pitchFamily="34" charset="0"/>
                <a:ea typeface="Malgun Gothic" panose="020B0503020000020004" pitchFamily="34" charset="-127"/>
                <a:cs typeface="Calibri" panose="020F0502020204030204" pitchFamily="34" charset="0"/>
              </a:rPr>
              <a:t>2)Evaluate application architectural requirements and application layer architectures for data integrity service.</a:t>
            </a:r>
            <a:endParaRPr kumimoji="0" lang="en-US" altLang="ko-KR" sz="1600" b="0" i="0" u="none" strike="noStrike" cap="none" spc="0" normalizeH="0" baseline="0" dirty="0">
              <a:solidFill>
                <a:prstClr val="black"/>
              </a:solidFill>
              <a:latin typeface="Calibri" panose="020F0502020204030204" pitchFamily="34" charset="0"/>
              <a:ea typeface="Malgun Gothic" panose="020B0503020000020004" pitchFamily="34" charset="-127"/>
              <a:cs typeface="Calibri" panose="020F0502020204030204" pitchFamily="34" charset="0"/>
            </a:endParaRPr>
          </a:p>
          <a:p>
            <a:pPr marL="0" marR="0" lvl="0" indent="0" algn="l" defTabSz="914400" rtl="0" eaLnBrk="0" hangingPunct="0">
              <a:lnSpc>
                <a:spcPct val="150000"/>
              </a:lnSpc>
              <a:spcBef>
                <a:spcPct val="0"/>
              </a:spcBef>
              <a:spcAft>
                <a:spcPct val="0"/>
              </a:spcAft>
              <a:buClrTx/>
              <a:buSzTx/>
              <a:buFontTx/>
              <a:buNone/>
              <a:defRPr/>
            </a:pPr>
            <a:r>
              <a:rPr kumimoji="0" lang="en-US" altLang="ko-KR" sz="1600" b="0" i="0" u="none" strike="noStrike" cap="none" spc="0" normalizeH="0" baseline="0" dirty="0">
                <a:solidFill>
                  <a:prstClr val="black"/>
                </a:solidFill>
                <a:latin typeface="Calibri" panose="020F0502020204030204" pitchFamily="34" charset="0"/>
                <a:ea typeface="Malgun Gothic" panose="020B0503020000020004" pitchFamily="34" charset="-127"/>
                <a:cs typeface="Calibri" panose="020F0502020204030204" pitchFamily="34" charset="0"/>
              </a:rPr>
              <a:t>3)Analyze the re-use of functionalities from SA6 specifications for the solutions, where applicable.</a:t>
            </a:r>
            <a:endParaRPr kumimoji="0" lang="en-US" altLang="ko-KR" sz="1600" b="0" i="0" u="none" strike="noStrike" cap="none" spc="0" normalizeH="0" baseline="0" dirty="0">
              <a:solidFill>
                <a:prstClr val="black"/>
              </a:solidFill>
              <a:latin typeface="Calibri" panose="020F0502020204030204" pitchFamily="34" charset="0"/>
              <a:ea typeface="Malgun Gothic" panose="020B0503020000020004" pitchFamily="34" charset="-127"/>
              <a:cs typeface="Calibri" panose="020F0502020204030204" pitchFamily="34" charset="0"/>
            </a:endParaRPr>
          </a:p>
          <a:p>
            <a:pPr marL="0" marR="0" lvl="0" indent="0" algn="l" defTabSz="914400" rtl="0" eaLnBrk="0" hangingPunct="0">
              <a:lnSpc>
                <a:spcPct val="150000"/>
              </a:lnSpc>
              <a:spcBef>
                <a:spcPct val="0"/>
              </a:spcBef>
              <a:spcAft>
                <a:spcPct val="0"/>
              </a:spcAft>
              <a:buClrTx/>
              <a:buSzTx/>
              <a:buFontTx/>
              <a:buNone/>
              <a:defRPr/>
            </a:pPr>
            <a:r>
              <a:rPr kumimoji="0" lang="en-US" altLang="ko-KR" sz="1600" b="0" i="0" u="none" strike="noStrike" cap="none" spc="0" normalizeH="0" baseline="0" dirty="0">
                <a:solidFill>
                  <a:prstClr val="black"/>
                </a:solidFill>
                <a:latin typeface="Calibri" panose="020F0502020204030204" pitchFamily="34" charset="0"/>
                <a:ea typeface="Malgun Gothic" panose="020B0503020000020004" pitchFamily="34" charset="-127"/>
                <a:cs typeface="Calibri" panose="020F0502020204030204" pitchFamily="34" charset="0"/>
              </a:rPr>
              <a:t>4)Identify key issues and develop solutions based on 1) -3) .</a:t>
            </a:r>
            <a:endParaRPr kumimoji="0" lang="en-US" altLang="ko-KR" sz="1600" b="0" i="0" u="none" strike="noStrike" cap="none" spc="0" normalizeH="0" baseline="0" dirty="0">
              <a:solidFill>
                <a:prstClr val="black"/>
              </a:solidFill>
              <a:latin typeface="Calibri" panose="020F0502020204030204" pitchFamily="34" charset="0"/>
              <a:ea typeface="Malgun Gothic" panose="020B0503020000020004" pitchFamily="34" charset="-127"/>
              <a:cs typeface="Calibri" panose="020F0502020204030204" pitchFamily="34" charset="0"/>
            </a:endParaRPr>
          </a:p>
        </p:txBody>
      </p:sp>
      <p:sp>
        <p:nvSpPr>
          <p:cNvPr id="17415" name="TextBox 25"/>
          <p:cNvSpPr txBox="1"/>
          <p:nvPr/>
        </p:nvSpPr>
        <p:spPr>
          <a:xfrm>
            <a:off x="6158230" y="3921125"/>
            <a:ext cx="1814195" cy="521970"/>
          </a:xfrm>
          <a:prstGeom prst="rect">
            <a:avLst/>
          </a:prstGeom>
          <a:noFill/>
          <a:ln w="9525">
            <a:noFill/>
          </a:ln>
        </p:spPr>
        <p:txBody>
          <a:bodyPr wrap="square" anchor="t" anchorCtr="0">
            <a:spAutoFit/>
          </a:bodyPr>
          <a:p>
            <a:pPr eaLnBrk="0" hangingPunct="0"/>
            <a:r>
              <a:rPr lang="en-US" altLang="zh-CN" sz="1400" dirty="0">
                <a:latin typeface="Calibri" panose="020F0502020204030204" pitchFamily="34" charset="0"/>
                <a:ea typeface="宋体" panose="02010600030101010101" pitchFamily="2" charset="-122"/>
                <a:cs typeface="Calibri" panose="020F0502020204030204" pitchFamily="34" charset="0"/>
                <a:sym typeface="+mn-ea"/>
              </a:rPr>
              <a:t>Data Integrity Service Enabler</a:t>
            </a:r>
            <a:endParaRPr lang="en-US" altLang="zh-CN" sz="1400" dirty="0">
              <a:latin typeface="Calibri" panose="020F0502020204030204" pitchFamily="34" charset="0"/>
              <a:ea typeface="宋体" panose="02010600030101010101" pitchFamily="2" charset="-122"/>
              <a:cs typeface="Calibri" panose="020F0502020204030204" pitchFamily="34" charset="0"/>
            </a:endParaRPr>
          </a:p>
        </p:txBody>
      </p:sp>
      <p:grpSp>
        <p:nvGrpSpPr>
          <p:cNvPr id="17416" name="组合 4"/>
          <p:cNvGrpSpPr/>
          <p:nvPr/>
        </p:nvGrpSpPr>
        <p:grpSpPr>
          <a:xfrm rot="0">
            <a:off x="3401695" y="5034915"/>
            <a:ext cx="2297430" cy="761365"/>
            <a:chOff x="5621" y="-881"/>
            <a:chExt cx="3522" cy="6887"/>
          </a:xfrm>
        </p:grpSpPr>
        <p:sp>
          <p:nvSpPr>
            <p:cNvPr id="75" name="矩形 74"/>
            <p:cNvSpPr/>
            <p:nvPr/>
          </p:nvSpPr>
          <p:spPr bwMode="auto">
            <a:xfrm>
              <a:off x="5621" y="-881"/>
              <a:ext cx="3522" cy="6887"/>
            </a:xfrm>
            <a:prstGeom prst="rect">
              <a:avLst/>
            </a:prstGeom>
            <a:solidFill>
              <a:schemeClr val="bg1">
                <a:lumMod val="95000"/>
              </a:schemeClr>
            </a:solidFill>
            <a:ln w="9525" cap="flat" cmpd="sng" algn="ctr">
              <a:noFill/>
              <a:prstDash val="solid"/>
              <a:round/>
              <a:headEnd type="none" w="med" len="med"/>
              <a:tailEnd type="none" w="med" len="me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900" i="0" u="none" strike="noStrike" kern="1200" cap="none" spc="0" normalizeH="0" baseline="0" noProof="0">
                <a:ln>
                  <a:noFill/>
                </a:ln>
                <a:solidFill>
                  <a:schemeClr val="tx1"/>
                </a:solidFill>
                <a:effectLst/>
                <a:uLnTx/>
                <a:uFillTx/>
                <a:latin typeface="Calibri" panose="020F0502020204030204" pitchFamily="34" charset="0"/>
                <a:ea typeface="+mn-ea"/>
                <a:cs typeface="Calibri" panose="020F0502020204030204" pitchFamily="34" charset="0"/>
              </a:endParaRPr>
            </a:p>
          </p:txBody>
        </p:sp>
        <p:sp>
          <p:nvSpPr>
            <p:cNvPr id="76" name="矩形 75"/>
            <p:cNvSpPr/>
            <p:nvPr/>
          </p:nvSpPr>
          <p:spPr bwMode="auto">
            <a:xfrm>
              <a:off x="7607" y="4418"/>
              <a:ext cx="1318" cy="871"/>
            </a:xfrm>
            <a:prstGeom prst="rect">
              <a:avLst/>
            </a:prstGeom>
            <a:solidFill>
              <a:schemeClr val="tx1">
                <a:lumMod val="50000"/>
                <a:lumOff val="50000"/>
              </a:schemeClr>
            </a:solidFill>
            <a:ln>
              <a:noFill/>
              <a:headEnd type="none" w="med" len="med"/>
              <a:tailEnd type="none" w="med" len="med"/>
            </a:ln>
          </p:spPr>
          <p:style>
            <a:lnRef idx="3">
              <a:schemeClr val="lt1"/>
            </a:lnRef>
            <a:fillRef idx="1">
              <a:schemeClr val="accent2"/>
            </a:fillRef>
            <a:effectRef idx="1">
              <a:schemeClr val="accent2"/>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sz="900" i="0" u="none" strike="noStrike" kern="1200" cap="none" spc="0" normalizeH="0" baseline="0" noProof="0" dirty="0">
                  <a:ln>
                    <a:noFill/>
                  </a:ln>
                  <a:solidFill>
                    <a:schemeClr val="bg1"/>
                  </a:solidFill>
                  <a:effectLst/>
                  <a:uLnTx/>
                  <a:uFillTx/>
                  <a:latin typeface="Calibri" panose="020F0502020204030204" pitchFamily="34" charset="0"/>
                  <a:ea typeface="+mn-ea"/>
                  <a:cs typeface="Calibri" panose="020F0502020204030204" pitchFamily="34" charset="0"/>
                </a:rPr>
                <a:t>CN</a:t>
              </a:r>
              <a:endParaRPr kumimoji="0" lang="en-US" sz="900" i="0" u="none" strike="noStrike" kern="1200" cap="none" spc="0" normalizeH="0" baseline="0" noProof="0" dirty="0">
                <a:ln>
                  <a:noFill/>
                </a:ln>
                <a:solidFill>
                  <a:schemeClr val="bg1"/>
                </a:solidFill>
                <a:effectLst/>
                <a:uLnTx/>
                <a:uFillTx/>
                <a:latin typeface="Calibri" panose="020F0502020204030204" pitchFamily="34" charset="0"/>
                <a:ea typeface="+mn-ea"/>
                <a:cs typeface="Calibri" panose="020F0502020204030204" pitchFamily="34" charset="0"/>
              </a:endParaRPr>
            </a:p>
          </p:txBody>
        </p:sp>
        <p:sp>
          <p:nvSpPr>
            <p:cNvPr id="78" name="矩形 77"/>
            <p:cNvSpPr/>
            <p:nvPr/>
          </p:nvSpPr>
          <p:spPr bwMode="auto">
            <a:xfrm>
              <a:off x="5744" y="4409"/>
              <a:ext cx="1318" cy="916"/>
            </a:xfrm>
            <a:prstGeom prst="rect">
              <a:avLst/>
            </a:prstGeom>
            <a:solidFill>
              <a:schemeClr val="tx1">
                <a:lumMod val="50000"/>
                <a:lumOff val="50000"/>
              </a:schemeClr>
            </a:solidFill>
            <a:ln>
              <a:noFill/>
              <a:headEnd type="none" w="med" len="med"/>
              <a:tailEnd type="none" w="med" len="med"/>
            </a:ln>
          </p:spPr>
          <p:style>
            <a:lnRef idx="3">
              <a:schemeClr val="lt1"/>
            </a:lnRef>
            <a:fillRef idx="1">
              <a:schemeClr val="accent2"/>
            </a:fillRef>
            <a:effectRef idx="1">
              <a:schemeClr val="accent2"/>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i="0" u="none" strike="noStrike" kern="1200" cap="none" spc="0" normalizeH="0" baseline="0" noProof="0" dirty="0">
                  <a:ln>
                    <a:noFill/>
                  </a:ln>
                  <a:solidFill>
                    <a:schemeClr val="bg1"/>
                  </a:solidFill>
                  <a:effectLst/>
                  <a:uLnTx/>
                  <a:uFillTx/>
                  <a:latin typeface="Calibri" panose="020F0502020204030204" pitchFamily="34" charset="0"/>
                  <a:ea typeface="+mn-ea"/>
                  <a:cs typeface="Calibri" panose="020F0502020204030204" pitchFamily="34" charset="0"/>
                </a:rPr>
                <a:t>RAN</a:t>
              </a:r>
              <a:endParaRPr kumimoji="0" lang="en-US" altLang="zh-CN" i="0" u="none" strike="noStrike" kern="1200" cap="none" spc="0" normalizeH="0" baseline="0" noProof="0" dirty="0">
                <a:ln>
                  <a:noFill/>
                </a:ln>
                <a:solidFill>
                  <a:schemeClr val="bg1"/>
                </a:solidFill>
                <a:effectLst/>
                <a:uLnTx/>
                <a:uFillTx/>
                <a:latin typeface="Calibri" panose="020F0502020204030204" pitchFamily="34" charset="0"/>
                <a:ea typeface="+mn-ea"/>
                <a:cs typeface="Calibri" panose="020F0502020204030204" pitchFamily="34" charset="0"/>
              </a:endParaRPr>
            </a:p>
          </p:txBody>
        </p:sp>
      </p:grpSp>
      <p:sp>
        <p:nvSpPr>
          <p:cNvPr id="17465" name="矩形 6"/>
          <p:cNvSpPr/>
          <p:nvPr/>
        </p:nvSpPr>
        <p:spPr>
          <a:xfrm>
            <a:off x="5816600" y="3301365"/>
            <a:ext cx="1201420" cy="279400"/>
          </a:xfrm>
          <a:prstGeom prst="rect">
            <a:avLst/>
          </a:prstGeom>
          <a:solidFill>
            <a:schemeClr val="bg1">
              <a:lumMod val="95000"/>
            </a:schemeClr>
          </a:solidFill>
          <a:ln w="9525" cap="flat" cmpd="sng">
            <a:noFill/>
            <a:prstDash val="solid"/>
            <a:round/>
            <a:headEnd type="none" w="med" len="med"/>
            <a:tailEnd type="none" w="med" len="med"/>
          </a:ln>
        </p:spPr>
        <p:txBody>
          <a:bodyPr anchor="t" anchorCtr="0"/>
          <a:p>
            <a:pPr eaLnBrk="0" hangingPunct="0"/>
            <a:r>
              <a:rPr lang="en-US" altLang="zh-CN" sz="1400" dirty="0">
                <a:latin typeface="Calibri" panose="020F0502020204030204" pitchFamily="34" charset="0"/>
                <a:ea typeface="宋体" panose="02010600030101010101" pitchFamily="2" charset="-122"/>
                <a:cs typeface="Calibri" panose="020F0502020204030204" pitchFamily="34" charset="0"/>
              </a:rPr>
              <a:t>3rd SP1</a:t>
            </a:r>
            <a:endParaRPr lang="en-US" altLang="zh-CN" sz="1400" dirty="0">
              <a:latin typeface="Calibri" panose="020F0502020204030204" pitchFamily="34" charset="0"/>
              <a:ea typeface="宋体" panose="02010600030101010101" pitchFamily="2" charset="-122"/>
              <a:cs typeface="Calibri" panose="020F0502020204030204" pitchFamily="34" charset="0"/>
            </a:endParaRPr>
          </a:p>
        </p:txBody>
      </p:sp>
      <p:sp>
        <p:nvSpPr>
          <p:cNvPr id="17466" name="矩形 6"/>
          <p:cNvSpPr/>
          <p:nvPr/>
        </p:nvSpPr>
        <p:spPr>
          <a:xfrm>
            <a:off x="7130415" y="3293110"/>
            <a:ext cx="1133475" cy="280670"/>
          </a:xfrm>
          <a:prstGeom prst="rect">
            <a:avLst/>
          </a:prstGeom>
          <a:solidFill>
            <a:schemeClr val="bg1">
              <a:lumMod val="95000"/>
            </a:schemeClr>
          </a:solidFill>
          <a:ln w="9525" cap="flat" cmpd="sng">
            <a:noFill/>
            <a:prstDash val="solid"/>
            <a:round/>
            <a:headEnd type="none" w="med" len="med"/>
            <a:tailEnd type="none" w="med" len="med"/>
          </a:ln>
        </p:spPr>
        <p:txBody>
          <a:bodyPr anchor="t" anchorCtr="0"/>
          <a:p>
            <a:pPr eaLnBrk="0" hangingPunct="0"/>
            <a:r>
              <a:rPr lang="en-US" altLang="zh-CN" sz="1400" dirty="0">
                <a:latin typeface="Calibri" panose="020F0502020204030204" pitchFamily="34" charset="0"/>
                <a:ea typeface="宋体" panose="02010600030101010101" pitchFamily="2" charset="-122"/>
                <a:cs typeface="Calibri" panose="020F0502020204030204" pitchFamily="34" charset="0"/>
              </a:rPr>
              <a:t>3rd SP2</a:t>
            </a:r>
            <a:endParaRPr lang="en-US" altLang="zh-CN" sz="1400" dirty="0">
              <a:latin typeface="Calibri" panose="020F0502020204030204" pitchFamily="34" charset="0"/>
              <a:ea typeface="宋体" panose="02010600030101010101" pitchFamily="2" charset="-122"/>
              <a:cs typeface="Calibri" panose="020F0502020204030204" pitchFamily="34" charset="0"/>
            </a:endParaRPr>
          </a:p>
        </p:txBody>
      </p:sp>
      <p:cxnSp>
        <p:nvCxnSpPr>
          <p:cNvPr id="137" name="直接连接符 19"/>
          <p:cNvCxnSpPr>
            <a:cxnSpLocks noChangeShapeType="1"/>
            <a:stCxn id="26" idx="3"/>
          </p:cNvCxnSpPr>
          <p:nvPr/>
        </p:nvCxnSpPr>
        <p:spPr bwMode="auto">
          <a:xfrm flipV="1">
            <a:off x="2680970" y="4062730"/>
            <a:ext cx="3184525" cy="6350"/>
          </a:xfrm>
          <a:prstGeom prst="line">
            <a:avLst/>
          </a:prstGeom>
          <a:ln>
            <a:solidFill>
              <a:srgbClr val="FF0000"/>
            </a:solidFill>
            <a:headEnd type="none" w="med" len="med"/>
            <a:tailEnd type="none" w="med" len="med"/>
          </a:ln>
          <a:extLst>
            <a:ext uri="{909E8E84-426E-40DD-AFC4-6F175D3DCCD1}">
              <a14:hiddenFill xmlns:a14="http://schemas.microsoft.com/office/drawing/2010/main">
                <a:noFill/>
              </a14:hiddenFill>
            </a:ext>
          </a:extLst>
        </p:spPr>
        <p:style>
          <a:lnRef idx="1">
            <a:schemeClr val="accent6"/>
          </a:lnRef>
          <a:fillRef idx="0">
            <a:schemeClr val="accent6"/>
          </a:fillRef>
          <a:effectRef idx="0">
            <a:schemeClr val="accent6"/>
          </a:effectRef>
          <a:fontRef idx="minor">
            <a:schemeClr val="tx1"/>
          </a:fontRef>
        </p:style>
      </p:cxnSp>
      <p:sp>
        <p:nvSpPr>
          <p:cNvPr id="17468" name="TextBox 8"/>
          <p:cNvSpPr txBox="1"/>
          <p:nvPr/>
        </p:nvSpPr>
        <p:spPr>
          <a:xfrm>
            <a:off x="6205855" y="3603625"/>
            <a:ext cx="1175385" cy="275590"/>
          </a:xfrm>
          <a:prstGeom prst="rect">
            <a:avLst/>
          </a:prstGeom>
          <a:noFill/>
          <a:ln w="9525">
            <a:noFill/>
          </a:ln>
        </p:spPr>
        <p:txBody>
          <a:bodyPr wrap="square" anchor="t" anchorCtr="0">
            <a:spAutoFit/>
          </a:bodyPr>
          <a:p>
            <a:r>
              <a:rPr lang="en-US" altLang="zh-CN" sz="1200" dirty="0">
                <a:latin typeface="Calibri" panose="020F0502020204030204" pitchFamily="34" charset="0"/>
                <a:ea typeface="宋体" panose="02010600030101010101" pitchFamily="2" charset="-122"/>
                <a:cs typeface="Calibri" panose="020F0502020204030204" pitchFamily="34" charset="0"/>
              </a:rPr>
              <a:t>Interface-1</a:t>
            </a:r>
            <a:endParaRPr lang="en-US" altLang="zh-CN" sz="1200" dirty="0">
              <a:latin typeface="Calibri" panose="020F0502020204030204" pitchFamily="34" charset="0"/>
              <a:ea typeface="宋体" panose="02010600030101010101" pitchFamily="2" charset="-122"/>
              <a:cs typeface="Calibri" panose="020F0502020204030204" pitchFamily="34" charset="0"/>
            </a:endParaRPr>
          </a:p>
        </p:txBody>
      </p:sp>
      <p:sp>
        <p:nvSpPr>
          <p:cNvPr id="5" name="TextBox 8"/>
          <p:cNvSpPr txBox="1"/>
          <p:nvPr/>
        </p:nvSpPr>
        <p:spPr>
          <a:xfrm>
            <a:off x="3401695" y="5166995"/>
            <a:ext cx="2558415" cy="306705"/>
          </a:xfrm>
          <a:prstGeom prst="rect">
            <a:avLst/>
          </a:prstGeom>
          <a:noFill/>
          <a:ln w="9525">
            <a:noFill/>
          </a:ln>
        </p:spPr>
        <p:txBody>
          <a:bodyPr wrap="square" anchor="t" anchorCtr="0">
            <a:spAutoFit/>
          </a:bodyPr>
          <a:p>
            <a:r>
              <a:rPr lang="en-US" altLang="zh-CN" sz="1400" dirty="0">
                <a:latin typeface="Calibri" panose="020F0502020204030204" pitchFamily="34" charset="0"/>
                <a:ea typeface="宋体" panose="02010600030101010101" pitchFamily="2" charset="-122"/>
                <a:cs typeface="Calibri" panose="020F0502020204030204" pitchFamily="34" charset="0"/>
              </a:rPr>
              <a:t>Data/Data Signature Transfer</a:t>
            </a:r>
            <a:endParaRPr lang="en-US" altLang="zh-CN" sz="1400" dirty="0">
              <a:latin typeface="Calibri" panose="020F0502020204030204" pitchFamily="34" charset="0"/>
              <a:ea typeface="宋体" panose="02010600030101010101" pitchFamily="2" charset="-122"/>
              <a:cs typeface="Calibri" panose="020F0502020204030204" pitchFamily="34" charset="0"/>
            </a:endParaRPr>
          </a:p>
        </p:txBody>
      </p:sp>
      <p:sp>
        <p:nvSpPr>
          <p:cNvPr id="8" name="모서리가 둥근 직사각형 115"/>
          <p:cNvSpPr>
            <a:spLocks noChangeArrowheads="1"/>
          </p:cNvSpPr>
          <p:nvPr/>
        </p:nvSpPr>
        <p:spPr bwMode="auto">
          <a:xfrm>
            <a:off x="706755" y="4730115"/>
            <a:ext cx="2072005" cy="313055"/>
          </a:xfrm>
          <a:prstGeom prst="roundRect">
            <a:avLst>
              <a:gd name="adj" fmla="val 11056"/>
            </a:avLst>
          </a:prstGeom>
          <a:solidFill>
            <a:schemeClr val="bg2"/>
          </a:solidFill>
          <a:ln w="15875">
            <a:noFill/>
            <a:prstDash val="solid"/>
            <a:round/>
          </a:ln>
        </p:spPr>
        <p:txBody>
          <a:bodyPr wrap="none" tIns="29250"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40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Calibri" panose="020F0502020204030204" pitchFamily="34" charset="0"/>
              </a:rPr>
              <a:t>UICC</a:t>
            </a:r>
            <a:endParaRPr kumimoji="0" lang="en-US" altLang="zh-CN" sz="140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Calibri" panose="020F0502020204030204" pitchFamily="34" charset="0"/>
            </a:endParaRPr>
          </a:p>
        </p:txBody>
      </p:sp>
      <p:sp>
        <p:nvSpPr>
          <p:cNvPr id="10" name="TextBox 8"/>
          <p:cNvSpPr txBox="1"/>
          <p:nvPr/>
        </p:nvSpPr>
        <p:spPr>
          <a:xfrm>
            <a:off x="431800" y="5846445"/>
            <a:ext cx="6209665" cy="737235"/>
          </a:xfrm>
          <a:prstGeom prst="rect">
            <a:avLst/>
          </a:prstGeom>
          <a:noFill/>
          <a:ln w="9525">
            <a:noFill/>
          </a:ln>
        </p:spPr>
        <p:txBody>
          <a:bodyPr wrap="square" anchor="t" anchorCtr="0">
            <a:spAutoFit/>
          </a:bodyPr>
          <a:p>
            <a:r>
              <a:rPr lang="en-US" altLang="zh-CN" sz="1400" dirty="0">
                <a:latin typeface="Calibri" panose="020F0502020204030204" pitchFamily="34" charset="0"/>
                <a:ea typeface="宋体" panose="02010600030101010101" pitchFamily="2" charset="-122"/>
                <a:cs typeface="Calibri" panose="020F0502020204030204" pitchFamily="34" charset="0"/>
              </a:rPr>
              <a:t>Note1</a:t>
            </a:r>
            <a:r>
              <a:rPr lang="zh-CN" altLang="en-US" sz="1400" dirty="0">
                <a:latin typeface="Calibri" panose="020F0502020204030204" pitchFamily="34" charset="0"/>
                <a:ea typeface="宋体" panose="02010600030101010101" pitchFamily="2" charset="-122"/>
                <a:cs typeface="Calibri" panose="020F0502020204030204" pitchFamily="34" charset="0"/>
              </a:rPr>
              <a:t>：</a:t>
            </a:r>
            <a:r>
              <a:rPr lang="en-US" altLang="zh-CN" sz="1400" dirty="0">
                <a:latin typeface="Calibri" panose="020F0502020204030204" pitchFamily="34" charset="0"/>
                <a:ea typeface="宋体" panose="02010600030101010101" pitchFamily="2" charset="-122"/>
                <a:cs typeface="Calibri" panose="020F0502020204030204" pitchFamily="34" charset="0"/>
              </a:rPr>
              <a:t> </a:t>
            </a:r>
            <a:r>
              <a:rPr lang="en-US" altLang="zh-CN" sz="1400" dirty="0">
                <a:solidFill>
                  <a:srgbClr val="FF0000"/>
                </a:solidFill>
                <a:latin typeface="Calibri" panose="020F0502020204030204" pitchFamily="34" charset="0"/>
                <a:ea typeface="宋体" panose="02010600030101010101" pitchFamily="2" charset="-122"/>
                <a:cs typeface="Calibri" panose="020F0502020204030204" pitchFamily="34" charset="0"/>
              </a:rPr>
              <a:t>Red Line marked is inside SA6 Scope</a:t>
            </a:r>
            <a:endParaRPr lang="en-US" altLang="zh-CN" sz="1400" dirty="0">
              <a:latin typeface="Calibri" panose="020F0502020204030204" pitchFamily="34" charset="0"/>
              <a:ea typeface="宋体" panose="02010600030101010101" pitchFamily="2" charset="-122"/>
              <a:cs typeface="Calibri" panose="020F0502020204030204" pitchFamily="34" charset="0"/>
            </a:endParaRPr>
          </a:p>
          <a:p>
            <a:pPr marL="0" lvl="1"/>
            <a:r>
              <a:rPr lang="en-US" altLang="zh-CN" sz="1400" dirty="0">
                <a:latin typeface="Calibri" panose="020F0502020204030204" pitchFamily="34" charset="0"/>
                <a:ea typeface="宋体" panose="02010600030101010101" pitchFamily="2" charset="-122"/>
                <a:cs typeface="Calibri" panose="020F0502020204030204" pitchFamily="34" charset="0"/>
              </a:rPr>
              <a:t>Note2</a:t>
            </a:r>
            <a:r>
              <a:rPr lang="zh-CN" altLang="en-US" sz="1400" dirty="0">
                <a:latin typeface="Calibri" panose="020F0502020204030204" pitchFamily="34" charset="0"/>
                <a:ea typeface="宋体" panose="02010600030101010101" pitchFamily="2" charset="-122"/>
                <a:cs typeface="Calibri" panose="020F0502020204030204" pitchFamily="34" charset="0"/>
              </a:rPr>
              <a:t>：</a:t>
            </a:r>
            <a:r>
              <a:rPr lang="en-US" altLang="zh-CN" sz="1400" dirty="0">
                <a:latin typeface="Calibri" panose="020F0502020204030204" pitchFamily="34" charset="0"/>
                <a:ea typeface="宋体" panose="02010600030101010101" pitchFamily="2" charset="-122"/>
                <a:cs typeface="Calibri" panose="020F0502020204030204" pitchFamily="34" charset="0"/>
              </a:rPr>
              <a:t>Application solutions h</a:t>
            </a:r>
            <a:r>
              <a:rPr lang="en-US" altLang="zh-CN" sz="1400" dirty="0">
                <a:latin typeface="Calibri" panose="020F0502020204030204" pitchFamily="34" charset="0"/>
                <a:ea typeface="等线" panose="02010600030101010101" pitchFamily="2" charset="-122"/>
                <a:cs typeface="Calibri" panose="020F0502020204030204" pitchFamily="34" charset="0"/>
                <a:sym typeface="+mn-ea"/>
              </a:rPr>
              <a:t>ave no effcts on Nework layer and UE.</a:t>
            </a:r>
            <a:endParaRPr lang="en-US" altLang="zh-CN" sz="1400" dirty="0">
              <a:latin typeface="Calibri" panose="020F0502020204030204" pitchFamily="34" charset="0"/>
              <a:ea typeface="等线" panose="02010600030101010101" pitchFamily="2" charset="-122"/>
              <a:cs typeface="Calibri" panose="020F0502020204030204" pitchFamily="34" charset="0"/>
            </a:endParaRPr>
          </a:p>
          <a:p>
            <a:endParaRPr lang="zh-CN" altLang="en-US" sz="1400" dirty="0">
              <a:latin typeface="Calibri" panose="020F0502020204030204" pitchFamily="34" charset="0"/>
              <a:ea typeface="宋体" panose="02010600030101010101" pitchFamily="2" charset="-122"/>
              <a:cs typeface="Calibri" panose="020F0502020204030204" pitchFamily="34" charset="0"/>
            </a:endParaRPr>
          </a:p>
        </p:txBody>
      </p:sp>
      <p:sp>
        <p:nvSpPr>
          <p:cNvPr id="11" name="矩形 10"/>
          <p:cNvSpPr/>
          <p:nvPr/>
        </p:nvSpPr>
        <p:spPr>
          <a:xfrm>
            <a:off x="14241145" y="-187325"/>
            <a:ext cx="914400" cy="914400"/>
          </a:xfrm>
          <a:prstGeom prst="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Tx/>
              <a:buNone/>
            </a:pPr>
            <a:endParaRPr kumimoji="0" lang="en-GB" altLang="en-US" sz="1000" b="0" i="0" u="none" strike="noStrike" cap="none" normalizeH="0" baseline="0" smtClean="0">
              <a:ln>
                <a:noFill/>
              </a:ln>
              <a:solidFill>
                <a:schemeClr val="tx1"/>
              </a:solidFill>
              <a:effectLst/>
              <a:latin typeface="Arial" panose="020B0604020202020204" pitchFamily="34" charset="0"/>
            </a:endParaRPr>
          </a:p>
        </p:txBody>
      </p:sp>
      <p:sp>
        <p:nvSpPr>
          <p:cNvPr id="12" name="矩形 11"/>
          <p:cNvSpPr/>
          <p:nvPr/>
        </p:nvSpPr>
        <p:spPr>
          <a:xfrm>
            <a:off x="593090" y="3499485"/>
            <a:ext cx="2461260" cy="2284095"/>
          </a:xfrm>
          <a:prstGeom prst="rect">
            <a:avLst/>
          </a:prstGeom>
          <a:noFill/>
          <a:ln w="9525"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Tx/>
              <a:buNone/>
            </a:pPr>
            <a:endParaRPr kumimoji="0" lang="en-GB" altLang="en-US" sz="1000" b="0" i="0" u="none" strike="noStrike" cap="none" normalizeH="0" baseline="0" smtClean="0">
              <a:ln>
                <a:noFill/>
              </a:ln>
              <a:solidFill>
                <a:schemeClr val="tx1"/>
              </a:solidFill>
              <a:effectLst/>
              <a:latin typeface="Arial" panose="020B0604020202020204" pitchFamily="34" charset="0"/>
            </a:endParaRPr>
          </a:p>
        </p:txBody>
      </p:sp>
      <p:sp>
        <p:nvSpPr>
          <p:cNvPr id="15" name="上下箭头 14"/>
          <p:cNvSpPr/>
          <p:nvPr/>
        </p:nvSpPr>
        <p:spPr>
          <a:xfrm>
            <a:off x="6998970" y="3584575"/>
            <a:ext cx="207645" cy="342265"/>
          </a:xfrm>
          <a:prstGeom prst="upDownArrow">
            <a:avLst>
              <a:gd name="adj1" fmla="val 49830"/>
              <a:gd name="adj2" fmla="val 50000"/>
            </a:avLst>
          </a:prstGeom>
          <a:solidFill>
            <a:schemeClr val="accent6">
              <a:lumMod val="40000"/>
              <a:lumOff val="60000"/>
            </a:schemeClr>
          </a:solidFill>
          <a:ln w="9525" cap="flat" cmpd="sng" algn="ctr">
            <a:solidFill>
              <a:srgbClr val="FF0000"/>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Tx/>
              <a:buNone/>
            </a:pPr>
            <a:endParaRPr kumimoji="0" lang="en-GB" altLang="en-US" sz="1000" b="0" i="0" u="none" strike="noStrike" cap="none" normalizeH="0" baseline="0" smtClean="0">
              <a:ln>
                <a:noFill/>
              </a:ln>
              <a:solidFill>
                <a:schemeClr val="tx1"/>
              </a:solidFill>
              <a:effectLst/>
              <a:latin typeface="Arial" panose="020B0604020202020204" pitchFamily="34" charset="0"/>
            </a:endParaRPr>
          </a:p>
        </p:txBody>
      </p:sp>
      <p:sp>
        <p:nvSpPr>
          <p:cNvPr id="17" name="TextBox 8"/>
          <p:cNvSpPr txBox="1"/>
          <p:nvPr/>
        </p:nvSpPr>
        <p:spPr>
          <a:xfrm>
            <a:off x="1791970" y="4392295"/>
            <a:ext cx="1175385" cy="275590"/>
          </a:xfrm>
          <a:prstGeom prst="rect">
            <a:avLst/>
          </a:prstGeom>
          <a:noFill/>
          <a:ln w="9525">
            <a:noFill/>
          </a:ln>
        </p:spPr>
        <p:txBody>
          <a:bodyPr wrap="square" anchor="t" anchorCtr="0">
            <a:spAutoFit/>
          </a:bodyPr>
          <a:p>
            <a:r>
              <a:rPr lang="en-US" altLang="zh-CN" sz="1200" dirty="0">
                <a:latin typeface="Calibri" panose="020F0502020204030204" pitchFamily="34" charset="0"/>
                <a:ea typeface="宋体" panose="02010600030101010101" pitchFamily="2" charset="-122"/>
                <a:cs typeface="Calibri" panose="020F0502020204030204" pitchFamily="34" charset="0"/>
              </a:rPr>
              <a:t>Interface-2</a:t>
            </a:r>
            <a:endParaRPr lang="en-US" altLang="zh-CN" sz="1200" dirty="0">
              <a:latin typeface="Calibri" panose="020F0502020204030204" pitchFamily="34" charset="0"/>
              <a:ea typeface="宋体" panose="02010600030101010101" pitchFamily="2" charset="-122"/>
              <a:cs typeface="Calibri" panose="020F0502020204030204" pitchFamily="34" charset="0"/>
            </a:endParaRPr>
          </a:p>
        </p:txBody>
      </p:sp>
      <p:sp>
        <p:nvSpPr>
          <p:cNvPr id="18" name="上下箭头 17"/>
          <p:cNvSpPr/>
          <p:nvPr/>
        </p:nvSpPr>
        <p:spPr>
          <a:xfrm>
            <a:off x="1648460" y="5050790"/>
            <a:ext cx="173355" cy="333375"/>
          </a:xfrm>
          <a:prstGeom prst="upDownArrow">
            <a:avLst/>
          </a:prstGeom>
          <a:solidFill>
            <a:schemeClr val="bg1">
              <a:lumMod val="95000"/>
            </a:schemeClr>
          </a:solidFill>
          <a:ln w="9525" cap="flat" cmpd="sng" algn="ctr">
            <a:solidFill>
              <a:schemeClr val="bg1">
                <a:lumMod val="85000"/>
              </a:schemeClr>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Tx/>
              <a:buNone/>
            </a:pPr>
            <a:endParaRPr kumimoji="0" lang="en-GB" altLang="en-US" sz="1000" b="0" i="0" u="none" strike="noStrike" cap="none" normalizeH="0" baseline="0" smtClean="0">
              <a:ln>
                <a:noFill/>
              </a:ln>
              <a:solidFill>
                <a:schemeClr val="tx1"/>
              </a:solidFill>
              <a:effectLst/>
              <a:latin typeface="Arial" panose="020B0604020202020204" pitchFamily="34" charset="0"/>
            </a:endParaRPr>
          </a:p>
        </p:txBody>
      </p:sp>
      <p:sp>
        <p:nvSpPr>
          <p:cNvPr id="20" name="모서리가 둥근 직사각형 115"/>
          <p:cNvSpPr>
            <a:spLocks noChangeArrowheads="1"/>
          </p:cNvSpPr>
          <p:nvPr/>
        </p:nvSpPr>
        <p:spPr bwMode="auto">
          <a:xfrm>
            <a:off x="715645" y="5379720"/>
            <a:ext cx="2072005" cy="313055"/>
          </a:xfrm>
          <a:prstGeom prst="roundRect">
            <a:avLst>
              <a:gd name="adj" fmla="val 11056"/>
            </a:avLst>
          </a:prstGeom>
          <a:solidFill>
            <a:schemeClr val="bg2"/>
          </a:solidFill>
          <a:ln w="15875">
            <a:noFill/>
            <a:prstDash val="solid"/>
            <a:round/>
          </a:ln>
        </p:spPr>
        <p:txBody>
          <a:bodyPr wrap="none" tIns="29250"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40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Calibri" panose="020F0502020204030204" pitchFamily="34" charset="0"/>
              </a:rPr>
              <a:t>Communication Module</a:t>
            </a:r>
            <a:endParaRPr kumimoji="0" lang="en-US" altLang="zh-CN" sz="140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Calibri" panose="020F0502020204030204" pitchFamily="34" charset="0"/>
            </a:endParaRPr>
          </a:p>
        </p:txBody>
      </p:sp>
      <p:cxnSp>
        <p:nvCxnSpPr>
          <p:cNvPr id="23" name="直接连接符 19"/>
          <p:cNvCxnSpPr>
            <a:cxnSpLocks noChangeShapeType="1"/>
            <a:stCxn id="20" idx="3"/>
          </p:cNvCxnSpPr>
          <p:nvPr/>
        </p:nvCxnSpPr>
        <p:spPr bwMode="auto">
          <a:xfrm>
            <a:off x="2787650" y="5536565"/>
            <a:ext cx="3061970" cy="3175"/>
          </a:xfrm>
          <a:prstGeom prst="line">
            <a:avLst/>
          </a:prstGeom>
          <a:ln>
            <a:solidFill>
              <a:srgbClr val="FF0000"/>
            </a:solidFill>
            <a:headEnd type="none" w="med" len="med"/>
            <a:tailEnd type="none" w="med" len="med"/>
          </a:ln>
          <a:extLst>
            <a:ext uri="{909E8E84-426E-40DD-AFC4-6F175D3DCCD1}">
              <a14:hiddenFill xmlns:a14="http://schemas.microsoft.com/office/drawing/2010/main">
                <a:noFill/>
              </a14:hiddenFill>
            </a:ext>
          </a:extLst>
        </p:spPr>
        <p:style>
          <a:lnRef idx="1">
            <a:schemeClr val="accent6"/>
          </a:lnRef>
          <a:fillRef idx="0">
            <a:schemeClr val="accent6"/>
          </a:fillRef>
          <a:effectRef idx="0">
            <a:schemeClr val="accent6"/>
          </a:effectRef>
          <a:fontRef idx="minor">
            <a:schemeClr val="tx1"/>
          </a:fontRef>
        </p:style>
      </p:cxnSp>
      <p:sp>
        <p:nvSpPr>
          <p:cNvPr id="24" name="上下箭头 23"/>
          <p:cNvSpPr/>
          <p:nvPr/>
        </p:nvSpPr>
        <p:spPr>
          <a:xfrm>
            <a:off x="1647825" y="4351655"/>
            <a:ext cx="207645" cy="342265"/>
          </a:xfrm>
          <a:prstGeom prst="upDownArrow">
            <a:avLst>
              <a:gd name="adj1" fmla="val 49830"/>
              <a:gd name="adj2" fmla="val 50000"/>
            </a:avLst>
          </a:prstGeom>
          <a:solidFill>
            <a:schemeClr val="accent6">
              <a:lumMod val="40000"/>
              <a:lumOff val="60000"/>
            </a:schemeClr>
          </a:solidFill>
          <a:ln w="9525" cap="flat" cmpd="sng" algn="ctr">
            <a:solidFill>
              <a:srgbClr val="FF0000"/>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Tx/>
              <a:buNone/>
            </a:pPr>
            <a:endParaRPr kumimoji="0" lang="en-GB" altLang="en-US" sz="1000" b="0" i="0" u="none" strike="noStrike" cap="none" normalizeH="0" baseline="0" smtClean="0">
              <a:ln>
                <a:noFill/>
              </a:ln>
              <a:solidFill>
                <a:schemeClr val="tx1"/>
              </a:solidFill>
              <a:effectLst/>
              <a:latin typeface="Arial" panose="020B0604020202020204" pitchFamily="34" charset="0"/>
            </a:endParaRPr>
          </a:p>
        </p:txBody>
      </p:sp>
      <p:sp>
        <p:nvSpPr>
          <p:cNvPr id="25" name="TextBox 8"/>
          <p:cNvSpPr txBox="1"/>
          <p:nvPr/>
        </p:nvSpPr>
        <p:spPr>
          <a:xfrm>
            <a:off x="766445" y="3505835"/>
            <a:ext cx="2558415" cy="306705"/>
          </a:xfrm>
          <a:prstGeom prst="rect">
            <a:avLst/>
          </a:prstGeom>
          <a:noFill/>
          <a:ln w="9525">
            <a:noFill/>
          </a:ln>
        </p:spPr>
        <p:txBody>
          <a:bodyPr wrap="square" anchor="t" anchorCtr="0">
            <a:spAutoFit/>
          </a:bodyPr>
          <a:p>
            <a:r>
              <a:rPr lang="en-US" altLang="zh-CN" sz="1400" b="1" dirty="0">
                <a:latin typeface="Calibri" panose="020F0502020204030204" pitchFamily="34" charset="0"/>
                <a:ea typeface="宋体" panose="02010600030101010101" pitchFamily="2" charset="-122"/>
                <a:cs typeface="Calibri" panose="020F0502020204030204" pitchFamily="34" charset="0"/>
              </a:rPr>
              <a:t>IOT Device</a:t>
            </a:r>
            <a:endParaRPr lang="en-US" altLang="zh-CN" sz="1400" b="1" dirty="0">
              <a:latin typeface="Calibri" panose="020F0502020204030204" pitchFamily="34" charset="0"/>
              <a:ea typeface="宋体" panose="02010600030101010101" pitchFamily="2" charset="-122"/>
              <a:cs typeface="Calibri" panose="020F0502020204030204" pitchFamily="34" charset="0"/>
            </a:endParaRPr>
          </a:p>
        </p:txBody>
      </p:sp>
      <p:sp>
        <p:nvSpPr>
          <p:cNvPr id="26" name="TextBox 25"/>
          <p:cNvSpPr txBox="1"/>
          <p:nvPr/>
        </p:nvSpPr>
        <p:spPr>
          <a:xfrm>
            <a:off x="866775" y="3808095"/>
            <a:ext cx="1814195" cy="521970"/>
          </a:xfrm>
          <a:prstGeom prst="rect">
            <a:avLst/>
          </a:prstGeom>
          <a:solidFill>
            <a:schemeClr val="accent6">
              <a:lumMod val="40000"/>
              <a:lumOff val="60000"/>
            </a:schemeClr>
          </a:solidFill>
          <a:ln w="9525">
            <a:solidFill>
              <a:srgbClr val="FF0000"/>
            </a:solidFill>
          </a:ln>
        </p:spPr>
        <p:txBody>
          <a:bodyPr wrap="square" anchor="t" anchorCtr="0">
            <a:spAutoFit/>
          </a:bodyPr>
          <a:p>
            <a:pPr eaLnBrk="0" hangingPunct="0"/>
            <a:r>
              <a:rPr lang="en-US" altLang="zh-CN" sz="1400" dirty="0">
                <a:latin typeface="Calibri" panose="020F0502020204030204" pitchFamily="34" charset="0"/>
                <a:ea typeface="宋体" panose="02010600030101010101" pitchFamily="2" charset="-122"/>
                <a:cs typeface="Calibri" panose="020F0502020204030204" pitchFamily="34" charset="0"/>
              </a:rPr>
              <a:t>Data Integrity Service Client</a:t>
            </a:r>
            <a:endParaRPr lang="en-US" altLang="zh-CN" sz="1400" dirty="0">
              <a:latin typeface="Calibri" panose="020F0502020204030204" pitchFamily="34" charset="0"/>
              <a:ea typeface="宋体" panose="02010600030101010101" pitchFamily="2" charset="-122"/>
              <a:cs typeface="Calibri" panose="020F0502020204030204" pitchFamily="34" charset="0"/>
            </a:endParaRPr>
          </a:p>
        </p:txBody>
      </p:sp>
      <p:sp>
        <p:nvSpPr>
          <p:cNvPr id="27" name="TextBox 25"/>
          <p:cNvSpPr txBox="1"/>
          <p:nvPr/>
        </p:nvSpPr>
        <p:spPr>
          <a:xfrm>
            <a:off x="5960110" y="4483100"/>
            <a:ext cx="2171065" cy="306705"/>
          </a:xfrm>
          <a:prstGeom prst="rect">
            <a:avLst/>
          </a:prstGeom>
          <a:noFill/>
          <a:ln w="9525">
            <a:solidFill>
              <a:srgbClr val="FF0000"/>
            </a:solidFill>
          </a:ln>
        </p:spPr>
        <p:txBody>
          <a:bodyPr wrap="square" anchor="t" anchorCtr="0">
            <a:spAutoFit/>
          </a:bodyPr>
          <a:p>
            <a:pPr eaLnBrk="0" hangingPunct="0"/>
            <a:r>
              <a:rPr lang="en-US" altLang="zh-CN" sz="1400" dirty="0">
                <a:latin typeface="Calibri" panose="020F0502020204030204" pitchFamily="34" charset="0"/>
                <a:ea typeface="宋体" panose="02010600030101010101" pitchFamily="2" charset="-122"/>
                <a:cs typeface="Calibri" panose="020F0502020204030204" pitchFamily="34" charset="0"/>
              </a:rPr>
              <a:t>Access Control Module</a:t>
            </a:r>
            <a:endParaRPr lang="en-US" altLang="zh-CN" sz="1400" dirty="0">
              <a:latin typeface="Calibri" panose="020F0502020204030204" pitchFamily="34" charset="0"/>
              <a:ea typeface="宋体" panose="02010600030101010101" pitchFamily="2" charset="-122"/>
              <a:cs typeface="Calibri" panose="020F0502020204030204" pitchFamily="34" charset="0"/>
            </a:endParaRPr>
          </a:p>
        </p:txBody>
      </p:sp>
      <p:sp>
        <p:nvSpPr>
          <p:cNvPr id="29" name="TextBox 25"/>
          <p:cNvSpPr txBox="1"/>
          <p:nvPr/>
        </p:nvSpPr>
        <p:spPr>
          <a:xfrm>
            <a:off x="5955665" y="5230495"/>
            <a:ext cx="2159000" cy="306705"/>
          </a:xfrm>
          <a:prstGeom prst="rect">
            <a:avLst/>
          </a:prstGeom>
          <a:noFill/>
          <a:ln w="9525">
            <a:solidFill>
              <a:srgbClr val="FF0000"/>
            </a:solidFill>
          </a:ln>
        </p:spPr>
        <p:txBody>
          <a:bodyPr wrap="square" anchor="t" anchorCtr="0">
            <a:spAutoFit/>
          </a:bodyPr>
          <a:p>
            <a:pPr eaLnBrk="0" hangingPunct="0"/>
            <a:r>
              <a:rPr lang="en-US" altLang="zh-CN" sz="1400" dirty="0">
                <a:latin typeface="Calibri" panose="020F0502020204030204" pitchFamily="34" charset="0"/>
                <a:ea typeface="宋体" panose="02010600030101010101" pitchFamily="2" charset="-122"/>
                <a:cs typeface="Calibri" panose="020F0502020204030204" pitchFamily="34" charset="0"/>
              </a:rPr>
              <a:t>Commnucation Module</a:t>
            </a:r>
            <a:endParaRPr lang="en-US" altLang="zh-CN" sz="1400" dirty="0">
              <a:latin typeface="Calibri" panose="020F0502020204030204" pitchFamily="34" charset="0"/>
              <a:ea typeface="宋体" panose="02010600030101010101" pitchFamily="2" charset="-122"/>
              <a:cs typeface="Calibri" panose="020F0502020204030204" pitchFamily="34" charset="0"/>
            </a:endParaRPr>
          </a:p>
        </p:txBody>
      </p:sp>
      <p:sp>
        <p:nvSpPr>
          <p:cNvPr id="30" name="TextBox 25"/>
          <p:cNvSpPr txBox="1"/>
          <p:nvPr/>
        </p:nvSpPr>
        <p:spPr>
          <a:xfrm>
            <a:off x="5955665" y="4866005"/>
            <a:ext cx="2174875" cy="306705"/>
          </a:xfrm>
          <a:prstGeom prst="rect">
            <a:avLst/>
          </a:prstGeom>
          <a:noFill/>
          <a:ln w="9525">
            <a:solidFill>
              <a:srgbClr val="FF0000"/>
            </a:solidFill>
          </a:ln>
        </p:spPr>
        <p:txBody>
          <a:bodyPr wrap="square" anchor="t" anchorCtr="0">
            <a:spAutoFit/>
          </a:bodyPr>
          <a:p>
            <a:pPr eaLnBrk="0" hangingPunct="0"/>
            <a:r>
              <a:rPr lang="en-US" altLang="zh-CN" sz="1400" dirty="0">
                <a:latin typeface="Calibri" panose="020F0502020204030204" pitchFamily="34" charset="0"/>
                <a:ea typeface="宋体" panose="02010600030101010101" pitchFamily="2" charset="-122"/>
                <a:cs typeface="Calibri" panose="020F0502020204030204" pitchFamily="34" charset="0"/>
              </a:rPr>
              <a:t>Data Management Module</a:t>
            </a:r>
            <a:endParaRPr lang="en-US" altLang="zh-CN" sz="1400" dirty="0">
              <a:latin typeface="Calibri" panose="020F0502020204030204" pitchFamily="34" charset="0"/>
              <a:ea typeface="宋体" panose="02010600030101010101" pitchFamily="2" charset="-122"/>
              <a:cs typeface="Calibri" panose="020F0502020204030204" pitchFamily="34" charset="0"/>
            </a:endParaRPr>
          </a:p>
        </p:txBody>
      </p:sp>
      <p:sp>
        <p:nvSpPr>
          <p:cNvPr id="31" name="TextBox 25"/>
          <p:cNvSpPr txBox="1"/>
          <p:nvPr/>
        </p:nvSpPr>
        <p:spPr>
          <a:xfrm>
            <a:off x="5972175" y="5595620"/>
            <a:ext cx="2159000" cy="306705"/>
          </a:xfrm>
          <a:prstGeom prst="rect">
            <a:avLst/>
          </a:prstGeom>
          <a:noFill/>
          <a:ln w="9525">
            <a:noFill/>
          </a:ln>
        </p:spPr>
        <p:txBody>
          <a:bodyPr wrap="square" anchor="t" anchorCtr="0">
            <a:spAutoFit/>
          </a:bodyPr>
          <a:p>
            <a:pPr eaLnBrk="0" hangingPunct="0"/>
            <a:r>
              <a:rPr lang="en-US" altLang="zh-CN" sz="1400" dirty="0">
                <a:latin typeface="Calibri" panose="020F0502020204030204" pitchFamily="34" charset="0"/>
                <a:ea typeface="宋体" panose="02010600030101010101" pitchFamily="2" charset="-122"/>
                <a:cs typeface="Calibri" panose="020F0502020204030204" pitchFamily="34" charset="0"/>
              </a:rPr>
              <a:t>......</a:t>
            </a:r>
            <a:endParaRPr lang="en-US" altLang="zh-CN" sz="1400" dirty="0">
              <a:latin typeface="Calibri" panose="020F0502020204030204" pitchFamily="34" charset="0"/>
              <a:ea typeface="宋体" panose="02010600030101010101" pitchFamily="2" charset="-122"/>
              <a:cs typeface="Calibri" panose="020F0502020204030204" pitchFamily="34" charset="0"/>
            </a:endParaRPr>
          </a:p>
        </p:txBody>
      </p:sp>
    </p:spTree>
  </p:cSld>
  <p:clrMapOvr>
    <a:masterClrMapping/>
  </p:clrMapOvr>
  <p:transition spd="slow"/>
  <p:timing>
    <p:tnLst>
      <p:par>
        <p:cTn id="1" dur="indefinite" restart="never" nodeType="tmRoot"/>
      </p:par>
    </p:tnLst>
  </p:timing>
</p:sld>
</file>

<file path=ppt/tags/tag1.xml><?xml version="1.0" encoding="utf-8"?>
<p:tagLst xmlns:p="http://schemas.openxmlformats.org/presentationml/2006/main">
  <p:tag name="ISLIDE.ICON" val="#393602;#399686;#176504;#166198;"/>
</p:tagLst>
</file>

<file path=ppt/tags/tag2.xml><?xml version="1.0" encoding="utf-8"?>
<p:tagLst xmlns:p="http://schemas.openxmlformats.org/presentationml/2006/main">
  <p:tag name="ISLIDE.ICON" val="#393602;#399686;#176504;#166198;"/>
</p:tagLst>
</file>

<file path=ppt/tags/tag3.xml><?xml version="1.0" encoding="utf-8"?>
<p:tagLst xmlns:p="http://schemas.openxmlformats.org/presentationml/2006/main">
  <p:tag name="ISLIDE.ICON" val="#393602;#399686;#176504;#166198;"/>
</p:tagLst>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6390</Words>
  <Application>WPS 演示</Application>
  <PresentationFormat>全屏显示(4:3)</PresentationFormat>
  <Paragraphs>271</Paragraphs>
  <Slides>10</Slides>
  <Notes>9</Notes>
  <HiddenSlides>0</HiddenSlides>
  <MMClips>0</MMClips>
  <ScaleCrop>false</ScaleCrop>
  <HeadingPairs>
    <vt:vector size="6" baseType="variant">
      <vt:variant>
        <vt:lpstr>已用的字体</vt:lpstr>
      </vt:variant>
      <vt:variant>
        <vt:i4>12</vt:i4>
      </vt:variant>
      <vt:variant>
        <vt:lpstr>主题</vt:lpstr>
      </vt:variant>
      <vt:variant>
        <vt:i4>4</vt:i4>
      </vt:variant>
      <vt:variant>
        <vt:lpstr>幻灯片标题</vt:lpstr>
      </vt:variant>
      <vt:variant>
        <vt:i4>10</vt:i4>
      </vt:variant>
    </vt:vector>
  </HeadingPairs>
  <TitlesOfParts>
    <vt:vector size="26" baseType="lpstr">
      <vt:lpstr>Arial</vt:lpstr>
      <vt:lpstr>宋体</vt:lpstr>
      <vt:lpstr>Wingdings</vt:lpstr>
      <vt:lpstr>Calibri</vt:lpstr>
      <vt:lpstr>MS PGothic</vt:lpstr>
      <vt:lpstr>FrutigerNext LT Bold</vt:lpstr>
      <vt:lpstr>Segoe Print</vt:lpstr>
      <vt:lpstr>Times New Roman</vt:lpstr>
      <vt:lpstr>Malgun Gothic</vt:lpstr>
      <vt:lpstr>等线</vt:lpstr>
      <vt:lpstr>微软雅黑</vt:lpstr>
      <vt:lpstr>Arial Unicode MS</vt:lpstr>
      <vt:lpstr>Custom Design</vt:lpstr>
      <vt:lpstr>3_Office Theme</vt:lpstr>
      <vt:lpstr>1_Office Theme</vt:lpstr>
      <vt:lpstr>2_Office Theme</vt:lpstr>
      <vt:lpstr>New SID on Data Integrity Service in IOT</vt:lpstr>
      <vt:lpstr>WHY</vt:lpstr>
      <vt:lpstr>RELATED</vt:lpstr>
      <vt:lpstr>PowerPoint 演示文稿</vt:lpstr>
      <vt:lpstr>Service Flow Example-1/3</vt:lpstr>
      <vt:lpstr>Service Flow Example-2/3</vt:lpstr>
      <vt:lpstr>Service Flow Example-3/3</vt:lpstr>
      <vt:lpstr>Requirement Gap Analysis</vt:lpstr>
      <vt:lpstr>What SA6 can do?</vt:lpstr>
      <vt:lpstr>Thank you</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Study on Blockchain in Application Layer support Verticals over 5G network</dc:title>
  <dc:creator>Administrator</dc:creator>
  <cp:lastModifiedBy>ChinaUnicom-LIN Lin</cp:lastModifiedBy>
  <cp:revision>1305</cp:revision>
  <dcterms:created xsi:type="dcterms:W3CDTF">2008-08-30T09:32:00Z</dcterms:created>
  <dcterms:modified xsi:type="dcterms:W3CDTF">2021-05-20T22:51:03Z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2052-11.1.0.10495</vt:lpwstr>
  </property>
  <property fmtid="{D5CDD505-2E9C-101B-9397-08002B2CF9AE}" pid="3" name="ICV">
    <vt:lpwstr>52BCC28F5CEE4551959706535284705F</vt:lpwstr>
  </property>
</Properties>
</file>