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sd" ContentType="application/vnd.visi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865" r:id="rId2"/>
  </p:sldMasterIdLst>
  <p:notesMasterIdLst>
    <p:notesMasterId r:id="rId21"/>
  </p:notesMasterIdLst>
  <p:handoutMasterIdLst>
    <p:handoutMasterId r:id="rId22"/>
  </p:handoutMasterIdLst>
  <p:sldIdLst>
    <p:sldId id="714" r:id="rId3"/>
    <p:sldId id="759" r:id="rId4"/>
    <p:sldId id="272" r:id="rId5"/>
    <p:sldId id="270" r:id="rId6"/>
    <p:sldId id="774" r:id="rId7"/>
    <p:sldId id="781" r:id="rId8"/>
    <p:sldId id="782" r:id="rId9"/>
    <p:sldId id="777" r:id="rId10"/>
    <p:sldId id="760" r:id="rId11"/>
    <p:sldId id="276" r:id="rId12"/>
    <p:sldId id="275" r:id="rId13"/>
    <p:sldId id="277" r:id="rId14"/>
    <p:sldId id="279" r:id="rId15"/>
    <p:sldId id="280" r:id="rId16"/>
    <p:sldId id="761" r:id="rId17"/>
    <p:sldId id="282" r:id="rId18"/>
    <p:sldId id="765" r:id="rId19"/>
    <p:sldId id="767" r:id="rId20"/>
  </p:sldIdLst>
  <p:sldSz cx="9144000" cy="6858000" type="screen4x3"/>
  <p:notesSz cx="6858000" cy="93138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FF3300"/>
    <a:srgbClr val="000000"/>
    <a:srgbClr val="5C88D0"/>
    <a:srgbClr val="2A6EA8"/>
    <a:srgbClr val="B1D254"/>
    <a:srgbClr val="72732F"/>
    <a:srgbClr val="C6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3" autoAdjust="0"/>
    <p:restoredTop sz="94657" autoAdjust="0"/>
  </p:normalViewPr>
  <p:slideViewPr>
    <p:cSldViewPr snapToGrid="0">
      <p:cViewPr>
        <p:scale>
          <a:sx n="70" d="100"/>
          <a:sy n="70" d="100"/>
        </p:scale>
        <p:origin x="570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46" d="100"/>
          <a:sy n="46" d="100"/>
        </p:scale>
        <p:origin x="-2802" y="-90"/>
      </p:cViewPr>
      <p:guideLst>
        <p:guide orient="horz" pos="293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C49224F-03A7-405B-A53E-0589D65A50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6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A4868A6-AF8C-4AB0-B463-353EA3EA72B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453" y="0"/>
            <a:ext cx="2972547" cy="46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3DF8646-467F-4568-BE4D-65B4B62A7C33}" type="datetime1">
              <a:rPr lang="en-US"/>
              <a:pPr>
                <a:defRPr/>
              </a:pPr>
              <a:t>3/3/2021</a:t>
            </a:fld>
            <a:endParaRPr lang="en-US" dirty="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3FC3310F-B869-4A80-B0F9-B2286404400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724"/>
            <a:ext cx="2972547" cy="46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2076976-C0C1-490C-8A75-8209E8A776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453" y="8847724"/>
            <a:ext cx="2972547" cy="46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6A13F2C-4D4A-4ABC-84A2-652E72FDA0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9522395-88B2-4089-9759-DDB9EAE5AB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6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C563296-A396-45FC-A662-0BA13A6E2B2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5453" y="0"/>
            <a:ext cx="2972547" cy="46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BF9DA39-E577-45C9-94B9-3F70F32092F4}" type="datetime1">
              <a:rPr lang="en-US"/>
              <a:pPr>
                <a:defRPr/>
              </a:pPr>
              <a:t>3/3/2021</a:t>
            </a:fld>
            <a:endParaRPr lang="en-US" dirty="0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5C205B5-C1CB-49FE-A341-AE042BA0CAC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0138" y="696913"/>
            <a:ext cx="4657725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5146449-770D-4F2A-900B-AAC71D07E83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508" y="4424607"/>
            <a:ext cx="5028986" cy="419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06075F2-914C-4835-A6D2-AD430B98C0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724"/>
            <a:ext cx="2972547" cy="46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D16DC26-4905-4621-A2B1-2706ED9D7C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453" y="8847724"/>
            <a:ext cx="2972547" cy="46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C507B0D-4FBB-44D8-B75A-CA8C35C30E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769A138A-F248-4F6D-9F85-FCA8B37069B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09245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3GPP TSG-SA WG6 Meeting #39-bis-e </a:t>
            </a:r>
          </a:p>
          <a:p>
            <a:pPr>
              <a:defRPr/>
            </a:pPr>
            <a:r>
              <a:rPr lang="en-GB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E-meeting, 12</a:t>
            </a:r>
            <a:r>
              <a:rPr lang="en-GB" sz="1200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GB" sz="1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20</a:t>
            </a:r>
            <a:r>
              <a:rPr lang="en-GB" sz="1100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GB" sz="1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October </a:t>
            </a:r>
            <a:r>
              <a:rPr lang="en-GB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2020</a:t>
            </a:r>
            <a:endParaRPr lang="en-IN" sz="1200" dirty="0"/>
          </a:p>
        </p:txBody>
      </p:sp>
      <p:sp>
        <p:nvSpPr>
          <p:cNvPr id="5" name="Text Box 13">
            <a:extLst>
              <a:ext uri="{FF2B5EF4-FFF2-40B4-BE49-F238E27FC236}">
                <a16:creationId xmlns:a16="http://schemas.microsoft.com/office/drawing/2014/main" id="{BCB98E40-DAA4-4399-94A2-DEB3A8D1493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21363" y="177800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S6-201972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300985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D9F8497-E1B6-4718-929E-AC29262F0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FE95B-B897-4757-9E90-D9514FA754DA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5B84AC5-B836-4E1D-916C-65D7326EF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8D489B9-A0AB-44A8-AFF3-8EBF5F74F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24749-C189-4D92-8B00-37C12F7617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94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3B867C3-BCA8-4C20-8DDA-FC8254CEB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79400-48ED-47A9-B594-C3F87CACED1F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CBD2D57-D2B6-4147-BADC-5D7E791C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9098C41-B0DB-4FBD-83C3-BCCCBBD7F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FF34-306D-4AE2-9C53-7D85BDB55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204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41D82E-9304-4A1C-82A7-EC1EB27B2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93B75-2232-4C42-838E-399CD1F442C3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ADED3E-5040-4EC6-AC75-66A22BFA4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5002B0-B86A-4071-B177-ECF718EBD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B71B-65E8-4D8B-B2E6-08C25531C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072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C86754-C4F3-438A-AE03-04DF5C898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ABD3D-1341-493F-A289-F30B98E390E8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D29623-0598-437D-B2E4-07A83C1F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A3F1E4-AA51-4FF5-8D26-29AF6ED6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5B84B-FC4D-484A-A577-24FB0613A4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311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7FB6A-BDE1-423F-A581-569F56469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0B56C-2B2F-441D-BEF8-D31FDE77A394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24955-DD30-4874-AC38-125167C8D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35FAE-54EA-4502-8923-0DCC4C6D3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5A58-EDBF-4165-9C55-C3699DCF2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814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BBEBD-15F8-408A-8147-77AF61B60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885DA-85F4-4026-BC3E-FA1164ACA60D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EBDDC-6CC3-4E1F-9ACC-D70874AD1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83E5-DD72-4CF6-A409-345DF433E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A57D7-9743-4A99-9441-A8922C26F4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48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21626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15210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lock - with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42381"/>
          </a:xfrm>
          <a:prstGeom prst="rect">
            <a:avLst/>
          </a:prstGeom>
        </p:spPr>
        <p:txBody>
          <a:bodyPr vert="horz" lIns="68580" tIns="34290" rIns="68580" bIns="34290"/>
          <a:lstStyle>
            <a:lvl1pPr>
              <a:defRPr sz="2800" b="1" i="0"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3629" y="1239433"/>
            <a:ext cx="8245078" cy="4705756"/>
          </a:xfrm>
          <a:prstGeom prst="rect">
            <a:avLst/>
          </a:prstGeom>
        </p:spPr>
        <p:txBody>
          <a:bodyPr vert="horz" lIns="68580" tIns="34290" rIns="68580" bIns="3429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61250"/>
            <a:ext cx="2895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0" i="0">
                <a:solidFill>
                  <a:srgbClr val="FFFFFF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/>
              <a:t>© 2018 InterDigital, Inc.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7C362-5903-C245-A945-8A0F54B23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6125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9E6825-6159-436F-97B7-849D691F43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3056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83B6A-FF39-44BD-8B41-9AA52467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C4ADD-FDFC-4B98-8C86-B39D293EABCF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66142-DAC9-46B0-85E5-1AAF56FB6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36303-CEDD-4D36-8255-91186EFA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CCB80-49C3-4659-A06A-C73032476F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5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4B225-1ADB-49EA-83B0-6E33AA02B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CD8D4-683E-4CE8-A393-065E1BE05C84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8B5E7-53E1-44AD-BD33-22F17894A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33767-323C-4C79-87BC-C1BBF3DB0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9FE0D-1B55-4E4C-B345-E1FCE3FD60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F2624-400E-49E5-B417-5516756D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B1344-94EF-4866-BD7A-999650BAFEC3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0F927-756C-4808-9C31-FDED6A2B4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2AFD7-F88B-411F-BC11-318272984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29E6E-749E-436A-A67D-8FE96B794F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46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B5F77E-E259-40AB-A1D9-706F82B8A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5E3F6-E824-477F-855F-9AEFA874EEE2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BF4BDE-8305-4A02-BF03-1E95D56B4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5986AB-8965-49C9-A926-757C1A2BF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C2132-BD86-4DE7-9361-8F2ABF192C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27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0CB6097-7361-49EB-ABE3-429FEC22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DA57E-8650-435B-8730-97DF604C90DE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BAAFDCD-6DC1-4872-9B37-59EA4BE27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1A162E8-5147-4FDE-A6FE-284709A72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22FCF-2F76-43E9-8389-6B4040C3A7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64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>
            <a:extLst>
              <a:ext uri="{FF2B5EF4-FFF2-40B4-BE49-F238E27FC236}">
                <a16:creationId xmlns:a16="http://schemas.microsoft.com/office/drawing/2014/main" id="{12CB9F6E-217B-4C55-B1B1-23E0A9CBC5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5AB4C206-D2CE-4D96-BE86-D4D8DFA24C9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ECC4C57B-CAD7-4A20-9F06-D4144F3673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F8AE240-A563-47F6-81D3-91F535DE9CF9}"/>
              </a:ext>
            </a:extLst>
          </p:cNvPr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4EAB542-F38A-451A-8524-D37BBE6B8787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FCDB0584-7DBC-4B80-9610-0511C0477D2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1" name="Rectangle 16">
            <a:extLst>
              <a:ext uri="{FF2B5EF4-FFF2-40B4-BE49-F238E27FC236}">
                <a16:creationId xmlns:a16="http://schemas.microsoft.com/office/drawing/2014/main" id="{B87D8F4F-AE6E-4D91-901D-5E93F04B706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39025" y="6462713"/>
            <a:ext cx="823913" cy="2159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2" name="Picture 10">
            <a:extLst>
              <a:ext uri="{FF2B5EF4-FFF2-40B4-BE49-F238E27FC236}">
                <a16:creationId xmlns:a16="http://schemas.microsoft.com/office/drawing/2014/main" id="{6D8A242E-AAA4-45E2-BEA4-E33499D4A55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00" r:id="rId1"/>
    <p:sldLayoutId id="2147484587" r:id="rId2"/>
    <p:sldLayoutId id="2147484588" r:id="rId3"/>
    <p:sldLayoutId id="2147484601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20AC21C0-FBD2-4EBB-BFCA-001CFABE6D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51FA2071-762E-4852-92BE-BA7F980585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18E87-2CA8-4359-93E6-EEFB017C2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A59D1D-AFE0-4947-B2C1-F0AB5A4939B1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7DFF6-6E80-4A6F-996C-7F5C1DAD63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1C215-B1A6-4D47-9BC3-ACB266B549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FFC5BBB-C4AF-439A-ACD9-5B72DBB8E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9" r:id="rId1"/>
    <p:sldLayoutId id="2147484590" r:id="rId2"/>
    <p:sldLayoutId id="2147484591" r:id="rId3"/>
    <p:sldLayoutId id="2147484592" r:id="rId4"/>
    <p:sldLayoutId id="2147484593" r:id="rId5"/>
    <p:sldLayoutId id="2147484594" r:id="rId6"/>
    <p:sldLayoutId id="2147484595" r:id="rId7"/>
    <p:sldLayoutId id="2147484596" r:id="rId8"/>
    <p:sldLayoutId id="2147484597" r:id="rId9"/>
    <p:sldLayoutId id="2147484598" r:id="rId10"/>
    <p:sldLayoutId id="21474845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Microsoft_Visio_2003-2010_Drawing.vsd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BEAB650-85E1-4DBE-9887-89BF57B5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288" y="3032125"/>
            <a:ext cx="6829425" cy="1143000"/>
          </a:xfrm>
        </p:spPr>
        <p:txBody>
          <a:bodyPr/>
          <a:lstStyle/>
          <a:p>
            <a:r>
              <a:rPr lang="en-US" altLang="en-US" dirty="0"/>
              <a:t>Discussion on SA6 Service Layer and the Core Network Exposure APIs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46DB08D-4281-44F9-91BB-4BDF19536B2F}"/>
              </a:ext>
            </a:extLst>
          </p:cNvPr>
          <p:cNvSpPr txBox="1">
            <a:spLocks/>
          </p:cNvSpPr>
          <p:nvPr/>
        </p:nvSpPr>
        <p:spPr bwMode="auto">
          <a:xfrm>
            <a:off x="1260475" y="4489450"/>
            <a:ext cx="6829425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en-US" sz="2000" kern="0" dirty="0">
                <a:solidFill>
                  <a:schemeClr val="tx1"/>
                </a:solidFill>
              </a:rPr>
              <a:t>Catalina Mladin, Convida Wireless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Exposed Network Services </a:t>
            </a:r>
            <a:br>
              <a:rPr lang="en-US" dirty="0"/>
            </a:br>
            <a:r>
              <a:rPr lang="en-US" dirty="0"/>
              <a:t>(Location Queries)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 2018 InterDigital,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9E6825-6159-436F-97B7-849D691F43B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F0585B9-157C-47AD-BBFA-F4FE1570EC26}"/>
              </a:ext>
            </a:extLst>
          </p:cNvPr>
          <p:cNvSpPr txBox="1">
            <a:spLocks/>
          </p:cNvSpPr>
          <p:nvPr/>
        </p:nvSpPr>
        <p:spPr>
          <a:xfrm>
            <a:off x="482186" y="1740119"/>
            <a:ext cx="3343580" cy="3174768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ADEE"/>
              </a:buClr>
            </a:pPr>
            <a:r>
              <a:rPr lang="en-US" sz="1575" dirty="0"/>
              <a:t>Location Queries from Network Applications can be sent to the network instead of the devices.</a:t>
            </a:r>
          </a:p>
          <a:p>
            <a:pPr>
              <a:buClr>
                <a:srgbClr val="00ADEE"/>
              </a:buClr>
            </a:pPr>
            <a:r>
              <a:rPr lang="en-US" sz="1575" dirty="0"/>
              <a:t>The Server can get a list devices in a given area, without ever communicating with a device.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5E2CCEC-F30D-A749-92C2-667248EE6E92}"/>
              </a:ext>
            </a:extLst>
          </p:cNvPr>
          <p:cNvGrpSpPr/>
          <p:nvPr/>
        </p:nvGrpSpPr>
        <p:grpSpPr>
          <a:xfrm>
            <a:off x="4972467" y="1834313"/>
            <a:ext cx="3153793" cy="2949479"/>
            <a:chOff x="4972466" y="977062"/>
            <a:chExt cx="3153793" cy="2949479"/>
          </a:xfrm>
        </p:grpSpPr>
        <p:sp>
          <p:nvSpPr>
            <p:cNvPr id="38" name="Rounded Rectangle 46">
              <a:extLst>
                <a:ext uri="{FF2B5EF4-FFF2-40B4-BE49-F238E27FC236}">
                  <a16:creationId xmlns:a16="http://schemas.microsoft.com/office/drawing/2014/main" id="{C393A289-BFA8-A94B-81BB-2646644AF475}"/>
                </a:ext>
              </a:extLst>
            </p:cNvPr>
            <p:cNvSpPr/>
            <p:nvPr/>
          </p:nvSpPr>
          <p:spPr>
            <a:xfrm>
              <a:off x="4992453" y="977062"/>
              <a:ext cx="3133806" cy="2949479"/>
            </a:xfrm>
            <a:prstGeom prst="roundRect">
              <a:avLst>
                <a:gd name="adj" fmla="val 3114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bg2"/>
                </a:solidFill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6AE9E8C4-B321-314E-986A-20F247D080AC}"/>
                </a:ext>
              </a:extLst>
            </p:cNvPr>
            <p:cNvGrpSpPr/>
            <p:nvPr/>
          </p:nvGrpSpPr>
          <p:grpSpPr>
            <a:xfrm>
              <a:off x="4972466" y="1189599"/>
              <a:ext cx="3015086" cy="2004099"/>
              <a:chOff x="703121" y="1803573"/>
              <a:chExt cx="4020114" cy="2672132"/>
            </a:xfrm>
          </p:grpSpPr>
          <p:sp>
            <p:nvSpPr>
              <p:cNvPr id="47" name="Rectangle: Rounded Corners 7">
                <a:extLst>
                  <a:ext uri="{FF2B5EF4-FFF2-40B4-BE49-F238E27FC236}">
                    <a16:creationId xmlns:a16="http://schemas.microsoft.com/office/drawing/2014/main" id="{CA65AA97-8AF8-C046-B771-5F2427349E86}"/>
                  </a:ext>
                </a:extLst>
              </p:cNvPr>
              <p:cNvSpPr/>
              <p:nvPr/>
            </p:nvSpPr>
            <p:spPr>
              <a:xfrm>
                <a:off x="946107" y="3193014"/>
                <a:ext cx="3765176" cy="979003"/>
              </a:xfrm>
              <a:prstGeom prst="roundRect">
                <a:avLst>
                  <a:gd name="adj" fmla="val 9342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3GPP 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dirty="0">
                    <a:solidFill>
                      <a:schemeClr val="tx1"/>
                    </a:solidFill>
                  </a:rPr>
                  <a:t>Network</a:t>
                </a:r>
              </a:p>
            </p:txBody>
          </p:sp>
          <p:sp>
            <p:nvSpPr>
              <p:cNvPr id="48" name="Rectangle: Rounded Corners 62">
                <a:extLst>
                  <a:ext uri="{FF2B5EF4-FFF2-40B4-BE49-F238E27FC236}">
                    <a16:creationId xmlns:a16="http://schemas.microsoft.com/office/drawing/2014/main" id="{200D67D9-3CD7-004F-908C-0EAE433F17FD}"/>
                  </a:ext>
                </a:extLst>
              </p:cNvPr>
              <p:cNvSpPr/>
              <p:nvPr/>
            </p:nvSpPr>
            <p:spPr>
              <a:xfrm>
                <a:off x="1986013" y="3247967"/>
                <a:ext cx="1410447" cy="420563"/>
              </a:xfrm>
              <a:prstGeom prst="roundRect">
                <a:avLst/>
              </a:prstGeom>
              <a:solidFill>
                <a:srgbClr val="00AD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en-US" sz="788" dirty="0"/>
              </a:p>
            </p:txBody>
          </p:sp>
          <p:sp>
            <p:nvSpPr>
              <p:cNvPr id="49" name="Rectangle: Rounded Corners 63">
                <a:extLst>
                  <a:ext uri="{FF2B5EF4-FFF2-40B4-BE49-F238E27FC236}">
                    <a16:creationId xmlns:a16="http://schemas.microsoft.com/office/drawing/2014/main" id="{C10C8520-A4EE-A040-B03C-126131825953}"/>
                  </a:ext>
                </a:extLst>
              </p:cNvPr>
              <p:cNvSpPr/>
              <p:nvPr/>
            </p:nvSpPr>
            <p:spPr>
              <a:xfrm>
                <a:off x="1986013" y="3724604"/>
                <a:ext cx="1422400" cy="365501"/>
              </a:xfrm>
              <a:prstGeom prst="roundRect">
                <a:avLst/>
              </a:prstGeom>
              <a:solidFill>
                <a:srgbClr val="00AD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NFs</a:t>
                </a:r>
              </a:p>
            </p:txBody>
          </p:sp>
          <p:sp>
            <p:nvSpPr>
              <p:cNvPr id="50" name="Rectangle: Rounded Corners 67">
                <a:extLst>
                  <a:ext uri="{FF2B5EF4-FFF2-40B4-BE49-F238E27FC236}">
                    <a16:creationId xmlns:a16="http://schemas.microsoft.com/office/drawing/2014/main" id="{B128460E-2A38-C14B-BA2E-E869AECB4A97}"/>
                  </a:ext>
                </a:extLst>
              </p:cNvPr>
              <p:cNvSpPr/>
              <p:nvPr/>
            </p:nvSpPr>
            <p:spPr>
              <a:xfrm>
                <a:off x="2378093" y="3315204"/>
                <a:ext cx="617035" cy="163044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>
                    <a:solidFill>
                      <a:schemeClr val="tx1"/>
                    </a:solidFill>
                  </a:rPr>
                  <a:t>API</a:t>
                </a:r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8ED0E948-2E9E-0044-A7CD-B547DC2DEA8A}"/>
                  </a:ext>
                </a:extLst>
              </p:cNvPr>
              <p:cNvCxnSpPr/>
              <p:nvPr/>
            </p:nvCxnSpPr>
            <p:spPr>
              <a:xfrm flipV="1">
                <a:off x="3331566" y="2290638"/>
                <a:ext cx="0" cy="3061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Cylinder 9">
                <a:extLst>
                  <a:ext uri="{FF2B5EF4-FFF2-40B4-BE49-F238E27FC236}">
                    <a16:creationId xmlns:a16="http://schemas.microsoft.com/office/drawing/2014/main" id="{BA2B44B3-93BA-8F43-A57D-C54D84A6ADDD}"/>
                  </a:ext>
                </a:extLst>
              </p:cNvPr>
              <p:cNvSpPr/>
              <p:nvPr/>
            </p:nvSpPr>
            <p:spPr>
              <a:xfrm>
                <a:off x="3744214" y="3137300"/>
                <a:ext cx="496991" cy="1105920"/>
              </a:xfrm>
              <a:prstGeom prst="can">
                <a:avLst/>
              </a:prstGeom>
              <a:solidFill>
                <a:srgbClr val="00ADE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dirty="0"/>
              </a:p>
            </p:txBody>
          </p:sp>
          <p:sp>
            <p:nvSpPr>
              <p:cNvPr id="53" name="Rectangle: Rounded Corners 23">
                <a:extLst>
                  <a:ext uri="{FF2B5EF4-FFF2-40B4-BE49-F238E27FC236}">
                    <a16:creationId xmlns:a16="http://schemas.microsoft.com/office/drawing/2014/main" id="{F99EB3F1-DE31-3D4F-8150-1F1F6D99CB53}"/>
                  </a:ext>
                </a:extLst>
              </p:cNvPr>
              <p:cNvSpPr/>
              <p:nvPr/>
            </p:nvSpPr>
            <p:spPr>
              <a:xfrm>
                <a:off x="1974058" y="1803573"/>
                <a:ext cx="2749177" cy="487065"/>
              </a:xfrm>
              <a:prstGeom prst="roundRect">
                <a:avLst/>
              </a:prstGeom>
              <a:solidFill>
                <a:srgbClr val="00AD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Customer Facing Applications</a:t>
                </a:r>
              </a:p>
              <a:p>
                <a:pPr algn="ctr"/>
                <a:r>
                  <a:rPr lang="en-US" sz="788" dirty="0"/>
                  <a:t>(e.g. Fleet Management)</a:t>
                </a:r>
              </a:p>
            </p:txBody>
          </p:sp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0A7E6492-114B-FF4E-9823-C7B5F3CD4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9422" y="2904816"/>
                <a:ext cx="0" cy="1570889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57881310-5AB1-C64C-8DCC-DA439A760A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2923" y="2904816"/>
                <a:ext cx="0" cy="1570889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F3FA0458-1BAB-6D41-BD89-F1C132A2F0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69919" y="2904816"/>
                <a:ext cx="0" cy="1570889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Rectangle: Rounded Corners 24">
                <a:extLst>
                  <a:ext uri="{FF2B5EF4-FFF2-40B4-BE49-F238E27FC236}">
                    <a16:creationId xmlns:a16="http://schemas.microsoft.com/office/drawing/2014/main" id="{68C4575A-D515-B64B-9E7B-B3E32756465E}"/>
                  </a:ext>
                </a:extLst>
              </p:cNvPr>
              <p:cNvSpPr/>
              <p:nvPr/>
            </p:nvSpPr>
            <p:spPr>
              <a:xfrm>
                <a:off x="1974058" y="2567077"/>
                <a:ext cx="2749177" cy="487065"/>
              </a:xfrm>
              <a:prstGeom prst="roundRect">
                <a:avLst/>
              </a:prstGeom>
              <a:solidFill>
                <a:srgbClr val="9227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rPr>
                  <a:t>Service Layer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B6817E4-D50A-4448-84A8-9683A72CF971}"/>
                  </a:ext>
                </a:extLst>
              </p:cNvPr>
              <p:cNvSpPr txBox="1"/>
              <p:nvPr/>
            </p:nvSpPr>
            <p:spPr>
              <a:xfrm>
                <a:off x="703121" y="2150108"/>
                <a:ext cx="1305581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Server</a:t>
                </a:r>
              </a:p>
            </p:txBody>
          </p:sp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6C5A1F7-6934-3D48-9F18-3367CF286199}"/>
                </a:ext>
              </a:extLst>
            </p:cNvPr>
            <p:cNvSpPr/>
            <p:nvPr/>
          </p:nvSpPr>
          <p:spPr>
            <a:xfrm>
              <a:off x="6263670" y="2392311"/>
              <a:ext cx="692818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SCEF/NEF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E99717FE-AB2B-2A42-8B2A-F2D9F10E6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10938" y="3272318"/>
              <a:ext cx="290788" cy="395290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407D007-FAF7-C244-9068-F9624CCFAA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08389" y="1717557"/>
              <a:ext cx="493164" cy="351048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C9EE9DE5-D66E-234A-8FB0-DB9006173F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91833" y="3449171"/>
              <a:ext cx="358588" cy="224118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E7330E60-0C17-7647-8ECD-B5A7E35EA5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82172" y="3290046"/>
              <a:ext cx="449523" cy="379879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49D21219-30EB-7444-B005-A498E4D0944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5312332" y="3415554"/>
              <a:ext cx="458949" cy="249144"/>
            </a:xfrm>
            <a:prstGeom prst="rect">
              <a:avLst/>
            </a:prstGeom>
          </p:spPr>
        </p:pic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4EBC3-32F9-3D46-AD11-79EBC0DA38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54153" y="3542180"/>
              <a:ext cx="34450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81A2672-E9D0-0641-B673-D015844BE882}"/>
              </a:ext>
            </a:extLst>
          </p:cNvPr>
          <p:cNvCxnSpPr>
            <a:cxnSpLocks/>
          </p:cNvCxnSpPr>
          <p:nvPr/>
        </p:nvCxnSpPr>
        <p:spPr>
          <a:xfrm flipV="1">
            <a:off x="6581028" y="2964347"/>
            <a:ext cx="0" cy="165799"/>
          </a:xfrm>
          <a:prstGeom prst="straightConnector1">
            <a:avLst/>
          </a:prstGeom>
          <a:ln w="12700">
            <a:solidFill>
              <a:srgbClr val="92278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7B60CCFF-A38B-8B47-87FF-7499E567C8F4}"/>
              </a:ext>
            </a:extLst>
          </p:cNvPr>
          <p:cNvSpPr txBox="1"/>
          <p:nvPr/>
        </p:nvSpPr>
        <p:spPr>
          <a:xfrm>
            <a:off x="5018315" y="4926067"/>
            <a:ext cx="3113315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/>
              <a:t>How many trucks are in the northeast section of the city?</a:t>
            </a:r>
          </a:p>
        </p:txBody>
      </p:sp>
      <p:sp>
        <p:nvSpPr>
          <p:cNvPr id="61" name="Rounded Rectangle 135">
            <a:extLst>
              <a:ext uri="{FF2B5EF4-FFF2-40B4-BE49-F238E27FC236}">
                <a16:creationId xmlns:a16="http://schemas.microsoft.com/office/drawing/2014/main" id="{BA42ABFE-CEEE-4141-AB52-0682EB100719}"/>
              </a:ext>
            </a:extLst>
          </p:cNvPr>
          <p:cNvSpPr/>
          <p:nvPr/>
        </p:nvSpPr>
        <p:spPr>
          <a:xfrm>
            <a:off x="4985659" y="4899003"/>
            <a:ext cx="3145971" cy="268991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14129C7-6B46-F74B-8F8B-E0C548DD6BE3}"/>
              </a:ext>
            </a:extLst>
          </p:cNvPr>
          <p:cNvCxnSpPr>
            <a:cxnSpLocks/>
          </p:cNvCxnSpPr>
          <p:nvPr/>
        </p:nvCxnSpPr>
        <p:spPr>
          <a:xfrm flipV="1">
            <a:off x="6485483" y="2987676"/>
            <a:ext cx="0" cy="1928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06AEB2F-5EBA-B743-B550-C44DCC1C432E}"/>
              </a:ext>
            </a:extLst>
          </p:cNvPr>
          <p:cNvCxnSpPr>
            <a:cxnSpLocks/>
          </p:cNvCxnSpPr>
          <p:nvPr/>
        </p:nvCxnSpPr>
        <p:spPr>
          <a:xfrm flipV="1">
            <a:off x="6396878" y="2967522"/>
            <a:ext cx="0" cy="165799"/>
          </a:xfrm>
          <a:prstGeom prst="straightConnector1">
            <a:avLst/>
          </a:prstGeom>
          <a:ln w="12700">
            <a:solidFill>
              <a:srgbClr val="92278F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4C2EC352-D92E-F147-BC36-9FA5A8BA29CF}"/>
              </a:ext>
            </a:extLst>
          </p:cNvPr>
          <p:cNvSpPr txBox="1"/>
          <p:nvPr/>
        </p:nvSpPr>
        <p:spPr>
          <a:xfrm>
            <a:off x="5019286" y="5235720"/>
            <a:ext cx="3113315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/>
              <a:t>Here is a list of discovered devices.</a:t>
            </a:r>
          </a:p>
        </p:txBody>
      </p:sp>
      <p:sp>
        <p:nvSpPr>
          <p:cNvPr id="67" name="Rounded Rectangle 135">
            <a:extLst>
              <a:ext uri="{FF2B5EF4-FFF2-40B4-BE49-F238E27FC236}">
                <a16:creationId xmlns:a16="http://schemas.microsoft.com/office/drawing/2014/main" id="{DE27BE8A-A1BB-C14D-8A58-5B731607DFA1}"/>
              </a:ext>
            </a:extLst>
          </p:cNvPr>
          <p:cNvSpPr/>
          <p:nvPr/>
        </p:nvSpPr>
        <p:spPr>
          <a:xfrm>
            <a:off x="4986630" y="5208656"/>
            <a:ext cx="3145971" cy="268991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09B6F54A-D074-F74C-A9F2-E648EF4295E6}"/>
              </a:ext>
            </a:extLst>
          </p:cNvPr>
          <p:cNvCxnSpPr>
            <a:cxnSpLocks/>
          </p:cNvCxnSpPr>
          <p:nvPr/>
        </p:nvCxnSpPr>
        <p:spPr>
          <a:xfrm rot="16200000" flipH="1">
            <a:off x="6640112" y="3589671"/>
            <a:ext cx="448302" cy="79245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56D3A215-593B-C146-BEED-8D94EDF4E90B}"/>
              </a:ext>
            </a:extLst>
          </p:cNvPr>
          <p:cNvCxnSpPr>
            <a:cxnSpLocks/>
            <a:stCxn id="61" idx="1"/>
          </p:cNvCxnSpPr>
          <p:nvPr/>
        </p:nvCxnSpPr>
        <p:spPr>
          <a:xfrm rot="10800000" flipH="1">
            <a:off x="4985658" y="3032127"/>
            <a:ext cx="1332592" cy="2001373"/>
          </a:xfrm>
          <a:prstGeom prst="bentConnector4">
            <a:avLst>
              <a:gd name="adj1" fmla="val -13213"/>
              <a:gd name="adj2" fmla="val 100000"/>
            </a:avLst>
          </a:prstGeom>
          <a:ln>
            <a:solidFill>
              <a:schemeClr val="bg1">
                <a:lumMod val="6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943CA74A-1B5A-F247-936B-7A5521E9F46D}"/>
              </a:ext>
            </a:extLst>
          </p:cNvPr>
          <p:cNvCxnSpPr>
            <a:cxnSpLocks/>
            <a:stCxn id="67" idx="3"/>
          </p:cNvCxnSpPr>
          <p:nvPr/>
        </p:nvCxnSpPr>
        <p:spPr>
          <a:xfrm flipH="1" flipV="1">
            <a:off x="6680200" y="3038475"/>
            <a:ext cx="1452400" cy="2304676"/>
          </a:xfrm>
          <a:prstGeom prst="bentConnector4">
            <a:avLst>
              <a:gd name="adj1" fmla="val -11051"/>
              <a:gd name="adj2" fmla="val 100033"/>
            </a:avLst>
          </a:prstGeom>
          <a:ln>
            <a:solidFill>
              <a:schemeClr val="bg1">
                <a:lumMod val="6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15639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5" y="435297"/>
            <a:ext cx="8229600" cy="631786"/>
          </a:xfrm>
        </p:spPr>
        <p:txBody>
          <a:bodyPr/>
          <a:lstStyle/>
          <a:p>
            <a:r>
              <a:rPr lang="en-US" dirty="0"/>
              <a:t>Exposed Network Services </a:t>
            </a:r>
            <a:br>
              <a:rPr lang="en-US" dirty="0"/>
            </a:br>
            <a:r>
              <a:rPr lang="en-US" dirty="0"/>
              <a:t>(Change of SIM)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 2018 InterDigital,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9E6825-6159-436F-97B7-849D691F43B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EDF3E79-52BB-47C1-A6F6-A67B98055A50}"/>
              </a:ext>
            </a:extLst>
          </p:cNvPr>
          <p:cNvSpPr txBox="1">
            <a:spLocks/>
          </p:cNvSpPr>
          <p:nvPr/>
        </p:nvSpPr>
        <p:spPr>
          <a:xfrm>
            <a:off x="424544" y="1749880"/>
            <a:ext cx="4158342" cy="2714778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ADEE"/>
              </a:buClr>
            </a:pPr>
            <a:r>
              <a:rPr lang="en-US" sz="1575" dirty="0"/>
              <a:t>The network can notify Server when a SIM card is moved to another device.</a:t>
            </a:r>
          </a:p>
          <a:p>
            <a:pPr>
              <a:buClr>
                <a:srgbClr val="00ADEE"/>
              </a:buClr>
            </a:pPr>
            <a:r>
              <a:rPr lang="en-US" sz="1575" dirty="0"/>
              <a:t>The Server can react  by requiring that that the device re-authenticate, by sending a technician to investigate, invalidating the device’s security credentials, etc.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6702E93-3752-3544-8077-CB10D31A9CD0}"/>
              </a:ext>
            </a:extLst>
          </p:cNvPr>
          <p:cNvGrpSpPr/>
          <p:nvPr/>
        </p:nvGrpSpPr>
        <p:grpSpPr>
          <a:xfrm>
            <a:off x="4972467" y="1834313"/>
            <a:ext cx="3153793" cy="2949479"/>
            <a:chOff x="4972466" y="977062"/>
            <a:chExt cx="3153793" cy="2949479"/>
          </a:xfrm>
        </p:grpSpPr>
        <p:sp>
          <p:nvSpPr>
            <p:cNvPr id="34" name="Rounded Rectangle 46">
              <a:extLst>
                <a:ext uri="{FF2B5EF4-FFF2-40B4-BE49-F238E27FC236}">
                  <a16:creationId xmlns:a16="http://schemas.microsoft.com/office/drawing/2014/main" id="{9EFB0CDB-36BB-F14A-B312-6FA5204F9BAB}"/>
                </a:ext>
              </a:extLst>
            </p:cNvPr>
            <p:cNvSpPr/>
            <p:nvPr/>
          </p:nvSpPr>
          <p:spPr>
            <a:xfrm>
              <a:off x="4992453" y="977062"/>
              <a:ext cx="3133806" cy="2949479"/>
            </a:xfrm>
            <a:prstGeom prst="roundRect">
              <a:avLst>
                <a:gd name="adj" fmla="val 3114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bg2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46C0ECCC-2BAA-A242-A17A-7B4F13C24D7E}"/>
                </a:ext>
              </a:extLst>
            </p:cNvPr>
            <p:cNvGrpSpPr/>
            <p:nvPr/>
          </p:nvGrpSpPr>
          <p:grpSpPr>
            <a:xfrm>
              <a:off x="4972466" y="1189599"/>
              <a:ext cx="3015086" cy="2004099"/>
              <a:chOff x="703121" y="1803573"/>
              <a:chExt cx="4020114" cy="2672132"/>
            </a:xfrm>
          </p:grpSpPr>
          <p:sp>
            <p:nvSpPr>
              <p:cNvPr id="43" name="Rectangle: Rounded Corners 7">
                <a:extLst>
                  <a:ext uri="{FF2B5EF4-FFF2-40B4-BE49-F238E27FC236}">
                    <a16:creationId xmlns:a16="http://schemas.microsoft.com/office/drawing/2014/main" id="{6D9C1101-3DE7-E940-9D05-33C7957DDDD7}"/>
                  </a:ext>
                </a:extLst>
              </p:cNvPr>
              <p:cNvSpPr/>
              <p:nvPr/>
            </p:nvSpPr>
            <p:spPr>
              <a:xfrm>
                <a:off x="946107" y="3193014"/>
                <a:ext cx="3765176" cy="979003"/>
              </a:xfrm>
              <a:prstGeom prst="roundRect">
                <a:avLst>
                  <a:gd name="adj" fmla="val 9342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3GPP 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dirty="0">
                    <a:solidFill>
                      <a:schemeClr val="tx1"/>
                    </a:solidFill>
                  </a:rPr>
                  <a:t>Network</a:t>
                </a:r>
              </a:p>
            </p:txBody>
          </p:sp>
          <p:sp>
            <p:nvSpPr>
              <p:cNvPr id="44" name="Rectangle: Rounded Corners 62">
                <a:extLst>
                  <a:ext uri="{FF2B5EF4-FFF2-40B4-BE49-F238E27FC236}">
                    <a16:creationId xmlns:a16="http://schemas.microsoft.com/office/drawing/2014/main" id="{EE458054-C35B-854D-B0CC-1556034BF73E}"/>
                  </a:ext>
                </a:extLst>
              </p:cNvPr>
              <p:cNvSpPr/>
              <p:nvPr/>
            </p:nvSpPr>
            <p:spPr>
              <a:xfrm>
                <a:off x="1986013" y="3247967"/>
                <a:ext cx="1410447" cy="420563"/>
              </a:xfrm>
              <a:prstGeom prst="roundRect">
                <a:avLst/>
              </a:prstGeom>
              <a:solidFill>
                <a:srgbClr val="00AD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en-US" sz="788" dirty="0"/>
              </a:p>
            </p:txBody>
          </p:sp>
          <p:sp>
            <p:nvSpPr>
              <p:cNvPr id="45" name="Rectangle: Rounded Corners 63">
                <a:extLst>
                  <a:ext uri="{FF2B5EF4-FFF2-40B4-BE49-F238E27FC236}">
                    <a16:creationId xmlns:a16="http://schemas.microsoft.com/office/drawing/2014/main" id="{CE9D8AB8-868F-AE4B-A5CE-F9E6FA04F9FD}"/>
                  </a:ext>
                </a:extLst>
              </p:cNvPr>
              <p:cNvSpPr/>
              <p:nvPr/>
            </p:nvSpPr>
            <p:spPr>
              <a:xfrm>
                <a:off x="1986013" y="3724604"/>
                <a:ext cx="1422400" cy="365501"/>
              </a:xfrm>
              <a:prstGeom prst="roundRect">
                <a:avLst/>
              </a:prstGeom>
              <a:solidFill>
                <a:srgbClr val="00AD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NFs</a:t>
                </a:r>
              </a:p>
            </p:txBody>
          </p:sp>
          <p:sp>
            <p:nvSpPr>
              <p:cNvPr id="46" name="Rectangle: Rounded Corners 67">
                <a:extLst>
                  <a:ext uri="{FF2B5EF4-FFF2-40B4-BE49-F238E27FC236}">
                    <a16:creationId xmlns:a16="http://schemas.microsoft.com/office/drawing/2014/main" id="{9CA1A0F9-7E8F-4B4E-9AD5-3835EDCD5692}"/>
                  </a:ext>
                </a:extLst>
              </p:cNvPr>
              <p:cNvSpPr/>
              <p:nvPr/>
            </p:nvSpPr>
            <p:spPr>
              <a:xfrm>
                <a:off x="2378093" y="3315204"/>
                <a:ext cx="617035" cy="163044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>
                    <a:solidFill>
                      <a:schemeClr val="tx1"/>
                    </a:solidFill>
                  </a:rPr>
                  <a:t>API</a:t>
                </a:r>
              </a:p>
            </p:txBody>
          </p: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AE093BB5-E81B-0A46-8792-92E10FA73E0B}"/>
                  </a:ext>
                </a:extLst>
              </p:cNvPr>
              <p:cNvCxnSpPr/>
              <p:nvPr/>
            </p:nvCxnSpPr>
            <p:spPr>
              <a:xfrm flipV="1">
                <a:off x="3331566" y="2290638"/>
                <a:ext cx="0" cy="3061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Cylinder 9">
                <a:extLst>
                  <a:ext uri="{FF2B5EF4-FFF2-40B4-BE49-F238E27FC236}">
                    <a16:creationId xmlns:a16="http://schemas.microsoft.com/office/drawing/2014/main" id="{2EEF4C9E-78E7-0844-8E9B-401E9375C8F6}"/>
                  </a:ext>
                </a:extLst>
              </p:cNvPr>
              <p:cNvSpPr/>
              <p:nvPr/>
            </p:nvSpPr>
            <p:spPr>
              <a:xfrm>
                <a:off x="3744214" y="3137300"/>
                <a:ext cx="496991" cy="1105920"/>
              </a:xfrm>
              <a:prstGeom prst="can">
                <a:avLst/>
              </a:prstGeom>
              <a:solidFill>
                <a:srgbClr val="00ADE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dirty="0"/>
              </a:p>
            </p:txBody>
          </p:sp>
          <p:sp>
            <p:nvSpPr>
              <p:cNvPr id="49" name="Rectangle: Rounded Corners 23">
                <a:extLst>
                  <a:ext uri="{FF2B5EF4-FFF2-40B4-BE49-F238E27FC236}">
                    <a16:creationId xmlns:a16="http://schemas.microsoft.com/office/drawing/2014/main" id="{04529A4C-3256-0641-AEE3-C8E7A92EE794}"/>
                  </a:ext>
                </a:extLst>
              </p:cNvPr>
              <p:cNvSpPr/>
              <p:nvPr/>
            </p:nvSpPr>
            <p:spPr>
              <a:xfrm>
                <a:off x="1974058" y="1803573"/>
                <a:ext cx="2749177" cy="487065"/>
              </a:xfrm>
              <a:prstGeom prst="roundRect">
                <a:avLst/>
              </a:prstGeom>
              <a:solidFill>
                <a:srgbClr val="00AD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Customer Facing Applications</a:t>
                </a:r>
              </a:p>
              <a:p>
                <a:pPr algn="ctr"/>
                <a:r>
                  <a:rPr lang="en-US" sz="788" dirty="0"/>
                  <a:t>(e.g. Fleet Management)</a:t>
                </a:r>
              </a:p>
            </p:txBody>
          </p: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9620DC77-C423-8D4F-AE1A-7FD0CEF159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9422" y="2904816"/>
                <a:ext cx="0" cy="1570889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55761197-00E6-C047-9075-66B61FC838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2923" y="2904816"/>
                <a:ext cx="0" cy="1570889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66E91719-60F1-5E4C-B539-A1BE1EA9E7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69919" y="2904816"/>
                <a:ext cx="0" cy="1570889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: Rounded Corners 24">
                <a:extLst>
                  <a:ext uri="{FF2B5EF4-FFF2-40B4-BE49-F238E27FC236}">
                    <a16:creationId xmlns:a16="http://schemas.microsoft.com/office/drawing/2014/main" id="{A354C06E-9BDA-B347-99C0-083E25F1B6DF}"/>
                  </a:ext>
                </a:extLst>
              </p:cNvPr>
              <p:cNvSpPr/>
              <p:nvPr/>
            </p:nvSpPr>
            <p:spPr>
              <a:xfrm>
                <a:off x="1974058" y="2567077"/>
                <a:ext cx="2749177" cy="487065"/>
              </a:xfrm>
              <a:prstGeom prst="roundRect">
                <a:avLst/>
              </a:prstGeom>
              <a:solidFill>
                <a:srgbClr val="9227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rPr>
                  <a:t>Service Layer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CA6A84C-77DF-844F-84BB-AAD8459D85FD}"/>
                  </a:ext>
                </a:extLst>
              </p:cNvPr>
              <p:cNvSpPr txBox="1"/>
              <p:nvPr/>
            </p:nvSpPr>
            <p:spPr>
              <a:xfrm>
                <a:off x="703121" y="2150108"/>
                <a:ext cx="1305581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Server</a:t>
                </a:r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56B1939-A43D-4E43-AD65-ED70A621D2C2}"/>
                </a:ext>
              </a:extLst>
            </p:cNvPr>
            <p:cNvSpPr/>
            <p:nvPr/>
          </p:nvSpPr>
          <p:spPr>
            <a:xfrm>
              <a:off x="6263670" y="2392311"/>
              <a:ext cx="692818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SCEF/NEF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4AD0497E-95AE-394D-A588-7A36F38C64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10938" y="3272318"/>
              <a:ext cx="290788" cy="395290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431453B1-C375-1848-92D8-E2DC84DD29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08389" y="1717557"/>
              <a:ext cx="493164" cy="351048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C2A19487-D93C-6144-AF6D-8DC097397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91833" y="3449171"/>
              <a:ext cx="358588" cy="224118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ED0C09FF-5BFA-E84D-83E8-EF561C9C8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82172" y="3290046"/>
              <a:ext cx="449523" cy="379879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4A2197F4-B62F-5B4D-BCB2-11E26507E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5312332" y="3415554"/>
              <a:ext cx="458949" cy="249144"/>
            </a:xfrm>
            <a:prstGeom prst="rect">
              <a:avLst/>
            </a:prstGeom>
          </p:spPr>
        </p:pic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8A738C3-7961-3C48-AB2A-90EBD2ACF0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54153" y="3542180"/>
              <a:ext cx="34450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95440011-697B-164D-B4AD-A91B23658BCD}"/>
              </a:ext>
            </a:extLst>
          </p:cNvPr>
          <p:cNvSpPr txBox="1"/>
          <p:nvPr/>
        </p:nvSpPr>
        <p:spPr>
          <a:xfrm>
            <a:off x="5018315" y="4926067"/>
            <a:ext cx="3113315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/>
              <a:t>Notification: SIM Card Moved</a:t>
            </a:r>
          </a:p>
        </p:txBody>
      </p:sp>
      <p:sp>
        <p:nvSpPr>
          <p:cNvPr id="59" name="Rounded Rectangle 135">
            <a:extLst>
              <a:ext uri="{FF2B5EF4-FFF2-40B4-BE49-F238E27FC236}">
                <a16:creationId xmlns:a16="http://schemas.microsoft.com/office/drawing/2014/main" id="{BB84B342-F48F-9A41-85B4-F0F460C51FCD}"/>
              </a:ext>
            </a:extLst>
          </p:cNvPr>
          <p:cNvSpPr/>
          <p:nvPr/>
        </p:nvSpPr>
        <p:spPr>
          <a:xfrm>
            <a:off x="4985659" y="4899003"/>
            <a:ext cx="3145971" cy="268991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cxnSp>
        <p:nvCxnSpPr>
          <p:cNvPr id="55" name="Elbow Connector 54">
            <a:extLst>
              <a:ext uri="{FF2B5EF4-FFF2-40B4-BE49-F238E27FC236}">
                <a16:creationId xmlns:a16="http://schemas.microsoft.com/office/drawing/2014/main" id="{8C89CEF9-4FFF-CA45-BF22-1EA11FB396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6640112" y="3589671"/>
            <a:ext cx="448302" cy="79245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1C031B18-38F4-0E44-AA3F-00644B33A833}"/>
              </a:ext>
            </a:extLst>
          </p:cNvPr>
          <p:cNvCxnSpPr>
            <a:cxnSpLocks/>
          </p:cNvCxnSpPr>
          <p:nvPr/>
        </p:nvCxnSpPr>
        <p:spPr>
          <a:xfrm rot="10800000" flipH="1">
            <a:off x="4985658" y="3032127"/>
            <a:ext cx="1332592" cy="2001373"/>
          </a:xfrm>
          <a:prstGeom prst="bentConnector4">
            <a:avLst>
              <a:gd name="adj1" fmla="val -13213"/>
              <a:gd name="adj2" fmla="val 100000"/>
            </a:avLst>
          </a:prstGeom>
          <a:ln>
            <a:solidFill>
              <a:schemeClr val="bg1">
                <a:lumMod val="6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641419E-2A9B-DD46-8C6E-49EE3DF2C250}"/>
              </a:ext>
            </a:extLst>
          </p:cNvPr>
          <p:cNvCxnSpPr>
            <a:cxnSpLocks/>
          </p:cNvCxnSpPr>
          <p:nvPr/>
        </p:nvCxnSpPr>
        <p:spPr>
          <a:xfrm flipV="1">
            <a:off x="6485483" y="2987676"/>
            <a:ext cx="0" cy="1928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F2AB58F-EB8D-0E4C-873C-11E78FB0E69B}"/>
              </a:ext>
            </a:extLst>
          </p:cNvPr>
          <p:cNvCxnSpPr>
            <a:cxnSpLocks/>
          </p:cNvCxnSpPr>
          <p:nvPr/>
        </p:nvCxnSpPr>
        <p:spPr>
          <a:xfrm flipV="1">
            <a:off x="6396878" y="2967522"/>
            <a:ext cx="0" cy="165799"/>
          </a:xfrm>
          <a:prstGeom prst="straightConnector1">
            <a:avLst/>
          </a:prstGeom>
          <a:ln w="12700">
            <a:solidFill>
              <a:srgbClr val="92278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26110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42381"/>
          </a:xfrm>
        </p:spPr>
        <p:txBody>
          <a:bodyPr/>
          <a:lstStyle/>
          <a:p>
            <a:r>
              <a:rPr lang="en-US" dirty="0"/>
              <a:t>Exposed Network Services </a:t>
            </a:r>
            <a:br>
              <a:rPr lang="en-US" dirty="0"/>
            </a:br>
            <a:r>
              <a:rPr lang="en-US" dirty="0"/>
              <a:t>(Long Sleep Cycles)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BDC58E3E-603C-48DF-96B2-01EEEF95E47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3629" y="1239433"/>
            <a:ext cx="4383726" cy="4705756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The Device and Network can negotiate a sleep schedule, but …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b="1" dirty="0"/>
              <a:t>What happens if the Server is not involved in this negotiation?</a:t>
            </a:r>
          </a:p>
          <a:p>
            <a:pPr marL="365760" indent="-173736"/>
            <a:r>
              <a:rPr lang="en-US" sz="1800" dirty="0"/>
              <a:t>Devices might not sleep enough</a:t>
            </a:r>
          </a:p>
          <a:p>
            <a:pPr marL="365760" indent="-173736">
              <a:spcBef>
                <a:spcPts val="500"/>
              </a:spcBef>
            </a:pPr>
            <a:r>
              <a:rPr lang="en-US" sz="1800" dirty="0"/>
              <a:t>Devices might not stay awake long enough</a:t>
            </a:r>
          </a:p>
          <a:p>
            <a:pPr marL="365760" indent="-173736">
              <a:spcBef>
                <a:spcPts val="500"/>
              </a:spcBef>
            </a:pPr>
            <a:r>
              <a:rPr lang="en-US" sz="1800" dirty="0"/>
              <a:t>Data from the device might not be available when the Server needs it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b="1" dirty="0"/>
              <a:t>The SCEF/NEF exposes APIs that allow the Server to configure a device’s sleep parameters.</a:t>
            </a:r>
          </a:p>
          <a:p>
            <a:pPr marL="365760" indent="-173736"/>
            <a:r>
              <a:rPr lang="en-US" sz="1800" dirty="0"/>
              <a:t>How long between wake-up events</a:t>
            </a:r>
          </a:p>
          <a:p>
            <a:pPr marL="365760" indent="-173736">
              <a:spcBef>
                <a:spcPts val="500"/>
              </a:spcBef>
            </a:pPr>
            <a:r>
              <a:rPr lang="en-US" sz="1800" dirty="0"/>
              <a:t>How long to stay awake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61250"/>
            <a:ext cx="2895600" cy="365125"/>
          </a:xfrm>
        </p:spPr>
        <p:txBody>
          <a:bodyPr/>
          <a:lstStyle/>
          <a:p>
            <a:r>
              <a:rPr lang="en-US" dirty="0"/>
              <a:t>© 2018 InterDigital,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0" y="6361250"/>
            <a:ext cx="2057400" cy="365125"/>
          </a:xfrm>
        </p:spPr>
        <p:txBody>
          <a:bodyPr/>
          <a:lstStyle/>
          <a:p>
            <a:fld id="{5D9E6825-6159-436F-97B7-849D691F43B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A951F32-69AF-42BD-BD88-04E88DB303C1}"/>
              </a:ext>
            </a:extLst>
          </p:cNvPr>
          <p:cNvSpPr txBox="1">
            <a:spLocks/>
          </p:cNvSpPr>
          <p:nvPr/>
        </p:nvSpPr>
        <p:spPr>
          <a:xfrm>
            <a:off x="453039" y="1753408"/>
            <a:ext cx="3623363" cy="3317755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/>
            <a:endParaRPr lang="en-US" sz="13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57175" indent="-257175"/>
            <a:endParaRPr lang="en-US" sz="13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B6B0AECF-9C32-564A-B3D3-7090403BE643}"/>
              </a:ext>
            </a:extLst>
          </p:cNvPr>
          <p:cNvSpPr/>
          <p:nvPr/>
        </p:nvSpPr>
        <p:spPr>
          <a:xfrm>
            <a:off x="4992453" y="1839469"/>
            <a:ext cx="3601289" cy="2057359"/>
          </a:xfrm>
          <a:prstGeom prst="roundRect">
            <a:avLst>
              <a:gd name="adj" fmla="val 311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bg2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7340826-D54B-324A-ACA5-AF7650DD559F}"/>
              </a:ext>
            </a:extLst>
          </p:cNvPr>
          <p:cNvCxnSpPr>
            <a:cxnSpLocks/>
          </p:cNvCxnSpPr>
          <p:nvPr/>
        </p:nvCxnSpPr>
        <p:spPr>
          <a:xfrm>
            <a:off x="5462124" y="2391737"/>
            <a:ext cx="0" cy="1025588"/>
          </a:xfrm>
          <a:prstGeom prst="straightConnector1">
            <a:avLst/>
          </a:prstGeom>
          <a:ln>
            <a:solidFill>
              <a:srgbClr val="92278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23">
            <a:extLst>
              <a:ext uri="{FF2B5EF4-FFF2-40B4-BE49-F238E27FC236}">
                <a16:creationId xmlns:a16="http://schemas.microsoft.com/office/drawing/2014/main" id="{96D41CD7-B53D-3A45-A553-9421EC3A5ED1}"/>
              </a:ext>
            </a:extLst>
          </p:cNvPr>
          <p:cNvSpPr/>
          <p:nvPr/>
        </p:nvSpPr>
        <p:spPr>
          <a:xfrm>
            <a:off x="5137095" y="2007934"/>
            <a:ext cx="3302899" cy="509729"/>
          </a:xfrm>
          <a:prstGeom prst="roundRect">
            <a:avLst>
              <a:gd name="adj" fmla="val 12237"/>
            </a:avLst>
          </a:prstGeom>
          <a:solidFill>
            <a:srgbClr val="00A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Server</a:t>
            </a:r>
          </a:p>
        </p:txBody>
      </p:sp>
      <p:sp>
        <p:nvSpPr>
          <p:cNvPr id="11" name="Rectangle: Rounded Corners 23">
            <a:extLst>
              <a:ext uri="{FF2B5EF4-FFF2-40B4-BE49-F238E27FC236}">
                <a16:creationId xmlns:a16="http://schemas.microsoft.com/office/drawing/2014/main" id="{F7B32D75-4A9F-1C48-A360-D032EC516435}"/>
              </a:ext>
            </a:extLst>
          </p:cNvPr>
          <p:cNvSpPr/>
          <p:nvPr/>
        </p:nvSpPr>
        <p:spPr>
          <a:xfrm>
            <a:off x="5127654" y="2710592"/>
            <a:ext cx="844269" cy="509729"/>
          </a:xfrm>
          <a:prstGeom prst="roundRect">
            <a:avLst>
              <a:gd name="adj" fmla="val 12237"/>
            </a:avLst>
          </a:prstGeom>
          <a:solidFill>
            <a:srgbClr val="922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900" dirty="0">
                <a:solidFill>
                  <a:schemeClr val="bg1"/>
                </a:solidFill>
              </a:rPr>
              <a:t>Device Available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(Minutes)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4C3248-60EB-834E-BB5D-796D8A63F3ED}"/>
              </a:ext>
            </a:extLst>
          </p:cNvPr>
          <p:cNvSpPr txBox="1"/>
          <p:nvPr/>
        </p:nvSpPr>
        <p:spPr>
          <a:xfrm>
            <a:off x="5191718" y="2242533"/>
            <a:ext cx="534122" cy="271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650"/>
              </a:lnSpc>
            </a:pPr>
            <a:r>
              <a:rPr lang="en-US" sz="700" dirty="0"/>
              <a:t>Data </a:t>
            </a:r>
            <a:br>
              <a:rPr lang="en-US" sz="700" dirty="0"/>
            </a:br>
            <a:r>
              <a:rPr lang="en-US" sz="700" dirty="0"/>
              <a:t>Packet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B3CEA1-48EE-C540-B218-E9EF0C33FE8A}"/>
              </a:ext>
            </a:extLst>
          </p:cNvPr>
          <p:cNvSpPr txBox="1"/>
          <p:nvPr/>
        </p:nvSpPr>
        <p:spPr>
          <a:xfrm>
            <a:off x="5576570" y="2322104"/>
            <a:ext cx="409086" cy="182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650"/>
              </a:lnSpc>
            </a:pPr>
            <a:r>
              <a:rPr lang="en-US" sz="700" dirty="0"/>
              <a:t>Ack 1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D1E5E64-0F17-6B4F-9FD4-DC44002EFEFD}"/>
              </a:ext>
            </a:extLst>
          </p:cNvPr>
          <p:cNvCxnSpPr>
            <a:cxnSpLocks/>
          </p:cNvCxnSpPr>
          <p:nvPr/>
        </p:nvCxnSpPr>
        <p:spPr>
          <a:xfrm flipV="1">
            <a:off x="5777713" y="2511075"/>
            <a:ext cx="0" cy="901211"/>
          </a:xfrm>
          <a:prstGeom prst="straightConnector1">
            <a:avLst/>
          </a:prstGeom>
          <a:ln>
            <a:solidFill>
              <a:srgbClr val="92278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4E7282E-AA51-F04E-89C3-E03D3A7B7907}"/>
              </a:ext>
            </a:extLst>
          </p:cNvPr>
          <p:cNvSpPr txBox="1"/>
          <p:nvPr/>
        </p:nvSpPr>
        <p:spPr>
          <a:xfrm>
            <a:off x="5037979" y="4035783"/>
            <a:ext cx="3550826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/>
              <a:t>Packets 2 and 3 are dropped</a:t>
            </a:r>
          </a:p>
        </p:txBody>
      </p:sp>
      <p:sp>
        <p:nvSpPr>
          <p:cNvPr id="19" name="Rounded Rectangle 135">
            <a:extLst>
              <a:ext uri="{FF2B5EF4-FFF2-40B4-BE49-F238E27FC236}">
                <a16:creationId xmlns:a16="http://schemas.microsoft.com/office/drawing/2014/main" id="{F121D2FC-DE1A-4D4B-8C18-CE6A3D2F0869}"/>
              </a:ext>
            </a:extLst>
          </p:cNvPr>
          <p:cNvSpPr/>
          <p:nvPr/>
        </p:nvSpPr>
        <p:spPr>
          <a:xfrm>
            <a:off x="5005324" y="4017428"/>
            <a:ext cx="3588071" cy="268991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6ECE98-48E7-DD4B-BD5C-0CC1C125BFE2}"/>
              </a:ext>
            </a:extLst>
          </p:cNvPr>
          <p:cNvSpPr txBox="1"/>
          <p:nvPr/>
        </p:nvSpPr>
        <p:spPr>
          <a:xfrm>
            <a:off x="5034931" y="4361919"/>
            <a:ext cx="3550826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/>
              <a:t>Packets 2 and 3 are retransmitted and dropped again</a:t>
            </a:r>
          </a:p>
        </p:txBody>
      </p:sp>
      <p:sp>
        <p:nvSpPr>
          <p:cNvPr id="24" name="Rounded Rectangle 135">
            <a:extLst>
              <a:ext uri="{FF2B5EF4-FFF2-40B4-BE49-F238E27FC236}">
                <a16:creationId xmlns:a16="http://schemas.microsoft.com/office/drawing/2014/main" id="{94F59F8D-FCC5-6240-A065-925C23DD042A}"/>
              </a:ext>
            </a:extLst>
          </p:cNvPr>
          <p:cNvSpPr/>
          <p:nvPr/>
        </p:nvSpPr>
        <p:spPr>
          <a:xfrm>
            <a:off x="5002276" y="4343564"/>
            <a:ext cx="3588071" cy="268991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6" name="Rectangle: Rounded Corners 23">
            <a:extLst>
              <a:ext uri="{FF2B5EF4-FFF2-40B4-BE49-F238E27FC236}">
                <a16:creationId xmlns:a16="http://schemas.microsoft.com/office/drawing/2014/main" id="{A535EF8F-8A0D-674E-85DB-F543A96FAC15}"/>
              </a:ext>
            </a:extLst>
          </p:cNvPr>
          <p:cNvSpPr/>
          <p:nvPr/>
        </p:nvSpPr>
        <p:spPr>
          <a:xfrm>
            <a:off x="7594375" y="2709244"/>
            <a:ext cx="844269" cy="509729"/>
          </a:xfrm>
          <a:prstGeom prst="roundRect">
            <a:avLst>
              <a:gd name="adj" fmla="val 12237"/>
            </a:avLst>
          </a:prstGeom>
          <a:solidFill>
            <a:srgbClr val="922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900" dirty="0">
                <a:solidFill>
                  <a:schemeClr val="bg1"/>
                </a:solidFill>
              </a:rPr>
              <a:t>Device Available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(Minutes)</a:t>
            </a:r>
          </a:p>
        </p:txBody>
      </p:sp>
      <p:sp>
        <p:nvSpPr>
          <p:cNvPr id="27" name="Rectangle: Rounded Corners 23">
            <a:extLst>
              <a:ext uri="{FF2B5EF4-FFF2-40B4-BE49-F238E27FC236}">
                <a16:creationId xmlns:a16="http://schemas.microsoft.com/office/drawing/2014/main" id="{25B71B83-D635-F741-B1E8-6CC1BE6B2FA2}"/>
              </a:ext>
            </a:extLst>
          </p:cNvPr>
          <p:cNvSpPr/>
          <p:nvPr/>
        </p:nvSpPr>
        <p:spPr>
          <a:xfrm>
            <a:off x="5923370" y="2709142"/>
            <a:ext cx="1723603" cy="51252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900" dirty="0">
                <a:solidFill>
                  <a:sysClr val="windowText" lastClr="000000"/>
                </a:solidFill>
              </a:rPr>
              <a:t>Device Sleeping</a:t>
            </a:r>
            <a:br>
              <a:rPr lang="en-US" sz="900" dirty="0">
                <a:solidFill>
                  <a:sysClr val="windowText" lastClr="000000"/>
                </a:solidFill>
              </a:rPr>
            </a:br>
            <a:r>
              <a:rPr lang="en-US" sz="900" dirty="0">
                <a:solidFill>
                  <a:sysClr val="windowText" lastClr="000000"/>
                </a:solidFill>
              </a:rPr>
              <a:t>(Hours)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FF253E-BFA0-364B-A5A7-BCD281D5F486}"/>
              </a:ext>
            </a:extLst>
          </p:cNvPr>
          <p:cNvSpPr txBox="1"/>
          <p:nvPr/>
        </p:nvSpPr>
        <p:spPr>
          <a:xfrm>
            <a:off x="5851194" y="2249160"/>
            <a:ext cx="534122" cy="271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650"/>
              </a:lnSpc>
            </a:pPr>
            <a:r>
              <a:rPr lang="en-US" sz="700" dirty="0"/>
              <a:t>Data</a:t>
            </a:r>
            <a:br>
              <a:rPr lang="en-US" sz="700" dirty="0"/>
            </a:br>
            <a:r>
              <a:rPr lang="en-US" sz="700" dirty="0"/>
              <a:t>Packet 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4BA1F8-A9E5-EA49-AB26-1757415A5A86}"/>
              </a:ext>
            </a:extLst>
          </p:cNvPr>
          <p:cNvSpPr txBox="1"/>
          <p:nvPr/>
        </p:nvSpPr>
        <p:spPr>
          <a:xfrm>
            <a:off x="6196546" y="2246112"/>
            <a:ext cx="534122" cy="271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650"/>
              </a:lnSpc>
            </a:pPr>
            <a:r>
              <a:rPr lang="en-US" sz="700" dirty="0"/>
              <a:t>Data</a:t>
            </a:r>
            <a:br>
              <a:rPr lang="en-US" sz="700" dirty="0"/>
            </a:br>
            <a:r>
              <a:rPr lang="en-US" sz="700" dirty="0"/>
              <a:t>Packet 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835445-4E81-4D43-B4A5-6A0448136873}"/>
              </a:ext>
            </a:extLst>
          </p:cNvPr>
          <p:cNvSpPr txBox="1"/>
          <p:nvPr/>
        </p:nvSpPr>
        <p:spPr>
          <a:xfrm>
            <a:off x="6969146" y="2236968"/>
            <a:ext cx="534122" cy="271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650"/>
              </a:lnSpc>
            </a:pPr>
            <a:r>
              <a:rPr lang="en-US" sz="700" dirty="0"/>
              <a:t>Data</a:t>
            </a:r>
            <a:br>
              <a:rPr lang="en-US" sz="700" dirty="0"/>
            </a:br>
            <a:r>
              <a:rPr lang="en-US" sz="700" dirty="0"/>
              <a:t>Packet 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79CDFFF-1A0D-6646-84C2-1B46562286BB}"/>
              </a:ext>
            </a:extLst>
          </p:cNvPr>
          <p:cNvSpPr txBox="1"/>
          <p:nvPr/>
        </p:nvSpPr>
        <p:spPr>
          <a:xfrm>
            <a:off x="7314498" y="2233920"/>
            <a:ext cx="534122" cy="271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650"/>
              </a:lnSpc>
            </a:pPr>
            <a:r>
              <a:rPr lang="en-US" sz="700" dirty="0"/>
              <a:t>Data</a:t>
            </a:r>
            <a:br>
              <a:rPr lang="en-US" sz="700" dirty="0"/>
            </a:br>
            <a:r>
              <a:rPr lang="en-US" sz="700" dirty="0"/>
              <a:t>Packet 3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AB2A688-88B9-4B4F-AC8E-E877A1270960}"/>
              </a:ext>
            </a:extLst>
          </p:cNvPr>
          <p:cNvCxnSpPr>
            <a:cxnSpLocks/>
          </p:cNvCxnSpPr>
          <p:nvPr/>
        </p:nvCxnSpPr>
        <p:spPr>
          <a:xfrm>
            <a:off x="6117444" y="2521458"/>
            <a:ext cx="0" cy="283464"/>
          </a:xfrm>
          <a:prstGeom prst="straightConnector1">
            <a:avLst/>
          </a:prstGeom>
          <a:ln>
            <a:solidFill>
              <a:srgbClr val="92278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20421C0-1BC6-964E-929B-27ECE8647595}"/>
              </a:ext>
            </a:extLst>
          </p:cNvPr>
          <p:cNvCxnSpPr>
            <a:cxnSpLocks/>
          </p:cNvCxnSpPr>
          <p:nvPr/>
        </p:nvCxnSpPr>
        <p:spPr>
          <a:xfrm>
            <a:off x="6451158" y="2516839"/>
            <a:ext cx="0" cy="283464"/>
          </a:xfrm>
          <a:prstGeom prst="straightConnector1">
            <a:avLst/>
          </a:prstGeom>
          <a:ln>
            <a:solidFill>
              <a:srgbClr val="92278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24366DD-7B08-FA49-9A5D-C0790049CF38}"/>
              </a:ext>
            </a:extLst>
          </p:cNvPr>
          <p:cNvCxnSpPr>
            <a:cxnSpLocks/>
          </p:cNvCxnSpPr>
          <p:nvPr/>
        </p:nvCxnSpPr>
        <p:spPr>
          <a:xfrm>
            <a:off x="7234842" y="2516839"/>
            <a:ext cx="0" cy="283464"/>
          </a:xfrm>
          <a:prstGeom prst="straightConnector1">
            <a:avLst/>
          </a:prstGeom>
          <a:ln>
            <a:solidFill>
              <a:srgbClr val="92278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72FCD58-2772-3548-AD15-091114843D64}"/>
              </a:ext>
            </a:extLst>
          </p:cNvPr>
          <p:cNvCxnSpPr>
            <a:cxnSpLocks/>
          </p:cNvCxnSpPr>
          <p:nvPr/>
        </p:nvCxnSpPr>
        <p:spPr>
          <a:xfrm>
            <a:off x="7573174" y="2516839"/>
            <a:ext cx="0" cy="283464"/>
          </a:xfrm>
          <a:prstGeom prst="straightConnector1">
            <a:avLst/>
          </a:prstGeom>
          <a:ln>
            <a:solidFill>
              <a:srgbClr val="92278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2444048-DC82-6345-A1EB-0E058323B269}"/>
              </a:ext>
            </a:extLst>
          </p:cNvPr>
          <p:cNvCxnSpPr>
            <a:cxnSpLocks/>
          </p:cNvCxnSpPr>
          <p:nvPr/>
        </p:nvCxnSpPr>
        <p:spPr>
          <a:xfrm flipV="1">
            <a:off x="6268279" y="2819400"/>
            <a:ext cx="0" cy="117861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70FA930-A038-5F4B-BCA0-3AAC036A518D}"/>
              </a:ext>
            </a:extLst>
          </p:cNvPr>
          <p:cNvCxnSpPr>
            <a:cxnSpLocks/>
          </p:cNvCxnSpPr>
          <p:nvPr/>
        </p:nvCxnSpPr>
        <p:spPr>
          <a:xfrm flipV="1">
            <a:off x="7454348" y="2819400"/>
            <a:ext cx="0" cy="1529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23">
            <a:extLst>
              <a:ext uri="{FF2B5EF4-FFF2-40B4-BE49-F238E27FC236}">
                <a16:creationId xmlns:a16="http://schemas.microsoft.com/office/drawing/2014/main" id="{DC8098A5-707D-A74A-80A1-E2897409F138}"/>
              </a:ext>
            </a:extLst>
          </p:cNvPr>
          <p:cNvSpPr/>
          <p:nvPr/>
        </p:nvSpPr>
        <p:spPr>
          <a:xfrm>
            <a:off x="5137096" y="3416044"/>
            <a:ext cx="3302899" cy="276409"/>
          </a:xfrm>
          <a:prstGeom prst="roundRect">
            <a:avLst>
              <a:gd name="adj" fmla="val 12237"/>
            </a:avLst>
          </a:prstGeom>
          <a:solidFill>
            <a:srgbClr val="00A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IoT Device (CAT-M, NB-IoT)</a:t>
            </a:r>
          </a:p>
        </p:txBody>
      </p:sp>
    </p:spTree>
    <p:extLst>
      <p:ext uri="{BB962C8B-B14F-4D97-AF65-F5344CB8AC3E}">
        <p14:creationId xmlns:p14="http://schemas.microsoft.com/office/powerpoint/2010/main" val="293248493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Exposed Network Services </a:t>
            </a:r>
            <a:br>
              <a:rPr lang="en-US" dirty="0"/>
            </a:br>
            <a:r>
              <a:rPr lang="en-US" dirty="0"/>
              <a:t>(Long Sleep Cycles)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B9F0F-AE14-4432-8683-BEB480D026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3629" y="1239433"/>
            <a:ext cx="4063468" cy="4705756"/>
          </a:xfrm>
        </p:spPr>
        <p:txBody>
          <a:bodyPr/>
          <a:lstStyle/>
          <a:p>
            <a:pPr marL="256032" indent="-173736">
              <a:buClr>
                <a:srgbClr val="00ADEE"/>
              </a:buClr>
            </a:pPr>
            <a:r>
              <a:rPr lang="en-US" sz="1800" dirty="0"/>
              <a:t>Once the length of the sleep time has been agreed, how does the Server know when the device is awake?</a:t>
            </a:r>
          </a:p>
          <a:p>
            <a:pPr marL="256032" indent="-173736">
              <a:buClr>
                <a:srgbClr val="00ADEE"/>
              </a:buClr>
            </a:pPr>
            <a:r>
              <a:rPr lang="en-US" sz="1800" dirty="0"/>
              <a:t>A conventional way of dealing with this is for the Device to send a “I am Awake” message to the Server every time it wakes up.</a:t>
            </a:r>
          </a:p>
          <a:p>
            <a:pPr marL="256032" indent="-173736">
              <a:buClr>
                <a:srgbClr val="00ADEE"/>
              </a:buClr>
            </a:pPr>
            <a:r>
              <a:rPr lang="en-US" sz="1800" dirty="0"/>
              <a:t>In many cases, it is very inefficient to do this.</a:t>
            </a:r>
          </a:p>
          <a:p>
            <a:pPr marL="676656" lvl="1" indent="-173736">
              <a:buClr>
                <a:srgbClr val="00ADEE"/>
              </a:buClr>
            </a:pPr>
            <a:r>
              <a:rPr lang="en-US" sz="1600" dirty="0"/>
              <a:t>The Server may have nothing to say.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 2018 InterDigital,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9E6825-6159-436F-97B7-849D691F43B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E3F21A7-2545-413D-8546-9A2EAA2684EF}"/>
              </a:ext>
            </a:extLst>
          </p:cNvPr>
          <p:cNvSpPr txBox="1">
            <a:spLocks/>
          </p:cNvSpPr>
          <p:nvPr/>
        </p:nvSpPr>
        <p:spPr>
          <a:xfrm>
            <a:off x="461556" y="1753363"/>
            <a:ext cx="4145279" cy="343162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/>
            <a:endParaRPr lang="en-US" sz="157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ounded Rectangle 46">
            <a:extLst>
              <a:ext uri="{FF2B5EF4-FFF2-40B4-BE49-F238E27FC236}">
                <a16:creationId xmlns:a16="http://schemas.microsoft.com/office/drawing/2014/main" id="{79984BC3-0417-4743-B9F8-6AAB4C6A4911}"/>
              </a:ext>
            </a:extLst>
          </p:cNvPr>
          <p:cNvSpPr/>
          <p:nvPr/>
        </p:nvSpPr>
        <p:spPr>
          <a:xfrm>
            <a:off x="4992453" y="1839469"/>
            <a:ext cx="3601289" cy="2057359"/>
          </a:xfrm>
          <a:prstGeom prst="roundRect">
            <a:avLst>
              <a:gd name="adj" fmla="val 311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bg2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98AA925-848F-9549-93B8-88944F170D93}"/>
              </a:ext>
            </a:extLst>
          </p:cNvPr>
          <p:cNvCxnSpPr>
            <a:cxnSpLocks/>
          </p:cNvCxnSpPr>
          <p:nvPr/>
        </p:nvCxnSpPr>
        <p:spPr>
          <a:xfrm>
            <a:off x="5462124" y="2391737"/>
            <a:ext cx="0" cy="1025588"/>
          </a:xfrm>
          <a:prstGeom prst="straightConnector1">
            <a:avLst/>
          </a:prstGeom>
          <a:ln>
            <a:solidFill>
              <a:srgbClr val="92278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23">
            <a:extLst>
              <a:ext uri="{FF2B5EF4-FFF2-40B4-BE49-F238E27FC236}">
                <a16:creationId xmlns:a16="http://schemas.microsoft.com/office/drawing/2014/main" id="{79196A3D-C0FE-5648-B272-7C46B179643A}"/>
              </a:ext>
            </a:extLst>
          </p:cNvPr>
          <p:cNvSpPr/>
          <p:nvPr/>
        </p:nvSpPr>
        <p:spPr>
          <a:xfrm>
            <a:off x="5137095" y="2007934"/>
            <a:ext cx="3302899" cy="509729"/>
          </a:xfrm>
          <a:prstGeom prst="roundRect">
            <a:avLst>
              <a:gd name="adj" fmla="val 12237"/>
            </a:avLst>
          </a:prstGeom>
          <a:solidFill>
            <a:srgbClr val="00A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Server</a:t>
            </a:r>
          </a:p>
        </p:txBody>
      </p:sp>
      <p:sp>
        <p:nvSpPr>
          <p:cNvPr id="13" name="Rectangle: Rounded Corners 23">
            <a:extLst>
              <a:ext uri="{FF2B5EF4-FFF2-40B4-BE49-F238E27FC236}">
                <a16:creationId xmlns:a16="http://schemas.microsoft.com/office/drawing/2014/main" id="{D1298A37-09E2-0448-8BC8-CF52691922B1}"/>
              </a:ext>
            </a:extLst>
          </p:cNvPr>
          <p:cNvSpPr/>
          <p:nvPr/>
        </p:nvSpPr>
        <p:spPr>
          <a:xfrm>
            <a:off x="5127654" y="2710592"/>
            <a:ext cx="844269" cy="509729"/>
          </a:xfrm>
          <a:prstGeom prst="roundRect">
            <a:avLst>
              <a:gd name="adj" fmla="val 12237"/>
            </a:avLst>
          </a:prstGeom>
          <a:solidFill>
            <a:srgbClr val="922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900" dirty="0">
                <a:solidFill>
                  <a:schemeClr val="bg1"/>
                </a:solidFill>
              </a:rPr>
              <a:t>Device Available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(Minutes)</a:t>
            </a:r>
          </a:p>
        </p:txBody>
      </p:sp>
      <p:sp>
        <p:nvSpPr>
          <p:cNvPr id="16" name="Rectangle: Rounded Corners 23">
            <a:extLst>
              <a:ext uri="{FF2B5EF4-FFF2-40B4-BE49-F238E27FC236}">
                <a16:creationId xmlns:a16="http://schemas.microsoft.com/office/drawing/2014/main" id="{F56021B4-6D7F-C04D-91E9-76934CC817AC}"/>
              </a:ext>
            </a:extLst>
          </p:cNvPr>
          <p:cNvSpPr/>
          <p:nvPr/>
        </p:nvSpPr>
        <p:spPr>
          <a:xfrm>
            <a:off x="5137096" y="3416044"/>
            <a:ext cx="3302899" cy="276409"/>
          </a:xfrm>
          <a:prstGeom prst="roundRect">
            <a:avLst>
              <a:gd name="adj" fmla="val 12237"/>
            </a:avLst>
          </a:prstGeom>
          <a:solidFill>
            <a:srgbClr val="00A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IoT Device (CAT-M, NB-IoT)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61E63B-BEE1-0D4D-A2E6-334C636DB6E1}"/>
              </a:ext>
            </a:extLst>
          </p:cNvPr>
          <p:cNvSpPr txBox="1"/>
          <p:nvPr/>
        </p:nvSpPr>
        <p:spPr>
          <a:xfrm>
            <a:off x="5191718" y="2242533"/>
            <a:ext cx="534122" cy="271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650"/>
              </a:lnSpc>
            </a:pPr>
            <a:r>
              <a:rPr lang="en-US" sz="700" dirty="0"/>
              <a:t>Data </a:t>
            </a:r>
            <a:br>
              <a:rPr lang="en-US" sz="700" dirty="0"/>
            </a:br>
            <a:r>
              <a:rPr lang="en-US" sz="700" dirty="0"/>
              <a:t>Packet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4FF731-D2A8-E94F-9A43-8CAAD022284B}"/>
              </a:ext>
            </a:extLst>
          </p:cNvPr>
          <p:cNvSpPr txBox="1"/>
          <p:nvPr/>
        </p:nvSpPr>
        <p:spPr>
          <a:xfrm>
            <a:off x="5576570" y="2322104"/>
            <a:ext cx="409086" cy="182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650"/>
              </a:lnSpc>
            </a:pPr>
            <a:r>
              <a:rPr lang="en-US" sz="700" dirty="0"/>
              <a:t>Ack 1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79773BA-446D-AC47-A2B4-B68458192579}"/>
              </a:ext>
            </a:extLst>
          </p:cNvPr>
          <p:cNvCxnSpPr>
            <a:cxnSpLocks/>
          </p:cNvCxnSpPr>
          <p:nvPr/>
        </p:nvCxnSpPr>
        <p:spPr>
          <a:xfrm flipV="1">
            <a:off x="5777713" y="2511075"/>
            <a:ext cx="0" cy="901211"/>
          </a:xfrm>
          <a:prstGeom prst="straightConnector1">
            <a:avLst/>
          </a:prstGeom>
          <a:ln>
            <a:solidFill>
              <a:srgbClr val="92278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CE03014-B1BE-4D4D-8FF8-A463180C52DF}"/>
              </a:ext>
            </a:extLst>
          </p:cNvPr>
          <p:cNvSpPr txBox="1"/>
          <p:nvPr/>
        </p:nvSpPr>
        <p:spPr>
          <a:xfrm>
            <a:off x="5037979" y="4035783"/>
            <a:ext cx="3550826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/>
              <a:t>Device sends notification, the Server sends commands</a:t>
            </a:r>
          </a:p>
        </p:txBody>
      </p: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45972C2C-2559-4E4F-9E33-9D42CE934AA1}"/>
              </a:ext>
            </a:extLst>
          </p:cNvPr>
          <p:cNvCxnSpPr>
            <a:cxnSpLocks/>
            <a:stCxn id="27" idx="1"/>
          </p:cNvCxnSpPr>
          <p:nvPr/>
        </p:nvCxnSpPr>
        <p:spPr>
          <a:xfrm rot="10800000" flipH="1">
            <a:off x="5005323" y="3327932"/>
            <a:ext cx="122330" cy="823993"/>
          </a:xfrm>
          <a:prstGeom prst="bentConnector4">
            <a:avLst>
              <a:gd name="adj1" fmla="val -186872"/>
              <a:gd name="adj2" fmla="val 98960"/>
            </a:avLst>
          </a:prstGeom>
          <a:ln>
            <a:solidFill>
              <a:schemeClr val="bg1">
                <a:lumMod val="6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60EB1310-472F-E844-8347-D6954DBE2CFB}"/>
              </a:ext>
            </a:extLst>
          </p:cNvPr>
          <p:cNvCxnSpPr>
            <a:cxnSpLocks/>
            <a:stCxn id="47" idx="3"/>
          </p:cNvCxnSpPr>
          <p:nvPr/>
        </p:nvCxnSpPr>
        <p:spPr>
          <a:xfrm flipH="1" flipV="1">
            <a:off x="8220456" y="3310891"/>
            <a:ext cx="369890" cy="1167169"/>
          </a:xfrm>
          <a:prstGeom prst="bentConnector4">
            <a:avLst>
              <a:gd name="adj1" fmla="val -39553"/>
              <a:gd name="adj2" fmla="val 100418"/>
            </a:avLst>
          </a:prstGeom>
          <a:ln>
            <a:solidFill>
              <a:schemeClr val="bg1">
                <a:lumMod val="6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135">
            <a:extLst>
              <a:ext uri="{FF2B5EF4-FFF2-40B4-BE49-F238E27FC236}">
                <a16:creationId xmlns:a16="http://schemas.microsoft.com/office/drawing/2014/main" id="{095D3EDD-D0CC-114B-9873-7A7755504423}"/>
              </a:ext>
            </a:extLst>
          </p:cNvPr>
          <p:cNvSpPr/>
          <p:nvPr/>
        </p:nvSpPr>
        <p:spPr>
          <a:xfrm>
            <a:off x="5005324" y="4017428"/>
            <a:ext cx="3588071" cy="268991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8C0A961-9D69-084C-943C-EAA876E28F9D}"/>
              </a:ext>
            </a:extLst>
          </p:cNvPr>
          <p:cNvSpPr txBox="1"/>
          <p:nvPr/>
        </p:nvSpPr>
        <p:spPr>
          <a:xfrm>
            <a:off x="5057585" y="3466088"/>
            <a:ext cx="654346" cy="182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650"/>
              </a:lnSpc>
            </a:pPr>
            <a:r>
              <a:rPr lang="en-US" sz="700" dirty="0"/>
              <a:t>I am Awake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2CA238-132C-4C4A-9F58-19233112C041}"/>
              </a:ext>
            </a:extLst>
          </p:cNvPr>
          <p:cNvSpPr txBox="1"/>
          <p:nvPr/>
        </p:nvSpPr>
        <p:spPr>
          <a:xfrm>
            <a:off x="7805140" y="3461734"/>
            <a:ext cx="654346" cy="182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650"/>
              </a:lnSpc>
            </a:pPr>
            <a:r>
              <a:rPr lang="en-US" sz="700" dirty="0"/>
              <a:t>I am Awake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045C338-65C5-ED48-A046-ECE9025DFC90}"/>
              </a:ext>
            </a:extLst>
          </p:cNvPr>
          <p:cNvCxnSpPr>
            <a:cxnSpLocks/>
          </p:cNvCxnSpPr>
          <p:nvPr/>
        </p:nvCxnSpPr>
        <p:spPr>
          <a:xfrm flipV="1">
            <a:off x="5276970" y="2506721"/>
            <a:ext cx="0" cy="983567"/>
          </a:xfrm>
          <a:prstGeom prst="straightConnector1">
            <a:avLst/>
          </a:prstGeom>
          <a:ln>
            <a:solidFill>
              <a:srgbClr val="92278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775DE52-5D96-1B4A-B570-7B30EB578FBA}"/>
              </a:ext>
            </a:extLst>
          </p:cNvPr>
          <p:cNvSpPr txBox="1"/>
          <p:nvPr/>
        </p:nvSpPr>
        <p:spPr>
          <a:xfrm>
            <a:off x="5034931" y="4361919"/>
            <a:ext cx="3550826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/>
              <a:t>Device sends notification, the Server has no pending commands</a:t>
            </a:r>
          </a:p>
        </p:txBody>
      </p:sp>
      <p:sp>
        <p:nvSpPr>
          <p:cNvPr id="47" name="Rounded Rectangle 135">
            <a:extLst>
              <a:ext uri="{FF2B5EF4-FFF2-40B4-BE49-F238E27FC236}">
                <a16:creationId xmlns:a16="http://schemas.microsoft.com/office/drawing/2014/main" id="{D363A5F3-9C73-934E-A991-F2414801D727}"/>
              </a:ext>
            </a:extLst>
          </p:cNvPr>
          <p:cNvSpPr/>
          <p:nvPr/>
        </p:nvSpPr>
        <p:spPr>
          <a:xfrm>
            <a:off x="5002276" y="4343564"/>
            <a:ext cx="3588071" cy="268991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1BD22AB-58F1-A140-89B7-4FD6F9CD51DE}"/>
              </a:ext>
            </a:extLst>
          </p:cNvPr>
          <p:cNvCxnSpPr>
            <a:cxnSpLocks/>
          </p:cNvCxnSpPr>
          <p:nvPr/>
        </p:nvCxnSpPr>
        <p:spPr>
          <a:xfrm flipV="1">
            <a:off x="8108562" y="2503673"/>
            <a:ext cx="0" cy="983567"/>
          </a:xfrm>
          <a:prstGeom prst="straightConnector1">
            <a:avLst/>
          </a:prstGeom>
          <a:ln>
            <a:solidFill>
              <a:srgbClr val="92278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23">
            <a:extLst>
              <a:ext uri="{FF2B5EF4-FFF2-40B4-BE49-F238E27FC236}">
                <a16:creationId xmlns:a16="http://schemas.microsoft.com/office/drawing/2014/main" id="{3CE7B4E8-554D-D24A-9C76-14E03BC29E60}"/>
              </a:ext>
            </a:extLst>
          </p:cNvPr>
          <p:cNvSpPr/>
          <p:nvPr/>
        </p:nvSpPr>
        <p:spPr>
          <a:xfrm>
            <a:off x="7594375" y="2709244"/>
            <a:ext cx="844269" cy="509729"/>
          </a:xfrm>
          <a:prstGeom prst="roundRect">
            <a:avLst>
              <a:gd name="adj" fmla="val 12237"/>
            </a:avLst>
          </a:prstGeom>
          <a:solidFill>
            <a:srgbClr val="922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900" dirty="0">
                <a:solidFill>
                  <a:schemeClr val="bg1"/>
                </a:solidFill>
              </a:rPr>
              <a:t>Device Available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(Minutes)</a:t>
            </a:r>
          </a:p>
        </p:txBody>
      </p:sp>
      <p:sp>
        <p:nvSpPr>
          <p:cNvPr id="15" name="Rectangle: Rounded Corners 23">
            <a:extLst>
              <a:ext uri="{FF2B5EF4-FFF2-40B4-BE49-F238E27FC236}">
                <a16:creationId xmlns:a16="http://schemas.microsoft.com/office/drawing/2014/main" id="{50C3AAC7-9C5F-0A47-B4F4-577C9BA9C81D}"/>
              </a:ext>
            </a:extLst>
          </p:cNvPr>
          <p:cNvSpPr/>
          <p:nvPr/>
        </p:nvSpPr>
        <p:spPr>
          <a:xfrm>
            <a:off x="5908676" y="2708276"/>
            <a:ext cx="1738297" cy="51117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900" dirty="0">
                <a:solidFill>
                  <a:sysClr val="windowText" lastClr="000000"/>
                </a:solidFill>
              </a:rPr>
              <a:t>Device Sleeping</a:t>
            </a:r>
            <a:br>
              <a:rPr lang="en-US" sz="900" dirty="0">
                <a:solidFill>
                  <a:sysClr val="windowText" lastClr="000000"/>
                </a:solidFill>
              </a:rPr>
            </a:br>
            <a:r>
              <a:rPr lang="en-US" sz="900" dirty="0">
                <a:solidFill>
                  <a:sysClr val="windowText" lastClr="000000"/>
                </a:solidFill>
              </a:rPr>
              <a:t>(Hours)</a:t>
            </a:r>
          </a:p>
        </p:txBody>
      </p:sp>
    </p:spTree>
    <p:extLst>
      <p:ext uri="{BB962C8B-B14F-4D97-AF65-F5344CB8AC3E}">
        <p14:creationId xmlns:p14="http://schemas.microsoft.com/office/powerpoint/2010/main" val="3893970731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Exposed Network Services </a:t>
            </a:r>
            <a:br>
              <a:rPr lang="en-US" dirty="0"/>
            </a:br>
            <a:r>
              <a:rPr lang="en-US" dirty="0"/>
              <a:t>(Reachability Notifications)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 2018 InterDigital,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9E6825-6159-436F-97B7-849D691F43B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0FB1D535-748B-4A90-B02D-44A559EBD8C6}"/>
              </a:ext>
            </a:extLst>
          </p:cNvPr>
          <p:cNvSpPr txBox="1">
            <a:spLocks/>
          </p:cNvSpPr>
          <p:nvPr/>
        </p:nvSpPr>
        <p:spPr>
          <a:xfrm>
            <a:off x="477087" y="1753363"/>
            <a:ext cx="3917360" cy="298482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buClr>
                <a:srgbClr val="00ADEE"/>
              </a:buClr>
            </a:pPr>
            <a:r>
              <a:rPr lang="en-US" sz="1600" dirty="0"/>
              <a:t>Instead of requiring the Device to indicate to the Server that it is awake, the core network can send a wake-up indication to the Server.</a:t>
            </a:r>
          </a:p>
          <a:p>
            <a:pPr marL="257175" indent="-257175">
              <a:buClr>
                <a:srgbClr val="00ADEE"/>
              </a:buClr>
            </a:pPr>
            <a:r>
              <a:rPr lang="en-US" sz="1600" dirty="0"/>
              <a:t>In many cases, there will be no need for the device to communicate with the Server after a wake-up event.</a:t>
            </a:r>
          </a:p>
          <a:p>
            <a:pPr marL="771525" lvl="1" indent="-257175"/>
            <a:endParaRPr lang="en-US" sz="13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57175" indent="-257175"/>
            <a:endParaRPr lang="en-US" sz="1575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5FC968F-13C8-EB45-8A66-F5841F07F47C}"/>
              </a:ext>
            </a:extLst>
          </p:cNvPr>
          <p:cNvGrpSpPr/>
          <p:nvPr/>
        </p:nvGrpSpPr>
        <p:grpSpPr>
          <a:xfrm>
            <a:off x="4992453" y="1834312"/>
            <a:ext cx="3601289" cy="3137036"/>
            <a:chOff x="4992452" y="977062"/>
            <a:chExt cx="3601289" cy="3137036"/>
          </a:xfrm>
        </p:grpSpPr>
        <p:sp>
          <p:nvSpPr>
            <p:cNvPr id="8" name="Rounded Rectangle 46">
              <a:extLst>
                <a:ext uri="{FF2B5EF4-FFF2-40B4-BE49-F238E27FC236}">
                  <a16:creationId xmlns:a16="http://schemas.microsoft.com/office/drawing/2014/main" id="{A1CFD6BD-6627-7248-BEFE-2F74B60DDFE4}"/>
                </a:ext>
              </a:extLst>
            </p:cNvPr>
            <p:cNvSpPr/>
            <p:nvPr/>
          </p:nvSpPr>
          <p:spPr>
            <a:xfrm>
              <a:off x="4992452" y="977062"/>
              <a:ext cx="3601289" cy="2747445"/>
            </a:xfrm>
            <a:prstGeom prst="roundRect">
              <a:avLst>
                <a:gd name="adj" fmla="val 3114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bg2"/>
                </a:solidFill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9E5CC66-AADC-7A48-8096-5CAA3F50AD18}"/>
                </a:ext>
              </a:extLst>
            </p:cNvPr>
            <p:cNvCxnSpPr>
              <a:cxnSpLocks/>
            </p:cNvCxnSpPr>
            <p:nvPr/>
          </p:nvCxnSpPr>
          <p:spPr>
            <a:xfrm>
              <a:off x="5462124" y="2219417"/>
              <a:ext cx="0" cy="1025588"/>
            </a:xfrm>
            <a:prstGeom prst="straightConnector1">
              <a:avLst/>
            </a:prstGeom>
            <a:ln>
              <a:solidFill>
                <a:srgbClr val="92278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: Rounded Corners 23">
              <a:extLst>
                <a:ext uri="{FF2B5EF4-FFF2-40B4-BE49-F238E27FC236}">
                  <a16:creationId xmlns:a16="http://schemas.microsoft.com/office/drawing/2014/main" id="{36FFECC4-D95A-0A42-88E0-35AACECFEF91}"/>
                </a:ext>
              </a:extLst>
            </p:cNvPr>
            <p:cNvSpPr/>
            <p:nvPr/>
          </p:nvSpPr>
          <p:spPr>
            <a:xfrm>
              <a:off x="5138443" y="1149138"/>
              <a:ext cx="3302899" cy="509729"/>
            </a:xfrm>
            <a:prstGeom prst="roundRect">
              <a:avLst>
                <a:gd name="adj" fmla="val 12237"/>
              </a:avLst>
            </a:prstGeom>
            <a:solidFill>
              <a:srgbClr val="00A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/>
                <a:t>Mobile Core Network (SCEF/NEF)</a:t>
              </a:r>
            </a:p>
          </p:txBody>
        </p:sp>
        <p:sp>
          <p:nvSpPr>
            <p:cNvPr id="12" name="Rectangle: Rounded Corners 23">
              <a:extLst>
                <a:ext uri="{FF2B5EF4-FFF2-40B4-BE49-F238E27FC236}">
                  <a16:creationId xmlns:a16="http://schemas.microsoft.com/office/drawing/2014/main" id="{81DE08CB-2D8D-2E47-A081-27FA92D7C1DA}"/>
                </a:ext>
              </a:extLst>
            </p:cNvPr>
            <p:cNvSpPr/>
            <p:nvPr/>
          </p:nvSpPr>
          <p:spPr>
            <a:xfrm>
              <a:off x="5137094" y="1835613"/>
              <a:ext cx="3302899" cy="509729"/>
            </a:xfrm>
            <a:prstGeom prst="roundRect">
              <a:avLst>
                <a:gd name="adj" fmla="val 12237"/>
              </a:avLst>
            </a:prstGeom>
            <a:solidFill>
              <a:srgbClr val="00A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/>
                <a:t>Server</a:t>
              </a:r>
            </a:p>
          </p:txBody>
        </p:sp>
        <p:sp>
          <p:nvSpPr>
            <p:cNvPr id="13" name="Rectangle: Rounded Corners 23">
              <a:extLst>
                <a:ext uri="{FF2B5EF4-FFF2-40B4-BE49-F238E27FC236}">
                  <a16:creationId xmlns:a16="http://schemas.microsoft.com/office/drawing/2014/main" id="{B4FFC8D6-5C56-5544-B724-5B42E1D9933A}"/>
                </a:ext>
              </a:extLst>
            </p:cNvPr>
            <p:cNvSpPr/>
            <p:nvPr/>
          </p:nvSpPr>
          <p:spPr>
            <a:xfrm>
              <a:off x="5127653" y="2538271"/>
              <a:ext cx="844269" cy="509729"/>
            </a:xfrm>
            <a:prstGeom prst="roundRect">
              <a:avLst>
                <a:gd name="adj" fmla="val 12237"/>
              </a:avLst>
            </a:prstGeom>
            <a:solidFill>
              <a:srgbClr val="922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en-US" sz="900" dirty="0">
                  <a:solidFill>
                    <a:schemeClr val="bg1"/>
                  </a:solidFill>
                </a:rPr>
                <a:t>Device Available</a:t>
              </a:r>
              <a:br>
                <a:rPr lang="en-US" sz="900" dirty="0">
                  <a:solidFill>
                    <a:schemeClr val="bg1"/>
                  </a:solidFill>
                </a:rPr>
              </a:br>
              <a:r>
                <a:rPr lang="en-US" sz="900" dirty="0">
                  <a:solidFill>
                    <a:schemeClr val="bg1"/>
                  </a:solidFill>
                </a:rPr>
                <a:t>(Minutes)</a:t>
              </a:r>
            </a:p>
          </p:txBody>
        </p:sp>
        <p:sp>
          <p:nvSpPr>
            <p:cNvPr id="14" name="Rectangle: Rounded Corners 23">
              <a:extLst>
                <a:ext uri="{FF2B5EF4-FFF2-40B4-BE49-F238E27FC236}">
                  <a16:creationId xmlns:a16="http://schemas.microsoft.com/office/drawing/2014/main" id="{1A985E64-C21C-2047-9A62-24310B97C1FF}"/>
                </a:ext>
              </a:extLst>
            </p:cNvPr>
            <p:cNvSpPr/>
            <p:nvPr/>
          </p:nvSpPr>
          <p:spPr>
            <a:xfrm>
              <a:off x="7594374" y="2536923"/>
              <a:ext cx="844269" cy="509729"/>
            </a:xfrm>
            <a:prstGeom prst="roundRect">
              <a:avLst>
                <a:gd name="adj" fmla="val 12237"/>
              </a:avLst>
            </a:prstGeom>
            <a:solidFill>
              <a:srgbClr val="922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en-US" sz="900" dirty="0">
                  <a:solidFill>
                    <a:schemeClr val="bg1"/>
                  </a:solidFill>
                </a:rPr>
                <a:t>Device Available</a:t>
              </a:r>
              <a:br>
                <a:rPr lang="en-US" sz="900" dirty="0">
                  <a:solidFill>
                    <a:schemeClr val="bg1"/>
                  </a:solidFill>
                </a:rPr>
              </a:br>
              <a:r>
                <a:rPr lang="en-US" sz="900" dirty="0">
                  <a:solidFill>
                    <a:schemeClr val="bg1"/>
                  </a:solidFill>
                </a:rPr>
                <a:t>(Minutes)</a:t>
              </a:r>
            </a:p>
          </p:txBody>
        </p:sp>
        <p:sp>
          <p:nvSpPr>
            <p:cNvPr id="15" name="Rectangle: Rounded Corners 23">
              <a:extLst>
                <a:ext uri="{FF2B5EF4-FFF2-40B4-BE49-F238E27FC236}">
                  <a16:creationId xmlns:a16="http://schemas.microsoft.com/office/drawing/2014/main" id="{1F31F89D-E7D3-EF45-AEE7-CAEA723F02AF}"/>
                </a:ext>
              </a:extLst>
            </p:cNvPr>
            <p:cNvSpPr/>
            <p:nvPr/>
          </p:nvSpPr>
          <p:spPr>
            <a:xfrm>
              <a:off x="5923369" y="2539619"/>
              <a:ext cx="1723603" cy="50972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en-US" sz="900" dirty="0">
                  <a:solidFill>
                    <a:sysClr val="windowText" lastClr="000000"/>
                  </a:solidFill>
                </a:rPr>
                <a:t>Device Sleeping</a:t>
              </a:r>
              <a:br>
                <a:rPr lang="en-US" sz="900" dirty="0">
                  <a:solidFill>
                    <a:sysClr val="windowText" lastClr="000000"/>
                  </a:solidFill>
                </a:rPr>
              </a:br>
              <a:r>
                <a:rPr lang="en-US" sz="900" dirty="0">
                  <a:solidFill>
                    <a:sysClr val="windowText" lastClr="000000"/>
                  </a:solidFill>
                </a:rPr>
                <a:t>(Hours)</a:t>
              </a:r>
            </a:p>
          </p:txBody>
        </p:sp>
        <p:sp>
          <p:nvSpPr>
            <p:cNvPr id="17" name="Rectangle: Rounded Corners 23">
              <a:extLst>
                <a:ext uri="{FF2B5EF4-FFF2-40B4-BE49-F238E27FC236}">
                  <a16:creationId xmlns:a16="http://schemas.microsoft.com/office/drawing/2014/main" id="{F423C310-953F-5744-A888-66FA97B93D55}"/>
                </a:ext>
              </a:extLst>
            </p:cNvPr>
            <p:cNvSpPr/>
            <p:nvPr/>
          </p:nvSpPr>
          <p:spPr>
            <a:xfrm>
              <a:off x="5137095" y="3243723"/>
              <a:ext cx="3302899" cy="276409"/>
            </a:xfrm>
            <a:prstGeom prst="roundRect">
              <a:avLst>
                <a:gd name="adj" fmla="val 12237"/>
              </a:avLst>
            </a:prstGeom>
            <a:solidFill>
              <a:srgbClr val="00A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IoT Device (CAT-M, NB-IoT)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C9E3A3A-41BF-CF4E-A2CE-2D0D9EB4BC0F}"/>
                </a:ext>
              </a:extLst>
            </p:cNvPr>
            <p:cNvSpPr txBox="1"/>
            <p:nvPr/>
          </p:nvSpPr>
          <p:spPr>
            <a:xfrm>
              <a:off x="5191718" y="2070212"/>
              <a:ext cx="534122" cy="2718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50"/>
                </a:lnSpc>
              </a:pPr>
              <a:r>
                <a:rPr lang="en-US" sz="700" dirty="0"/>
                <a:t>Data </a:t>
              </a:r>
              <a:br>
                <a:rPr lang="en-US" sz="700" dirty="0"/>
              </a:br>
              <a:r>
                <a:rPr lang="en-US" sz="700" dirty="0"/>
                <a:t>Packet 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BFADDB6-8C94-7B40-BAD9-782AB0E229EF}"/>
                </a:ext>
              </a:extLst>
            </p:cNvPr>
            <p:cNvSpPr txBox="1"/>
            <p:nvPr/>
          </p:nvSpPr>
          <p:spPr>
            <a:xfrm>
              <a:off x="5576570" y="2149783"/>
              <a:ext cx="409086" cy="1821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50"/>
                </a:lnSpc>
              </a:pPr>
              <a:r>
                <a:rPr lang="en-US" sz="700" dirty="0"/>
                <a:t>Ack 1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2B54823E-1D8C-5A4D-88C9-901E42A95A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7713" y="2338754"/>
              <a:ext cx="0" cy="901211"/>
            </a:xfrm>
            <a:prstGeom prst="straightConnector1">
              <a:avLst/>
            </a:prstGeom>
            <a:ln>
              <a:solidFill>
                <a:srgbClr val="92278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864C915-B9F0-4A49-A270-D99049F04A07}"/>
                </a:ext>
              </a:extLst>
            </p:cNvPr>
            <p:cNvSpPr txBox="1"/>
            <p:nvPr/>
          </p:nvSpPr>
          <p:spPr>
            <a:xfrm>
              <a:off x="5048992" y="1459131"/>
              <a:ext cx="840295" cy="1821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50"/>
                </a:lnSpc>
              </a:pPr>
              <a:r>
                <a:rPr lang="en-US" sz="700" dirty="0"/>
                <a:t>Device is Awake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4ACF878-651E-C74E-9295-4E30196992DF}"/>
                </a:ext>
              </a:extLst>
            </p:cNvPr>
            <p:cNvSpPr txBox="1"/>
            <p:nvPr/>
          </p:nvSpPr>
          <p:spPr>
            <a:xfrm>
              <a:off x="7678262" y="1460611"/>
              <a:ext cx="840295" cy="1821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50"/>
                </a:lnSpc>
              </a:pPr>
              <a:r>
                <a:rPr lang="en-US" sz="700" dirty="0"/>
                <a:t>Device is Awake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24E722E2-70E6-3144-B5D0-60473F9E9F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59597" y="1657453"/>
              <a:ext cx="0" cy="173875"/>
            </a:xfrm>
            <a:prstGeom prst="straightConnector1">
              <a:avLst/>
            </a:prstGeom>
            <a:ln>
              <a:solidFill>
                <a:srgbClr val="92278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CB632533-2DBD-A346-A242-37996887F9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88497" y="1657453"/>
              <a:ext cx="0" cy="173875"/>
            </a:xfrm>
            <a:prstGeom prst="straightConnector1">
              <a:avLst/>
            </a:prstGeom>
            <a:ln>
              <a:solidFill>
                <a:srgbClr val="92278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511BA6F-8006-2949-AFE1-C29319B47856}"/>
                </a:ext>
              </a:extLst>
            </p:cNvPr>
            <p:cNvSpPr txBox="1"/>
            <p:nvPr/>
          </p:nvSpPr>
          <p:spPr>
            <a:xfrm>
              <a:off x="5037979" y="3872171"/>
              <a:ext cx="3550826" cy="219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25" dirty="0"/>
                <a:t>Notifications come from the core network instead of the device</a:t>
              </a:r>
            </a:p>
          </p:txBody>
        </p:sp>
        <p:cxnSp>
          <p:nvCxnSpPr>
            <p:cNvPr id="65" name="Elbow Connector 64">
              <a:extLst>
                <a:ext uri="{FF2B5EF4-FFF2-40B4-BE49-F238E27FC236}">
                  <a16:creationId xmlns:a16="http://schemas.microsoft.com/office/drawing/2014/main" id="{27F4F688-6E55-3242-91AB-8B6EDDD777F9}"/>
                </a:ext>
              </a:extLst>
            </p:cNvPr>
            <p:cNvCxnSpPr>
              <a:cxnSpLocks/>
              <a:stCxn id="63" idx="1"/>
            </p:cNvCxnSpPr>
            <p:nvPr/>
          </p:nvCxnSpPr>
          <p:spPr>
            <a:xfrm rot="10800000" flipH="1">
              <a:off x="5005322" y="1758951"/>
              <a:ext cx="290577" cy="2220653"/>
            </a:xfrm>
            <a:prstGeom prst="bentConnector4">
              <a:avLst>
                <a:gd name="adj1" fmla="val -78671"/>
                <a:gd name="adj2" fmla="val 100067"/>
              </a:avLst>
            </a:prstGeom>
            <a:ln>
              <a:solidFill>
                <a:schemeClr val="bg1">
                  <a:lumMod val="65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69">
              <a:extLst>
                <a:ext uri="{FF2B5EF4-FFF2-40B4-BE49-F238E27FC236}">
                  <a16:creationId xmlns:a16="http://schemas.microsoft.com/office/drawing/2014/main" id="{9243D823-00E5-9141-9B31-40DE6E520E32}"/>
                </a:ext>
              </a:extLst>
            </p:cNvPr>
            <p:cNvCxnSpPr>
              <a:cxnSpLocks/>
              <a:stCxn id="63" idx="3"/>
            </p:cNvCxnSpPr>
            <p:nvPr/>
          </p:nvCxnSpPr>
          <p:spPr>
            <a:xfrm flipH="1" flipV="1">
              <a:off x="8258175" y="1758950"/>
              <a:ext cx="335219" cy="2220653"/>
            </a:xfrm>
            <a:prstGeom prst="bentConnector4">
              <a:avLst>
                <a:gd name="adj1" fmla="val -57803"/>
                <a:gd name="adj2" fmla="val 100067"/>
              </a:avLst>
            </a:prstGeom>
            <a:ln>
              <a:solidFill>
                <a:schemeClr val="bg1">
                  <a:lumMod val="65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ounded Rectangle 135">
              <a:extLst>
                <a:ext uri="{FF2B5EF4-FFF2-40B4-BE49-F238E27FC236}">
                  <a16:creationId xmlns:a16="http://schemas.microsoft.com/office/drawing/2014/main" id="{9C4F4483-E52D-0948-BFFE-A6C8CB601A0D}"/>
                </a:ext>
              </a:extLst>
            </p:cNvPr>
            <p:cNvSpPr/>
            <p:nvPr/>
          </p:nvSpPr>
          <p:spPr>
            <a:xfrm>
              <a:off x="5005323" y="3845107"/>
              <a:ext cx="3588071" cy="268991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866322769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Exposed Network Services </a:t>
            </a:r>
            <a:br>
              <a:rPr lang="en-US" dirty="0"/>
            </a:br>
            <a:r>
              <a:rPr lang="en-US" dirty="0"/>
              <a:t>(Buffering)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 2018 InterDigital,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9E6825-6159-436F-97B7-849D691F43B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29160FD-CD78-454C-BE44-1AEE26C817DB}"/>
              </a:ext>
            </a:extLst>
          </p:cNvPr>
          <p:cNvSpPr txBox="1">
            <a:spLocks/>
          </p:cNvSpPr>
          <p:nvPr/>
        </p:nvSpPr>
        <p:spPr>
          <a:xfrm>
            <a:off x="443883" y="1762773"/>
            <a:ext cx="4003830" cy="350203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The core network offers a buffering service for downlink data. The Server configures:</a:t>
            </a:r>
          </a:p>
          <a:p>
            <a:pPr marL="365760" indent="-173736">
              <a:buClr>
                <a:srgbClr val="00ADEE"/>
              </a:buClr>
            </a:pPr>
            <a:r>
              <a:rPr lang="en-US" sz="1400" dirty="0"/>
              <a:t>How many packets to buffer</a:t>
            </a:r>
          </a:p>
          <a:p>
            <a:pPr marL="365760" indent="-173736">
              <a:buClr>
                <a:srgbClr val="00ADEE"/>
              </a:buClr>
            </a:pPr>
            <a:r>
              <a:rPr lang="en-US" sz="1400" dirty="0"/>
              <a:t>How long to buffer</a:t>
            </a:r>
          </a:p>
          <a:p>
            <a:pPr marL="0" indent="0">
              <a:spcBef>
                <a:spcPts val="1350"/>
              </a:spcBef>
              <a:buNone/>
            </a:pPr>
            <a:r>
              <a:rPr lang="en-US" sz="1600" b="1" dirty="0"/>
              <a:t>If not properly configured….</a:t>
            </a:r>
          </a:p>
          <a:p>
            <a:pPr marL="365760" indent="-173736">
              <a:buClr>
                <a:srgbClr val="00ADEE"/>
              </a:buClr>
            </a:pPr>
            <a:r>
              <a:rPr lang="en-US" sz="1400" dirty="0"/>
              <a:t>Retransmissions may be buffered and delivered (duplicate packets) or</a:t>
            </a:r>
          </a:p>
          <a:p>
            <a:pPr marL="365760" indent="-173736">
              <a:buClr>
                <a:srgbClr val="00ADEE"/>
              </a:buClr>
            </a:pPr>
            <a:r>
              <a:rPr lang="en-US" sz="1400" dirty="0"/>
              <a:t>Packets may be dropped (lost packets).</a:t>
            </a:r>
          </a:p>
          <a:p>
            <a:pPr marL="0" indent="0">
              <a:spcBef>
                <a:spcPts val="1350"/>
              </a:spcBef>
              <a:buNone/>
            </a:pPr>
            <a:r>
              <a:rPr lang="en-US" sz="1600" b="1" dirty="0"/>
              <a:t>Transport and Application Layer Retransmission Timers need to be tuned.</a:t>
            </a:r>
          </a:p>
          <a:p>
            <a:pPr marL="771525" lvl="1" indent="-257175"/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57175" indent="-257175"/>
            <a:endParaRPr lang="en-US" sz="1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42962AA-ECAF-9F47-BD05-002FE0870BB4}"/>
              </a:ext>
            </a:extLst>
          </p:cNvPr>
          <p:cNvGrpSpPr/>
          <p:nvPr/>
        </p:nvGrpSpPr>
        <p:grpSpPr>
          <a:xfrm>
            <a:off x="4992453" y="1834312"/>
            <a:ext cx="3601289" cy="3149876"/>
            <a:chOff x="4992452" y="977062"/>
            <a:chExt cx="3601289" cy="3149876"/>
          </a:xfrm>
        </p:grpSpPr>
        <p:sp>
          <p:nvSpPr>
            <p:cNvPr id="7" name="Rounded Rectangle 46">
              <a:extLst>
                <a:ext uri="{FF2B5EF4-FFF2-40B4-BE49-F238E27FC236}">
                  <a16:creationId xmlns:a16="http://schemas.microsoft.com/office/drawing/2014/main" id="{7D23FB72-6A75-734C-B7CA-725842C1398C}"/>
                </a:ext>
              </a:extLst>
            </p:cNvPr>
            <p:cNvSpPr/>
            <p:nvPr/>
          </p:nvSpPr>
          <p:spPr>
            <a:xfrm>
              <a:off x="4992452" y="977062"/>
              <a:ext cx="3601289" cy="3149876"/>
            </a:xfrm>
            <a:prstGeom prst="roundRect">
              <a:avLst>
                <a:gd name="adj" fmla="val 3114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bg2"/>
                </a:solidFill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6DE6A4D1-34EC-8B40-B2FB-43F0351F4387}"/>
                </a:ext>
              </a:extLst>
            </p:cNvPr>
            <p:cNvCxnSpPr/>
            <p:nvPr/>
          </p:nvCxnSpPr>
          <p:spPr>
            <a:xfrm flipV="1">
              <a:off x="8027298" y="2346690"/>
              <a:ext cx="0" cy="1294726"/>
            </a:xfrm>
            <a:prstGeom prst="straightConnector1">
              <a:avLst/>
            </a:prstGeom>
            <a:ln>
              <a:solidFill>
                <a:srgbClr val="92278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8A15CA6-3F2D-B240-8E67-BE6064D52716}"/>
                </a:ext>
              </a:extLst>
            </p:cNvPr>
            <p:cNvCxnSpPr/>
            <p:nvPr/>
          </p:nvCxnSpPr>
          <p:spPr>
            <a:xfrm>
              <a:off x="5462124" y="1666959"/>
              <a:ext cx="0" cy="1982549"/>
            </a:xfrm>
            <a:prstGeom prst="straightConnector1">
              <a:avLst/>
            </a:prstGeom>
            <a:ln>
              <a:solidFill>
                <a:srgbClr val="92278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: Rounded Corners 23">
              <a:extLst>
                <a:ext uri="{FF2B5EF4-FFF2-40B4-BE49-F238E27FC236}">
                  <a16:creationId xmlns:a16="http://schemas.microsoft.com/office/drawing/2014/main" id="{518DF83B-A0B4-EC4D-B02F-890DF9754F45}"/>
                </a:ext>
              </a:extLst>
            </p:cNvPr>
            <p:cNvSpPr/>
            <p:nvPr/>
          </p:nvSpPr>
          <p:spPr>
            <a:xfrm>
              <a:off x="5138443" y="1149138"/>
              <a:ext cx="3302899" cy="509729"/>
            </a:xfrm>
            <a:prstGeom prst="roundRect">
              <a:avLst>
                <a:gd name="adj" fmla="val 12237"/>
              </a:avLst>
            </a:prstGeom>
            <a:solidFill>
              <a:srgbClr val="00A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Mobile Core Network (SCEF/NEF)</a:t>
              </a:r>
            </a:p>
          </p:txBody>
        </p:sp>
        <p:sp>
          <p:nvSpPr>
            <p:cNvPr id="9" name="Rectangle: Rounded Corners 23">
              <a:extLst>
                <a:ext uri="{FF2B5EF4-FFF2-40B4-BE49-F238E27FC236}">
                  <a16:creationId xmlns:a16="http://schemas.microsoft.com/office/drawing/2014/main" id="{046047C6-A65F-244B-A89C-906320A182B3}"/>
                </a:ext>
              </a:extLst>
            </p:cNvPr>
            <p:cNvSpPr/>
            <p:nvPr/>
          </p:nvSpPr>
          <p:spPr>
            <a:xfrm>
              <a:off x="5137094" y="1835613"/>
              <a:ext cx="3302899" cy="509729"/>
            </a:xfrm>
            <a:prstGeom prst="roundRect">
              <a:avLst>
                <a:gd name="adj" fmla="val 12237"/>
              </a:avLst>
            </a:prstGeom>
            <a:solidFill>
              <a:srgbClr val="00A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/>
                <a:t>IoT Network Application/Server</a:t>
              </a:r>
            </a:p>
          </p:txBody>
        </p:sp>
        <p:sp>
          <p:nvSpPr>
            <p:cNvPr id="11" name="Rectangle: Rounded Corners 23">
              <a:extLst>
                <a:ext uri="{FF2B5EF4-FFF2-40B4-BE49-F238E27FC236}">
                  <a16:creationId xmlns:a16="http://schemas.microsoft.com/office/drawing/2014/main" id="{C12FF4F7-8BDF-1748-AE1F-EB82D1943290}"/>
                </a:ext>
              </a:extLst>
            </p:cNvPr>
            <p:cNvSpPr/>
            <p:nvPr/>
          </p:nvSpPr>
          <p:spPr>
            <a:xfrm>
              <a:off x="5127653" y="2538271"/>
              <a:ext cx="844269" cy="509729"/>
            </a:xfrm>
            <a:prstGeom prst="roundRect">
              <a:avLst>
                <a:gd name="adj" fmla="val 12237"/>
              </a:avLst>
            </a:prstGeom>
            <a:solidFill>
              <a:srgbClr val="922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en-US" sz="900" dirty="0">
                  <a:solidFill>
                    <a:schemeClr val="bg1"/>
                  </a:solidFill>
                </a:rPr>
                <a:t>Device Available</a:t>
              </a:r>
              <a:br>
                <a:rPr lang="en-US" sz="900" dirty="0">
                  <a:solidFill>
                    <a:schemeClr val="bg1"/>
                  </a:solidFill>
                </a:rPr>
              </a:br>
              <a:r>
                <a:rPr lang="en-US" sz="900" dirty="0">
                  <a:solidFill>
                    <a:schemeClr val="bg1"/>
                  </a:solidFill>
                </a:rPr>
                <a:t>(Minutes)</a:t>
              </a:r>
            </a:p>
          </p:txBody>
        </p:sp>
        <p:sp>
          <p:nvSpPr>
            <p:cNvPr id="12" name="Rectangle: Rounded Corners 23">
              <a:extLst>
                <a:ext uri="{FF2B5EF4-FFF2-40B4-BE49-F238E27FC236}">
                  <a16:creationId xmlns:a16="http://schemas.microsoft.com/office/drawing/2014/main" id="{27C43FF6-A2EF-9C46-848B-FD876B9F36C0}"/>
                </a:ext>
              </a:extLst>
            </p:cNvPr>
            <p:cNvSpPr/>
            <p:nvPr/>
          </p:nvSpPr>
          <p:spPr>
            <a:xfrm>
              <a:off x="7594374" y="2536923"/>
              <a:ext cx="844269" cy="509729"/>
            </a:xfrm>
            <a:prstGeom prst="roundRect">
              <a:avLst>
                <a:gd name="adj" fmla="val 12237"/>
              </a:avLst>
            </a:prstGeom>
            <a:solidFill>
              <a:srgbClr val="922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en-US" sz="900" dirty="0">
                  <a:solidFill>
                    <a:schemeClr val="bg1"/>
                  </a:solidFill>
                </a:rPr>
                <a:t>Device Available</a:t>
              </a:r>
              <a:br>
                <a:rPr lang="en-US" sz="900" dirty="0">
                  <a:solidFill>
                    <a:schemeClr val="bg1"/>
                  </a:solidFill>
                </a:rPr>
              </a:br>
              <a:r>
                <a:rPr lang="en-US" sz="900" dirty="0">
                  <a:solidFill>
                    <a:schemeClr val="bg1"/>
                  </a:solidFill>
                </a:rPr>
                <a:t>(Minutes)</a:t>
              </a:r>
            </a:p>
          </p:txBody>
        </p:sp>
        <p:sp>
          <p:nvSpPr>
            <p:cNvPr id="10" name="Rectangle: Rounded Corners 23">
              <a:extLst>
                <a:ext uri="{FF2B5EF4-FFF2-40B4-BE49-F238E27FC236}">
                  <a16:creationId xmlns:a16="http://schemas.microsoft.com/office/drawing/2014/main" id="{18ECCF40-8F51-A348-A397-E23212CB89D5}"/>
                </a:ext>
              </a:extLst>
            </p:cNvPr>
            <p:cNvSpPr/>
            <p:nvPr/>
          </p:nvSpPr>
          <p:spPr>
            <a:xfrm>
              <a:off x="5923369" y="2539619"/>
              <a:ext cx="1723603" cy="50972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r>
                <a:rPr lang="en-US" sz="900" dirty="0">
                  <a:solidFill>
                    <a:sysClr val="windowText" lastClr="000000"/>
                  </a:solidFill>
                </a:rPr>
                <a:t>Device Sleeping</a:t>
              </a:r>
              <a:br>
                <a:rPr lang="en-US" sz="900" dirty="0">
                  <a:solidFill>
                    <a:sysClr val="windowText" lastClr="000000"/>
                  </a:solidFill>
                </a:rPr>
              </a:br>
              <a:r>
                <a:rPr lang="en-US" sz="900" dirty="0">
                  <a:solidFill>
                    <a:sysClr val="windowText" lastClr="000000"/>
                  </a:solidFill>
                </a:rPr>
                <a:t>(Hours)</a:t>
              </a:r>
            </a:p>
          </p:txBody>
        </p:sp>
        <p:sp>
          <p:nvSpPr>
            <p:cNvPr id="13" name="Rectangle: Rounded Corners 23">
              <a:extLst>
                <a:ext uri="{FF2B5EF4-FFF2-40B4-BE49-F238E27FC236}">
                  <a16:creationId xmlns:a16="http://schemas.microsoft.com/office/drawing/2014/main" id="{521D7A84-300C-5944-9234-FEDAEED37376}"/>
                </a:ext>
              </a:extLst>
            </p:cNvPr>
            <p:cNvSpPr/>
            <p:nvPr/>
          </p:nvSpPr>
          <p:spPr>
            <a:xfrm>
              <a:off x="5923370" y="3227443"/>
              <a:ext cx="1723603" cy="252132"/>
            </a:xfrm>
            <a:prstGeom prst="roundRect">
              <a:avLst>
                <a:gd name="adj" fmla="val 12237"/>
              </a:avLst>
            </a:prstGeom>
            <a:solidFill>
              <a:srgbClr val="F165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 Network Buffering</a:t>
              </a:r>
            </a:p>
          </p:txBody>
        </p:sp>
        <p:sp>
          <p:nvSpPr>
            <p:cNvPr id="14" name="Rectangle: Rounded Corners 23">
              <a:extLst>
                <a:ext uri="{FF2B5EF4-FFF2-40B4-BE49-F238E27FC236}">
                  <a16:creationId xmlns:a16="http://schemas.microsoft.com/office/drawing/2014/main" id="{605BA961-93DB-DE43-9F53-8E129FC2D866}"/>
                </a:ext>
              </a:extLst>
            </p:cNvPr>
            <p:cNvSpPr/>
            <p:nvPr/>
          </p:nvSpPr>
          <p:spPr>
            <a:xfrm>
              <a:off x="5137095" y="3656319"/>
              <a:ext cx="3302899" cy="276409"/>
            </a:xfrm>
            <a:prstGeom prst="roundRect">
              <a:avLst>
                <a:gd name="adj" fmla="val 12237"/>
              </a:avLst>
            </a:prstGeom>
            <a:solidFill>
              <a:srgbClr val="00A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Device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DF00104-58F2-8C45-95C1-151C5679EBD8}"/>
                </a:ext>
              </a:extLst>
            </p:cNvPr>
            <p:cNvSpPr txBox="1"/>
            <p:nvPr/>
          </p:nvSpPr>
          <p:spPr>
            <a:xfrm>
              <a:off x="5195086" y="1877352"/>
              <a:ext cx="70884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/>
                <a:t>Buffer Config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E8B6A19-E0C6-E74B-9055-5DD83D04A2B8}"/>
                </a:ext>
              </a:extLst>
            </p:cNvPr>
            <p:cNvSpPr txBox="1"/>
            <p:nvPr/>
          </p:nvSpPr>
          <p:spPr>
            <a:xfrm>
              <a:off x="5191718" y="2070212"/>
              <a:ext cx="534122" cy="2718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50"/>
                </a:lnSpc>
              </a:pPr>
              <a:r>
                <a:rPr lang="en-US" sz="700" dirty="0"/>
                <a:t>Data </a:t>
              </a:r>
              <a:br>
                <a:rPr lang="en-US" sz="700" dirty="0"/>
              </a:br>
              <a:r>
                <a:rPr lang="en-US" sz="700" dirty="0"/>
                <a:t>Packet 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683B650-D72E-2542-8A1C-FD853CA87078}"/>
                </a:ext>
              </a:extLst>
            </p:cNvPr>
            <p:cNvSpPr txBox="1"/>
            <p:nvPr/>
          </p:nvSpPr>
          <p:spPr>
            <a:xfrm>
              <a:off x="5576570" y="2149783"/>
              <a:ext cx="409086" cy="1821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50"/>
                </a:lnSpc>
              </a:pPr>
              <a:r>
                <a:rPr lang="en-US" sz="700" dirty="0"/>
                <a:t>Ack 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89E855A-7A43-1D44-8159-94772F1091E5}"/>
                </a:ext>
              </a:extLst>
            </p:cNvPr>
            <p:cNvSpPr txBox="1"/>
            <p:nvPr/>
          </p:nvSpPr>
          <p:spPr>
            <a:xfrm>
              <a:off x="5933490" y="2059421"/>
              <a:ext cx="534122" cy="2718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50"/>
                </a:lnSpc>
              </a:pPr>
              <a:r>
                <a:rPr lang="en-US" sz="700" dirty="0"/>
                <a:t>Data</a:t>
              </a:r>
              <a:br>
                <a:rPr lang="en-US" sz="700" dirty="0"/>
              </a:br>
              <a:r>
                <a:rPr lang="en-US" sz="700" dirty="0"/>
                <a:t>Packet 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A7AE6E8-2769-8649-B9DA-B8D8D76CFBE0}"/>
                </a:ext>
              </a:extLst>
            </p:cNvPr>
            <p:cNvSpPr txBox="1"/>
            <p:nvPr/>
          </p:nvSpPr>
          <p:spPr>
            <a:xfrm>
              <a:off x="6944803" y="2058072"/>
              <a:ext cx="774572" cy="2718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50"/>
                </a:lnSpc>
              </a:pPr>
              <a:r>
                <a:rPr lang="en-US" sz="700" dirty="0"/>
                <a:t>Data Packet 2 </a:t>
              </a:r>
              <a:br>
                <a:rPr lang="en-US" sz="700" dirty="0"/>
              </a:br>
              <a:r>
                <a:rPr lang="en-US" sz="700" dirty="0"/>
                <a:t>(Retransmit)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9B265BF-C6FD-A547-90A5-7EAD89070A42}"/>
                </a:ext>
              </a:extLst>
            </p:cNvPr>
            <p:cNvSpPr txBox="1"/>
            <p:nvPr/>
          </p:nvSpPr>
          <p:spPr>
            <a:xfrm>
              <a:off x="7816716" y="2148434"/>
              <a:ext cx="409086" cy="1821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50"/>
                </a:lnSpc>
              </a:pPr>
              <a:r>
                <a:rPr lang="en-US" sz="700" dirty="0"/>
                <a:t>Ack 2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184CB13-BFED-4842-BA5B-FDC440FA384B}"/>
                </a:ext>
              </a:extLst>
            </p:cNvPr>
            <p:cNvCxnSpPr/>
            <p:nvPr/>
          </p:nvCxnSpPr>
          <p:spPr>
            <a:xfrm flipV="1">
              <a:off x="5777713" y="2354782"/>
              <a:ext cx="0" cy="1286634"/>
            </a:xfrm>
            <a:prstGeom prst="straightConnector1">
              <a:avLst/>
            </a:prstGeom>
            <a:ln>
              <a:solidFill>
                <a:srgbClr val="92278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141B8A8-8F50-4D47-B7DA-14BDED6A937A}"/>
                </a:ext>
              </a:extLst>
            </p:cNvPr>
            <p:cNvCxnSpPr/>
            <p:nvPr/>
          </p:nvCxnSpPr>
          <p:spPr>
            <a:xfrm>
              <a:off x="6198499" y="2346690"/>
              <a:ext cx="0" cy="873940"/>
            </a:xfrm>
            <a:prstGeom prst="straightConnector1">
              <a:avLst/>
            </a:prstGeom>
            <a:ln>
              <a:solidFill>
                <a:srgbClr val="92278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3287D2E8-FC34-8F4A-A3E9-3F55703F7F69}"/>
                </a:ext>
              </a:extLst>
            </p:cNvPr>
            <p:cNvCxnSpPr/>
            <p:nvPr/>
          </p:nvCxnSpPr>
          <p:spPr>
            <a:xfrm>
              <a:off x="7305759" y="2345342"/>
              <a:ext cx="0" cy="873940"/>
            </a:xfrm>
            <a:prstGeom prst="straightConnector1">
              <a:avLst/>
            </a:prstGeom>
            <a:ln>
              <a:solidFill>
                <a:srgbClr val="92278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519391C-2BB6-1745-A071-3DFF7034A253}"/>
                </a:ext>
              </a:extLst>
            </p:cNvPr>
            <p:cNvCxnSpPr>
              <a:cxnSpLocks/>
            </p:cNvCxnSpPr>
            <p:nvPr/>
          </p:nvCxnSpPr>
          <p:spPr>
            <a:xfrm>
              <a:off x="6676279" y="3484183"/>
              <a:ext cx="0" cy="167067"/>
            </a:xfrm>
            <a:prstGeom prst="straightConnector1">
              <a:avLst/>
            </a:prstGeom>
            <a:ln>
              <a:solidFill>
                <a:srgbClr val="92278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492EC27-57B9-C540-AE8E-161A7A180B87}"/>
                </a:ext>
              </a:extLst>
            </p:cNvPr>
            <p:cNvCxnSpPr>
              <a:cxnSpLocks/>
            </p:cNvCxnSpPr>
            <p:nvPr/>
          </p:nvCxnSpPr>
          <p:spPr>
            <a:xfrm>
              <a:off x="6819154" y="3484183"/>
              <a:ext cx="0" cy="167067"/>
            </a:xfrm>
            <a:prstGeom prst="straightConnector1">
              <a:avLst/>
            </a:prstGeom>
            <a:ln>
              <a:solidFill>
                <a:srgbClr val="92278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803307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Exposed Network Services </a:t>
            </a:r>
            <a:br>
              <a:rPr lang="en-US" dirty="0"/>
            </a:br>
            <a:r>
              <a:rPr lang="en-US" dirty="0"/>
              <a:t>(NIDD)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 2018 InterDigital,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9E6825-6159-436F-97B7-849D691F43B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3343A225-38FE-4869-94CF-11677C006FA5}"/>
              </a:ext>
            </a:extLst>
          </p:cNvPr>
          <p:cNvSpPr txBox="1">
            <a:spLocks/>
          </p:cNvSpPr>
          <p:nvPr/>
        </p:nvSpPr>
        <p:spPr>
          <a:xfrm>
            <a:off x="466164" y="1762684"/>
            <a:ext cx="3899648" cy="350998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Coordination between the Core Network and Server</a:t>
            </a:r>
          </a:p>
          <a:p>
            <a:pPr marL="365760" indent="-173736">
              <a:buClr>
                <a:srgbClr val="00ADE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The core network knows when it is experiencing congestion in particular geographical areas.</a:t>
            </a:r>
          </a:p>
          <a:p>
            <a:pPr marL="365760" indent="-173736">
              <a:buClr>
                <a:srgbClr val="00ADE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The Server knows when it wants to communicate with devices that are in a particular geographical area.</a:t>
            </a:r>
          </a:p>
          <a:p>
            <a:pPr marL="365760" indent="-173736">
              <a:buClr>
                <a:srgbClr val="00ADE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The Server can coordinate its activity with a Network Service and </a:t>
            </a:r>
            <a:r>
              <a:rPr lang="en-US" sz="14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avoid times of congestion.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  <a:p>
            <a:r>
              <a:rPr lang="en-US" sz="1500" b="1" dirty="0">
                <a:solidFill>
                  <a:schemeClr val="tx1"/>
                </a:solidFill>
                <a:latin typeface="+mn-lt"/>
              </a:rPr>
              <a:t>Background Data Transfer and Network </a:t>
            </a:r>
            <a:br>
              <a:rPr lang="en-US" sz="1500" b="1" dirty="0">
                <a:solidFill>
                  <a:schemeClr val="tx1"/>
                </a:solidFill>
                <a:latin typeface="+mn-lt"/>
              </a:rPr>
            </a:br>
            <a:r>
              <a:rPr lang="en-US" sz="1500" b="1" dirty="0">
                <a:solidFill>
                  <a:schemeClr val="tx1"/>
                </a:solidFill>
                <a:latin typeface="+mn-lt"/>
              </a:rPr>
              <a:t>Status Reports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5369376-3B29-3545-96C2-90AD2BF91083}"/>
              </a:ext>
            </a:extLst>
          </p:cNvPr>
          <p:cNvGrpSpPr/>
          <p:nvPr/>
        </p:nvGrpSpPr>
        <p:grpSpPr>
          <a:xfrm>
            <a:off x="4972467" y="1834313"/>
            <a:ext cx="3153793" cy="2949479"/>
            <a:chOff x="4972466" y="977062"/>
            <a:chExt cx="3153793" cy="2949479"/>
          </a:xfrm>
        </p:grpSpPr>
        <p:sp>
          <p:nvSpPr>
            <p:cNvPr id="64" name="Rounded Rectangle 46">
              <a:extLst>
                <a:ext uri="{FF2B5EF4-FFF2-40B4-BE49-F238E27FC236}">
                  <a16:creationId xmlns:a16="http://schemas.microsoft.com/office/drawing/2014/main" id="{17D98A48-7106-1149-8529-8040F7A39B38}"/>
                </a:ext>
              </a:extLst>
            </p:cNvPr>
            <p:cNvSpPr/>
            <p:nvPr/>
          </p:nvSpPr>
          <p:spPr>
            <a:xfrm>
              <a:off x="4992453" y="977062"/>
              <a:ext cx="3133806" cy="2949479"/>
            </a:xfrm>
            <a:prstGeom prst="roundRect">
              <a:avLst>
                <a:gd name="adj" fmla="val 3114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bg2"/>
                </a:solidFill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8592DC0-CBB1-49C1-8E54-AD58167DC836}"/>
                </a:ext>
              </a:extLst>
            </p:cNvPr>
            <p:cNvGrpSpPr/>
            <p:nvPr/>
          </p:nvGrpSpPr>
          <p:grpSpPr>
            <a:xfrm>
              <a:off x="4972466" y="1189599"/>
              <a:ext cx="3015086" cy="2004099"/>
              <a:chOff x="703121" y="1803573"/>
              <a:chExt cx="4020114" cy="2672132"/>
            </a:xfrm>
          </p:grpSpPr>
          <p:sp>
            <p:nvSpPr>
              <p:cNvPr id="9" name="Rectangle: Rounded Corners 7">
                <a:extLst>
                  <a:ext uri="{FF2B5EF4-FFF2-40B4-BE49-F238E27FC236}">
                    <a16:creationId xmlns:a16="http://schemas.microsoft.com/office/drawing/2014/main" id="{C20F8891-053A-4799-8DE6-88004DAE8238}"/>
                  </a:ext>
                </a:extLst>
              </p:cNvPr>
              <p:cNvSpPr/>
              <p:nvPr/>
            </p:nvSpPr>
            <p:spPr>
              <a:xfrm>
                <a:off x="946107" y="3193014"/>
                <a:ext cx="3765176" cy="979003"/>
              </a:xfrm>
              <a:prstGeom prst="roundRect">
                <a:avLst>
                  <a:gd name="adj" fmla="val 9342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3GPP 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dirty="0">
                    <a:solidFill>
                      <a:schemeClr val="tx1"/>
                    </a:solidFill>
                  </a:rPr>
                  <a:t>Network</a:t>
                </a:r>
              </a:p>
            </p:txBody>
          </p:sp>
          <p:sp>
            <p:nvSpPr>
              <p:cNvPr id="10" name="Rectangle: Rounded Corners 62">
                <a:extLst>
                  <a:ext uri="{FF2B5EF4-FFF2-40B4-BE49-F238E27FC236}">
                    <a16:creationId xmlns:a16="http://schemas.microsoft.com/office/drawing/2014/main" id="{9A40CA2E-E7B9-4311-B9CC-FCE6CEE9DCE6}"/>
                  </a:ext>
                </a:extLst>
              </p:cNvPr>
              <p:cNvSpPr/>
              <p:nvPr/>
            </p:nvSpPr>
            <p:spPr>
              <a:xfrm>
                <a:off x="1986013" y="3247967"/>
                <a:ext cx="1410447" cy="420563"/>
              </a:xfrm>
              <a:prstGeom prst="roundRect">
                <a:avLst/>
              </a:prstGeom>
              <a:solidFill>
                <a:srgbClr val="00AD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en-US" sz="788" dirty="0"/>
              </a:p>
            </p:txBody>
          </p:sp>
          <p:sp>
            <p:nvSpPr>
              <p:cNvPr id="11" name="Rectangle: Rounded Corners 63">
                <a:extLst>
                  <a:ext uri="{FF2B5EF4-FFF2-40B4-BE49-F238E27FC236}">
                    <a16:creationId xmlns:a16="http://schemas.microsoft.com/office/drawing/2014/main" id="{998E6323-4F9E-4A3A-8BF5-5F6BC9139E90}"/>
                  </a:ext>
                </a:extLst>
              </p:cNvPr>
              <p:cNvSpPr/>
              <p:nvPr/>
            </p:nvSpPr>
            <p:spPr>
              <a:xfrm>
                <a:off x="1986013" y="3724604"/>
                <a:ext cx="1422400" cy="365501"/>
              </a:xfrm>
              <a:prstGeom prst="roundRect">
                <a:avLst/>
              </a:prstGeom>
              <a:solidFill>
                <a:srgbClr val="00AD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NFs</a:t>
                </a:r>
              </a:p>
            </p:txBody>
          </p:sp>
          <p:sp>
            <p:nvSpPr>
              <p:cNvPr id="12" name="Rectangle: Rounded Corners 67">
                <a:extLst>
                  <a:ext uri="{FF2B5EF4-FFF2-40B4-BE49-F238E27FC236}">
                    <a16:creationId xmlns:a16="http://schemas.microsoft.com/office/drawing/2014/main" id="{8E227C37-2A28-4C94-9FC4-823E8407B532}"/>
                  </a:ext>
                </a:extLst>
              </p:cNvPr>
              <p:cNvSpPr/>
              <p:nvPr/>
            </p:nvSpPr>
            <p:spPr>
              <a:xfrm>
                <a:off x="2378093" y="3315204"/>
                <a:ext cx="617035" cy="163044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>
                    <a:solidFill>
                      <a:schemeClr val="tx1"/>
                    </a:solidFill>
                  </a:rPr>
                  <a:t>API</a:t>
                </a:r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57243E75-98BC-468B-B428-B8C8DC8AA3B1}"/>
                  </a:ext>
                </a:extLst>
              </p:cNvPr>
              <p:cNvCxnSpPr/>
              <p:nvPr/>
            </p:nvCxnSpPr>
            <p:spPr>
              <a:xfrm flipV="1">
                <a:off x="3331566" y="2290638"/>
                <a:ext cx="0" cy="3061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Cylinder 9">
                <a:extLst>
                  <a:ext uri="{FF2B5EF4-FFF2-40B4-BE49-F238E27FC236}">
                    <a16:creationId xmlns:a16="http://schemas.microsoft.com/office/drawing/2014/main" id="{270C6C84-9F42-492E-BFE0-E6C1F594914F}"/>
                  </a:ext>
                </a:extLst>
              </p:cNvPr>
              <p:cNvSpPr/>
              <p:nvPr/>
            </p:nvSpPr>
            <p:spPr>
              <a:xfrm>
                <a:off x="3744214" y="3137300"/>
                <a:ext cx="496991" cy="1105920"/>
              </a:xfrm>
              <a:prstGeom prst="can">
                <a:avLst/>
              </a:prstGeom>
              <a:solidFill>
                <a:srgbClr val="00ADE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dirty="0"/>
              </a:p>
            </p:txBody>
          </p:sp>
          <p:sp>
            <p:nvSpPr>
              <p:cNvPr id="15" name="Rectangle: Rounded Corners 23">
                <a:extLst>
                  <a:ext uri="{FF2B5EF4-FFF2-40B4-BE49-F238E27FC236}">
                    <a16:creationId xmlns:a16="http://schemas.microsoft.com/office/drawing/2014/main" id="{44E64A88-C84A-4221-AA8A-E238CDCA676F}"/>
                  </a:ext>
                </a:extLst>
              </p:cNvPr>
              <p:cNvSpPr/>
              <p:nvPr/>
            </p:nvSpPr>
            <p:spPr>
              <a:xfrm>
                <a:off x="1974058" y="1803573"/>
                <a:ext cx="2749177" cy="487065"/>
              </a:xfrm>
              <a:prstGeom prst="roundRect">
                <a:avLst/>
              </a:prstGeom>
              <a:solidFill>
                <a:srgbClr val="00AD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88" dirty="0"/>
                  <a:t>Customer Facing Applications</a:t>
                </a:r>
              </a:p>
              <a:p>
                <a:pPr algn="ctr"/>
                <a:r>
                  <a:rPr lang="en-US" sz="788" dirty="0"/>
                  <a:t>(e.g. Fleet Management)</a:t>
                </a: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05CC9DFC-24BA-41A2-9972-D4A972AD59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9422" y="2904816"/>
                <a:ext cx="0" cy="1570889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E9B167E6-0492-43CC-86B3-E439C7563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2923" y="2904816"/>
                <a:ext cx="0" cy="1570889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0CABD483-7EBA-4FC6-94EE-82DB3300FE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69919" y="2904816"/>
                <a:ext cx="0" cy="1570889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: Rounded Corners 24">
                <a:extLst>
                  <a:ext uri="{FF2B5EF4-FFF2-40B4-BE49-F238E27FC236}">
                    <a16:creationId xmlns:a16="http://schemas.microsoft.com/office/drawing/2014/main" id="{EEF14005-BF08-453F-B997-03A969C9FEED}"/>
                  </a:ext>
                </a:extLst>
              </p:cNvPr>
              <p:cNvSpPr/>
              <p:nvPr/>
            </p:nvSpPr>
            <p:spPr>
              <a:xfrm>
                <a:off x="1974058" y="2567077"/>
                <a:ext cx="2749177" cy="487065"/>
              </a:xfrm>
              <a:prstGeom prst="roundRect">
                <a:avLst/>
              </a:prstGeom>
              <a:solidFill>
                <a:srgbClr val="9227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rPr>
                  <a:t>Service Layer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D5E0377-DB89-4812-8473-125683728047}"/>
                  </a:ext>
                </a:extLst>
              </p:cNvPr>
              <p:cNvSpPr txBox="1"/>
              <p:nvPr/>
            </p:nvSpPr>
            <p:spPr>
              <a:xfrm>
                <a:off x="703121" y="2150108"/>
                <a:ext cx="1305581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Server</a:t>
                </a:r>
              </a:p>
            </p:txBody>
          </p:sp>
        </p:grp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461FC27-3799-7644-9833-B499848EFCA1}"/>
                </a:ext>
              </a:extLst>
            </p:cNvPr>
            <p:cNvSpPr/>
            <p:nvPr/>
          </p:nvSpPr>
          <p:spPr>
            <a:xfrm>
              <a:off x="6263670" y="2392311"/>
              <a:ext cx="692818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SCEF/NEF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B6F0D71F-D4BF-3C4C-B949-9CE29A6652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10938" y="3272318"/>
              <a:ext cx="290788" cy="395290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F02821A-09A8-0343-99B5-636DB6820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08389" y="1717557"/>
              <a:ext cx="493164" cy="351048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B69182BE-B42A-0F45-BDF8-C5404A0F4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91833" y="3449171"/>
              <a:ext cx="358588" cy="224118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7B812F47-9B9F-8E47-8777-9B279F1453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82172" y="3290046"/>
              <a:ext cx="449523" cy="379879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542F7457-8D44-DE4E-9D5B-5F1D8B5DE33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5312332" y="3415554"/>
              <a:ext cx="458949" cy="249144"/>
            </a:xfrm>
            <a:prstGeom prst="rect">
              <a:avLst/>
            </a:prstGeom>
          </p:spPr>
        </p:pic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CF01849-95DA-C34D-A6A5-B0F38A5740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54153" y="3542180"/>
              <a:ext cx="34450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D230D55-AC0C-43EC-8E2E-2E37A0430854}"/>
              </a:ext>
            </a:extLst>
          </p:cNvPr>
          <p:cNvCxnSpPr>
            <a:cxnSpLocks/>
          </p:cNvCxnSpPr>
          <p:nvPr/>
        </p:nvCxnSpPr>
        <p:spPr>
          <a:xfrm flipV="1">
            <a:off x="6450741" y="2984777"/>
            <a:ext cx="0" cy="1957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54">
            <a:extLst>
              <a:ext uri="{FF2B5EF4-FFF2-40B4-BE49-F238E27FC236}">
                <a16:creationId xmlns:a16="http://schemas.microsoft.com/office/drawing/2014/main" id="{425CBCFB-0680-4EE4-9DFB-1A7F606F29C1}"/>
              </a:ext>
            </a:extLst>
          </p:cNvPr>
          <p:cNvCxnSpPr>
            <a:cxnSpLocks/>
          </p:cNvCxnSpPr>
          <p:nvPr/>
        </p:nvCxnSpPr>
        <p:spPr>
          <a:xfrm rot="16200000" flipH="1">
            <a:off x="6640112" y="3589671"/>
            <a:ext cx="448302" cy="79245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779528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FF2EF-2995-4A96-A89F-AD3E904DC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dirty="0"/>
              <a:t>CN exposure- existing 3GPP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95DFF-EF8A-4378-B853-D99802A88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454150"/>
            <a:ext cx="8388350" cy="4830763"/>
          </a:xfrm>
        </p:spPr>
        <p:txBody>
          <a:bodyPr/>
          <a:lstStyle/>
          <a:p>
            <a:r>
              <a:rPr lang="en-US" sz="2400" dirty="0"/>
              <a:t>WIDs: </a:t>
            </a:r>
          </a:p>
          <a:p>
            <a:r>
              <a:rPr lang="en-US" sz="2400" dirty="0"/>
              <a:t>SEES (Service Exposure and Enablement Support) (rel-13) SP-130505</a:t>
            </a:r>
          </a:p>
          <a:p>
            <a:r>
              <a:rPr lang="en-US" sz="2400" dirty="0"/>
              <a:t>AESE (rel-13) SP-140704</a:t>
            </a:r>
          </a:p>
          <a:p>
            <a:pPr lvl="1"/>
            <a:r>
              <a:rPr lang="en-US" sz="2000" dirty="0"/>
              <a:t>Under Release 13 Features on Internet of Things (IoT)</a:t>
            </a:r>
          </a:p>
          <a:p>
            <a:pPr lvl="1"/>
            <a:r>
              <a:rPr lang="en-US" sz="2000" dirty="0"/>
              <a:t>Features implemented using SCEF</a:t>
            </a:r>
          </a:p>
          <a:p>
            <a:pPr lvl="1"/>
            <a:r>
              <a:rPr lang="en-US" sz="2000" dirty="0"/>
              <a:t>Related specs:</a:t>
            </a:r>
          </a:p>
          <a:p>
            <a:pPr lvl="2"/>
            <a:r>
              <a:rPr lang="en-US" dirty="0"/>
              <a:t>Stage1: 22.853</a:t>
            </a:r>
          </a:p>
          <a:p>
            <a:pPr lvl="2"/>
            <a:r>
              <a:rPr lang="en-US" sz="1800" dirty="0"/>
              <a:t>Stage 2: TR 23.708, TS 23.621</a:t>
            </a:r>
          </a:p>
          <a:p>
            <a:pPr lvl="2"/>
            <a:r>
              <a:rPr lang="en-US" sz="1800" dirty="0"/>
              <a:t>Stage 3: TS 29.122 (T8; SCEF-AS)</a:t>
            </a:r>
            <a:endParaRPr lang="en-US" dirty="0"/>
          </a:p>
        </p:txBody>
      </p:sp>
      <p:sp>
        <p:nvSpPr>
          <p:cNvPr id="28" name="Rectangle 26">
            <a:extLst>
              <a:ext uri="{FF2B5EF4-FFF2-40B4-BE49-F238E27FC236}">
                <a16:creationId xmlns:a16="http://schemas.microsoft.com/office/drawing/2014/main" id="{BFEED671-3840-4B90-8F51-5C0973D9E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30">
            <a:extLst>
              <a:ext uri="{FF2B5EF4-FFF2-40B4-BE49-F238E27FC236}">
                <a16:creationId xmlns:a16="http://schemas.microsoft.com/office/drawing/2014/main" id="{7D57D6B7-7623-48CD-B826-910F06829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7130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FF2EF-2995-4A96-A89F-AD3E904DC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dirty="0"/>
              <a:t>CN exposure- existing 3GPP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95DFF-EF8A-4378-B853-D99802A88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454150"/>
            <a:ext cx="8388350" cy="4830763"/>
          </a:xfrm>
        </p:spPr>
        <p:txBody>
          <a:bodyPr/>
          <a:lstStyle/>
          <a:p>
            <a:r>
              <a:rPr lang="en-US" sz="2400" dirty="0"/>
              <a:t>In 5G:</a:t>
            </a:r>
          </a:p>
          <a:p>
            <a:pPr lvl="1"/>
            <a:r>
              <a:rPr lang="en-US" sz="2000" dirty="0"/>
              <a:t>Features implemented using NEF</a:t>
            </a:r>
          </a:p>
          <a:p>
            <a:pPr lvl="1"/>
            <a:r>
              <a:rPr lang="en-US" sz="2000" dirty="0"/>
              <a:t>Related specs:</a:t>
            </a:r>
          </a:p>
          <a:p>
            <a:pPr lvl="2"/>
            <a:r>
              <a:rPr lang="en-US" sz="1800" dirty="0"/>
              <a:t>Stage 2:  TS 23.502</a:t>
            </a:r>
          </a:p>
          <a:p>
            <a:pPr lvl="2"/>
            <a:r>
              <a:rPr lang="en-US" sz="1800" dirty="0"/>
              <a:t>Stage 3: TS 29.522 (</a:t>
            </a:r>
            <a:r>
              <a:rPr lang="en-US" sz="1800" dirty="0" err="1"/>
              <a:t>Nnef</a:t>
            </a:r>
            <a:r>
              <a:rPr lang="en-US" sz="1800" dirty="0"/>
              <a:t>)</a:t>
            </a:r>
          </a:p>
          <a:p>
            <a:pPr lvl="1"/>
            <a:r>
              <a:rPr lang="en-US" sz="2000" dirty="0"/>
              <a:t>“</a:t>
            </a:r>
            <a:r>
              <a:rPr lang="en-GB" sz="2000" dirty="0"/>
              <a:t>NEF is integrated with SCEF as a combined SCEF+NEF</a:t>
            </a:r>
            <a:r>
              <a:rPr lang="en-US" sz="2000" dirty="0"/>
              <a:t>” (23.502, clause 5.2.6.12)</a:t>
            </a:r>
          </a:p>
          <a:p>
            <a:pPr lvl="1"/>
            <a:r>
              <a:rPr lang="en-US" sz="2000" dirty="0"/>
              <a:t>“Procedure {</a:t>
            </a:r>
            <a:r>
              <a:rPr lang="en-US" sz="2000" dirty="0" err="1"/>
              <a:t>xyz</a:t>
            </a:r>
            <a:r>
              <a:rPr lang="en-US" sz="2000" dirty="0"/>
              <a:t>} as described in 29.122 shall be applicable in 5GS with […] description of SCEF applies to NEF” (29.522 clause 4.4)</a:t>
            </a:r>
          </a:p>
          <a:p>
            <a:pPr lvl="2"/>
            <a:r>
              <a:rPr lang="en-US" sz="1800" dirty="0"/>
              <a:t>{</a:t>
            </a:r>
            <a:r>
              <a:rPr lang="en-US" sz="1800" dirty="0" err="1"/>
              <a:t>xyz</a:t>
            </a:r>
            <a:r>
              <a:rPr lang="en-US" sz="1800" dirty="0"/>
              <a:t>} applies to: Monitoring, Device triggering, Background Data Transfer, CP Parameter Provisioning, </a:t>
            </a:r>
            <a:r>
              <a:rPr lang="en-GB" sz="1800" dirty="0">
                <a:effectLst/>
                <a:ea typeface="SimSun" panose="02010600030101010101" pitchFamily="2" charset="-122"/>
              </a:rPr>
              <a:t>PFD Management, changing the chargeable party, AF session with required QoS, </a:t>
            </a:r>
            <a:r>
              <a:rPr lang="en-GB" sz="1800" dirty="0">
                <a:effectLst/>
                <a:cs typeface="Times New Roman" panose="02020603050405020304" pitchFamily="18" charset="0"/>
              </a:rPr>
              <a:t>MSISDN-less Mobile Originated SMS, Network Configuration Parameters Provisioning</a:t>
            </a:r>
            <a:r>
              <a:rPr lang="en-US" sz="1800" dirty="0">
                <a:cs typeface="Times New Roman" panose="02020603050405020304" pitchFamily="18" charset="0"/>
              </a:rPr>
              <a:t>, NIDD, </a:t>
            </a:r>
            <a:r>
              <a:rPr lang="en-GB" sz="1800" dirty="0">
                <a:effectLst/>
                <a:ea typeface="SimSun" panose="02010600030101010101" pitchFamily="2" charset="-122"/>
              </a:rPr>
              <a:t>RACS Parameter Provisioning</a:t>
            </a:r>
            <a:r>
              <a:rPr lang="en-US" sz="1800" dirty="0"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GB" sz="1800" dirty="0">
                <a:effectLst/>
                <a:ea typeface="SimSun" panose="02010600030101010101" pitchFamily="2" charset="-122"/>
              </a:rPr>
              <a:t>Enhanced Coverage Restriction Control</a:t>
            </a:r>
            <a:endParaRPr lang="en-US" sz="1800" dirty="0">
              <a:effectLst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1800" dirty="0"/>
          </a:p>
          <a:p>
            <a:pPr lvl="2"/>
            <a:endParaRPr lang="en-US" sz="1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5044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F7C7-2DC9-4CB2-9C95-DC3D24ADB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08EFB-8893-42B6-8B62-90D9D1DCB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371600"/>
            <a:ext cx="8388350" cy="4913313"/>
          </a:xfrm>
        </p:spPr>
        <p:txBody>
          <a:bodyPr/>
          <a:lstStyle/>
          <a:p>
            <a:r>
              <a:rPr lang="en-GB" sz="2000" dirty="0"/>
              <a:t>CN service exposure functionality was designed to provide a standardized exposure of network services/capabilities and reduce the complexity of a variety of 3rd parties accessing different 3GPP CN functionality.</a:t>
            </a:r>
          </a:p>
          <a:p>
            <a:endParaRPr lang="en-GB" sz="2000" dirty="0"/>
          </a:p>
          <a:p>
            <a:r>
              <a:rPr lang="en-GB" sz="2000" dirty="0"/>
              <a:t>SA6 specifies common capabilities for a service enabler architecture in SEAL, in order to  be utilized by multiple verticals and applications.</a:t>
            </a:r>
          </a:p>
          <a:p>
            <a:endParaRPr lang="en-GB" sz="2000" dirty="0"/>
          </a:p>
          <a:p>
            <a:r>
              <a:rPr lang="en-US" sz="2000" b="1" dirty="0"/>
              <a:t>R1 provides:</a:t>
            </a:r>
          </a:p>
          <a:p>
            <a:pPr lvl="1"/>
            <a:r>
              <a:rPr lang="en-US" sz="1800" b="1" dirty="0"/>
              <a:t>Discussion on:</a:t>
            </a:r>
          </a:p>
          <a:p>
            <a:pPr lvl="2"/>
            <a:r>
              <a:rPr lang="en-US" sz="1600" b="1" dirty="0"/>
              <a:t>What exposure functions need SEAL services</a:t>
            </a:r>
          </a:p>
          <a:p>
            <a:pPr lvl="2"/>
            <a:r>
              <a:rPr lang="en-US" sz="1600" b="1" dirty="0"/>
              <a:t>Is this re-exposing via SEAL?</a:t>
            </a:r>
          </a:p>
          <a:p>
            <a:pPr lvl="2"/>
            <a:r>
              <a:rPr lang="en-US" sz="1600" b="1" dirty="0"/>
              <a:t>What about cases when application data influences CN</a:t>
            </a:r>
          </a:p>
          <a:p>
            <a:pPr lvl="1"/>
            <a:r>
              <a:rPr lang="en-US" sz="1800" b="1" dirty="0"/>
              <a:t>Slides with references for existing CN Exposure work (at the end)</a:t>
            </a:r>
          </a:p>
          <a:p>
            <a:pPr lvl="1"/>
            <a:r>
              <a:rPr lang="en-US" sz="1800" b="1" dirty="0"/>
              <a:t>Proposal update</a:t>
            </a:r>
          </a:p>
          <a:p>
            <a:pPr marL="0" indent="0">
              <a:buNone/>
            </a:pPr>
            <a:r>
              <a:rPr lang="en-GB" sz="20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5129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3934047" cy="842381"/>
          </a:xfrm>
        </p:spPr>
        <p:txBody>
          <a:bodyPr/>
          <a:lstStyle/>
          <a:p>
            <a:r>
              <a:rPr lang="en-US" dirty="0"/>
              <a:t>What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BC134C8-C0EA-4203-91EF-1A16C60DEAD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76445" y="1217267"/>
            <a:ext cx="3934048" cy="4705756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A set of APIs for accessing CN services has been defined since Rel-15</a:t>
            </a:r>
          </a:p>
          <a:p>
            <a:pPr marL="0" indent="0">
              <a:buNone/>
            </a:pPr>
            <a:r>
              <a:rPr lang="en-US" sz="1800" b="1" dirty="0"/>
              <a:t>What can the Service Layer and Applications do with the APIs?</a:t>
            </a:r>
            <a:endParaRPr lang="en-US" sz="1800" dirty="0"/>
          </a:p>
          <a:p>
            <a:pPr marL="365760">
              <a:buClr>
                <a:srgbClr val="00ADEE"/>
              </a:buClr>
            </a:pPr>
            <a:r>
              <a:rPr lang="en-US" sz="1600" b="1" dirty="0"/>
              <a:t>Access</a:t>
            </a:r>
            <a:r>
              <a:rPr lang="en-US" sz="1600" dirty="0"/>
              <a:t> internal capabilities of the core network</a:t>
            </a:r>
          </a:p>
          <a:p>
            <a:pPr marL="680085" lvl="1" indent="-173736">
              <a:buClr>
                <a:srgbClr val="00ADEE"/>
              </a:buClr>
            </a:pPr>
            <a:r>
              <a:rPr lang="en-US" sz="1400" dirty="0"/>
              <a:t>Location</a:t>
            </a:r>
          </a:p>
          <a:p>
            <a:pPr marL="680085" lvl="1" indent="-173736">
              <a:spcBef>
                <a:spcPts val="0"/>
              </a:spcBef>
              <a:buClr>
                <a:srgbClr val="00ADEE"/>
              </a:buClr>
            </a:pPr>
            <a:r>
              <a:rPr lang="en-US" sz="1400" dirty="0"/>
              <a:t>Reachability ….</a:t>
            </a:r>
          </a:p>
          <a:p>
            <a:pPr marL="365760">
              <a:buClr>
                <a:srgbClr val="00ADEE"/>
              </a:buClr>
            </a:pPr>
            <a:r>
              <a:rPr lang="en-US" sz="1600" b="1" dirty="0"/>
              <a:t>Assist</a:t>
            </a:r>
            <a:r>
              <a:rPr lang="en-US" sz="1600" dirty="0"/>
              <a:t> services that are already in the core network</a:t>
            </a:r>
          </a:p>
          <a:p>
            <a:pPr marL="680085" lvl="1" indent="-173736">
              <a:buClr>
                <a:srgbClr val="00ADEE"/>
              </a:buClr>
            </a:pPr>
            <a:r>
              <a:rPr lang="en-US" sz="1400" dirty="0"/>
              <a:t>Sleep</a:t>
            </a:r>
          </a:p>
          <a:p>
            <a:pPr marL="680085" lvl="1" indent="-173736">
              <a:spcBef>
                <a:spcPts val="0"/>
              </a:spcBef>
              <a:buClr>
                <a:srgbClr val="00ADEE"/>
              </a:buClr>
            </a:pPr>
            <a:r>
              <a:rPr lang="en-US" sz="1400" dirty="0"/>
              <a:t>Communication Patterns ….</a:t>
            </a:r>
          </a:p>
          <a:p>
            <a:pPr marL="365760">
              <a:buClr>
                <a:srgbClr val="00ADEE"/>
              </a:buClr>
            </a:pPr>
            <a:r>
              <a:rPr lang="en-US" sz="1600" b="1" dirty="0"/>
              <a:t>Coordinate</a:t>
            </a:r>
            <a:r>
              <a:rPr lang="en-US" sz="1600" dirty="0"/>
              <a:t> its activity with the core network</a:t>
            </a:r>
          </a:p>
          <a:p>
            <a:pPr marL="680085" lvl="1" indent="-173736">
              <a:buClr>
                <a:srgbClr val="00ADEE"/>
              </a:buClr>
            </a:pPr>
            <a:r>
              <a:rPr lang="en-US" sz="1400" dirty="0"/>
              <a:t>Network Congestion Reports</a:t>
            </a:r>
          </a:p>
          <a:p>
            <a:pPr marL="680085" lvl="1" indent="-173736">
              <a:spcBef>
                <a:spcPts val="0"/>
              </a:spcBef>
              <a:buClr>
                <a:srgbClr val="00ADEE"/>
              </a:buClr>
            </a:pPr>
            <a:r>
              <a:rPr lang="en-US" sz="1400" dirty="0"/>
              <a:t>Schedule Background Data Transfer …</a:t>
            </a:r>
          </a:p>
          <a:p>
            <a:pPr marL="365760">
              <a:buClr>
                <a:srgbClr val="00ADEE"/>
              </a:buClr>
            </a:pPr>
            <a:r>
              <a:rPr lang="en-US" sz="1600" b="1" dirty="0"/>
              <a:t>Exchange Small Data Packets</a:t>
            </a:r>
          </a:p>
          <a:p>
            <a:pPr marL="680085" lvl="1" indent="-173736">
              <a:buClr>
                <a:srgbClr val="00ADEE"/>
              </a:buClr>
            </a:pPr>
            <a:r>
              <a:rPr lang="en-US" sz="1400" dirty="0"/>
              <a:t>SMS</a:t>
            </a:r>
          </a:p>
          <a:p>
            <a:pPr marL="680085" lvl="1" indent="-173736">
              <a:spcBef>
                <a:spcPts val="0"/>
              </a:spcBef>
              <a:buClr>
                <a:srgbClr val="00ADEE"/>
              </a:buClr>
            </a:pPr>
            <a:r>
              <a:rPr lang="en-US" sz="1400" dirty="0"/>
              <a:t>Non-IP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61250"/>
            <a:ext cx="2895600" cy="365125"/>
          </a:xfrm>
        </p:spPr>
        <p:txBody>
          <a:bodyPr/>
          <a:lstStyle/>
          <a:p>
            <a:r>
              <a:rPr lang="en-US" dirty="0"/>
              <a:t>© 2018 InterDigital,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0" y="6361250"/>
            <a:ext cx="2057400" cy="365125"/>
          </a:xfrm>
        </p:spPr>
        <p:txBody>
          <a:bodyPr/>
          <a:lstStyle/>
          <a:p>
            <a:fld id="{5D9E6825-6159-436F-97B7-849D691F43B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8A6A4549-8BC5-4EA4-8181-589A6D0815BA}"/>
              </a:ext>
            </a:extLst>
          </p:cNvPr>
          <p:cNvSpPr txBox="1">
            <a:spLocks/>
          </p:cNvSpPr>
          <p:nvPr/>
        </p:nvSpPr>
        <p:spPr>
          <a:xfrm>
            <a:off x="444610" y="2487000"/>
            <a:ext cx="4217580" cy="2997796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100" dirty="0"/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DE493FBD-0D34-4B93-909F-30DB3026FD6C}"/>
              </a:ext>
            </a:extLst>
          </p:cNvPr>
          <p:cNvSpPr txBox="1">
            <a:spLocks/>
          </p:cNvSpPr>
          <p:nvPr/>
        </p:nvSpPr>
        <p:spPr>
          <a:xfrm>
            <a:off x="4391247" y="1117019"/>
            <a:ext cx="4308143" cy="5244231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The Cellular Core Network already knows a lot about the device.  Network Applications should </a:t>
            </a:r>
            <a:r>
              <a:rPr lang="en-US" sz="1800" b="1" dirty="0"/>
              <a:t>leverage network services </a:t>
            </a:r>
            <a:r>
              <a:rPr lang="en-US" sz="1800" dirty="0"/>
              <a:t>whenever possible (thus asking the device to do less).</a:t>
            </a:r>
          </a:p>
          <a:p>
            <a:pPr marL="0" indent="0">
              <a:buNone/>
            </a:pPr>
            <a:r>
              <a:rPr lang="en-US" sz="1800" dirty="0"/>
              <a:t>Application Servers, together with the Service Layer, provide </a:t>
            </a:r>
            <a:r>
              <a:rPr lang="en-US" sz="1800" b="1" dirty="0"/>
              <a:t>underlying network abstraction </a:t>
            </a:r>
            <a:r>
              <a:rPr lang="en-US" sz="1800" dirty="0"/>
              <a:t>along with the services to the customer facing Application and Devices, e.g. data storage, device management, location services, data analytics, charging, discovery, etc.</a:t>
            </a:r>
            <a:endParaRPr lang="en-US" sz="1800" b="1" dirty="0"/>
          </a:p>
          <a:p>
            <a:pPr marL="0" indent="0">
              <a:spcBef>
                <a:spcPts val="1050"/>
              </a:spcBef>
              <a:buClr>
                <a:srgbClr val="00ADEE"/>
              </a:buClr>
              <a:buNone/>
            </a:pPr>
            <a:r>
              <a:rPr lang="en-US" sz="1800" dirty="0"/>
              <a:t>.. so that Application Servers are enabled to provide Value–add functionality, e.g.</a:t>
            </a:r>
            <a:r>
              <a:rPr lang="en-US" sz="1600" dirty="0"/>
              <a:t>:</a:t>
            </a:r>
          </a:p>
          <a:p>
            <a:pPr>
              <a:spcBef>
                <a:spcPts val="1050"/>
              </a:spcBef>
              <a:buClr>
                <a:srgbClr val="00ADEE"/>
              </a:buClr>
            </a:pPr>
            <a:r>
              <a:rPr lang="en-US" sz="1600" dirty="0"/>
              <a:t>Deal with long sleep times or long transmission delays.</a:t>
            </a:r>
          </a:p>
          <a:p>
            <a:pPr>
              <a:spcBef>
                <a:spcPts val="1050"/>
              </a:spcBef>
              <a:buClr>
                <a:srgbClr val="00ADEE"/>
              </a:buClr>
            </a:pPr>
            <a:r>
              <a:rPr lang="en-US" sz="1600" b="1" dirty="0"/>
              <a:t>pre-plan UE activity </a:t>
            </a:r>
            <a:r>
              <a:rPr lang="en-US" sz="1600" dirty="0"/>
              <a:t>whenever possible (e.g. background data transfers).</a:t>
            </a:r>
          </a:p>
          <a:p>
            <a:pPr>
              <a:spcBef>
                <a:spcPts val="1050"/>
              </a:spcBef>
              <a:buClr>
                <a:srgbClr val="00ADEE"/>
              </a:buClr>
            </a:pPr>
            <a:r>
              <a:rPr lang="en-US" sz="1600" dirty="0"/>
              <a:t>etc.</a:t>
            </a:r>
          </a:p>
          <a:p>
            <a:pPr marL="0" indent="0">
              <a:buNone/>
            </a:pPr>
            <a:endParaRPr lang="en-US" sz="1575" dirty="0"/>
          </a:p>
        </p:txBody>
      </p:sp>
      <p:sp>
        <p:nvSpPr>
          <p:cNvPr id="55" name="Title 1">
            <a:extLst>
              <a:ext uri="{FF2B5EF4-FFF2-40B4-BE49-F238E27FC236}">
                <a16:creationId xmlns:a16="http://schemas.microsoft.com/office/drawing/2014/main" id="{22E8E671-F44D-4A4B-B2E1-169A6CC2230C}"/>
              </a:ext>
            </a:extLst>
          </p:cNvPr>
          <p:cNvSpPr txBox="1">
            <a:spLocks/>
          </p:cNvSpPr>
          <p:nvPr/>
        </p:nvSpPr>
        <p:spPr bwMode="auto">
          <a:xfrm>
            <a:off x="4752755" y="274638"/>
            <a:ext cx="3934047" cy="842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0">
                <a:solidFill>
                  <a:srgbClr val="FF0000"/>
                </a:solidFill>
                <a:latin typeface="Calibri"/>
                <a:ea typeface="+mj-ea"/>
                <a:cs typeface="Calibr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kern="0" dirty="0"/>
              <a:t>Why</a:t>
            </a:r>
          </a:p>
        </p:txBody>
      </p:sp>
    </p:spTree>
    <p:extLst>
      <p:ext uri="{BB962C8B-B14F-4D97-AF65-F5344CB8AC3E}">
        <p14:creationId xmlns:p14="http://schemas.microsoft.com/office/powerpoint/2010/main" val="131146887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 2018 InterDigital,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9E6825-6159-436F-97B7-849D691F43B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47A27DBC-B8A2-4CEB-B40C-05327C8DD99D}"/>
              </a:ext>
            </a:extLst>
          </p:cNvPr>
          <p:cNvSpPr txBox="1">
            <a:spLocks/>
          </p:cNvSpPr>
          <p:nvPr/>
        </p:nvSpPr>
        <p:spPr>
          <a:xfrm>
            <a:off x="407856" y="1396493"/>
            <a:ext cx="3795654" cy="4456386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By getting information from CN</a:t>
            </a:r>
          </a:p>
          <a:p>
            <a:pPr marL="365760">
              <a:buClr>
                <a:srgbClr val="00ADEE"/>
              </a:buClr>
            </a:pPr>
            <a:r>
              <a:rPr lang="en-US" sz="1600" dirty="0"/>
              <a:t>The core network generally knows:</a:t>
            </a:r>
          </a:p>
          <a:p>
            <a:pPr marL="680085" lvl="1" indent="-173736">
              <a:buClr>
                <a:srgbClr val="00ADEE"/>
              </a:buClr>
            </a:pPr>
            <a:r>
              <a:rPr lang="en-US" sz="1400" dirty="0"/>
              <a:t>where devices are located</a:t>
            </a:r>
          </a:p>
          <a:p>
            <a:pPr marL="680085" lvl="1" indent="-173736">
              <a:buClr>
                <a:srgbClr val="00ADEE"/>
              </a:buClr>
            </a:pPr>
            <a:r>
              <a:rPr lang="en-US" sz="1400" dirty="0"/>
              <a:t>when they are in deep sleep </a:t>
            </a:r>
          </a:p>
          <a:p>
            <a:pPr marL="680085" lvl="1" indent="-173736">
              <a:buClr>
                <a:srgbClr val="00ADEE"/>
              </a:buClr>
            </a:pPr>
            <a:r>
              <a:rPr lang="en-US" sz="1400" dirty="0"/>
              <a:t>when they are available</a:t>
            </a:r>
          </a:p>
          <a:p>
            <a:pPr marL="680085" lvl="1" indent="-173736">
              <a:buClr>
                <a:srgbClr val="00ADEE"/>
              </a:buClr>
            </a:pPr>
            <a:r>
              <a:rPr lang="en-US" sz="1400" dirty="0"/>
              <a:t>when they lose connectivity </a:t>
            </a:r>
          </a:p>
          <a:p>
            <a:pPr marL="680085" lvl="1" indent="-173736">
              <a:buClr>
                <a:srgbClr val="00ADEE"/>
              </a:buClr>
            </a:pPr>
            <a:r>
              <a:rPr lang="en-US" sz="1400" dirty="0"/>
              <a:t>when they are roaming</a:t>
            </a:r>
          </a:p>
          <a:p>
            <a:pPr marL="680085" lvl="1" indent="-173736">
              <a:buClr>
                <a:srgbClr val="00ADEE"/>
              </a:buClr>
            </a:pPr>
            <a:r>
              <a:rPr lang="en-US" sz="1400" dirty="0"/>
              <a:t>when the SIM card is moved to another device</a:t>
            </a:r>
          </a:p>
          <a:p>
            <a:pPr marL="365760">
              <a:buClr>
                <a:srgbClr val="00ADEE"/>
              </a:buClr>
            </a:pPr>
            <a:r>
              <a:rPr lang="en-US" sz="1600" dirty="0"/>
              <a:t>This is all information that Network Applications can get from the device.</a:t>
            </a:r>
          </a:p>
          <a:p>
            <a:pPr marL="365760">
              <a:buClr>
                <a:srgbClr val="00ADEE"/>
              </a:buClr>
            </a:pPr>
            <a:r>
              <a:rPr lang="en-US" sz="1600" dirty="0"/>
              <a:t>However, we want to </a:t>
            </a:r>
            <a:r>
              <a:rPr lang="en-US" sz="1600" b="1" dirty="0"/>
              <a:t>minimize signaling/messaging </a:t>
            </a:r>
            <a:r>
              <a:rPr lang="en-US" sz="1600" dirty="0"/>
              <a:t>from the device. </a:t>
            </a:r>
          </a:p>
          <a:p>
            <a:pPr marL="365760">
              <a:buClr>
                <a:srgbClr val="00ADEE"/>
              </a:buClr>
            </a:pPr>
            <a:r>
              <a:rPr lang="en-US" sz="1600" dirty="0"/>
              <a:t>It is more efficient to have Network Applications use Exposed Network Services to obtain this information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33" name="Content Placeholder 8">
            <a:extLst>
              <a:ext uri="{FF2B5EF4-FFF2-40B4-BE49-F238E27FC236}">
                <a16:creationId xmlns:a16="http://schemas.microsoft.com/office/drawing/2014/main" id="{AE00ED55-2EBE-46F1-BACB-A8D0BC85030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59930" y="1386257"/>
            <a:ext cx="3928978" cy="4705756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+mn-lt"/>
              </a:rPr>
              <a:t>By giving information to </a:t>
            </a:r>
            <a:r>
              <a:rPr lang="en-US" sz="1800" b="1" dirty="0"/>
              <a:t>CN</a:t>
            </a:r>
            <a:endParaRPr lang="en-US" sz="1800" b="1" dirty="0">
              <a:solidFill>
                <a:schemeClr val="tx1"/>
              </a:solidFill>
              <a:latin typeface="+mn-lt"/>
            </a:endParaRPr>
          </a:p>
          <a:p>
            <a:pPr marL="365760" indent="-173736">
              <a:buClr>
                <a:srgbClr val="00ADEE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The core network does not generally know:</a:t>
            </a:r>
          </a:p>
          <a:p>
            <a:pPr marL="676656" lvl="1" indent="-173736">
              <a:buClr>
                <a:srgbClr val="00ADE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How often a device needs to be available</a:t>
            </a:r>
          </a:p>
          <a:p>
            <a:pPr marL="676656" lvl="1" indent="-173736">
              <a:buClr>
                <a:srgbClr val="00ADE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how long it can buffer downlink data for sleeping device</a:t>
            </a:r>
          </a:p>
          <a:p>
            <a:pPr marL="676656" lvl="1" indent="-173736">
              <a:buClr>
                <a:srgbClr val="00ADE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how much downlink data it should buffer for sleeping devices</a:t>
            </a:r>
          </a:p>
          <a:p>
            <a:pPr marL="365760" indent="-173736">
              <a:buClr>
                <a:srgbClr val="00ADEE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This is all information that the Network can get from the device.</a:t>
            </a:r>
          </a:p>
          <a:p>
            <a:pPr marL="365760" indent="-173736">
              <a:buClr>
                <a:srgbClr val="00ADEE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However, we want to </a:t>
            </a:r>
            <a:r>
              <a:rPr lang="en-US" sz="1600" b="1" dirty="0">
                <a:solidFill>
                  <a:schemeClr val="tx1"/>
                </a:solidFill>
                <a:latin typeface="+mn-lt"/>
              </a:rPr>
              <a:t>minimize signaling/messaging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from the device. </a:t>
            </a:r>
          </a:p>
          <a:p>
            <a:pPr marL="365760" indent="-173736">
              <a:buClr>
                <a:srgbClr val="00ADEE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The Server can provide this information to the network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27004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DEE0-9C0F-4C95-8711-6D7781470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SEAL &amp; exposure functions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F4B40-1313-40F5-936B-7A6E805FD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104902"/>
            <a:ext cx="8388350" cy="5180012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Assumption: </a:t>
            </a:r>
            <a:r>
              <a:rPr lang="en-US" sz="2400" dirty="0"/>
              <a:t>There is no need to justify usecases that the functionality provided by the exposure functions (e.g.in 23.682) is required at SCS/AS/AFs. </a:t>
            </a:r>
          </a:p>
          <a:p>
            <a:endParaRPr lang="en-US" dirty="0"/>
          </a:p>
          <a:p>
            <a:r>
              <a:rPr lang="en-US" sz="2400" dirty="0"/>
              <a:t>All SCEF/NEF APIs are currently exposed to AS. Therefore, exposure functionality in SEAL is useful when: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1800" dirty="0"/>
              <a:t>When AS implementation simplification and to abstraction are needed - more than one vertical or  “general purpose” AS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1800" dirty="0"/>
              <a:t>When optimizations/services to the CN needed or when AS influence CN functionality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1800" dirty="0"/>
              <a:t>When PLMN operator service agreement is preferred at SEAL provider level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For all cases, the choice of using the SCEF/NEF APIs directly by VAL Servers is always open!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0413F2E-2C5A-4E03-A42B-14E101563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4960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6BCA0-4B7F-421C-9E61-7FD397298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Exposure services across verticals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4F9DF-4A54-4CD7-99D0-824939F5E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295400"/>
            <a:ext cx="8388350" cy="4830763"/>
          </a:xfrm>
        </p:spPr>
        <p:txBody>
          <a:bodyPr/>
          <a:lstStyle/>
          <a:p>
            <a:r>
              <a:rPr lang="en-US" dirty="0"/>
              <a:t>Example: Smart City platform which may include: </a:t>
            </a:r>
          </a:p>
          <a:p>
            <a:pPr lvl="1">
              <a:buFontTx/>
              <a:buChar char="-"/>
            </a:pPr>
            <a:r>
              <a:rPr lang="en-US" sz="2000" dirty="0"/>
              <a:t>V2X, </a:t>
            </a:r>
            <a:r>
              <a:rPr lang="en-US" sz="2000" dirty="0" err="1"/>
              <a:t>FFApp</a:t>
            </a:r>
            <a:r>
              <a:rPr lang="en-US" sz="2000" dirty="0"/>
              <a:t>, but also..</a:t>
            </a:r>
          </a:p>
          <a:p>
            <a:pPr lvl="1">
              <a:buFontTx/>
              <a:buChar char="-"/>
            </a:pPr>
            <a:r>
              <a:rPr lang="en-US" sz="2000" dirty="0"/>
              <a:t>IoT, Media, etc. … and may include </a:t>
            </a:r>
          </a:p>
          <a:p>
            <a:pPr lvl="1">
              <a:buFontTx/>
              <a:buChar char="-"/>
            </a:pPr>
            <a:r>
              <a:rPr lang="en-US" sz="2000" dirty="0"/>
              <a:t>Edge deployments</a:t>
            </a:r>
          </a:p>
          <a:p>
            <a:pPr marL="457200" lvl="1" indent="0">
              <a:buNone/>
            </a:pPr>
            <a:endParaRPr lang="en-US" sz="2000" dirty="0"/>
          </a:p>
          <a:p>
            <a:pPr>
              <a:buFontTx/>
              <a:buChar char="-"/>
            </a:pPr>
            <a:r>
              <a:rPr lang="en-US" sz="1800" dirty="0"/>
              <a:t>If several VAL servers in this deployment use location, group functionality from SEAL server, why should they implement those that require more CN knowledge?</a:t>
            </a:r>
          </a:p>
          <a:p>
            <a:pPr>
              <a:buFontTx/>
              <a:buChar char="-"/>
            </a:pPr>
            <a:r>
              <a:rPr lang="en-US" sz="2000" dirty="0"/>
              <a:t>Currently, if an AS needs no SA6 SL services, it can use capability exposure directly. Why would it use CAPIF exposure?</a:t>
            </a:r>
          </a:p>
          <a:p>
            <a:pPr lvl="2"/>
            <a:r>
              <a:rPr lang="en-US" sz="1800" dirty="0"/>
              <a:t>Assumption: other SL services are being used, which justifies the use of CAPIF.</a:t>
            </a:r>
          </a:p>
          <a:p>
            <a:pPr lvl="2"/>
            <a:r>
              <a:rPr lang="en-US" sz="1800" dirty="0"/>
              <a:t>By exposing via SEAL, we have the option of providing some value-add services. At a minimum, these services are optimizations for multiple verticals. 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352178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2393D-815F-4E01-B5DC-0CF55F505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49" y="228600"/>
            <a:ext cx="7468507" cy="1143000"/>
          </a:xfrm>
        </p:spPr>
        <p:txBody>
          <a:bodyPr/>
          <a:lstStyle/>
          <a:p>
            <a:r>
              <a:rPr lang="en-US" dirty="0"/>
              <a:t>b. CN resource optimizations or  CN functional influence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89225-DAC8-48CC-89E0-FA4833C85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Network Configuration Parameters Provisioning, some monitoring, change of chargeable party, CP provisioning, etc. influence CN functionality or require CN resources.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Being able to rely upon SEAL implementation of functionality not only simplifies VAL server, but ensures that CN influence is optimized.</a:t>
            </a:r>
          </a:p>
        </p:txBody>
      </p:sp>
    </p:spTree>
    <p:extLst>
      <p:ext uri="{BB962C8B-B14F-4D97-AF65-F5344CB8AC3E}">
        <p14:creationId xmlns:p14="http://schemas.microsoft.com/office/powerpoint/2010/main" val="429356346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2393D-815F-4E01-B5DC-0CF55F505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49" y="228600"/>
            <a:ext cx="7468507" cy="1143000"/>
          </a:xfrm>
        </p:spPr>
        <p:txBody>
          <a:bodyPr/>
          <a:lstStyle/>
          <a:p>
            <a:r>
              <a:rPr lang="en-US" dirty="0"/>
              <a:t>c. Service agreement is preferred at SEAL provider level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89225-DAC8-48CC-89E0-FA4833C85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454150"/>
            <a:ext cx="5076825" cy="4830763"/>
          </a:xfrm>
        </p:spPr>
        <p:txBody>
          <a:bodyPr/>
          <a:lstStyle/>
          <a:p>
            <a:r>
              <a:rPr lang="en-US" sz="2400" dirty="0"/>
              <a:t>Example: background data transfer</a:t>
            </a:r>
          </a:p>
          <a:p>
            <a:pPr lvl="1"/>
            <a:r>
              <a:rPr lang="en-US" sz="2000" dirty="0"/>
              <a:t>Usecase is in SEES WID</a:t>
            </a:r>
          </a:p>
          <a:p>
            <a:pPr lvl="1"/>
            <a:r>
              <a:rPr lang="en-US" sz="2000" dirty="0"/>
              <a:t>pre-provisioned info about BDT policy is required (i.e. reference to a charging rate)</a:t>
            </a:r>
          </a:p>
          <a:p>
            <a:pPr lvl="1"/>
            <a:r>
              <a:rPr lang="en-US" sz="2000" dirty="0"/>
              <a:t>We don’t want that pre-provisioning to be needed for each AS, if they belong to a common SEAL platform</a:t>
            </a:r>
          </a:p>
          <a:p>
            <a:pPr lvl="1"/>
            <a:r>
              <a:rPr lang="en-US" sz="2000" dirty="0"/>
              <a:t>We want the SEAL to be able to perform  BDT management as “group management” – UE groups, BDT window grouping, etc.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11F5DCD-A8A4-434F-8CEA-43106ABBCB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284345"/>
              </p:ext>
            </p:extLst>
          </p:nvPr>
        </p:nvGraphicFramePr>
        <p:xfrm>
          <a:off x="5802923" y="1918940"/>
          <a:ext cx="2975317" cy="3444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036627" imgH="7230961" progId="Visio.Drawing.11">
                  <p:embed/>
                </p:oleObj>
              </mc:Choice>
              <mc:Fallback>
                <p:oleObj name="Visio" r:id="rId2" imgW="7036627" imgH="7230961" progId="Visio.Drawing.11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FF57B1F-49E7-420E-970F-ADD080CC26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923" y="1918940"/>
                        <a:ext cx="2975317" cy="34443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310549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F7C7-2DC9-4CB2-9C95-DC3D24ADB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dirty="0"/>
              <a:t>Proposal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08EFB-8893-42B6-8B62-90D9D1DCB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454151"/>
            <a:ext cx="8213057" cy="4549608"/>
          </a:xfrm>
        </p:spPr>
        <p:txBody>
          <a:bodyPr/>
          <a:lstStyle/>
          <a:p>
            <a:endParaRPr lang="en-GB" sz="2000" dirty="0"/>
          </a:p>
          <a:p>
            <a:r>
              <a:rPr lang="en-GB" sz="2000" b="1" dirty="0">
                <a:solidFill>
                  <a:srgbClr val="FF0000"/>
                </a:solidFill>
              </a:rPr>
              <a:t>Proposal</a:t>
            </a:r>
            <a:r>
              <a:rPr lang="en-GB" sz="2000" b="1" dirty="0"/>
              <a:t>: Enable SEAL services based on 5GS northbound exposure interfaces. </a:t>
            </a:r>
          </a:p>
          <a:p>
            <a:pPr lvl="1"/>
            <a:r>
              <a:rPr lang="en-GB" sz="1600" b="1" dirty="0"/>
              <a:t>To narrow scope:</a:t>
            </a:r>
          </a:p>
          <a:p>
            <a:pPr lvl="2"/>
            <a:r>
              <a:rPr lang="en-GB" sz="1400" b="1" dirty="0"/>
              <a:t>Start with features introduced by SEES and AESE, e.g. enabling IoT platforms</a:t>
            </a:r>
          </a:p>
          <a:p>
            <a:pPr lvl="2"/>
            <a:r>
              <a:rPr lang="en-GB" sz="1400" b="1" dirty="0"/>
              <a:t>Use criteria such as </a:t>
            </a:r>
          </a:p>
          <a:p>
            <a:pPr marL="1828800" lvl="3" indent="-457200">
              <a:buFont typeface="+mj-lt"/>
              <a:buAutoNum type="alphaLcParenR"/>
            </a:pPr>
            <a:r>
              <a:rPr lang="en-US" sz="1400" dirty="0"/>
              <a:t>When AS implementation simplification and to abstraction are needed - more than one vertical or  “general purpose” AS </a:t>
            </a:r>
          </a:p>
          <a:p>
            <a:pPr marL="1828800" lvl="3" indent="-457200">
              <a:buFont typeface="+mj-lt"/>
              <a:buAutoNum type="alphaLcParenR"/>
            </a:pPr>
            <a:r>
              <a:rPr lang="en-US" sz="1400" dirty="0"/>
              <a:t>When optimizations/services to the CN needed or when AS influence CN functionality </a:t>
            </a:r>
          </a:p>
          <a:p>
            <a:pPr marL="1828800" lvl="3" indent="-457200">
              <a:buFont typeface="+mj-lt"/>
              <a:buAutoNum type="alphaLcParenR"/>
            </a:pPr>
            <a:r>
              <a:rPr lang="en-US" sz="1400" dirty="0"/>
              <a:t>When PLMN operator service agreement is preferred at SEAL provider level</a:t>
            </a:r>
          </a:p>
          <a:p>
            <a:pPr lvl="1"/>
            <a:r>
              <a:rPr lang="en-US" sz="1600" dirty="0"/>
              <a:t>Requirements: 22.101 clause 29. Additional/specific requirements can be captured as part of TR work, to be merged into the </a:t>
            </a:r>
            <a:r>
              <a:rPr lang="en-US" sz="1600" dirty="0" err="1"/>
              <a:t>eSEAL</a:t>
            </a:r>
            <a:r>
              <a:rPr lang="en-US" sz="1600" dirty="0"/>
              <a:t> TS, similarly to location or group management sections</a:t>
            </a:r>
            <a:endParaRPr lang="en-GB" sz="2000" b="1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NOTE: The following slides provide technical background and usecases on the SOME capabilities supported by 5GS northbound exposure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3021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28775</TotalTime>
  <Words>2067</Words>
  <Application>Microsoft Office PowerPoint</Application>
  <PresentationFormat>On-screen Show (4:3)</PresentationFormat>
  <Paragraphs>249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Custom Design</vt:lpstr>
      <vt:lpstr>Microsoft Visio 2003-2010 Drawing</vt:lpstr>
      <vt:lpstr>Discussion on SA6 Service Layer and the Core Network Exposure APIs</vt:lpstr>
      <vt:lpstr>Summary</vt:lpstr>
      <vt:lpstr>What</vt:lpstr>
      <vt:lpstr>How</vt:lpstr>
      <vt:lpstr>SEAL &amp; exposure functions </vt:lpstr>
      <vt:lpstr>a. Exposure services across verticals</vt:lpstr>
      <vt:lpstr>b. CN resource optimizations or  CN functional influence  </vt:lpstr>
      <vt:lpstr>c. Service agreement is preferred at SEAL provider level  </vt:lpstr>
      <vt:lpstr>Proposal </vt:lpstr>
      <vt:lpstr>Exposed Network Services  (Location Queries)</vt:lpstr>
      <vt:lpstr>Exposed Network Services  (Change of SIM) </vt:lpstr>
      <vt:lpstr>Exposed Network Services  (Long Sleep Cycles)</vt:lpstr>
      <vt:lpstr>Exposed Network Services  (Long Sleep Cycles)</vt:lpstr>
      <vt:lpstr>Exposed Network Services  (Reachability Notifications)</vt:lpstr>
      <vt:lpstr>Exposed Network Services  (Buffering)</vt:lpstr>
      <vt:lpstr>Exposed Network Services  (NIDD) </vt:lpstr>
      <vt:lpstr>CN exposure- existing 3GPP work</vt:lpstr>
      <vt:lpstr>CN exposure- existing 3GPP work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Catalina Mladin</cp:lastModifiedBy>
  <cp:revision>962</cp:revision>
  <cp:lastPrinted>2021-02-09T19:52:54Z</cp:lastPrinted>
  <dcterms:created xsi:type="dcterms:W3CDTF">2008-08-30T09:32:10Z</dcterms:created>
  <dcterms:modified xsi:type="dcterms:W3CDTF">2021-03-03T15:12:56Z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C:\Users\nishant.gup\AppData\Local\Temp\Temp1_Template_Meeting_pres_2017_03_3gpp_S6-20xxxx.zip\Template_Meeting_pres_2017_03_3gpp_S6-20xxxx.ppt</vt:lpwstr>
  </property>
</Properties>
</file>