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528" r:id="rId2"/>
    <p:sldId id="534" r:id="rId3"/>
    <p:sldId id="547" r:id="rId4"/>
    <p:sldId id="535" r:id="rId5"/>
    <p:sldId id="537" r:id="rId6"/>
    <p:sldId id="548" r:id="rId7"/>
    <p:sldId id="54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SA6#42-e, 01-09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March 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S6-210627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76625" y="2338950"/>
            <a:ext cx="777240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US" sz="5300" b="1" dirty="0" smtClean="0"/>
              <a:t>SA6#42-e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SA6 Chairman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SAMSUNG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698287"/>
              </p:ext>
            </p:extLst>
          </p:nvPr>
        </p:nvGraphicFramePr>
        <p:xfrm>
          <a:off x="286309" y="1622614"/>
          <a:ext cx="11318503" cy="446393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36185"/>
                <a:gridCol w="1474694"/>
                <a:gridCol w="1116106"/>
                <a:gridCol w="802341"/>
                <a:gridCol w="927847"/>
                <a:gridCol w="916769"/>
                <a:gridCol w="1315443"/>
                <a:gridCol w="2129118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SA#90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SA6#41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SA6#42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Declared 100%</a:t>
                      </a:r>
                    </a:p>
                    <a:p>
                      <a:pPr algn="l"/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Declared 100%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None</a:t>
                      </a: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95%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TS for</a:t>
                      </a:r>
                      <a:r>
                        <a:rPr lang="en-US" sz="1400" baseline="0" dirty="0" smtClean="0"/>
                        <a:t> approval at SA#91</a:t>
                      </a: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807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214654"/>
              </p:ext>
            </p:extLst>
          </p:nvPr>
        </p:nvGraphicFramePr>
        <p:xfrm>
          <a:off x="160803" y="1609166"/>
          <a:ext cx="11739844" cy="446393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71809"/>
                <a:gridCol w="1310788"/>
                <a:gridCol w="1165412"/>
                <a:gridCol w="784412"/>
                <a:gridCol w="936811"/>
                <a:gridCol w="923365"/>
                <a:gridCol w="1308847"/>
                <a:gridCol w="2438400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SA#90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SA6#41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SA6#42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None</a:t>
                      </a:r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TS</a:t>
                      </a:r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</a:rPr>
                        <a:t> for information and approval at SA#92?</a:t>
                      </a:r>
                      <a:endParaRPr lang="en-US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TS</a:t>
                      </a:r>
                      <a:r>
                        <a:rPr lang="en-US" sz="1400" baseline="0" dirty="0" smtClean="0"/>
                        <a:t> for information at 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TS for approval at SA#92</a:t>
                      </a: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None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Unmanned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TS</a:t>
                      </a:r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</a:rPr>
                        <a:t> for information and approval at SA#92?</a:t>
                      </a:r>
                      <a:endParaRPr 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4792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099354"/>
              </p:ext>
            </p:extLst>
          </p:nvPr>
        </p:nvGraphicFramePr>
        <p:xfrm>
          <a:off x="279308" y="1664919"/>
          <a:ext cx="11428598" cy="466681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38704"/>
                <a:gridCol w="1341739"/>
                <a:gridCol w="1035717"/>
                <a:gridCol w="728814"/>
                <a:gridCol w="884406"/>
                <a:gridCol w="818888"/>
                <a:gridCol w="1066800"/>
                <a:gridCol w="2913530"/>
              </a:tblGrid>
              <a:tr h="635721"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 Code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SID </a:t>
                      </a:r>
                      <a:r>
                        <a:rPr lang="en-US" sz="1400" dirty="0" smtClean="0"/>
                        <a:t>Approved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SA#90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SA6#41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SA6#42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Remarks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</a:tr>
              <a:tr h="56879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Mission Critical Services support over 5G System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FS_MCOver5GS 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(06/2018)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6040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application layer support for Factories of the Future in 5G</a:t>
                      </a:r>
                      <a:r>
                        <a:rPr lang="en-US" sz="1400" baseline="0" dirty="0" smtClean="0"/>
                        <a:t> NW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FS_FFAPP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(12/2018)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SA#92</a:t>
                      </a:r>
                    </a:p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(06/2021)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Changed</a:t>
                      </a:r>
                      <a:r>
                        <a:rPr lang="en-US" sz="1400" baseline="0" dirty="0" smtClean="0"/>
                        <a:t> completion to 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 for approval </a:t>
                      </a:r>
                      <a:r>
                        <a:rPr lang="en-US" sz="1400" baseline="0" dirty="0" smtClean="0"/>
                        <a:t>at</a:t>
                      </a:r>
                      <a:r>
                        <a:rPr lang="en-US" sz="1400" dirty="0" smtClean="0"/>
                        <a:t> SA#92</a:t>
                      </a:r>
                      <a:endParaRPr lang="en-US" sz="1400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80303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application layer support for Unmanned Aerial System (UAS)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FS_UASAPP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(12/2018)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75%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SA#91</a:t>
                      </a:r>
                    </a:p>
                    <a:p>
                      <a:r>
                        <a:rPr lang="en-US" sz="1400" dirty="0" smtClean="0"/>
                        <a:t>(03/2021)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dirty="0" smtClean="0"/>
                        <a:t>TR for approval at SA#91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support of the 5GMSG Service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FS_5GMARCH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(06/2019)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SA#90</a:t>
                      </a:r>
                    </a:p>
                    <a:p>
                      <a:r>
                        <a:rPr lang="en-US" sz="1400" dirty="0" smtClean="0"/>
                        <a:t>(12/2020)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 for approval</a:t>
                      </a:r>
                      <a:r>
                        <a:rPr lang="en-US" sz="1400" baseline="0" dirty="0" smtClean="0"/>
                        <a:t> at SA#91</a:t>
                      </a:r>
                      <a:endParaRPr lang="en-US" sz="1400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Gateway UE function for Mission Critical Communication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FS_MCGWUE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study. Will not be </a:t>
                      </a:r>
                      <a:r>
                        <a:rPr lang="en-IN" sz="1400" dirty="0" smtClean="0"/>
                        <a:t>on the agenda for SA6#42-BIS-e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Interconnection and Migration Aspects for Railways</a:t>
                      </a:r>
                      <a:r>
                        <a:rPr lang="en-GB" altLang="en-US" sz="1400" dirty="0" smtClean="0"/>
                        <a:t> 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FS_IRail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study.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Will be </a:t>
                      </a:r>
                      <a:r>
                        <a:rPr lang="en-IN" sz="1400" dirty="0" smtClean="0"/>
                        <a:t>on the agenda for SA6#42-BIS-e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089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894" dirty="0" smtClean="0"/>
              <a:t>SA6 Vice-Chair elections to be held during SA6#42-BIS-e</a:t>
            </a:r>
          </a:p>
          <a:p>
            <a:pPr marL="354387" indent="-354387">
              <a:defRPr/>
            </a:pPr>
            <a:r>
              <a:rPr lang="en-GB" altLang="en-US" sz="2894" dirty="0" smtClean="0"/>
              <a:t>Pre-SA6#42-BIS-e </a:t>
            </a:r>
            <a:r>
              <a:rPr lang="en-GB" altLang="en-US" sz="2894" dirty="0"/>
              <a:t>conference calls</a:t>
            </a:r>
            <a:endParaRPr lang="en-IN" altLang="en-US" sz="2894" dirty="0"/>
          </a:p>
          <a:p>
            <a:pPr marL="767839" lvl="1" indent="-295323">
              <a:defRPr/>
            </a:pPr>
            <a:r>
              <a:rPr lang="en-GB" altLang="en-US" sz="2000" dirty="0"/>
              <a:t>5GMARCH – 1 (TBD)</a:t>
            </a:r>
          </a:p>
          <a:p>
            <a:pPr marL="767839" lvl="1" indent="-295323">
              <a:defRPr/>
            </a:pPr>
            <a:r>
              <a:rPr lang="en-GB" altLang="en-US" sz="2000" dirty="0" smtClean="0"/>
              <a:t>UASAPP </a:t>
            </a:r>
            <a:r>
              <a:rPr lang="en-GB" altLang="en-US" sz="2000" dirty="0"/>
              <a:t>– 1 (TBD</a:t>
            </a:r>
            <a:r>
              <a:rPr lang="en-GB" altLang="en-US" sz="2000" dirty="0" smtClean="0"/>
              <a:t>)</a:t>
            </a:r>
          </a:p>
          <a:p>
            <a:pPr marL="767839" lvl="1" indent="-295323">
              <a:defRPr/>
            </a:pPr>
            <a:r>
              <a:rPr lang="en-GB" altLang="en-US" sz="2000" dirty="0" smtClean="0"/>
              <a:t>EDGEAPP – 1 (TBD)</a:t>
            </a:r>
            <a:endParaRPr lang="it-IT" altLang="en-US" dirty="0"/>
          </a:p>
          <a:p>
            <a:pPr marL="354387" indent="-354387">
              <a:defRPr/>
            </a:pPr>
            <a:r>
              <a:rPr lang="it-IT" altLang="en-US" sz="2894" dirty="0" smtClean="0"/>
              <a:t>Inclusive language</a:t>
            </a:r>
            <a:endParaRPr lang="it-IT" altLang="en-US" sz="2894" dirty="0"/>
          </a:p>
          <a:p>
            <a:pPr marL="767137" lvl="1" indent="-354387">
              <a:defRPr/>
            </a:pPr>
            <a:r>
              <a:rPr lang="it-IT" altLang="en-US" sz="2494" dirty="0" smtClean="0"/>
              <a:t>All Rel-17 specs verfied except TS 23.379 (enh3MCPTT) and TR 23.744 (FS_enhMCLoc)</a:t>
            </a:r>
            <a:endParaRPr lang="it-IT" altLang="en-US" sz="2494" dirty="0"/>
          </a:p>
          <a:p>
            <a:pPr marL="354387" indent="-354387">
              <a:defRPr/>
            </a:pPr>
            <a:r>
              <a:rPr lang="en-GB" altLang="en-US" sz="2894" dirty="0" smtClean="0"/>
              <a:t>SA6 </a:t>
            </a:r>
            <a:r>
              <a:rPr lang="en-GB" altLang="en-US" sz="2894" dirty="0"/>
              <a:t>Chair to submit endorsed </a:t>
            </a:r>
            <a:r>
              <a:rPr lang="en-GB" altLang="en-US" sz="2894" dirty="0" err="1"/>
              <a:t>ToR</a:t>
            </a:r>
            <a:r>
              <a:rPr lang="en-GB" altLang="en-US" sz="2894" dirty="0"/>
              <a:t> update to </a:t>
            </a:r>
            <a:r>
              <a:rPr lang="en-GB" altLang="en-US" sz="2894" dirty="0" smtClean="0"/>
              <a:t>SA#91-e</a:t>
            </a:r>
          </a:p>
          <a:p>
            <a:pPr marL="354387" indent="-354387">
              <a:defRPr/>
            </a:pPr>
            <a:r>
              <a:rPr lang="en-GB" altLang="en-US" sz="2894" dirty="0" smtClean="0"/>
              <a:t>Rapporteurs </a:t>
            </a:r>
            <a:r>
              <a:rPr lang="en-GB" altLang="en-US" sz="2894" dirty="0"/>
              <a:t>to make the draft TRs/TSs available within one week</a:t>
            </a:r>
            <a:r>
              <a:rPr lang="en-GB" altLang="en-US" sz="2894" dirty="0" smtClean="0"/>
              <a:t>!</a:t>
            </a:r>
          </a:p>
          <a:p>
            <a:pPr marL="354387" indent="-354387">
              <a:defRPr/>
            </a:pPr>
            <a:r>
              <a:rPr lang="en-GB" altLang="en-US" sz="2894" dirty="0" smtClean="0"/>
              <a:t>All revisions MUST be in the inbox folder!</a:t>
            </a:r>
          </a:p>
          <a:p>
            <a:pPr marL="354387" indent="-354387">
              <a:defRPr/>
            </a:pPr>
            <a:endParaRPr lang="en-GB" altLang="en-US" sz="288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Future SA6 Meetings</a:t>
            </a:r>
          </a:p>
        </p:txBody>
      </p:sp>
      <p:graphicFrame>
        <p:nvGraphicFramePr>
          <p:cNvPr id="5" name="Espace réservé du contenu 4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6327706"/>
              </p:ext>
            </p:extLst>
          </p:nvPr>
        </p:nvGraphicFramePr>
        <p:xfrm>
          <a:off x="799912" y="2159287"/>
          <a:ext cx="10154958" cy="3245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623">
                  <a:extLst>
                    <a:ext uri="{9D8B030D-6E8A-4147-A177-3AD203B41FA5}"/>
                  </a:extLst>
                </a:gridCol>
                <a:gridCol w="3022841"/>
                <a:gridCol w="2179800"/>
                <a:gridCol w="2998694"/>
              </a:tblGrid>
              <a:tr h="365727">
                <a:tc>
                  <a:txBody>
                    <a:bodyPr/>
                    <a:lstStyle/>
                    <a:p>
                      <a:r>
                        <a:rPr lang="fr-FR" sz="2000" dirty="0"/>
                        <a:t>Meeting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Date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Location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 err="1" smtClean="0"/>
                        <a:t>Remarks</a:t>
                      </a:r>
                      <a:endParaRPr lang="fr-FR" sz="2000" dirty="0"/>
                    </a:p>
                  </a:txBody>
                  <a:tcPr marL="91433" marR="91433" marT="45705" marB="45705"/>
                </a:tc>
                <a:extLst>
                  <a:ext uri="{0D108BD9-81ED-4DB2-BD59-A6C34878D82A}"/>
                </a:extLst>
              </a:tr>
              <a:tr h="2576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SA6#42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-BIS-e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12 </a:t>
                      </a:r>
                      <a:r>
                        <a:rPr lang="en-GB" sz="1800" dirty="0">
                          <a:effectLst/>
                        </a:rPr>
                        <a:t>– </a:t>
                      </a:r>
                      <a:r>
                        <a:rPr lang="en-GB" sz="1800" dirty="0" smtClean="0">
                          <a:effectLst/>
                        </a:rPr>
                        <a:t>20 April </a:t>
                      </a:r>
                      <a:r>
                        <a:rPr lang="en-GB" sz="1800" dirty="0">
                          <a:effectLst/>
                        </a:rPr>
                        <a:t>2021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Online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76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SA6#43-e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24</a:t>
                      </a:r>
                      <a:r>
                        <a:rPr lang="en-GB" sz="1800" baseline="0" dirty="0" smtClean="0">
                          <a:effectLst/>
                        </a:rPr>
                        <a:t> May</a:t>
                      </a:r>
                      <a:r>
                        <a:rPr lang="en-GB" sz="1800" dirty="0" smtClean="0">
                          <a:effectLst/>
                        </a:rPr>
                        <a:t> – 02 June 2021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Online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SA6#44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– 16 July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Wroclaw,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Poland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SA6#45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03 Sep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India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(TBC)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SA6#45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-BIS-e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– 15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Tallinn,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Estonia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SA6#46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– 19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America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2022 </a:t>
                      </a:r>
                      <a:r>
                        <a:rPr lang="fr-FR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Calendar</a:t>
                      </a:r>
                      <a:r>
                        <a:rPr lang="fr-F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to </a:t>
                      </a:r>
                      <a:r>
                        <a:rPr lang="fr-FR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prepared!</a:t>
                      </a:r>
                      <a:endParaRPr lang="fr-FR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95113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24494</TotalTime>
  <Words>671</Words>
  <Application>Microsoft Office PowerPoint</Application>
  <PresentationFormat>Widescreen</PresentationFormat>
  <Paragraphs>232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Malgun Gothic</vt:lpstr>
      <vt:lpstr>Arial</vt:lpstr>
      <vt:lpstr>Calibri</vt:lpstr>
      <vt:lpstr>Calibri Light</vt:lpstr>
      <vt:lpstr>Times New Roman</vt:lpstr>
      <vt:lpstr>Office Theme</vt:lpstr>
      <vt:lpstr>   SA6#42-e Work Plan Review</vt:lpstr>
      <vt:lpstr>Overview: Rel-17 Work Items – 1/2</vt:lpstr>
      <vt:lpstr>Overview: Rel-17 Work Items – 2/2</vt:lpstr>
      <vt:lpstr>Overview: Studies</vt:lpstr>
      <vt:lpstr>Conference calls and other items</vt:lpstr>
      <vt:lpstr>Future SA6 Meetings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1616</cp:revision>
  <dcterms:created xsi:type="dcterms:W3CDTF">2010-02-05T13:52:04Z</dcterms:created>
  <dcterms:modified xsi:type="dcterms:W3CDTF">2021-03-09T17:09:52Z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