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4" r:id="rId3"/>
    <p:sldId id="547" r:id="rId4"/>
    <p:sldId id="535" r:id="rId5"/>
    <p:sldId id="537" r:id="rId6"/>
    <p:sldId id="5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SA6#42-BIS-e, 12-20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April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S6-211081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SA6#42-BIS-e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999589"/>
              </p:ext>
            </p:extLst>
          </p:nvPr>
        </p:nvGraphicFramePr>
        <p:xfrm>
          <a:off x="286309" y="1622614"/>
          <a:ext cx="10829926" cy="44639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44705"/>
                <a:gridCol w="1535400"/>
                <a:gridCol w="1162051"/>
                <a:gridCol w="835370"/>
                <a:gridCol w="975483"/>
                <a:gridCol w="1360153"/>
                <a:gridCol w="2216764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SA#91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SA6#42-BIS-e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algn="l"/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98%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TS for</a:t>
                      </a:r>
                      <a:r>
                        <a:rPr lang="en-US" sz="1400" baseline="0" dirty="0" smtClean="0"/>
                        <a:t> approval at SA#92</a:t>
                      </a: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867074"/>
              </p:ext>
            </p:extLst>
          </p:nvPr>
        </p:nvGraphicFramePr>
        <p:xfrm>
          <a:off x="160803" y="1609166"/>
          <a:ext cx="11192998" cy="44639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71776"/>
                <a:gridCol w="1356416"/>
                <a:gridCol w="1205980"/>
                <a:gridCol w="811717"/>
                <a:gridCol w="969421"/>
                <a:gridCol w="1354408"/>
                <a:gridCol w="2523280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SA#91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SA6#42-BIS-e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50%?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for information and approval at SA#92?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TS for approval at SA#92?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TS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for information and approval at SA#92?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794460"/>
              </p:ext>
            </p:extLst>
          </p:nvPr>
        </p:nvGraphicFramePr>
        <p:xfrm>
          <a:off x="279307" y="1664919"/>
          <a:ext cx="11137245" cy="478242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87117"/>
                <a:gridCol w="1417204"/>
                <a:gridCol w="1093970"/>
                <a:gridCol w="769806"/>
                <a:gridCol w="864946"/>
                <a:gridCol w="1126802"/>
                <a:gridCol w="3077400"/>
              </a:tblGrid>
              <a:tr h="635721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SID </a:t>
                      </a:r>
                      <a:r>
                        <a:rPr lang="en-US" sz="1400" dirty="0" smtClean="0"/>
                        <a:t>Approved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SA#91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SA6#42-BIS-e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Remarks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</a:tr>
              <a:tr h="56879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Mission Critical Services support over 5G System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FS_MCOver5GS 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(06/2018)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604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Factories of the Future in 5G</a:t>
                      </a:r>
                      <a:r>
                        <a:rPr lang="en-US" sz="1400" baseline="0" dirty="0" smtClean="0"/>
                        <a:t> NW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FS_FFAPP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SA#92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(06/2021)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for approval </a:t>
                      </a:r>
                      <a:r>
                        <a:rPr lang="en-US" sz="1400" baseline="0" dirty="0" smtClean="0"/>
                        <a:t>at</a:t>
                      </a:r>
                      <a:r>
                        <a:rPr lang="en-US" sz="1400" dirty="0" smtClean="0"/>
                        <a:t> SA#92</a:t>
                      </a: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support of the 5GMSG Service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FS_5GMARCH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(06/2019)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SA#90</a:t>
                      </a:r>
                    </a:p>
                    <a:p>
                      <a:r>
                        <a:rPr lang="en-US" sz="1400" dirty="0" smtClean="0"/>
                        <a:t>(12/2020)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Gateway UE function for Mission Critical Communication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FS_MCGWUE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 Will be </a:t>
                      </a:r>
                      <a:r>
                        <a:rPr lang="en-IN" sz="1400" dirty="0" smtClean="0"/>
                        <a:t>on the agenda for SA6#43-e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Interconnection and Migration Aspects for Railways</a:t>
                      </a:r>
                      <a:r>
                        <a:rPr lang="en-GB" altLang="en-US" sz="1400" dirty="0" smtClean="0"/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FS_IRail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study.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Will not be </a:t>
                      </a:r>
                      <a:r>
                        <a:rPr lang="en-IN" sz="1400" dirty="0" smtClean="0"/>
                        <a:t>on the agenda for SA6#43-e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98167">
                <a:tc>
                  <a:txBody>
                    <a:bodyPr/>
                    <a:lstStyle/>
                    <a:p>
                      <a:r>
                        <a:rPr lang="en-IN" sz="14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FS_NSCALE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(03/2021)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Rel-18 study. To be on the agenda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from SA6#44-e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08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Congratulations to Alan and </a:t>
            </a:r>
            <a:r>
              <a:rPr lang="en-GB" altLang="en-US" sz="2894" dirty="0" err="1" smtClean="0"/>
              <a:t>Jukka</a:t>
            </a:r>
            <a:r>
              <a:rPr lang="en-GB" altLang="en-US" sz="2894" dirty="0" smtClean="0"/>
              <a:t> for the re-elections!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2022/2023 future meeting calendar agreed!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Pre-SA6#43-e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2000" dirty="0"/>
              <a:t>5GMARCH – 1 </a:t>
            </a:r>
            <a:r>
              <a:rPr lang="en-GB" altLang="en-US" sz="2000" dirty="0" smtClean="0"/>
              <a:t>(date TBD</a:t>
            </a:r>
            <a:r>
              <a:rPr lang="en-GB" altLang="en-US" sz="2000" dirty="0"/>
              <a:t>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UASAPP </a:t>
            </a:r>
            <a:r>
              <a:rPr lang="en-GB" altLang="en-US" sz="2000" dirty="0"/>
              <a:t>– 1 </a:t>
            </a:r>
            <a:r>
              <a:rPr lang="en-GB" altLang="en-US" sz="2000" dirty="0" smtClean="0"/>
              <a:t>(date TBD</a:t>
            </a:r>
            <a:r>
              <a:rPr lang="en-GB" altLang="en-US" sz="2000" dirty="0" smtClean="0"/>
              <a:t>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EDGEAPP – 1 </a:t>
            </a:r>
            <a:r>
              <a:rPr lang="en-GB" altLang="en-US" sz="2000" dirty="0" smtClean="0"/>
              <a:t>(date TBD</a:t>
            </a:r>
            <a:r>
              <a:rPr lang="en-GB" altLang="en-US" sz="2000" dirty="0" smtClean="0"/>
              <a:t>)</a:t>
            </a:r>
          </a:p>
          <a:p>
            <a:pPr marL="767839" lvl="1" indent="-295323">
              <a:defRPr/>
            </a:pPr>
            <a:r>
              <a:rPr lang="en-GB" altLang="en-US" sz="2000" dirty="0" smtClean="0"/>
              <a:t>New WID/SIDs – 1 </a:t>
            </a:r>
            <a:r>
              <a:rPr lang="en-GB" altLang="en-US" sz="2000" dirty="0" smtClean="0"/>
              <a:t>(date TBD</a:t>
            </a:r>
            <a:r>
              <a:rPr lang="en-GB" altLang="en-US" sz="2000" dirty="0" smtClean="0"/>
              <a:t>)</a:t>
            </a:r>
            <a:endParaRPr lang="it-IT" altLang="en-US" dirty="0"/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24748</TotalTime>
  <Words>541</Words>
  <Application>Microsoft Office PowerPoint</Application>
  <PresentationFormat>Widescreen</PresentationFormat>
  <Paragraphs>183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   SA6#42-BIS-e Work Plan Review</vt:lpstr>
      <vt:lpstr>Overview: Rel-17 Work Items – 1/2</vt:lpstr>
      <vt:lpstr>Overview: Rel-17 Work Items – 2/2</vt:lpstr>
      <vt:lpstr>Overview: Studies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1646</cp:revision>
  <dcterms:created xsi:type="dcterms:W3CDTF">2010-02-05T13:52:04Z</dcterms:created>
  <dcterms:modified xsi:type="dcterms:W3CDTF">2021-04-20T17:25:27Z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