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528" r:id="rId2"/>
    <p:sldId id="534" r:id="rId3"/>
    <p:sldId id="547" r:id="rId4"/>
    <p:sldId id="535" r:id="rId5"/>
    <p:sldId id="537" r:id="rId6"/>
    <p:sldId id="545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SA6#41-e, 18-26 January 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S6-210329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76625" y="2338950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US" sz="5300" b="1" dirty="0" smtClean="0"/>
              <a:t>SA6#41-e Work Plan discussion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latin typeface="Arial" panose="020B0604020202020204" pitchFamily="34" charset="0"/>
              </a:rPr>
              <a:t>SA6 Chairman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SAMSUNG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003206"/>
              </p:ext>
            </p:extLst>
          </p:nvPr>
        </p:nvGraphicFramePr>
        <p:xfrm>
          <a:off x="295274" y="1734673"/>
          <a:ext cx="11058525" cy="446393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26625"/>
                <a:gridCol w="1525575"/>
                <a:gridCol w="1232009"/>
                <a:gridCol w="827928"/>
                <a:gridCol w="905404"/>
                <a:gridCol w="1312737"/>
                <a:gridCol w="2328247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SA#90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SA6#41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Declared 100%</a:t>
                      </a:r>
                    </a:p>
                    <a:p>
                      <a:pPr algn="l"/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Declared 100%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TS for</a:t>
                      </a:r>
                      <a:r>
                        <a:rPr lang="en-US" sz="1400" baseline="0" dirty="0" smtClean="0"/>
                        <a:t> approval at SA#91</a:t>
                      </a: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807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665990"/>
              </p:ext>
            </p:extLst>
          </p:nvPr>
        </p:nvGraphicFramePr>
        <p:xfrm>
          <a:off x="295274" y="1748119"/>
          <a:ext cx="11058525" cy="467729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26625"/>
                <a:gridCol w="1525575"/>
                <a:gridCol w="1232009"/>
                <a:gridCol w="827928"/>
                <a:gridCol w="905404"/>
                <a:gridCol w="1312737"/>
                <a:gridCol w="2328247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SA#90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SA6#41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SA#91</a:t>
                      </a:r>
                    </a:p>
                    <a:p>
                      <a:r>
                        <a:rPr lang="en-US" sz="1600" dirty="0" smtClean="0"/>
                        <a:t>(03/2021)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SA#91</a:t>
                      </a:r>
                    </a:p>
                    <a:p>
                      <a:r>
                        <a:rPr lang="en-US" sz="1600" dirty="0" smtClean="0"/>
                        <a:t>(03/2021)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SA#91</a:t>
                      </a:r>
                    </a:p>
                    <a:p>
                      <a:r>
                        <a:rPr lang="en-US" sz="1600" dirty="0" smtClean="0"/>
                        <a:t>(03/2021)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Send TS</a:t>
                      </a:r>
                      <a:r>
                        <a:rPr lang="en-US" sz="1400" baseline="0" dirty="0" smtClean="0"/>
                        <a:t> for information at SA#91</a:t>
                      </a: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Unmanned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4792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810823"/>
              </p:ext>
            </p:extLst>
          </p:nvPr>
        </p:nvGraphicFramePr>
        <p:xfrm>
          <a:off x="279308" y="1664919"/>
          <a:ext cx="11037684" cy="459575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00340"/>
                <a:gridCol w="1328528"/>
                <a:gridCol w="1074337"/>
                <a:gridCol w="856304"/>
                <a:gridCol w="817072"/>
                <a:gridCol w="1046080"/>
                <a:gridCol w="3115023"/>
              </a:tblGrid>
              <a:tr h="635721"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 Code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SID </a:t>
                      </a:r>
                      <a:r>
                        <a:rPr lang="en-US" sz="1400" dirty="0" smtClean="0"/>
                        <a:t>Approved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SA#90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SA6#41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Remarks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</a:tr>
              <a:tr h="56879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Mission Critical Services support over 5G System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FS_MCOver5GS 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(06/2018)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6040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application layer support for Factories of the Future in 5G</a:t>
                      </a:r>
                      <a:r>
                        <a:rPr lang="en-US" sz="1400" baseline="0" dirty="0" smtClean="0"/>
                        <a:t> NW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FS_FFAPP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(12/2018)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SA#91</a:t>
                      </a:r>
                    </a:p>
                    <a:p>
                      <a:r>
                        <a:rPr lang="en-US" sz="1400" dirty="0" smtClean="0"/>
                        <a:t>(03/2021)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 for approval planned</a:t>
                      </a:r>
                      <a:r>
                        <a:rPr lang="en-US" sz="1400" baseline="0" dirty="0" smtClean="0"/>
                        <a:t> at</a:t>
                      </a:r>
                      <a:r>
                        <a:rPr lang="en-US" sz="1400" dirty="0" smtClean="0"/>
                        <a:t> SA#91/92?</a:t>
                      </a:r>
                      <a:endParaRPr lang="en-US" sz="1400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80303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application layer support for Unmanned Aerial System (UAS)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FS_UASAPP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(12/2018)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75%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SA#91</a:t>
                      </a:r>
                    </a:p>
                    <a:p>
                      <a:r>
                        <a:rPr lang="en-US" sz="1400" dirty="0" smtClean="0"/>
                        <a:t>(03/2021)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dirty="0" smtClean="0"/>
                        <a:t>TR for approval planned</a:t>
                      </a:r>
                      <a:r>
                        <a:rPr lang="en-US" sz="1400" baseline="0" dirty="0" smtClean="0"/>
                        <a:t> at</a:t>
                      </a:r>
                      <a:r>
                        <a:rPr lang="en-US" sz="1400" dirty="0" smtClean="0"/>
                        <a:t> SA#91?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support of the 5GMSG Service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FS_5GMARCH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(06/2019)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SA#90</a:t>
                      </a:r>
                    </a:p>
                    <a:p>
                      <a:r>
                        <a:rPr lang="en-US" sz="1400" dirty="0" smtClean="0"/>
                        <a:t>(12/2020)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 for approval</a:t>
                      </a:r>
                      <a:r>
                        <a:rPr lang="en-US" sz="1400" baseline="0" dirty="0" smtClean="0"/>
                        <a:t> planned at SA#91?</a:t>
                      </a:r>
                      <a:endParaRPr lang="en-US" sz="1400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Gateway UE function for Mission Critical Communication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FS_MCGWUE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study. Will be </a:t>
                      </a:r>
                      <a:r>
                        <a:rPr lang="en-IN" sz="1400" dirty="0" smtClean="0"/>
                        <a:t>on the agenda for SA6#42-e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Interconnection and Migration Aspects for Railways</a:t>
                      </a:r>
                      <a:r>
                        <a:rPr lang="en-GB" altLang="en-US" sz="1400" dirty="0" smtClean="0"/>
                        <a:t> 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FS_IRail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study.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Will not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be </a:t>
                      </a:r>
                      <a:r>
                        <a:rPr lang="en-IN" sz="1400" dirty="0" smtClean="0"/>
                        <a:t>on the agenda for SA6#42-e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089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223625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894" dirty="0" smtClean="0"/>
              <a:t>Pre-SA6#42-e </a:t>
            </a:r>
            <a:r>
              <a:rPr lang="en-GB" altLang="en-US" sz="2894" dirty="0"/>
              <a:t>conference calls</a:t>
            </a:r>
            <a:endParaRPr lang="en-IN" altLang="en-US" sz="2894" dirty="0"/>
          </a:p>
          <a:p>
            <a:pPr marL="767839" lvl="1" indent="-295323">
              <a:defRPr/>
            </a:pPr>
            <a:r>
              <a:rPr lang="en-GB" altLang="en-US" sz="2480" dirty="0"/>
              <a:t>5GMARCH – 1 (TBD)</a:t>
            </a:r>
          </a:p>
          <a:p>
            <a:pPr marL="767839" lvl="1" indent="-295323">
              <a:defRPr/>
            </a:pPr>
            <a:r>
              <a:rPr lang="en-GB" altLang="en-US" sz="2480" dirty="0"/>
              <a:t>EDGEAPP – 1 (TBD</a:t>
            </a:r>
            <a:r>
              <a:rPr lang="en-GB" altLang="en-US" sz="2480" dirty="0" smtClean="0"/>
              <a:t>)</a:t>
            </a:r>
          </a:p>
          <a:p>
            <a:pPr marL="767839" lvl="1" indent="-295323">
              <a:defRPr/>
            </a:pPr>
            <a:r>
              <a:rPr lang="en-GB" altLang="en-US" sz="2480" dirty="0" smtClean="0"/>
              <a:t>MCX – 1 (TBD)</a:t>
            </a:r>
          </a:p>
          <a:p>
            <a:pPr marL="767839" lvl="1" indent="-295323">
              <a:defRPr/>
            </a:pPr>
            <a:r>
              <a:rPr lang="en-GB" altLang="en-US" sz="2480" dirty="0" smtClean="0"/>
              <a:t>New SID (FS_NSCALE) – 1 (TBD)?</a:t>
            </a:r>
            <a:endParaRPr lang="it-IT" altLang="en-US" sz="2894" dirty="0"/>
          </a:p>
          <a:p>
            <a:pPr marL="354387" indent="-354387">
              <a:defRPr/>
            </a:pPr>
            <a:r>
              <a:rPr lang="it-IT" altLang="en-US" sz="2894" dirty="0" smtClean="0"/>
              <a:t>Inclusive language</a:t>
            </a:r>
            <a:endParaRPr lang="it-IT" altLang="en-US" sz="2894" dirty="0"/>
          </a:p>
          <a:p>
            <a:pPr marL="767137" lvl="1" indent="-354387">
              <a:defRPr/>
            </a:pPr>
            <a:r>
              <a:rPr lang="it-IT" altLang="en-US" sz="2494" dirty="0" smtClean="0"/>
              <a:t>Rapporteurs and MCC to check Rel-17 specifications and prepare CRs</a:t>
            </a:r>
            <a:endParaRPr lang="it-IT" altLang="en-US" sz="2494" dirty="0"/>
          </a:p>
          <a:p>
            <a:pPr marL="354387" indent="-354387">
              <a:defRPr/>
            </a:pPr>
            <a:r>
              <a:rPr lang="en-GB" altLang="en-US" sz="2894" dirty="0" smtClean="0"/>
              <a:t>SA6 </a:t>
            </a:r>
            <a:r>
              <a:rPr lang="en-GB" altLang="en-US" sz="2894" dirty="0"/>
              <a:t>Chair to submit endorsed </a:t>
            </a:r>
            <a:r>
              <a:rPr lang="en-GB" altLang="en-US" sz="2894" dirty="0" err="1"/>
              <a:t>ToR</a:t>
            </a:r>
            <a:r>
              <a:rPr lang="en-GB" altLang="en-US" sz="2894" dirty="0"/>
              <a:t> update to </a:t>
            </a:r>
            <a:r>
              <a:rPr lang="en-GB" altLang="en-US" sz="2894" dirty="0" smtClean="0"/>
              <a:t>SA#91-e</a:t>
            </a:r>
            <a:endParaRPr lang="en-GB" altLang="en-US" sz="2894" dirty="0"/>
          </a:p>
          <a:p>
            <a:pPr marL="354387" indent="-354387">
              <a:defRPr/>
            </a:pPr>
            <a:r>
              <a:rPr lang="en-GB" altLang="en-US" sz="2894" dirty="0" smtClean="0"/>
              <a:t>Rapporteurs </a:t>
            </a:r>
            <a:r>
              <a:rPr lang="en-GB" altLang="en-US" sz="2894" dirty="0"/>
              <a:t>to make the draft TRs/TSs available within one week</a:t>
            </a:r>
            <a:r>
              <a:rPr lang="en-GB" altLang="en-US" sz="2894" dirty="0" smtClean="0"/>
              <a:t>!</a:t>
            </a:r>
          </a:p>
          <a:p>
            <a:pPr marL="354387" indent="-354387">
              <a:defRPr/>
            </a:pPr>
            <a:r>
              <a:rPr lang="en-GB" altLang="en-US" sz="2894" dirty="0" smtClean="0"/>
              <a:t>All revisions MUST be in the inbox folder!</a:t>
            </a:r>
          </a:p>
          <a:p>
            <a:pPr marL="354387" indent="-354387">
              <a:defRPr/>
            </a:pPr>
            <a:endParaRPr lang="en-GB" altLang="en-US" sz="288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24434</TotalTime>
  <Words>569</Words>
  <Application>Microsoft Office PowerPoint</Application>
  <PresentationFormat>Widescreen</PresentationFormat>
  <Paragraphs>186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   SA6#41-e Work Plan discussion</vt:lpstr>
      <vt:lpstr>Overview: Rel-17 Work Items – 1/2</vt:lpstr>
      <vt:lpstr>Overview: Rel-17 Work Items – 2/2</vt:lpstr>
      <vt:lpstr>Overview: Studies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1540</cp:revision>
  <dcterms:created xsi:type="dcterms:W3CDTF">2010-02-05T13:52:04Z</dcterms:created>
  <dcterms:modified xsi:type="dcterms:W3CDTF">2021-01-26T18:04:44Z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