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  <p:sldMasterId id="2147483671" r:id="rId2"/>
  </p:sldMasterIdLst>
  <p:notesMasterIdLst>
    <p:notesMasterId r:id="rId9"/>
  </p:notesMasterIdLst>
  <p:sldIdLst>
    <p:sldId id="303" r:id="rId3"/>
    <p:sldId id="290" r:id="rId4"/>
    <p:sldId id="297" r:id="rId5"/>
    <p:sldId id="339" r:id="rId6"/>
    <p:sldId id="334" r:id="rId7"/>
    <p:sldId id="301" r:id="rId8"/>
  </p:sldIdLst>
  <p:sldSz cx="12192000" cy="6858000"/>
  <p:notesSz cx="6858000" cy="9144000"/>
  <p:embeddedFontLst>
    <p:embeddedFont>
      <p:font typeface="Arial Unicode MS" panose="020B0604020202020204" pitchFamily="34" charset="-128"/>
      <p:regular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Calibri Light" panose="020F0302020204030204" pitchFamily="34" charset="0"/>
      <p:regular r:id="rId15"/>
      <p:italic r:id="rId16"/>
    </p:embeddedFont>
    <p:embeddedFont>
      <p:font typeface="Nokia Pure Headline" panose="020B0504040602060303" pitchFamily="34" charset="0"/>
      <p:regular r:id="rId17"/>
      <p:bold r:id="rId18"/>
    </p:embeddedFont>
    <p:embeddedFont>
      <p:font typeface="Nokia Pure Text Light" panose="020B0304040602060303" pitchFamily="34" charset="0"/>
      <p:regular r:id="rId19"/>
      <p:bold r:id="rId20"/>
    </p:embeddedFont>
    <p:embeddedFont>
      <p:font typeface="Tahoma" panose="020B0604030504040204" pitchFamily="34" charset="0"/>
      <p:regular r:id="rId21"/>
      <p:bold r:id="rId22"/>
    </p:embeddedFont>
  </p:embeddedFontLst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04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138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font" Target="fonts/font12.fntdata"/><Relationship Id="rId7" Type="http://schemas.openxmlformats.org/officeDocument/2006/relationships/slide" Target="slides/slide5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2.fntdata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font" Target="fonts/font6.fntdata"/><Relationship Id="rId23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Relationship Id="rId22" Type="http://schemas.openxmlformats.org/officeDocument/2006/relationships/font" Target="fonts/font1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80187A-B957-4B00-846C-1D21359A7B0C}" type="datetimeFigureOut">
              <a:rPr lang="en-GB" smtClean="0"/>
              <a:t>15/05/2019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341FE2-0408-4925-B29F-54B838F9CC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71615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89A669D2-4CCC-4853-BE44-C6104C13486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155761-3C89-4884-A688-A9305622720B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0639C05F-34F3-463E-928D-718B0F38A3A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D6D4A88F-557A-432F-B3B4-0DF0802AF5C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C2616F-011D-47B3-A2C1-4E16F11993E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21411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C2616F-011D-47B3-A2C1-4E16F11993E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64634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2B384-B70B-4B6F-8F29-7B4D42AD4D82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30305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v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קבוצה 18">
            <a:extLst>
              <a:ext uri="{FF2B5EF4-FFF2-40B4-BE49-F238E27FC236}">
                <a16:creationId xmlns:a16="http://schemas.microsoft.com/office/drawing/2014/main" id="{630DADC7-25AE-4B73-A1DD-1C0132BB56CA}"/>
              </a:ext>
            </a:extLst>
          </p:cNvPr>
          <p:cNvGrpSpPr/>
          <p:nvPr userDrawn="1"/>
        </p:nvGrpSpPr>
        <p:grpSpPr>
          <a:xfrm>
            <a:off x="1953901" y="0"/>
            <a:ext cx="7667717" cy="6858001"/>
            <a:chOff x="2731193" y="0"/>
            <a:chExt cx="7667717" cy="6858001"/>
          </a:xfrm>
        </p:grpSpPr>
        <p:sp>
          <p:nvSpPr>
            <p:cNvPr id="20" name="צורה חופשית: צורה 19">
              <a:extLst>
                <a:ext uri="{FF2B5EF4-FFF2-40B4-BE49-F238E27FC236}">
                  <a16:creationId xmlns:a16="http://schemas.microsoft.com/office/drawing/2014/main" id="{17DF4961-DCED-4D2E-A58B-A63307BFE713}"/>
                </a:ext>
              </a:extLst>
            </p:cNvPr>
            <p:cNvSpPr/>
            <p:nvPr userDrawn="1"/>
          </p:nvSpPr>
          <p:spPr>
            <a:xfrm>
              <a:off x="4777558" y="0"/>
              <a:ext cx="4389250" cy="6858000"/>
            </a:xfrm>
            <a:custGeom>
              <a:avLst/>
              <a:gdLst>
                <a:gd name="connsiteX0" fmla="*/ 2039448 w 4389250"/>
                <a:gd name="connsiteY0" fmla="*/ 0 h 6858000"/>
                <a:gd name="connsiteX1" fmla="*/ 2783030 w 4389250"/>
                <a:gd name="connsiteY1" fmla="*/ 0 h 6858000"/>
                <a:gd name="connsiteX2" fmla="*/ 2854818 w 4389250"/>
                <a:gd name="connsiteY2" fmla="*/ 53222 h 6858000"/>
                <a:gd name="connsiteX3" fmla="*/ 4388762 w 4389250"/>
                <a:gd name="connsiteY3" fmla="*/ 2923229 h 6858000"/>
                <a:gd name="connsiteX4" fmla="*/ 692952 w 4389250"/>
                <a:gd name="connsiteY4" fmla="*/ 6796091 h 6858000"/>
                <a:gd name="connsiteX5" fmla="*/ 498457 w 4389250"/>
                <a:gd name="connsiteY5" fmla="*/ 6858000 h 6858000"/>
                <a:gd name="connsiteX6" fmla="*/ 0 w 4389250"/>
                <a:gd name="connsiteY6" fmla="*/ 6858000 h 6858000"/>
                <a:gd name="connsiteX7" fmla="*/ 163544 w 4389250"/>
                <a:gd name="connsiteY7" fmla="*/ 6793240 h 6858000"/>
                <a:gd name="connsiteX8" fmla="*/ 3648163 w 4389250"/>
                <a:gd name="connsiteY8" fmla="*/ 2892256 h 6858000"/>
                <a:gd name="connsiteX9" fmla="*/ 2055949 w 4389250"/>
                <a:gd name="connsiteY9" fmla="*/ 12634 h 6858000"/>
                <a:gd name="connsiteX10" fmla="*/ 2039448 w 4389250"/>
                <a:gd name="connsiteY10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89250" h="6858000">
                  <a:moveTo>
                    <a:pt x="2039448" y="0"/>
                  </a:moveTo>
                  <a:lnTo>
                    <a:pt x="2783030" y="0"/>
                  </a:lnTo>
                  <a:lnTo>
                    <a:pt x="2854818" y="53222"/>
                  </a:lnTo>
                  <a:cubicBezTo>
                    <a:pt x="3715038" y="727088"/>
                    <a:pt x="4367479" y="1656240"/>
                    <a:pt x="4388762" y="2923229"/>
                  </a:cubicBezTo>
                  <a:cubicBezTo>
                    <a:pt x="4425645" y="5114604"/>
                    <a:pt x="2365114" y="6242376"/>
                    <a:pt x="692952" y="6796091"/>
                  </a:cubicBezTo>
                  <a:lnTo>
                    <a:pt x="498457" y="6858000"/>
                  </a:lnTo>
                  <a:lnTo>
                    <a:pt x="0" y="6858000"/>
                  </a:lnTo>
                  <a:lnTo>
                    <a:pt x="163544" y="6793240"/>
                  </a:lnTo>
                  <a:cubicBezTo>
                    <a:pt x="1669864" y="6179291"/>
                    <a:pt x="3711092" y="4949986"/>
                    <a:pt x="3648163" y="2892256"/>
                  </a:cubicBezTo>
                  <a:cubicBezTo>
                    <a:pt x="3610657" y="1644998"/>
                    <a:pt x="2917462" y="702965"/>
                    <a:pt x="2055949" y="12634"/>
                  </a:cubicBezTo>
                  <a:lnTo>
                    <a:pt x="2039448" y="0"/>
                  </a:lnTo>
                  <a:close/>
                </a:path>
              </a:pathLst>
            </a:custGeom>
            <a:solidFill>
              <a:srgbClr val="E1F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err="1"/>
            </a:p>
          </p:txBody>
        </p:sp>
        <p:sp>
          <p:nvSpPr>
            <p:cNvPr id="21" name="צורה חופשית: צורה 20">
              <a:extLst>
                <a:ext uri="{FF2B5EF4-FFF2-40B4-BE49-F238E27FC236}">
                  <a16:creationId xmlns:a16="http://schemas.microsoft.com/office/drawing/2014/main" id="{9F261F25-391E-4495-9F8C-317D9B8B74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31193" y="2"/>
              <a:ext cx="4206981" cy="6857999"/>
            </a:xfrm>
            <a:custGeom>
              <a:avLst/>
              <a:gdLst>
                <a:gd name="connsiteX0" fmla="*/ 2134482 w 4206981"/>
                <a:gd name="connsiteY0" fmla="*/ 0 h 6857999"/>
                <a:gd name="connsiteX1" fmla="*/ 2565507 w 4206981"/>
                <a:gd name="connsiteY1" fmla="*/ 0 h 6857999"/>
                <a:gd name="connsiteX2" fmla="*/ 2607190 w 4206981"/>
                <a:gd name="connsiteY2" fmla="*/ 29852 h 6857999"/>
                <a:gd name="connsiteX3" fmla="*/ 4206859 w 4206981"/>
                <a:gd name="connsiteY3" fmla="*/ 2889873 h 6857999"/>
                <a:gd name="connsiteX4" fmla="*/ 364395 w 4206981"/>
                <a:gd name="connsiteY4" fmla="*/ 6830388 h 6857999"/>
                <a:gd name="connsiteX5" fmla="*/ 280110 w 4206981"/>
                <a:gd name="connsiteY5" fmla="*/ 6857999 h 6857999"/>
                <a:gd name="connsiteX6" fmla="*/ 0 w 4206981"/>
                <a:gd name="connsiteY6" fmla="*/ 6857999 h 6857999"/>
                <a:gd name="connsiteX7" fmla="*/ 67164 w 4206981"/>
                <a:gd name="connsiteY7" fmla="*/ 6831728 h 6857999"/>
                <a:gd name="connsiteX8" fmla="*/ 3516140 w 4206981"/>
                <a:gd name="connsiteY8" fmla="*/ 2908934 h 6857999"/>
                <a:gd name="connsiteX9" fmla="*/ 2319762 w 4206981"/>
                <a:gd name="connsiteY9" fmla="*/ 163793 h 6857999"/>
                <a:gd name="connsiteX10" fmla="*/ 2134482 w 4206981"/>
                <a:gd name="connsiteY10" fmla="*/ 0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06981" h="6857999">
                  <a:moveTo>
                    <a:pt x="2134482" y="0"/>
                  </a:moveTo>
                  <a:lnTo>
                    <a:pt x="2565507" y="0"/>
                  </a:lnTo>
                  <a:lnTo>
                    <a:pt x="2607190" y="29852"/>
                  </a:lnTo>
                  <a:cubicBezTo>
                    <a:pt x="3525928" y="721020"/>
                    <a:pt x="4217577" y="1658697"/>
                    <a:pt x="4206859" y="2889873"/>
                  </a:cubicBezTo>
                  <a:cubicBezTo>
                    <a:pt x="4186902" y="5047419"/>
                    <a:pt x="2074272" y="6248861"/>
                    <a:pt x="364395" y="6830388"/>
                  </a:cubicBezTo>
                  <a:lnTo>
                    <a:pt x="280110" y="6857999"/>
                  </a:lnTo>
                  <a:lnTo>
                    <a:pt x="0" y="6857999"/>
                  </a:lnTo>
                  <a:lnTo>
                    <a:pt x="67164" y="6831728"/>
                  </a:lnTo>
                  <a:cubicBezTo>
                    <a:pt x="1611971" y="6205232"/>
                    <a:pt x="3504906" y="4917315"/>
                    <a:pt x="3516140" y="2908934"/>
                  </a:cubicBezTo>
                  <a:cubicBezTo>
                    <a:pt x="3522095" y="1708731"/>
                    <a:pt x="3017034" y="819374"/>
                    <a:pt x="2319762" y="163793"/>
                  </a:cubicBezTo>
                  <a:lnTo>
                    <a:pt x="2134482" y="0"/>
                  </a:lnTo>
                  <a:close/>
                </a:path>
              </a:pathLst>
            </a:custGeom>
            <a:solidFill>
              <a:srgbClr val="E1F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rtl="0"/>
              <a:endParaRPr lang="en-US"/>
            </a:p>
          </p:txBody>
        </p:sp>
        <p:sp>
          <p:nvSpPr>
            <p:cNvPr id="22" name="צורה חופשית: צורה 21">
              <a:extLst>
                <a:ext uri="{FF2B5EF4-FFF2-40B4-BE49-F238E27FC236}">
                  <a16:creationId xmlns:a16="http://schemas.microsoft.com/office/drawing/2014/main" id="{703373F4-4545-463C-90D2-59838D91260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85728" y="1"/>
              <a:ext cx="4093156" cy="6857999"/>
            </a:xfrm>
            <a:custGeom>
              <a:avLst/>
              <a:gdLst>
                <a:gd name="connsiteX0" fmla="*/ 1916065 w 4093156"/>
                <a:gd name="connsiteY0" fmla="*/ 0 h 6857999"/>
                <a:gd name="connsiteX1" fmla="*/ 2481932 w 4093156"/>
                <a:gd name="connsiteY1" fmla="*/ 0 h 6857999"/>
                <a:gd name="connsiteX2" fmla="*/ 2637513 w 4093156"/>
                <a:gd name="connsiteY2" fmla="*/ 119981 h 6857999"/>
                <a:gd name="connsiteX3" fmla="*/ 4093021 w 4093156"/>
                <a:gd name="connsiteY3" fmla="*/ 2889873 h 6857999"/>
                <a:gd name="connsiteX4" fmla="*/ 424957 w 4093156"/>
                <a:gd name="connsiteY4" fmla="*/ 6820408 h 6857999"/>
                <a:gd name="connsiteX5" fmla="*/ 312696 w 4093156"/>
                <a:gd name="connsiteY5" fmla="*/ 6857999 h 6857999"/>
                <a:gd name="connsiteX6" fmla="*/ 0 w 4093156"/>
                <a:gd name="connsiteY6" fmla="*/ 6857999 h 6857999"/>
                <a:gd name="connsiteX7" fmla="*/ 37473 w 4093156"/>
                <a:gd name="connsiteY7" fmla="*/ 6843451 h 6857999"/>
                <a:gd name="connsiteX8" fmla="*/ 3414182 w 4093156"/>
                <a:gd name="connsiteY8" fmla="*/ 2923229 h 6857999"/>
                <a:gd name="connsiteX9" fmla="*/ 1931972 w 4093156"/>
                <a:gd name="connsiteY9" fmla="*/ 12867 h 6857999"/>
                <a:gd name="connsiteX10" fmla="*/ 1916065 w 4093156"/>
                <a:gd name="connsiteY10" fmla="*/ 0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93156" h="6857999">
                  <a:moveTo>
                    <a:pt x="1916065" y="0"/>
                  </a:moveTo>
                  <a:lnTo>
                    <a:pt x="2481932" y="0"/>
                  </a:lnTo>
                  <a:lnTo>
                    <a:pt x="2637513" y="119981"/>
                  </a:lnTo>
                  <a:cubicBezTo>
                    <a:pt x="3461823" y="790118"/>
                    <a:pt x="4082377" y="1693319"/>
                    <a:pt x="4093021" y="2889873"/>
                  </a:cubicBezTo>
                  <a:cubicBezTo>
                    <a:pt x="4112374" y="5087764"/>
                    <a:pt x="2050364" y="6254462"/>
                    <a:pt x="424957" y="6820408"/>
                  </a:cubicBezTo>
                  <a:lnTo>
                    <a:pt x="312696" y="6857999"/>
                  </a:lnTo>
                  <a:lnTo>
                    <a:pt x="0" y="6857999"/>
                  </a:lnTo>
                  <a:lnTo>
                    <a:pt x="37473" y="6843451"/>
                  </a:lnTo>
                  <a:cubicBezTo>
                    <a:pt x="1492772" y="6258553"/>
                    <a:pt x="3443881" y="5043389"/>
                    <a:pt x="3414182" y="2923229"/>
                  </a:cubicBezTo>
                  <a:cubicBezTo>
                    <a:pt x="3397211" y="1658102"/>
                    <a:pt x="2750863" y="707246"/>
                    <a:pt x="1931972" y="12867"/>
                  </a:cubicBezTo>
                  <a:lnTo>
                    <a:pt x="1916065" y="0"/>
                  </a:lnTo>
                  <a:close/>
                </a:path>
              </a:pathLst>
            </a:custGeom>
            <a:solidFill>
              <a:srgbClr val="E1F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rtl="0"/>
              <a:endParaRPr lang="en-US"/>
            </a:p>
          </p:txBody>
        </p:sp>
        <p:sp>
          <p:nvSpPr>
            <p:cNvPr id="23" name="צורה חופשית: צורה 22">
              <a:extLst>
                <a:ext uri="{FF2B5EF4-FFF2-40B4-BE49-F238E27FC236}">
                  <a16:creationId xmlns:a16="http://schemas.microsoft.com/office/drawing/2014/main" id="{590407C2-26F7-45D5-BE31-B110BBC5207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73203" y="1"/>
              <a:ext cx="2425707" cy="2659585"/>
            </a:xfrm>
            <a:custGeom>
              <a:avLst/>
              <a:gdLst>
                <a:gd name="connsiteX0" fmla="*/ 0 w 2425707"/>
                <a:gd name="connsiteY0" fmla="*/ 0 h 2659585"/>
                <a:gd name="connsiteX1" fmla="*/ 544789 w 2425707"/>
                <a:gd name="connsiteY1" fmla="*/ 0 h 2659585"/>
                <a:gd name="connsiteX2" fmla="*/ 617562 w 2425707"/>
                <a:gd name="connsiteY2" fmla="*/ 48632 h 2659585"/>
                <a:gd name="connsiteX3" fmla="*/ 2425707 w 2425707"/>
                <a:gd name="connsiteY3" fmla="*/ 2659585 h 2659585"/>
                <a:gd name="connsiteX4" fmla="*/ 1558654 w 2425707"/>
                <a:gd name="connsiteY4" fmla="*/ 2659585 h 2659585"/>
                <a:gd name="connsiteX5" fmla="*/ 140026 w 2425707"/>
                <a:gd name="connsiteY5" fmla="*/ 105783 h 2659585"/>
                <a:gd name="connsiteX6" fmla="*/ 0 w 2425707"/>
                <a:gd name="connsiteY6" fmla="*/ 0 h 2659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25707" h="2659585">
                  <a:moveTo>
                    <a:pt x="0" y="0"/>
                  </a:moveTo>
                  <a:lnTo>
                    <a:pt x="544789" y="0"/>
                  </a:lnTo>
                  <a:lnTo>
                    <a:pt x="617562" y="48632"/>
                  </a:lnTo>
                  <a:cubicBezTo>
                    <a:pt x="1525571" y="684578"/>
                    <a:pt x="2263581" y="1537343"/>
                    <a:pt x="2425707" y="2659585"/>
                  </a:cubicBezTo>
                  <a:lnTo>
                    <a:pt x="1558654" y="2659585"/>
                  </a:lnTo>
                  <a:cubicBezTo>
                    <a:pt x="1555379" y="1581578"/>
                    <a:pt x="942724" y="742636"/>
                    <a:pt x="140026" y="10578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1F0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rtl="0"/>
              <a:endParaRPr lang="en-US"/>
            </a:p>
          </p:txBody>
        </p:sp>
      </p:grpSp>
      <p:sp>
        <p:nvSpPr>
          <p:cNvPr id="26" name="מציין מיקום טקסט 46">
            <a:extLst>
              <a:ext uri="{FF2B5EF4-FFF2-40B4-BE49-F238E27FC236}">
                <a16:creationId xmlns:a16="http://schemas.microsoft.com/office/drawing/2014/main" id="{E8764290-FB38-42DB-A451-B6028A7F4AA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47315" y="5945551"/>
            <a:ext cx="2037913" cy="360000"/>
          </a:xfrm>
        </p:spPr>
        <p:txBody>
          <a:bodyPr>
            <a:noAutofit/>
          </a:bodyPr>
          <a:lstStyle>
            <a:lvl1pPr algn="ctr">
              <a:spcBef>
                <a:spcPts val="0"/>
              </a:spcBef>
              <a:defRPr sz="20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30" name="כותרת 1">
            <a:extLst>
              <a:ext uri="{FF2B5EF4-FFF2-40B4-BE49-F238E27FC236}">
                <a16:creationId xmlns:a16="http://schemas.microsoft.com/office/drawing/2014/main" id="{9ABE937E-880A-485B-B24C-45CBD5961E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66884" y="2947395"/>
            <a:ext cx="10998774" cy="1330920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lnSpc>
                <a:spcPts val="4400"/>
              </a:lnSpc>
              <a:defRPr sz="48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1" name="מציין מיקום טקסט 46">
            <a:extLst>
              <a:ext uri="{FF2B5EF4-FFF2-40B4-BE49-F238E27FC236}">
                <a16:creationId xmlns:a16="http://schemas.microsoft.com/office/drawing/2014/main" id="{DBBED7A2-FE66-4BAE-B1DF-AE0297E5DF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88591" y="5071255"/>
            <a:ext cx="2880000" cy="325683"/>
          </a:xfrm>
        </p:spPr>
        <p:txBody>
          <a:bodyPr vert="horz" lIns="108878" tIns="54439" rIns="108878" bIns="54439" rtlCol="0">
            <a:noAutofit/>
          </a:bodyPr>
          <a:lstStyle>
            <a:lvl1pPr>
              <a:defRPr lang="en-US" sz="2000" b="1" dirty="0">
                <a:solidFill>
                  <a:schemeClr val="accent1"/>
                </a:solidFill>
                <a:latin typeface="+mn-lt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 dirty="0"/>
              <a:t>Name</a:t>
            </a:r>
          </a:p>
        </p:txBody>
      </p:sp>
      <p:sp>
        <p:nvSpPr>
          <p:cNvPr id="32" name="מציין מיקום טקסט 46">
            <a:extLst>
              <a:ext uri="{FF2B5EF4-FFF2-40B4-BE49-F238E27FC236}">
                <a16:creationId xmlns:a16="http://schemas.microsoft.com/office/drawing/2014/main" id="{04D61B56-6656-4B35-905A-D7A6DE36E9E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222942" y="5071255"/>
            <a:ext cx="2880000" cy="325683"/>
          </a:xfrm>
        </p:spPr>
        <p:txBody>
          <a:bodyPr vert="horz" lIns="108878" tIns="54439" rIns="108878" bIns="54439" rtlCol="0">
            <a:noAutofit/>
          </a:bodyPr>
          <a:lstStyle>
            <a:lvl1pPr rtl="0">
              <a:defRPr lang="en-US" sz="2000" b="1" dirty="0">
                <a:solidFill>
                  <a:schemeClr val="accent1"/>
                </a:solidFill>
                <a:latin typeface="+mn-lt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 dirty="0"/>
              <a:t>Text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3CA7211-2781-4CC7-A862-D01C14DA3256}"/>
              </a:ext>
            </a:extLst>
          </p:cNvPr>
          <p:cNvSpPr txBox="1"/>
          <p:nvPr userDrawn="1"/>
        </p:nvSpPr>
        <p:spPr>
          <a:xfrm>
            <a:off x="2041970" y="5082995"/>
            <a:ext cx="16466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0" kern="1200" baseline="0" dirty="0">
                <a:solidFill>
                  <a:schemeClr val="accent1"/>
                </a:solidFill>
                <a:latin typeface="+mn-lt"/>
                <a:ea typeface="+mn-ea"/>
                <a:cs typeface="Tahoma" panose="020B0604030504040204" pitchFamily="34" charset="0"/>
              </a:rPr>
              <a:t>Presented by: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239F56A-2FC9-4842-8E82-805A8A15B5D4}"/>
              </a:ext>
            </a:extLst>
          </p:cNvPr>
          <p:cNvSpPr txBox="1"/>
          <p:nvPr userDrawn="1"/>
        </p:nvSpPr>
        <p:spPr>
          <a:xfrm>
            <a:off x="6591952" y="5082995"/>
            <a:ext cx="6813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0" kern="1200" baseline="0" dirty="0">
                <a:solidFill>
                  <a:schemeClr val="accent1"/>
                </a:solidFill>
                <a:latin typeface="+mn-lt"/>
                <a:ea typeface="+mn-ea"/>
                <a:cs typeface="Tahoma" panose="020B0604030504040204" pitchFamily="34" charset="0"/>
              </a:rPr>
              <a:t>For:</a:t>
            </a:r>
          </a:p>
        </p:txBody>
      </p:sp>
    </p:spTree>
    <p:extLst>
      <p:ext uri="{BB962C8B-B14F-4D97-AF65-F5344CB8AC3E}">
        <p14:creationId xmlns:p14="http://schemas.microsoft.com/office/powerpoint/2010/main" val="16464999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556800" y="372332"/>
            <a:ext cx="11078400" cy="412800"/>
          </a:xfrm>
        </p:spPr>
        <p:txBody>
          <a:bodyPr/>
          <a:lstStyle>
            <a:lvl1pPr>
              <a:defRPr sz="2667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590400" y="6422400"/>
            <a:ext cx="34416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Confidential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56683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60958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60958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024854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9AA4A7E7-F456-4790-B917-C75406C923F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31800" y="73026"/>
            <a:ext cx="565573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#31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Bruges, Belgium, 20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24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May 2019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B23AE235-8EA1-4B8B-8E23-FE1DFA1206D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761818" y="177801"/>
            <a:ext cx="195156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S6-191046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5933" y="1857253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6906732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2786448"/>
      </p:ext>
    </p:extLst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3768914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מחבר ישר 9">
            <a:extLst>
              <a:ext uri="{FF2B5EF4-FFF2-40B4-BE49-F238E27FC236}">
                <a16:creationId xmlns:a16="http://schemas.microsoft.com/office/drawing/2014/main" id="{F2461A2C-52BF-4F6E-AC6D-0086E64568D6}"/>
              </a:ext>
            </a:extLst>
          </p:cNvPr>
          <p:cNvCxnSpPr/>
          <p:nvPr userDrawn="1"/>
        </p:nvCxnSpPr>
        <p:spPr>
          <a:xfrm>
            <a:off x="609758" y="1140812"/>
            <a:ext cx="11582242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מציין מיקום טקסט 2">
            <a:extLst>
              <a:ext uri="{FF2B5EF4-FFF2-40B4-BE49-F238E27FC236}">
                <a16:creationId xmlns:a16="http://schemas.microsoft.com/office/drawing/2014/main" id="{009B0861-BE69-4F44-A1C1-53C583B5F42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38600" y="6243037"/>
            <a:ext cx="4114800" cy="363600"/>
          </a:xfrm>
        </p:spPr>
        <p:txBody>
          <a:bodyPr anchor="ctr"/>
          <a:lstStyle>
            <a:lvl1pPr algn="ctr">
              <a:spcBef>
                <a:spcPts val="0"/>
              </a:spcBef>
              <a:defRPr sz="1400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ADD SECTION NAME</a:t>
            </a:r>
            <a:endParaRPr lang="he-IL" dirty="0"/>
          </a:p>
        </p:txBody>
      </p: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759" y="274702"/>
            <a:ext cx="9525657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758" y="1600571"/>
            <a:ext cx="11225625" cy="45288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sp>
        <p:nvSpPr>
          <p:cNvPr id="38" name="מציין מיקום טקסט 2">
            <a:extLst>
              <a:ext uri="{FF2B5EF4-FFF2-40B4-BE49-F238E27FC236}">
                <a16:creationId xmlns:a16="http://schemas.microsoft.com/office/drawing/2014/main" id="{1809E70E-DFB9-46C5-8966-4E285D6564A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758" y="6243037"/>
            <a:ext cx="3159160" cy="363600"/>
          </a:xfrm>
        </p:spPr>
        <p:txBody>
          <a:bodyPr anchor="ctr"/>
          <a:lstStyle>
            <a:lvl1pPr algn="l" rtl="0">
              <a:spcBef>
                <a:spcPts val="0"/>
              </a:spcBef>
              <a:defRPr sz="1200" baseline="0">
                <a:solidFill>
                  <a:schemeClr val="tx1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Add disclaimer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2475543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מחבר ישר 9">
            <a:extLst>
              <a:ext uri="{FF2B5EF4-FFF2-40B4-BE49-F238E27FC236}">
                <a16:creationId xmlns:a16="http://schemas.microsoft.com/office/drawing/2014/main" id="{B6F17056-5B78-4A6D-806D-A56E579483F6}"/>
              </a:ext>
            </a:extLst>
          </p:cNvPr>
          <p:cNvCxnSpPr/>
          <p:nvPr userDrawn="1"/>
        </p:nvCxnSpPr>
        <p:spPr>
          <a:xfrm>
            <a:off x="609758" y="1140812"/>
            <a:ext cx="11582242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2794353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מחבר ישר 9">
            <a:extLst>
              <a:ext uri="{FF2B5EF4-FFF2-40B4-BE49-F238E27FC236}">
                <a16:creationId xmlns:a16="http://schemas.microsoft.com/office/drawing/2014/main" id="{58F1EC56-1E21-4476-B5A2-B917D230D741}"/>
              </a:ext>
            </a:extLst>
          </p:cNvPr>
          <p:cNvCxnSpPr/>
          <p:nvPr userDrawn="1"/>
        </p:nvCxnSpPr>
        <p:spPr>
          <a:xfrm>
            <a:off x="609758" y="1140812"/>
            <a:ext cx="11582242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4759831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מחבר ישר 9">
            <a:extLst>
              <a:ext uri="{FF2B5EF4-FFF2-40B4-BE49-F238E27FC236}">
                <a16:creationId xmlns:a16="http://schemas.microsoft.com/office/drawing/2014/main" id="{249E51F1-666B-4763-A436-816536E265F1}"/>
              </a:ext>
            </a:extLst>
          </p:cNvPr>
          <p:cNvCxnSpPr/>
          <p:nvPr userDrawn="1"/>
        </p:nvCxnSpPr>
        <p:spPr>
          <a:xfrm>
            <a:off x="609758" y="1140812"/>
            <a:ext cx="11582242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3592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8300" y="0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575734" y="6588126"/>
            <a:ext cx="69469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&lt;Change information classification in footer&gt;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-127000" y="6588126"/>
            <a:ext cx="5080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21836CD-E95C-4650-AE42-EBEFB30982A1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5063662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8300" y="0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575734" y="6588126"/>
            <a:ext cx="69469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&lt;Change information classification in footer&gt;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-127000" y="6588126"/>
            <a:ext cx="5080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F30499F4-74C7-44FC-B26C-42D021FD484F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8653766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8300" y="0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575734" y="6588126"/>
            <a:ext cx="69469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&lt;Change information classification in footer&gt;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-127000" y="6588126"/>
            <a:ext cx="5080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F30499F4-74C7-44FC-B26C-42D021FD484F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9695383"/>
      </p:ext>
    </p:extLst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556797" y="1440000"/>
            <a:ext cx="11078400" cy="47472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800"/>
              </a:spcAft>
              <a:buFont typeface="Arial" pitchFamily="34" charset="0"/>
              <a:buNone/>
              <a:defRPr sz="1867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590400" y="6422400"/>
            <a:ext cx="34416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Internal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556800" y="372332"/>
            <a:ext cx="11078400" cy="412800"/>
          </a:xfrm>
        </p:spPr>
        <p:txBody>
          <a:bodyPr/>
          <a:lstStyle>
            <a:lvl1pPr>
              <a:defRPr sz="2667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56683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60958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60958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7772778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3"/>
          <p:cNvSpPr txBox="1">
            <a:spLocks/>
          </p:cNvSpPr>
          <p:nvPr userDrawn="1"/>
        </p:nvSpPr>
        <p:spPr>
          <a:xfrm>
            <a:off x="11205491" y="624029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מציין מיקום טקסט 2">
            <a:extLst>
              <a:ext uri="{FF2B5EF4-FFF2-40B4-BE49-F238E27FC236}">
                <a16:creationId xmlns:a16="http://schemas.microsoft.com/office/drawing/2014/main" id="{C17FB1B4-EC1B-4F1E-A23B-7FB39219B1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759" y="1600571"/>
            <a:ext cx="11225625" cy="4527011"/>
          </a:xfrm>
          <a:prstGeom prst="rect">
            <a:avLst/>
          </a:prstGeom>
        </p:spPr>
        <p:txBody>
          <a:bodyPr vert="horz" lIns="108878" tIns="54439" rIns="108878" bIns="54439" rtlCol="0">
            <a:noAutofit/>
          </a:bodyPr>
          <a:lstStyle/>
          <a:p>
            <a:pPr lvl="0"/>
            <a:r>
              <a:rPr lang="en-US" dirty="0"/>
              <a:t>First Level Text</a:t>
            </a:r>
            <a:endParaRPr lang="he-IL" dirty="0"/>
          </a:p>
          <a:p>
            <a:pPr lvl="1"/>
            <a:r>
              <a:rPr lang="en-US" dirty="0"/>
              <a:t>First Level Bullet</a:t>
            </a:r>
            <a:endParaRPr lang="he-IL" dirty="0"/>
          </a:p>
          <a:p>
            <a:pPr lvl="2"/>
            <a:r>
              <a:rPr lang="en-US" dirty="0"/>
              <a:t>Second Level Bullet</a:t>
            </a:r>
          </a:p>
          <a:p>
            <a:pPr lvl="3"/>
            <a:r>
              <a:rPr lang="en-US" dirty="0"/>
              <a:t>Third Level Number</a:t>
            </a:r>
            <a:endParaRPr lang="he-IL" dirty="0"/>
          </a:p>
          <a:p>
            <a:pPr lvl="4"/>
            <a:r>
              <a:rPr lang="en-US" dirty="0"/>
              <a:t>First Level Number</a:t>
            </a:r>
          </a:p>
          <a:p>
            <a:pPr lvl="5"/>
            <a:r>
              <a:rPr lang="en-US" dirty="0"/>
              <a:t>Second Level Number</a:t>
            </a:r>
          </a:p>
          <a:p>
            <a:pPr lvl="6"/>
            <a:r>
              <a:rPr lang="en-US" dirty="0"/>
              <a:t>Third Level Number</a:t>
            </a:r>
          </a:p>
          <a:p>
            <a:pPr lvl="7"/>
            <a:r>
              <a:rPr lang="en-US" dirty="0"/>
              <a:t>Note</a:t>
            </a:r>
          </a:p>
        </p:txBody>
      </p:sp>
      <p:cxnSp>
        <p:nvCxnSpPr>
          <p:cNvPr id="5" name="מחבר ישר 9">
            <a:extLst>
              <a:ext uri="{FF2B5EF4-FFF2-40B4-BE49-F238E27FC236}">
                <a16:creationId xmlns:a16="http://schemas.microsoft.com/office/drawing/2014/main" id="{20CB3970-0B07-45B5-8742-BDE66FCEAFAF}"/>
              </a:ext>
            </a:extLst>
          </p:cNvPr>
          <p:cNvCxnSpPr/>
          <p:nvPr userDrawn="1"/>
        </p:nvCxnSpPr>
        <p:spPr>
          <a:xfrm>
            <a:off x="609758" y="1140812"/>
            <a:ext cx="11582242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4256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hdr="0" dt="0"/>
  <p:txStyles>
    <p:titleStyle>
      <a:lvl1pPr algn="l" defTabSz="914400" rtl="0" eaLnBrk="1" latinLnBrk="0" hangingPunct="1">
        <a:lnSpc>
          <a:spcPts val="3000"/>
        </a:lnSpc>
        <a:spcBef>
          <a:spcPct val="0"/>
        </a:spcBef>
        <a:buNone/>
        <a:defRPr sz="3000" b="0" kern="1200" baseline="0">
          <a:solidFill>
            <a:schemeClr val="accent1"/>
          </a:solidFill>
          <a:latin typeface="+mn-lt"/>
          <a:ea typeface="+mj-ea"/>
          <a:cs typeface="Tahoma" panose="020B060403050404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800"/>
        </a:spcBef>
        <a:buFont typeface="Wingdings" panose="05000000000000000000" pitchFamily="2" charset="2"/>
        <a:buNone/>
        <a:defRPr sz="2400" kern="1200" baseline="0">
          <a:solidFill>
            <a:schemeClr val="tx1"/>
          </a:solidFill>
          <a:latin typeface="+mn-lt"/>
          <a:ea typeface="+mn-ea"/>
          <a:cs typeface="Tahoma" panose="020B0604030504040204" pitchFamily="34" charset="0"/>
        </a:defRPr>
      </a:lvl1pPr>
      <a:lvl2pPr marL="360000" indent="-360000" algn="l" defTabSz="914400" rtl="0" eaLnBrk="1" latinLnBrk="0" hangingPunct="1">
        <a:lnSpc>
          <a:spcPct val="100000"/>
        </a:lnSpc>
        <a:spcBef>
          <a:spcPts val="1200"/>
        </a:spcBef>
        <a:buClr>
          <a:schemeClr val="accent3"/>
        </a:buClr>
        <a:buSzPct val="120000"/>
        <a:buFontTx/>
        <a:buBlip>
          <a:blip r:embed="rId12"/>
        </a:buBlip>
        <a:defRPr sz="2400" kern="1200" baseline="0">
          <a:solidFill>
            <a:schemeClr val="tx1"/>
          </a:solidFill>
          <a:latin typeface="+mj-lt"/>
          <a:ea typeface="+mn-ea"/>
          <a:cs typeface="Tahoma" panose="020B0604030504040204" pitchFamily="34" charset="0"/>
        </a:defRPr>
      </a:lvl2pPr>
      <a:lvl3pPr marL="720000" indent="-360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2"/>
        </a:buClr>
        <a:buSzPct val="120000"/>
        <a:buFontTx/>
        <a:buBlip>
          <a:blip r:embed="rId12"/>
        </a:buBlip>
        <a:defRPr sz="2000" kern="1200" baseline="0">
          <a:solidFill>
            <a:schemeClr val="tx1"/>
          </a:solidFill>
          <a:latin typeface="+mj-lt"/>
          <a:ea typeface="+mn-ea"/>
          <a:cs typeface="Tahoma" panose="020B0604030504040204" pitchFamily="34" charset="0"/>
        </a:defRPr>
      </a:lvl3pPr>
      <a:lvl4pPr marL="1008000" indent="-288000" algn="l" defTabSz="914400" rtl="0" eaLnBrk="1" latinLnBrk="0" hangingPunct="1">
        <a:lnSpc>
          <a:spcPct val="100000"/>
        </a:lnSpc>
        <a:spcBef>
          <a:spcPts val="400"/>
        </a:spcBef>
        <a:buClr>
          <a:schemeClr val="accent2"/>
        </a:buClr>
        <a:buSzPct val="120000"/>
        <a:buFontTx/>
        <a:buBlip>
          <a:blip r:embed="rId12"/>
        </a:buBlip>
        <a:defRPr sz="1800" kern="1200" baseline="0">
          <a:solidFill>
            <a:schemeClr val="tx1"/>
          </a:solidFill>
          <a:latin typeface="+mj-lt"/>
          <a:ea typeface="+mn-ea"/>
          <a:cs typeface="Tahoma" panose="020B0604030504040204" pitchFamily="34" charset="0"/>
        </a:defRPr>
      </a:lvl4pPr>
      <a:lvl5pPr marL="360000" indent="-360000" algn="l" defTabSz="914400" rtl="0" eaLnBrk="1" latinLnBrk="0" hangingPunct="1">
        <a:lnSpc>
          <a:spcPct val="100000"/>
        </a:lnSpc>
        <a:spcBef>
          <a:spcPts val="1200"/>
        </a:spcBef>
        <a:buClr>
          <a:schemeClr val="accent2"/>
        </a:buClr>
        <a:buFont typeface="+mj-lt"/>
        <a:buAutoNum type="arabicPeriod"/>
        <a:defRPr sz="2400" kern="1200" baseline="0">
          <a:solidFill>
            <a:schemeClr val="tx1"/>
          </a:solidFill>
          <a:latin typeface="+mj-lt"/>
          <a:ea typeface="+mn-ea"/>
          <a:cs typeface="Tahoma" panose="020B0604030504040204" pitchFamily="34" charset="0"/>
        </a:defRPr>
      </a:lvl5pPr>
      <a:lvl6pPr marL="720000" indent="-360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2"/>
        </a:buClr>
        <a:buFont typeface="+mj-lt"/>
        <a:buAutoNum type="arabicParenR"/>
        <a:defRPr sz="2000" kern="1200" baseline="0">
          <a:solidFill>
            <a:schemeClr val="tx1"/>
          </a:solidFill>
          <a:latin typeface="+mj-lt"/>
          <a:ea typeface="+mn-ea"/>
          <a:cs typeface="Tahoma" panose="020B0604030504040204" pitchFamily="34" charset="0"/>
        </a:defRPr>
      </a:lvl6pPr>
      <a:lvl7pPr marL="1008000" indent="-288000" algn="l" defTabSz="914400" rtl="0" eaLnBrk="1" latinLnBrk="0" hangingPunct="1">
        <a:lnSpc>
          <a:spcPct val="100000"/>
        </a:lnSpc>
        <a:spcBef>
          <a:spcPts val="400"/>
        </a:spcBef>
        <a:buClr>
          <a:schemeClr val="accent2"/>
        </a:buClr>
        <a:buFont typeface="+mj-lt"/>
        <a:buAutoNum type="alphaLcParenR"/>
        <a:defRPr sz="1800" kern="1200" baseline="0">
          <a:solidFill>
            <a:schemeClr val="tx1"/>
          </a:solidFill>
          <a:latin typeface="+mj-lt"/>
          <a:ea typeface="+mn-ea"/>
          <a:cs typeface="Tahoma" panose="020B0604030504040204" pitchFamily="34" charset="0"/>
        </a:defRPr>
      </a:lvl7pPr>
      <a:lvl8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None/>
        <a:defRPr sz="1600" kern="1200" baseline="0">
          <a:solidFill>
            <a:schemeClr val="tx1"/>
          </a:solidFill>
          <a:latin typeface="+mj-lt"/>
          <a:ea typeface="+mn-ea"/>
          <a:cs typeface="Tahoma" panose="020B0604030504040204" pitchFamily="34" charset="0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>
          <p15:clr>
            <a:srgbClr val="A4A3A4"/>
          </p15:clr>
        </p15:guide>
        <p15:guide id="2" orient="horz" pos="3960">
          <p15:clr>
            <a:srgbClr val="F26B43"/>
          </p15:clr>
        </p15:guide>
        <p15:guide id="3" orient="horz" pos="345">
          <p15:clr>
            <a:srgbClr val="F26B43"/>
          </p15:clr>
        </p15:guide>
        <p15:guide id="4" pos="336">
          <p15:clr>
            <a:srgbClr val="F26B43"/>
          </p15:clr>
        </p15:guide>
        <p15:guide id="5" pos="7334">
          <p15:clr>
            <a:srgbClr val="F26B43"/>
          </p15:clr>
        </p15:guide>
        <p15:guide id="6" orient="horz" pos="1192">
          <p15:clr>
            <a:srgbClr val="A4A3A4"/>
          </p15:clr>
        </p15:guide>
        <p15:guide id="7" orient="horz" pos="960">
          <p15:clr>
            <a:srgbClr val="A4A3A4"/>
          </p15:clr>
        </p15:guide>
        <p15:guide id="9" orient="horz" pos="1420">
          <p15:clr>
            <a:srgbClr val="A4A3A4"/>
          </p15:clr>
        </p15:guide>
        <p15:guide id="12" orient="horz" pos="2160">
          <p15:clr>
            <a:srgbClr val="A4A3A4"/>
          </p15:clr>
        </p15:guide>
        <p15:guide id="13" orient="horz" pos="632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A7206F07-943A-4C11-8EA5-D0429DFBE5D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3F0214E5-63A6-497F-A3BD-8ED38FA13EC4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A2AC3883-8144-48CA-885F-20CC7A5926F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EEF6C838-0BC5-41DF-9C18-A2499BBA3D3D}"/>
              </a:ext>
            </a:extLst>
          </p:cNvPr>
          <p:cNvSpPr/>
          <p:nvPr userDrawn="1"/>
        </p:nvSpPr>
        <p:spPr bwMode="auto">
          <a:xfrm>
            <a:off x="11091334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F759391D-F711-473B-B511-5391321BFFD4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/>
          </a:p>
          <a:p>
            <a:pPr>
              <a:defRPr/>
            </a:pPr>
            <a:endParaRPr lang="en-GB" altLang="en-US" sz="1000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BF145206-4D0B-4F27-96B5-7396030F32B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3588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>
                <a:solidFill>
                  <a:schemeClr val="bg1"/>
                </a:solidFill>
              </a:rPr>
              <a:t>© 3GPP 2012</a:t>
            </a:r>
            <a:endParaRPr lang="en-GB" altLang="en-US" sz="1000"/>
          </a:p>
        </p:txBody>
      </p:sp>
      <p:sp>
        <p:nvSpPr>
          <p:cNvPr id="1031" name="Rectangle 16">
            <a:extLst>
              <a:ext uri="{FF2B5EF4-FFF2-40B4-BE49-F238E27FC236}">
                <a16:creationId xmlns:a16="http://schemas.microsoft.com/office/drawing/2014/main" id="{A4F83570-34CD-4404-B1E4-ACAE9E356F2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18701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/>
              <a:t>© 3GPP 2019</a:t>
            </a:r>
          </a:p>
        </p:txBody>
      </p:sp>
      <p:pic>
        <p:nvPicPr>
          <p:cNvPr id="1032" name="Picture 10" descr="3GPP_TM_RD.jpg">
            <a:extLst>
              <a:ext uri="{FF2B5EF4-FFF2-40B4-BE49-F238E27FC236}">
                <a16:creationId xmlns:a16="http://schemas.microsoft.com/office/drawing/2014/main" id="{439DDEE2-9AD6-455F-8B6C-5487305B3A7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8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0763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emf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4D18936B-5DC5-46EF-9DC3-ED97CA95ABC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111792" y="1958975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r>
              <a:rPr lang="en-GB" dirty="0"/>
              <a:t> </a:t>
            </a:r>
            <a:r>
              <a:rPr lang="en-US" sz="6000" b="1"/>
              <a:t>MEC update for SA6</a:t>
            </a:r>
            <a:br>
              <a:rPr lang="en-US" sz="6000" b="1" dirty="0"/>
            </a:br>
            <a:r>
              <a:rPr lang="en-GB" dirty="0">
                <a:latin typeface="Arial" pitchFamily="34" charset="0"/>
              </a:rPr>
              <a:t> </a:t>
            </a: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0195A3C1-9E2D-4672-B5D5-D28F4B682DF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>
                <a:latin typeface="Arial" panose="020B0604020202020204" pitchFamily="34" charset="0"/>
              </a:rPr>
              <a:t>Olaf Pollakowski</a:t>
            </a:r>
            <a:endParaRPr lang="en-US" altLang="en-US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3GPP delegate, Nokia</a:t>
            </a:r>
          </a:p>
          <a:p>
            <a:pPr>
              <a:lnSpc>
                <a:spcPct val="80000"/>
              </a:lnSpc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C4B821BA-AEE7-4BB8-9D53-E5B51CA5BA58}"/>
              </a:ext>
            </a:extLst>
          </p:cNvPr>
          <p:cNvSpPr/>
          <p:nvPr/>
        </p:nvSpPr>
        <p:spPr>
          <a:xfrm>
            <a:off x="6436265" y="1460403"/>
            <a:ext cx="4900895" cy="2376557"/>
          </a:xfrm>
          <a:prstGeom prst="roundRect">
            <a:avLst/>
          </a:prstGeom>
          <a:solidFill>
            <a:schemeClr val="bg2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234945" marR="0" lvl="0" indent="-23494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A0CBED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1FBE91F-49D2-4A35-8557-D16679D4B6F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sz="2400" dirty="0">
                <a:latin typeface="+mj-lt"/>
              </a:rPr>
              <a:t>Where are we now?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5B27CAA-5C9B-4D49-B0CD-AB3EE4F198A8}"/>
              </a:ext>
            </a:extLst>
          </p:cNvPr>
          <p:cNvSpPr txBox="1"/>
          <p:nvPr/>
        </p:nvSpPr>
        <p:spPr>
          <a:xfrm>
            <a:off x="5484196" y="4065094"/>
            <a:ext cx="6150887" cy="389302"/>
          </a:xfrm>
          <a:prstGeom prst="rect">
            <a:avLst/>
          </a:prstGeom>
          <a:noFill/>
        </p:spPr>
        <p:txBody>
          <a:bodyPr wrap="none" lIns="120000" tIns="120000" rIns="96000" bIns="62400" rtlCol="0">
            <a:spAutoFit/>
          </a:bodyPr>
          <a:lstStyle/>
          <a:p>
            <a:pPr marL="234945" marR="0" lvl="0" indent="-234945" algn="l" defTabSz="60958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33" b="1" i="0" u="none" strike="noStrike" kern="1200" cap="none" spc="0" normalizeH="0" baseline="0" noProof="0" dirty="0">
                <a:ln>
                  <a:noFill/>
                </a:ln>
                <a:solidFill>
                  <a:srgbClr val="3E484F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92 members - Operators – Technology Vendors – IT players – Application developers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67D8A1-DEBB-4BD5-AC5A-51184388DC94}"/>
              </a:ext>
            </a:extLst>
          </p:cNvPr>
          <p:cNvSpPr txBox="1"/>
          <p:nvPr/>
        </p:nvSpPr>
        <p:spPr>
          <a:xfrm>
            <a:off x="210186" y="1135737"/>
            <a:ext cx="10135824" cy="389302"/>
          </a:xfrm>
          <a:prstGeom prst="rect">
            <a:avLst/>
          </a:prstGeom>
          <a:noFill/>
        </p:spPr>
        <p:txBody>
          <a:bodyPr wrap="none" lIns="120000" tIns="120000" rIns="96000" bIns="62400" rtlCol="0">
            <a:spAutoFit/>
          </a:bodyPr>
          <a:lstStyle/>
          <a:p>
            <a:pPr marL="234945" marR="0" lvl="0" indent="-234945" algn="l" defTabSz="60958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33" b="1" i="0" u="none" strike="noStrike" kern="1200" cap="none" spc="0" normalizeH="0" baseline="0" noProof="0" dirty="0">
                <a:ln>
                  <a:noFill/>
                </a:ln>
                <a:solidFill>
                  <a:srgbClr val="3E484F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Foundation for Edge Computing created – Fully standardized solution to enable applications in distributed cloud created by ETSI MEC + 3GPP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D22F8566-E265-4025-84BF-52EA0B7233D9}"/>
              </a:ext>
            </a:extLst>
          </p:cNvPr>
          <p:cNvSpPr/>
          <p:nvPr/>
        </p:nvSpPr>
        <p:spPr>
          <a:xfrm>
            <a:off x="504214" y="1606025"/>
            <a:ext cx="2382159" cy="482689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96000" rIns="96000" bIns="9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34945" marR="0" lvl="0" indent="-234945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33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API Framework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0009E542-5333-4B9E-A4C7-3F3C2E28A311}"/>
              </a:ext>
            </a:extLst>
          </p:cNvPr>
          <p:cNvSpPr/>
          <p:nvPr/>
        </p:nvSpPr>
        <p:spPr>
          <a:xfrm>
            <a:off x="504214" y="2128849"/>
            <a:ext cx="2382159" cy="482689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96000" rIns="96000" bIns="9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34945" marR="0" lvl="0" indent="-234945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33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API Principles &amp; Guidelines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D0C8D626-8AAA-43D6-8D44-A47F433DBCEF}"/>
              </a:ext>
            </a:extLst>
          </p:cNvPr>
          <p:cNvSpPr/>
          <p:nvPr/>
        </p:nvSpPr>
        <p:spPr>
          <a:xfrm>
            <a:off x="504214" y="2651673"/>
            <a:ext cx="2382159" cy="482689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96000" rIns="96000" bIns="9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34945" marR="0" lvl="0" indent="-234945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33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Service exposure via </a:t>
            </a:r>
            <a:r>
              <a:rPr kumimoji="0" lang="en-GB" sz="133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standardized APIs</a:t>
            </a:r>
            <a:endParaRPr kumimoji="0" lang="en-GB" sz="1333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Arial" pitchFamily="34" charset="0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4EEF1F7-1A0B-476B-82EA-3DEA7A2BC738}"/>
              </a:ext>
            </a:extLst>
          </p:cNvPr>
          <p:cNvSpPr/>
          <p:nvPr/>
        </p:nvSpPr>
        <p:spPr>
          <a:xfrm>
            <a:off x="504213" y="3174496"/>
            <a:ext cx="2382159" cy="482689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96000" rIns="96000" bIns="9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34945" marR="0" lvl="0" indent="-234945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33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Management &amp; Orchestration of Applications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A2169910-593D-49F5-838E-040E11257FDE}"/>
              </a:ext>
            </a:extLst>
          </p:cNvPr>
          <p:cNvSpPr/>
          <p:nvPr/>
        </p:nvSpPr>
        <p:spPr>
          <a:xfrm>
            <a:off x="3464461" y="1605028"/>
            <a:ext cx="2382159" cy="482689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96000" rIns="96000" bIns="9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34945" marR="0" lvl="0" indent="-234945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33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Selection &amp; re-location of UPF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CD8C722E-97F7-4FA2-BCC7-2139A008315C}"/>
              </a:ext>
            </a:extLst>
          </p:cNvPr>
          <p:cNvSpPr/>
          <p:nvPr/>
        </p:nvSpPr>
        <p:spPr>
          <a:xfrm>
            <a:off x="3464459" y="2127658"/>
            <a:ext cx="2382159" cy="482689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96000" rIns="96000" bIns="9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34945" marR="0" lvl="0" indent="-234945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33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AF influence on traffic routing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BC6D8382-8B2C-43C7-9501-4EDE6928C83F}"/>
              </a:ext>
            </a:extLst>
          </p:cNvPr>
          <p:cNvSpPr/>
          <p:nvPr/>
        </p:nvSpPr>
        <p:spPr>
          <a:xfrm>
            <a:off x="3464459" y="2650289"/>
            <a:ext cx="2382159" cy="482689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96000" rIns="96000" bIns="9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34945" marR="0" lvl="0" indent="-234945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33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Mobility event notifications from SMF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21ABE4B-F333-45E6-A750-5CC577169150}"/>
              </a:ext>
            </a:extLst>
          </p:cNvPr>
          <p:cNvSpPr/>
          <p:nvPr/>
        </p:nvSpPr>
        <p:spPr>
          <a:xfrm>
            <a:off x="3445179" y="3172920"/>
            <a:ext cx="2382159" cy="482689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96000" rIns="96000" bIns="9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34945" marR="0" lvl="0" indent="-234945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33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Concurrent access to local and central DN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859BB1D-C01B-49B0-B9DE-56F06B8419A2}"/>
              </a:ext>
            </a:extLst>
          </p:cNvPr>
          <p:cNvSpPr txBox="1"/>
          <p:nvPr/>
        </p:nvSpPr>
        <p:spPr>
          <a:xfrm>
            <a:off x="2886371" y="2120242"/>
            <a:ext cx="537107" cy="840836"/>
          </a:xfrm>
          <a:prstGeom prst="rect">
            <a:avLst/>
          </a:prstGeom>
          <a:noFill/>
        </p:spPr>
        <p:txBody>
          <a:bodyPr wrap="none" lIns="120000" tIns="120000" rIns="96000" bIns="62400" rtlCol="0">
            <a:spAutoFit/>
          </a:bodyPr>
          <a:lstStyle/>
          <a:p>
            <a:pPr marL="234945" marR="0" lvl="0" indent="-234945" algn="l" defTabSz="60958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267" b="0" i="0" u="none" strike="noStrike" kern="1200" cap="none" spc="0" normalizeH="0" baseline="0" noProof="0" dirty="0">
                <a:ln>
                  <a:noFill/>
                </a:ln>
                <a:solidFill>
                  <a:srgbClr val="3E484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+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C2EC7B3-61FD-4596-AB3F-BC75AEE14AEA}"/>
              </a:ext>
            </a:extLst>
          </p:cNvPr>
          <p:cNvSpPr txBox="1"/>
          <p:nvPr/>
        </p:nvSpPr>
        <p:spPr>
          <a:xfrm>
            <a:off x="5850213" y="2131088"/>
            <a:ext cx="537107" cy="840836"/>
          </a:xfrm>
          <a:prstGeom prst="rect">
            <a:avLst/>
          </a:prstGeom>
          <a:noFill/>
        </p:spPr>
        <p:txBody>
          <a:bodyPr wrap="none" lIns="120000" tIns="120000" rIns="96000" bIns="62400" rtlCol="0">
            <a:spAutoFit/>
          </a:bodyPr>
          <a:lstStyle/>
          <a:p>
            <a:pPr marL="234945" marR="0" lvl="0" indent="-234945" algn="l" defTabSz="60958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267" b="0" i="0" u="none" strike="noStrike" kern="1200" cap="none" spc="0" normalizeH="0" baseline="0" noProof="0" dirty="0">
                <a:ln>
                  <a:noFill/>
                </a:ln>
                <a:solidFill>
                  <a:srgbClr val="3E484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=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8DFCB5E-ADEE-4FA7-BBE7-77EDC3F38E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3312" y="1590643"/>
            <a:ext cx="4255817" cy="2075088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12AA75B0-0727-4EEB-B475-D7D942461A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2397" y="3885549"/>
            <a:ext cx="2664851" cy="2505116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9C77D15A-8FB5-4C76-A49F-0AC80902D2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185755">
            <a:off x="275989" y="3914159"/>
            <a:ext cx="1356800" cy="120000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E077C40F-1CC1-49BD-BFE6-A71C40324D2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166664">
            <a:off x="291429" y="5217768"/>
            <a:ext cx="1340388" cy="1158697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49CFAE92-380C-4D2D-B6E9-3127F06FDC6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387143">
            <a:off x="3806414" y="4060579"/>
            <a:ext cx="1022635" cy="1422457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C0401F41-335E-4855-8943-6BFD8348864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387143">
            <a:off x="3372429" y="5055673"/>
            <a:ext cx="1006937" cy="1422459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35333C6-53F5-434E-B409-0FD266FC5CD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9267655">
            <a:off x="167941" y="1779712"/>
            <a:ext cx="707796" cy="39947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00DE96-BFA0-40A6-9782-DC6678379BC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9267655">
            <a:off x="3090497" y="1783135"/>
            <a:ext cx="709364" cy="40175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0" name="Title 14">
            <a:extLst>
              <a:ext uri="{FF2B5EF4-FFF2-40B4-BE49-F238E27FC236}">
                <a16:creationId xmlns:a16="http://schemas.microsoft.com/office/drawing/2014/main" id="{B367D470-3871-48A9-BA06-E61D6171A77A}"/>
              </a:ext>
            </a:extLst>
          </p:cNvPr>
          <p:cNvSpPr txBox="1">
            <a:spLocks/>
          </p:cNvSpPr>
          <p:nvPr/>
        </p:nvSpPr>
        <p:spPr>
          <a:xfrm>
            <a:off x="609759" y="274702"/>
            <a:ext cx="9525657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 algn="l" defTabSz="914400" rtl="0" eaLnBrk="1" latinLnBrk="0" hangingPunct="1">
              <a:lnSpc>
                <a:spcPts val="3000"/>
              </a:lnSpc>
              <a:spcBef>
                <a:spcPct val="0"/>
              </a:spcBef>
              <a:buNone/>
              <a:defRPr sz="3000" b="0" kern="1200" baseline="0">
                <a:solidFill>
                  <a:schemeClr val="accent1"/>
                </a:solidFill>
                <a:latin typeface="+mn-lt"/>
                <a:ea typeface="+mj-ea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3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Calibri" panose="020F0502020204030204"/>
                <a:ea typeface="+mj-ea"/>
                <a:cs typeface="Tahoma" panose="020B0604030504040204" pitchFamily="34" charset="0"/>
              </a:rPr>
              <a:t>ETSI MEC – What we have achieved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72BB5BC-5154-47E3-87A1-D3752565C99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182385" y="4556024"/>
            <a:ext cx="6987740" cy="177381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918EE02-ED30-499A-992C-5E678604231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054875" y="242802"/>
            <a:ext cx="1743607" cy="762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936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2400" dirty="0">
                <a:latin typeface="+mj-lt"/>
              </a:rPr>
              <a:t>Focused on application enablement &amp; APIs</a:t>
            </a:r>
          </a:p>
        </p:txBody>
      </p:sp>
      <p:sp>
        <p:nvSpPr>
          <p:cNvPr id="7" name="Rectangle 6"/>
          <p:cNvSpPr/>
          <p:nvPr/>
        </p:nvSpPr>
        <p:spPr>
          <a:xfrm>
            <a:off x="556801" y="1300619"/>
            <a:ext cx="2727393" cy="1653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609506" rtl="0" eaLnBrk="1" fontAlgn="auto" latinLnBrk="0" hangingPunct="1">
              <a:lnSpc>
                <a:spcPct val="120000"/>
              </a:lnSpc>
              <a:spcBef>
                <a:spcPts val="800"/>
              </a:spcBef>
              <a:spcAft>
                <a:spcPts val="0"/>
              </a:spcAft>
              <a:buClr>
                <a:srgbClr val="00C9FF"/>
              </a:buClr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24191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 Unicode MS" panose="020B0604020202020204" pitchFamily="34" charset="-128"/>
              </a:rPr>
              <a:t>Application Enablement</a:t>
            </a:r>
          </a:p>
          <a:p>
            <a:pPr marL="0" marR="0" lvl="0" indent="0" algn="ctr" defTabSz="609506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C9FF"/>
              </a:buClr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24191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 Unicode MS" panose="020B0604020202020204" pitchFamily="34" charset="-128"/>
              </a:rPr>
              <a:t>(API Framework) </a:t>
            </a:r>
          </a:p>
        </p:txBody>
      </p:sp>
      <p:sp>
        <p:nvSpPr>
          <p:cNvPr id="8" name="Rectangle 7"/>
          <p:cNvSpPr/>
          <p:nvPr/>
        </p:nvSpPr>
        <p:spPr>
          <a:xfrm>
            <a:off x="6170849" y="1300619"/>
            <a:ext cx="2727393" cy="1653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609506" rtl="0" eaLnBrk="1" fontAlgn="auto" latinLnBrk="0" hangingPunct="1">
              <a:lnSpc>
                <a:spcPct val="120000"/>
              </a:lnSpc>
              <a:spcBef>
                <a:spcPts val="800"/>
              </a:spcBef>
              <a:spcAft>
                <a:spcPts val="0"/>
              </a:spcAft>
              <a:buClr>
                <a:srgbClr val="00C9FF"/>
              </a:buClr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24191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 Unicode MS" panose="020B0604020202020204" pitchFamily="34" charset="-128"/>
              </a:rPr>
              <a:t>Specific service-related  APIs</a:t>
            </a:r>
          </a:p>
        </p:txBody>
      </p:sp>
      <p:sp>
        <p:nvSpPr>
          <p:cNvPr id="9" name="Rectangle 8"/>
          <p:cNvSpPr/>
          <p:nvPr/>
        </p:nvSpPr>
        <p:spPr>
          <a:xfrm>
            <a:off x="8977874" y="1300619"/>
            <a:ext cx="2804780" cy="1653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609506" rtl="0" eaLnBrk="1" fontAlgn="auto" latinLnBrk="0" hangingPunct="1">
              <a:lnSpc>
                <a:spcPct val="120000"/>
              </a:lnSpc>
              <a:spcBef>
                <a:spcPts val="800"/>
              </a:spcBef>
              <a:spcAft>
                <a:spcPts val="0"/>
              </a:spcAft>
              <a:buClr>
                <a:srgbClr val="00C9FF"/>
              </a:buClr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24191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 Unicode MS" panose="020B0604020202020204" pitchFamily="34" charset="-128"/>
              </a:rPr>
              <a:t>Management and Orchestration related APIs</a:t>
            </a:r>
          </a:p>
        </p:txBody>
      </p:sp>
      <p:sp>
        <p:nvSpPr>
          <p:cNvPr id="10" name="Rectangle 9"/>
          <p:cNvSpPr/>
          <p:nvPr/>
        </p:nvSpPr>
        <p:spPr>
          <a:xfrm>
            <a:off x="3363825" y="1300619"/>
            <a:ext cx="2727393" cy="1653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609506" rtl="0" eaLnBrk="1" fontAlgn="auto" latinLnBrk="0" hangingPunct="1">
              <a:lnSpc>
                <a:spcPct val="120000"/>
              </a:lnSpc>
              <a:spcBef>
                <a:spcPts val="800"/>
              </a:spcBef>
              <a:spcAft>
                <a:spcPts val="0"/>
              </a:spcAft>
              <a:buClr>
                <a:srgbClr val="00C9FF"/>
              </a:buClr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24191"/>
                </a:solidFill>
                <a:effectLst/>
                <a:uLnTx/>
                <a:uFillTx/>
                <a:latin typeface="Calibri" panose="020F0502020204030204"/>
                <a:ea typeface="Arial Unicode MS" panose="020B0604020202020204" pitchFamily="34" charset="-128"/>
                <a:cs typeface="Arial Unicode MS" panose="020B0604020202020204" pitchFamily="34" charset="-128"/>
              </a:rPr>
              <a:t>API Principles 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556800" y="2087893"/>
            <a:ext cx="2665371" cy="0"/>
          </a:xfrm>
          <a:prstGeom prst="line">
            <a:avLst/>
          </a:prstGeom>
          <a:ln w="28575" cmpd="sng">
            <a:solidFill>
              <a:schemeClr val="accent3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3326233" y="1300619"/>
            <a:ext cx="0" cy="4816704"/>
          </a:xfrm>
          <a:prstGeom prst="line">
            <a:avLst/>
          </a:prstGeom>
          <a:ln w="19050" cmpd="sng">
            <a:solidFill>
              <a:schemeClr val="accent3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6133257" y="1300619"/>
            <a:ext cx="0" cy="4816704"/>
          </a:xfrm>
          <a:prstGeom prst="line">
            <a:avLst/>
          </a:prstGeom>
          <a:ln w="19050" cmpd="sng">
            <a:solidFill>
              <a:schemeClr val="accent3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8943153" y="1300619"/>
            <a:ext cx="0" cy="4816704"/>
          </a:xfrm>
          <a:prstGeom prst="line">
            <a:avLst/>
          </a:prstGeom>
          <a:ln w="19050" cmpd="sng">
            <a:solidFill>
              <a:schemeClr val="accent3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9039896" y="2087893"/>
            <a:ext cx="2665371" cy="0"/>
          </a:xfrm>
          <a:prstGeom prst="line">
            <a:avLst/>
          </a:prstGeom>
          <a:ln w="28575" cmpd="sng">
            <a:solidFill>
              <a:schemeClr val="accent3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3394835" y="2087893"/>
            <a:ext cx="2665371" cy="0"/>
          </a:xfrm>
          <a:prstGeom prst="line">
            <a:avLst/>
          </a:prstGeom>
          <a:ln w="28575" cmpd="sng">
            <a:solidFill>
              <a:schemeClr val="accent3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6218857" y="2087893"/>
            <a:ext cx="2665371" cy="0"/>
          </a:xfrm>
          <a:prstGeom prst="line">
            <a:avLst/>
          </a:prstGeom>
          <a:ln w="28575" cmpd="sng">
            <a:solidFill>
              <a:schemeClr val="accent3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Rectangle 32"/>
          <p:cNvSpPr/>
          <p:nvPr/>
        </p:nvSpPr>
        <p:spPr>
          <a:xfrm>
            <a:off x="8961827" y="2135215"/>
            <a:ext cx="285931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09506" rtl="0" eaLnBrk="1" fontAlgn="auto" latinLnBrk="0" hangingPunct="1">
              <a:lnSpc>
                <a:spcPct val="120000"/>
              </a:lnSpc>
              <a:spcBef>
                <a:spcPts val="800"/>
              </a:spcBef>
              <a:spcAft>
                <a:spcPts val="0"/>
              </a:spcAft>
              <a:buClr>
                <a:srgbClr val="00C9FF"/>
              </a:buClr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Facilitate the running of applications </a:t>
            </a:r>
            <a:r>
              <a:rPr kumimoji="0" lang="en-US" sz="1400" b="1" i="1" u="none" strike="noStrike" kern="120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at the correct location at the right time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, based on technical and business parameters</a:t>
            </a:r>
          </a:p>
        </p:txBody>
      </p:sp>
      <p:sp>
        <p:nvSpPr>
          <p:cNvPr id="34" name="Rectangle 33"/>
          <p:cNvSpPr/>
          <p:nvPr/>
        </p:nvSpPr>
        <p:spPr>
          <a:xfrm>
            <a:off x="6184254" y="2135215"/>
            <a:ext cx="2671948" cy="1848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09506" rtl="0" eaLnBrk="1" fontAlgn="auto" latinLnBrk="0" hangingPunct="1">
              <a:lnSpc>
                <a:spcPct val="120000"/>
              </a:lnSpc>
              <a:spcBef>
                <a:spcPts val="800"/>
              </a:spcBef>
              <a:spcAft>
                <a:spcPts val="0"/>
              </a:spcAft>
              <a:buClr>
                <a:srgbClr val="00C9FF"/>
              </a:buClr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Services </a:t>
            </a:r>
            <a:r>
              <a:rPr kumimoji="0" lang="en-US" sz="1400" b="1" i="1" u="none" strike="noStrike" kern="120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expose network and context information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 via specific service-related APIs.</a:t>
            </a:r>
          </a:p>
          <a:p>
            <a:pPr marL="0" marR="0" lvl="0" indent="0" algn="l" defTabSz="609506" rtl="0" eaLnBrk="1" fontAlgn="auto" latinLnBrk="0" hangingPunct="1">
              <a:lnSpc>
                <a:spcPct val="120000"/>
              </a:lnSpc>
              <a:spcBef>
                <a:spcPts val="1600"/>
              </a:spcBef>
              <a:spcAft>
                <a:spcPts val="0"/>
              </a:spcAft>
              <a:buClr>
                <a:srgbClr val="00C9FF"/>
              </a:buClr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A different set of services may be applicable at different locations  </a:t>
            </a:r>
          </a:p>
        </p:txBody>
      </p:sp>
      <p:sp>
        <p:nvSpPr>
          <p:cNvPr id="35" name="Rectangle 34"/>
          <p:cNvSpPr/>
          <p:nvPr/>
        </p:nvSpPr>
        <p:spPr>
          <a:xfrm>
            <a:off x="524325" y="2135215"/>
            <a:ext cx="2727393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09506" rtl="0" eaLnBrk="1" fontAlgn="auto" latinLnBrk="0" hangingPunct="1">
              <a:lnSpc>
                <a:spcPct val="120000"/>
              </a:lnSpc>
              <a:spcBef>
                <a:spcPts val="800"/>
              </a:spcBef>
              <a:spcAft>
                <a:spcPts val="0"/>
              </a:spcAft>
              <a:buClr>
                <a:srgbClr val="00C9FF"/>
              </a:buClr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A framework for delivering services which may be consumed or offered by (</a:t>
            </a:r>
            <a:r>
              <a:rPr kumimoji="0" lang="en-US" sz="1400" b="1" i="1" u="none" strike="noStrike" kern="120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locally hosted or remote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) authorized applications. It enables:</a:t>
            </a:r>
          </a:p>
          <a:p>
            <a:pPr marL="380990" marR="0" lvl="0" indent="-230712" algn="l" defTabSz="609506" rtl="0" eaLnBrk="1" fontAlgn="auto" latinLnBrk="0" hangingPunct="1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registration, announcement, discovery and notification of services; </a:t>
            </a:r>
          </a:p>
          <a:p>
            <a:pPr marL="380990" marR="0" lvl="0" indent="-230712" algn="l" defTabSz="609506" rtl="0" eaLnBrk="1" fontAlgn="auto" latinLnBrk="0" hangingPunct="1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authentication and authorization of applications providing and consuming services;</a:t>
            </a:r>
          </a:p>
          <a:p>
            <a:pPr marL="380990" marR="0" lvl="0" indent="-230712" algn="l" defTabSz="609506" rtl="0" eaLnBrk="1" fontAlgn="auto" latinLnBrk="0" hangingPunct="1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communication support for services (query/response and notifications).</a:t>
            </a:r>
          </a:p>
        </p:txBody>
      </p:sp>
      <p:sp>
        <p:nvSpPr>
          <p:cNvPr id="37" name="Rectangle 36"/>
          <p:cNvSpPr/>
          <p:nvPr/>
        </p:nvSpPr>
        <p:spPr>
          <a:xfrm>
            <a:off x="3415429" y="2135215"/>
            <a:ext cx="2727393" cy="4122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09506" rtl="0" eaLnBrk="1" fontAlgn="auto" latinLnBrk="0" hangingPunct="1">
              <a:lnSpc>
                <a:spcPct val="120000"/>
              </a:lnSpc>
              <a:spcBef>
                <a:spcPts val="800"/>
              </a:spcBef>
              <a:spcAft>
                <a:spcPts val="0"/>
              </a:spcAft>
              <a:buClr>
                <a:srgbClr val="00C9FF"/>
              </a:buClr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A set of API principles and guidance for developing and documenting APIs inside or outside ETSI which </a:t>
            </a:r>
            <a:r>
              <a:rPr kumimoji="0" lang="en-US" sz="1400" b="1" i="1" u="none" strike="noStrike" kern="120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ensures that a consistent set of APIs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are used by developers. </a:t>
            </a:r>
          </a:p>
          <a:p>
            <a:pPr marL="0" marR="0" lvl="0" indent="0" algn="l" defTabSz="609506" rtl="0" eaLnBrk="1" fontAlgn="auto" latinLnBrk="0" hangingPunct="1">
              <a:lnSpc>
                <a:spcPct val="120000"/>
              </a:lnSpc>
              <a:spcBef>
                <a:spcPts val="1600"/>
              </a:spcBef>
              <a:spcAft>
                <a:spcPts val="0"/>
              </a:spcAft>
              <a:buClr>
                <a:srgbClr val="00C9FF"/>
              </a:buClr>
              <a:buSzTx/>
              <a:buFontTx/>
              <a:buNone/>
              <a:tabLst/>
              <a:defRPr/>
            </a:pPr>
            <a:r>
              <a:rPr kumimoji="0" lang="en-US" sz="1400" b="1" i="1" u="none" strike="noStrike" kern="120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The work was inspired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by the TMF and OMA best practices.</a:t>
            </a:r>
          </a:p>
          <a:p>
            <a:pPr marL="0" marR="0" lvl="0" indent="0" algn="l" defTabSz="609506" rtl="0" eaLnBrk="1" fontAlgn="auto" latinLnBrk="0" hangingPunct="1">
              <a:lnSpc>
                <a:spcPct val="120000"/>
              </a:lnSpc>
              <a:spcBef>
                <a:spcPts val="1600"/>
              </a:spcBef>
              <a:spcAft>
                <a:spcPts val="0"/>
              </a:spcAft>
              <a:buClr>
                <a:srgbClr val="00C9FF"/>
              </a:buClr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The APIs are designed to be </a:t>
            </a:r>
            <a:r>
              <a:rPr kumimoji="0" lang="en-US" sz="1400" b="1" i="1" u="none" strike="noStrike" kern="120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application-developer friendly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and easy to implement so as to </a:t>
            </a:r>
            <a:r>
              <a:rPr kumimoji="0" lang="en-US" sz="1400" b="1" i="1" u="none" strike="noStrike" kern="120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stimulate innovation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and foster the development of applications.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F60F150-7C2F-4AF2-B302-AFF1510A23EE}"/>
              </a:ext>
            </a:extLst>
          </p:cNvPr>
          <p:cNvSpPr/>
          <p:nvPr/>
        </p:nvSpPr>
        <p:spPr>
          <a:xfrm>
            <a:off x="0" y="6301398"/>
            <a:ext cx="12192000" cy="412421"/>
          </a:xfrm>
          <a:prstGeom prst="rect">
            <a:avLst/>
          </a:prstGeom>
          <a:solidFill>
            <a:schemeClr val="accent2"/>
          </a:solidFill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Nokia Pure Text Light" charset="0"/>
                <a:cs typeface="Arial" panose="020B0604020202020204" pitchFamily="34" charset="0"/>
              </a:rPr>
              <a:t>Enables a myriad of new use cases across multiple sectors as well as innovative business opportunities</a:t>
            </a:r>
          </a:p>
        </p:txBody>
      </p:sp>
      <p:sp>
        <p:nvSpPr>
          <p:cNvPr id="23" name="Title 14">
            <a:extLst>
              <a:ext uri="{FF2B5EF4-FFF2-40B4-BE49-F238E27FC236}">
                <a16:creationId xmlns:a16="http://schemas.microsoft.com/office/drawing/2014/main" id="{32E3A697-65EB-4DC0-935E-C4079808856D}"/>
              </a:ext>
            </a:extLst>
          </p:cNvPr>
          <p:cNvSpPr txBox="1">
            <a:spLocks/>
          </p:cNvSpPr>
          <p:nvPr/>
        </p:nvSpPr>
        <p:spPr>
          <a:xfrm>
            <a:off x="609759" y="274702"/>
            <a:ext cx="9525657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 algn="l" defTabSz="914400" rtl="0" eaLnBrk="1" latinLnBrk="0" hangingPunct="1">
              <a:lnSpc>
                <a:spcPts val="3000"/>
              </a:lnSpc>
              <a:spcBef>
                <a:spcPct val="0"/>
              </a:spcBef>
              <a:buNone/>
              <a:defRPr sz="3000" b="0" kern="1200" baseline="0">
                <a:solidFill>
                  <a:schemeClr val="accent1"/>
                </a:solidFill>
                <a:latin typeface="+mn-lt"/>
                <a:ea typeface="+mj-ea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3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Calibri" panose="020F0502020204030204"/>
                <a:ea typeface="+mj-ea"/>
                <a:cs typeface="Tahoma" panose="020B0604030504040204" pitchFamily="34" charset="0"/>
              </a:rPr>
              <a:t>ETSI MEC – Foundation for Edge Computing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49C6994-0686-4D95-BCB7-08A18452BD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4890" y="214413"/>
            <a:ext cx="1743607" cy="762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7604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E1C686E-34C2-475D-AF9A-50D9612A99DB}"/>
              </a:ext>
            </a:extLst>
          </p:cNvPr>
          <p:cNvSpPr txBox="1"/>
          <p:nvPr/>
        </p:nvSpPr>
        <p:spPr>
          <a:xfrm>
            <a:off x="1701587" y="6283427"/>
            <a:ext cx="82798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49263" indent="-449263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rgbClr val="001135"/>
                </a:solidFill>
                <a:latin typeface="Nokia Pure Text Light"/>
              </a:rPr>
              <a:t>* Device = e.g. UE or laptop w internet connectivity  |  CFS = Customer Facing Service  |  LCM = LifeCycle Management 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B267F17-1096-4000-B6E8-BC3F14C4233F}"/>
              </a:ext>
            </a:extLst>
          </p:cNvPr>
          <p:cNvSpPr/>
          <p:nvPr/>
        </p:nvSpPr>
        <p:spPr>
          <a:xfrm>
            <a:off x="7716644" y="1402584"/>
            <a:ext cx="3557239" cy="451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457141" eaLnBrk="0" fontAlgn="base" hangingPunct="0">
              <a:lnSpc>
                <a:spcPct val="120000"/>
              </a:lnSpc>
              <a:spcBef>
                <a:spcPts val="2400"/>
              </a:spcBef>
              <a:buClr>
                <a:srgbClr val="00C9FF"/>
              </a:buClr>
              <a:buSzPct val="120000"/>
            </a:pPr>
            <a:r>
              <a:rPr lang="en-GB" sz="1100" b="1" dirty="0">
                <a:solidFill>
                  <a:srgbClr val="124191"/>
                </a:solidFill>
                <a:latin typeface="Nokia Pure Text Light"/>
              </a:rPr>
              <a:t>MEC Management and orchestration </a:t>
            </a:r>
          </a:p>
          <a:p>
            <a:pPr marL="115888" lvl="2" defTabSz="457141" fontAlgn="base">
              <a:lnSpc>
                <a:spcPct val="120000"/>
              </a:lnSpc>
              <a:spcBef>
                <a:spcPts val="300"/>
              </a:spcBef>
              <a:buClr>
                <a:srgbClr val="FFFFFF">
                  <a:lumMod val="50000"/>
                </a:srgbClr>
              </a:buClr>
              <a:defRPr/>
            </a:pPr>
            <a:r>
              <a:rPr lang="en-GB" sz="1100" dirty="0">
                <a:solidFill>
                  <a:srgbClr val="4D5766"/>
                </a:solidFill>
                <a:latin typeface="Nokia Pure Text Light"/>
              </a:rPr>
              <a:t>Facilitates running applications at the right location at the right time, based on technical and business parameters. Applications can be onboarded directly, via the CFS portal, or from Device (UE).</a:t>
            </a:r>
          </a:p>
          <a:p>
            <a:pPr marL="0" lvl="1" defTabSz="457141" eaLnBrk="0" fontAlgn="base" hangingPunct="0">
              <a:lnSpc>
                <a:spcPct val="120000"/>
              </a:lnSpc>
              <a:spcBef>
                <a:spcPts val="600"/>
              </a:spcBef>
              <a:buClr>
                <a:srgbClr val="00C9FF"/>
              </a:buClr>
              <a:buSzPct val="120000"/>
            </a:pPr>
            <a:r>
              <a:rPr lang="en-GB" sz="1100" b="1" dirty="0">
                <a:solidFill>
                  <a:srgbClr val="124191"/>
                </a:solidFill>
                <a:latin typeface="Nokia Pure Text Light"/>
              </a:rPr>
              <a:t>MEC Host</a:t>
            </a:r>
          </a:p>
          <a:p>
            <a:pPr marL="115888" lvl="2" defTabSz="457141" fontAlgn="base">
              <a:lnSpc>
                <a:spcPct val="120000"/>
              </a:lnSpc>
              <a:spcBef>
                <a:spcPts val="300"/>
              </a:spcBef>
              <a:buClr>
                <a:srgbClr val="FFFFFF">
                  <a:lumMod val="50000"/>
                </a:srgbClr>
              </a:buClr>
              <a:defRPr/>
            </a:pPr>
            <a:r>
              <a:rPr lang="en-GB" sz="1100" dirty="0">
                <a:solidFill>
                  <a:srgbClr val="4D5766"/>
                </a:solidFill>
                <a:latin typeface="Nokia Pure Text Light"/>
              </a:rPr>
              <a:t>Offers virtualisation infrastructure to run mobile edge applications (possibly alongside with network functions)</a:t>
            </a:r>
          </a:p>
          <a:p>
            <a:pPr marL="0" lvl="1" defTabSz="457141" eaLnBrk="0" fontAlgn="base" hangingPunct="0">
              <a:lnSpc>
                <a:spcPct val="120000"/>
              </a:lnSpc>
              <a:spcBef>
                <a:spcPts val="600"/>
              </a:spcBef>
              <a:buClr>
                <a:srgbClr val="00C9FF"/>
              </a:buClr>
              <a:buSzPct val="120000"/>
            </a:pPr>
            <a:r>
              <a:rPr lang="en-GB" sz="1100" b="1" dirty="0">
                <a:solidFill>
                  <a:srgbClr val="124191"/>
                </a:solidFill>
                <a:latin typeface="Nokia Pure Text Light"/>
              </a:rPr>
              <a:t>MEC Platform</a:t>
            </a:r>
          </a:p>
          <a:p>
            <a:pPr marL="115888" lvl="2" defTabSz="457141" fontAlgn="base">
              <a:lnSpc>
                <a:spcPct val="120000"/>
              </a:lnSpc>
              <a:spcBef>
                <a:spcPts val="300"/>
              </a:spcBef>
              <a:buClr>
                <a:srgbClr val="FFFFFF">
                  <a:lumMod val="50000"/>
                </a:srgbClr>
              </a:buClr>
              <a:defRPr/>
            </a:pPr>
            <a:r>
              <a:rPr lang="en-US" sz="1100" dirty="0">
                <a:solidFill>
                  <a:srgbClr val="4D5766"/>
                </a:solidFill>
                <a:latin typeface="Nokia Pure Text Light"/>
              </a:rPr>
              <a:t>An environment where applications can discover, advertise, consume and offer mobile edge services.  </a:t>
            </a:r>
          </a:p>
          <a:p>
            <a:pPr marL="115888" lvl="2" defTabSz="457141" fontAlgn="base">
              <a:lnSpc>
                <a:spcPct val="120000"/>
              </a:lnSpc>
              <a:spcBef>
                <a:spcPts val="300"/>
              </a:spcBef>
              <a:buClr>
                <a:srgbClr val="FFFFFF">
                  <a:lumMod val="50000"/>
                </a:srgbClr>
              </a:buClr>
              <a:defRPr/>
            </a:pPr>
            <a:r>
              <a:rPr lang="en-US" sz="1100" dirty="0">
                <a:solidFill>
                  <a:srgbClr val="4D5766"/>
                </a:solidFill>
                <a:latin typeface="Nokia Pure Text Light"/>
              </a:rPr>
              <a:t>Controls the data-plane based on traffic rules</a:t>
            </a:r>
          </a:p>
          <a:p>
            <a:pPr marL="0" lvl="1" defTabSz="457141" eaLnBrk="0" fontAlgn="base" hangingPunct="0">
              <a:lnSpc>
                <a:spcPct val="120000"/>
              </a:lnSpc>
              <a:spcBef>
                <a:spcPts val="600"/>
              </a:spcBef>
              <a:buClr>
                <a:srgbClr val="00C9FF"/>
              </a:buClr>
              <a:buSzPct val="120000"/>
              <a:defRPr/>
            </a:pPr>
            <a:r>
              <a:rPr lang="en-GB" sz="1100" b="1" dirty="0">
                <a:solidFill>
                  <a:srgbClr val="124191"/>
                </a:solidFill>
                <a:latin typeface="Nokia Pure Text Light"/>
              </a:rPr>
              <a:t>MEC Services</a:t>
            </a:r>
          </a:p>
          <a:p>
            <a:pPr marL="115888" lvl="2" defTabSz="457141" fontAlgn="base">
              <a:lnSpc>
                <a:spcPct val="120000"/>
              </a:lnSpc>
              <a:spcBef>
                <a:spcPts val="300"/>
              </a:spcBef>
              <a:buClr>
                <a:srgbClr val="FFFFFF">
                  <a:lumMod val="50000"/>
                </a:srgbClr>
              </a:buClr>
              <a:defRPr/>
            </a:pPr>
            <a:r>
              <a:rPr lang="en-US" sz="1100" dirty="0">
                <a:solidFill>
                  <a:srgbClr val="4D5766"/>
                </a:solidFill>
                <a:latin typeface="Nokia Pure Text Light"/>
              </a:rPr>
              <a:t>Exposes network and context information, such as:</a:t>
            </a:r>
          </a:p>
          <a:p>
            <a:pPr marL="287338" lvl="2" indent="-117475" defTabSz="457141" fontAlgn="base">
              <a:lnSpc>
                <a:spcPct val="120000"/>
              </a:lnSpc>
              <a:spcBef>
                <a:spcPts val="300"/>
              </a:spcBef>
              <a:buClr>
                <a:srgbClr val="FFFFFF">
                  <a:lumMod val="50000"/>
                </a:srgbClr>
              </a:buClr>
              <a:buFont typeface="Arial" panose="020B0604020202020204" pitchFamily="34" charset="0"/>
              <a:buChar char="•"/>
              <a:defRPr/>
            </a:pPr>
            <a:r>
              <a:rPr lang="en-US" sz="1100" dirty="0">
                <a:solidFill>
                  <a:srgbClr val="4D5766"/>
                </a:solidFill>
                <a:latin typeface="Nokia Pure Text Light"/>
              </a:rPr>
              <a:t>Radio network information service </a:t>
            </a:r>
          </a:p>
          <a:p>
            <a:pPr marL="287338" lvl="2" indent="-117475" defTabSz="457141" fontAlgn="base">
              <a:lnSpc>
                <a:spcPct val="120000"/>
              </a:lnSpc>
              <a:spcBef>
                <a:spcPts val="300"/>
              </a:spcBef>
              <a:buClr>
                <a:srgbClr val="FFFFFF">
                  <a:lumMod val="50000"/>
                </a:srgbClr>
              </a:buClr>
              <a:buFont typeface="Arial" panose="020B0604020202020204" pitchFamily="34" charset="0"/>
              <a:buChar char="•"/>
              <a:defRPr/>
            </a:pPr>
            <a:r>
              <a:rPr lang="en-US" sz="1100" dirty="0">
                <a:solidFill>
                  <a:srgbClr val="4D5766"/>
                </a:solidFill>
                <a:latin typeface="Nokia Pure Text Light"/>
              </a:rPr>
              <a:t>Location information service</a:t>
            </a:r>
          </a:p>
          <a:p>
            <a:pPr marL="287338" lvl="2" indent="-117475" defTabSz="457141" fontAlgn="base">
              <a:lnSpc>
                <a:spcPct val="120000"/>
              </a:lnSpc>
              <a:spcBef>
                <a:spcPts val="300"/>
              </a:spcBef>
              <a:buClr>
                <a:srgbClr val="FFFFFF">
                  <a:lumMod val="50000"/>
                </a:srgbClr>
              </a:buClr>
              <a:buFont typeface="Arial" panose="020B0604020202020204" pitchFamily="34" charset="0"/>
              <a:buChar char="•"/>
              <a:defRPr/>
            </a:pPr>
            <a:r>
              <a:rPr lang="en-US" sz="1100" dirty="0">
                <a:solidFill>
                  <a:srgbClr val="4D5766"/>
                </a:solidFill>
                <a:latin typeface="Nokia Pure Text Light"/>
              </a:rPr>
              <a:t>Bandwidth manager service</a:t>
            </a:r>
          </a:p>
          <a:p>
            <a:pPr marL="287338" lvl="2" indent="-117475" defTabSz="457141" fontAlgn="base">
              <a:lnSpc>
                <a:spcPct val="120000"/>
              </a:lnSpc>
              <a:spcBef>
                <a:spcPts val="300"/>
              </a:spcBef>
              <a:buClr>
                <a:srgbClr val="FFFFFF">
                  <a:lumMod val="50000"/>
                </a:srgbClr>
              </a:buClr>
              <a:buFont typeface="Arial" panose="020B0604020202020204" pitchFamily="34" charset="0"/>
              <a:buChar char="•"/>
              <a:defRPr/>
            </a:pPr>
            <a:r>
              <a:rPr lang="en-US" sz="1100" dirty="0">
                <a:solidFill>
                  <a:srgbClr val="4D5766"/>
                </a:solidFill>
                <a:latin typeface="Nokia Pure Text Light"/>
                <a:sym typeface="Wingdings" panose="05000000000000000000" pitchFamily="2" charset="2"/>
              </a:rPr>
              <a:t>UE Identity Service</a:t>
            </a:r>
            <a:endParaRPr lang="en-GB" sz="1100" dirty="0">
              <a:solidFill>
                <a:srgbClr val="4D5766"/>
              </a:solidFill>
              <a:latin typeface="Nokia Pure Text Light"/>
              <a:sym typeface="Wingdings" panose="05000000000000000000" pitchFamily="2" charset="2"/>
            </a:endParaRPr>
          </a:p>
        </p:txBody>
      </p:sp>
      <p:sp>
        <p:nvSpPr>
          <p:cNvPr id="5" name="Title 14">
            <a:extLst>
              <a:ext uri="{FF2B5EF4-FFF2-40B4-BE49-F238E27FC236}">
                <a16:creationId xmlns:a16="http://schemas.microsoft.com/office/drawing/2014/main" id="{143FD66D-2F84-496A-8A2E-5A435BDF850A}"/>
              </a:ext>
            </a:extLst>
          </p:cNvPr>
          <p:cNvSpPr txBox="1">
            <a:spLocks/>
          </p:cNvSpPr>
          <p:nvPr/>
        </p:nvSpPr>
        <p:spPr>
          <a:xfrm>
            <a:off x="609759" y="274702"/>
            <a:ext cx="9525657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 algn="l" defTabSz="914400" rtl="0" eaLnBrk="1" latinLnBrk="0" hangingPunct="1">
              <a:lnSpc>
                <a:spcPts val="3000"/>
              </a:lnSpc>
              <a:spcBef>
                <a:spcPct val="0"/>
              </a:spcBef>
              <a:buNone/>
              <a:defRPr sz="3000" b="0" kern="1200" baseline="0">
                <a:solidFill>
                  <a:schemeClr val="accent1"/>
                </a:solidFill>
                <a:latin typeface="+mn-lt"/>
                <a:ea typeface="+mj-ea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3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Calibri" panose="020F0502020204030204"/>
                <a:ea typeface="+mj-ea"/>
                <a:cs typeface="Tahoma" panose="020B0604030504040204" pitchFamily="34" charset="0"/>
              </a:rPr>
              <a:t>ETSI MEC – Reference Architecture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05423D8-E2F7-421B-B859-D1CFED92B2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644" y="1306011"/>
            <a:ext cx="7239000" cy="46672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0503A90-74DB-45FA-BAB1-6A40BDFC51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71403" y="211199"/>
            <a:ext cx="1743607" cy="762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3653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 idx="4294967295"/>
          </p:nvPr>
        </p:nvSpPr>
        <p:spPr>
          <a:xfrm>
            <a:off x="609759" y="274702"/>
            <a:ext cx="9525657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/>
          <a:p>
            <a:r>
              <a:rPr lang="en-US" altLang="en-US" dirty="0"/>
              <a:t>Now in our 2</a:t>
            </a:r>
            <a:r>
              <a:rPr lang="en-US" altLang="en-US" baseline="30000" dirty="0"/>
              <a:t>nd</a:t>
            </a:r>
            <a:r>
              <a:rPr lang="en-US" altLang="en-US" dirty="0"/>
              <a:t> 3-year Phase of work</a:t>
            </a:r>
          </a:p>
        </p:txBody>
      </p:sp>
      <p:sp>
        <p:nvSpPr>
          <p:cNvPr id="27651" name="Footer Placeholder 3"/>
          <p:cNvSpPr>
            <a:spLocks noGrp="1"/>
          </p:cNvSpPr>
          <p:nvPr>
            <p:ph type="ftr" sz="quarter" idx="4294967295"/>
          </p:nvPr>
        </p:nvSpPr>
        <p:spPr bwMode="auto">
          <a:xfrm>
            <a:off x="1955802" y="7142213"/>
            <a:ext cx="5210175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SzPct val="90000"/>
              <a:buBlip>
                <a:blip r:embed="rId3"/>
              </a:buBlip>
              <a:defRPr sz="24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n-US" altLang="en-US" sz="800" dirty="0">
                <a:solidFill>
                  <a:srgbClr val="898989"/>
                </a:solidFill>
                <a:cs typeface="Arial" panose="020B0604020202020204" pitchFamily="34" charset="0"/>
              </a:rPr>
              <a:t>© ETSI 2012. All rights reserved</a:t>
            </a:r>
          </a:p>
        </p:txBody>
      </p:sp>
      <p:sp>
        <p:nvSpPr>
          <p:cNvPr id="27652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1428751" y="7142213"/>
            <a:ext cx="3810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SzPct val="90000"/>
              <a:buBlip>
                <a:blip r:embed="rId3"/>
              </a:buBlip>
              <a:defRPr sz="24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5EDD2579-FF0E-4E58-BE4E-BC76FE3BFC41}" type="slidenum">
              <a:rPr lang="en-GB" altLang="en-US" sz="900">
                <a:solidFill>
                  <a:srgbClr val="8EB4E3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SzTx/>
                <a:buFontTx/>
                <a:buNone/>
              </a:pPr>
              <a:t>5</a:t>
            </a:fld>
            <a:endParaRPr lang="en-GB" altLang="en-US" sz="900">
              <a:solidFill>
                <a:srgbClr val="8EB4E3"/>
              </a:solidFill>
              <a:latin typeface="Arial" panose="020B0604020202020204" pitchFamily="34" charset="0"/>
            </a:endParaRPr>
          </a:p>
        </p:txBody>
      </p:sp>
      <p:sp>
        <p:nvSpPr>
          <p:cNvPr id="27653" name="Rectangle 6"/>
          <p:cNvSpPr>
            <a:spLocks noChangeArrowheads="1"/>
          </p:cNvSpPr>
          <p:nvPr/>
        </p:nvSpPr>
        <p:spPr bwMode="auto">
          <a:xfrm>
            <a:off x="1731716" y="1358392"/>
            <a:ext cx="4495308" cy="4314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SzPct val="90000"/>
              <a:buBlip>
                <a:blip r:embed="rId3"/>
              </a:buBlip>
              <a:defRPr sz="24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 marL="174625" indent="-174625">
              <a:spcBef>
                <a:spcPts val="600"/>
              </a:spcBef>
              <a:buClr>
                <a:schemeClr val="tx1"/>
              </a:buClr>
              <a:buSzPct val="110000"/>
              <a:buFont typeface="Wingdings" panose="05000000000000000000" pitchFamily="2" charset="2"/>
              <a:buChar char="§"/>
            </a:pPr>
            <a:r>
              <a:rPr lang="en-US" altLang="en-US" sz="1800" dirty="0">
                <a:solidFill>
                  <a:schemeClr val="tx2"/>
                </a:solidFill>
              </a:rPr>
              <a:t>Key overall specification </a:t>
            </a:r>
          </a:p>
          <a:p>
            <a:pPr marL="457200" lvl="1" indent="-174625">
              <a:spcBef>
                <a:spcPts val="600"/>
              </a:spcBef>
              <a:buClr>
                <a:schemeClr val="tx1"/>
              </a:buClr>
              <a:buSzPct val="110000"/>
              <a:buFont typeface="Wingdings" panose="05000000000000000000" pitchFamily="2" charset="2"/>
              <a:buChar char="§"/>
            </a:pPr>
            <a:r>
              <a:rPr lang="en-US" altLang="en-US" sz="1400" dirty="0">
                <a:solidFill>
                  <a:schemeClr val="tx2"/>
                </a:solidFill>
              </a:rPr>
              <a:t>Technical Requirements (MEC 002)</a:t>
            </a:r>
            <a:r>
              <a:rPr lang="en-US" altLang="en-US" sz="1400" u="sng" dirty="0">
                <a:solidFill>
                  <a:schemeClr val="tx2"/>
                </a:solidFill>
              </a:rPr>
              <a:t> </a:t>
            </a:r>
          </a:p>
          <a:p>
            <a:pPr marL="457200" lvl="1" indent="-174625">
              <a:spcBef>
                <a:spcPts val="400"/>
              </a:spcBef>
              <a:buClr>
                <a:schemeClr val="tx1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400" dirty="0">
                <a:solidFill>
                  <a:schemeClr val="tx2"/>
                </a:solidFill>
              </a:rPr>
              <a:t>Framework and Reference Architecture (MEC 003)</a:t>
            </a:r>
          </a:p>
          <a:p>
            <a:pPr marL="457200" lvl="1" indent="-174625">
              <a:spcBef>
                <a:spcPts val="400"/>
              </a:spcBef>
              <a:buClr>
                <a:schemeClr val="tx1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400" dirty="0">
                <a:solidFill>
                  <a:schemeClr val="tx2"/>
                </a:solidFill>
              </a:rPr>
              <a:t>MEC Proof of Concept (PoC) Process (MEC-IEG 005)</a:t>
            </a:r>
          </a:p>
          <a:p>
            <a:pPr marL="457200" lvl="1" indent="-174625">
              <a:spcBef>
                <a:spcPts val="400"/>
              </a:spcBef>
              <a:buClr>
                <a:schemeClr val="tx1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400" dirty="0">
                <a:solidFill>
                  <a:schemeClr val="tx2"/>
                </a:solidFill>
              </a:rPr>
              <a:t>API Framework (MEC 009)</a:t>
            </a:r>
          </a:p>
          <a:p>
            <a:pPr marL="174625" indent="-174625">
              <a:spcBef>
                <a:spcPts val="400"/>
              </a:spcBef>
              <a:buClr>
                <a:schemeClr val="tx1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800" dirty="0">
                <a:solidFill>
                  <a:schemeClr val="tx2"/>
                </a:solidFill>
              </a:rPr>
              <a:t>IaaS Management APIs </a:t>
            </a:r>
          </a:p>
          <a:p>
            <a:pPr marL="457200" lvl="1" indent="-174625">
              <a:spcBef>
                <a:spcPts val="400"/>
              </a:spcBef>
              <a:buClr>
                <a:schemeClr val="tx1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400" dirty="0">
                <a:solidFill>
                  <a:schemeClr val="tx2"/>
                </a:solidFill>
              </a:rPr>
              <a:t>Platform mgmt. (MEC 010-1)</a:t>
            </a:r>
          </a:p>
          <a:p>
            <a:pPr marL="457200" lvl="1" indent="-174625">
              <a:spcBef>
                <a:spcPts val="400"/>
              </a:spcBef>
              <a:buClr>
                <a:schemeClr val="tx1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400" dirty="0">
                <a:solidFill>
                  <a:schemeClr val="tx2"/>
                </a:solidFill>
              </a:rPr>
              <a:t>Application mgmt. (MEC 010-2)</a:t>
            </a:r>
          </a:p>
          <a:p>
            <a:pPr marL="457200" lvl="1" indent="-174625">
              <a:spcBef>
                <a:spcPts val="400"/>
              </a:spcBef>
              <a:buClr>
                <a:schemeClr val="tx1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400" dirty="0">
                <a:solidFill>
                  <a:schemeClr val="tx2"/>
                </a:solidFill>
              </a:rPr>
              <a:t>Device-triggered LCM operations (MEC 016)</a:t>
            </a:r>
          </a:p>
          <a:p>
            <a:pPr marL="174625" indent="-174625">
              <a:spcBef>
                <a:spcPts val="400"/>
              </a:spcBef>
              <a:buClr>
                <a:schemeClr val="tx1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800" dirty="0">
                <a:solidFill>
                  <a:schemeClr val="tx2"/>
                </a:solidFill>
              </a:rPr>
              <a:t>Application Enablement &amp; Service Exposure</a:t>
            </a:r>
          </a:p>
          <a:p>
            <a:pPr marL="457200" lvl="1" indent="-174625">
              <a:spcBef>
                <a:spcPts val="400"/>
              </a:spcBef>
              <a:buClr>
                <a:schemeClr val="tx1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400" dirty="0">
                <a:solidFill>
                  <a:schemeClr val="tx2"/>
                </a:solidFill>
              </a:rPr>
              <a:t>Required Platform Svcs / App. Enablement (MEC 011) </a:t>
            </a:r>
          </a:p>
          <a:p>
            <a:pPr marL="457200" lvl="1" indent="-174625">
              <a:spcBef>
                <a:spcPts val="400"/>
              </a:spcBef>
              <a:buClr>
                <a:schemeClr val="tx1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400" dirty="0">
                <a:solidFill>
                  <a:schemeClr val="tx2"/>
                </a:solidFill>
              </a:rPr>
              <a:t>Service APIs (MEC 012, 013, 014, 015) </a:t>
            </a:r>
          </a:p>
          <a:p>
            <a:pPr marL="174625" indent="-174625">
              <a:spcBef>
                <a:spcPts val="400"/>
              </a:spcBef>
              <a:buClr>
                <a:schemeClr val="tx1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800" dirty="0">
                <a:solidFill>
                  <a:schemeClr val="tx2"/>
                </a:solidFill>
              </a:rPr>
              <a:t>Key Studies for Future Work</a:t>
            </a:r>
          </a:p>
          <a:p>
            <a:pPr marL="457200" lvl="1" indent="-174625">
              <a:spcBef>
                <a:spcPts val="400"/>
              </a:spcBef>
              <a:buClr>
                <a:schemeClr val="tx1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400" dirty="0">
                <a:solidFill>
                  <a:schemeClr val="tx2"/>
                </a:solidFill>
              </a:rPr>
              <a:t>Study on MEC in NFV (MEC 017)</a:t>
            </a:r>
          </a:p>
          <a:p>
            <a:pPr marL="457200" lvl="1" indent="-174625">
              <a:spcBef>
                <a:spcPts val="400"/>
              </a:spcBef>
              <a:buClr>
                <a:schemeClr val="tx1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400" dirty="0">
                <a:solidFill>
                  <a:schemeClr val="tx2"/>
                </a:solidFill>
              </a:rPr>
              <a:t>Study on Mobility Support (MEC 018)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1929059" y="6118683"/>
            <a:ext cx="8531225" cy="0"/>
          </a:xfrm>
          <a:prstGeom prst="straightConnector1">
            <a:avLst/>
          </a:prstGeom>
          <a:ln w="38100" cmpd="sng">
            <a:solidFill>
              <a:schemeClr val="tx2">
                <a:lumMod val="85000"/>
              </a:schemeClr>
            </a:solidFill>
            <a:headEnd type="oval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ight Arrow 16"/>
          <p:cNvSpPr/>
          <p:nvPr/>
        </p:nvSpPr>
        <p:spPr>
          <a:xfrm>
            <a:off x="2004499" y="6310365"/>
            <a:ext cx="4156919" cy="415925"/>
          </a:xfrm>
          <a:prstGeom prst="rightArrow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anchor="ctr"/>
          <a:lstStyle/>
          <a:p>
            <a:pPr algn="ctr">
              <a:defRPr/>
            </a:pPr>
            <a:r>
              <a:rPr lang="en-US" sz="1100" b="1" dirty="0">
                <a:solidFill>
                  <a:schemeClr val="bg1"/>
                </a:solidFill>
                <a:latin typeface="Nokia Pure Headline" panose="020B0504040602060303" pitchFamily="34" charset="0"/>
              </a:rPr>
              <a:t>ETSI MEC phase 1 (Completed)</a:t>
            </a:r>
          </a:p>
        </p:txBody>
      </p:sp>
      <p:sp>
        <p:nvSpPr>
          <p:cNvPr id="18" name="Right Arrow 17"/>
          <p:cNvSpPr/>
          <p:nvPr/>
        </p:nvSpPr>
        <p:spPr>
          <a:xfrm>
            <a:off x="6238428" y="6310365"/>
            <a:ext cx="4447299" cy="415925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anchor="ctr"/>
          <a:lstStyle/>
          <a:p>
            <a:pPr algn="ctr">
              <a:defRPr/>
            </a:pPr>
            <a:r>
              <a:rPr lang="en-US" sz="1100" b="1" dirty="0">
                <a:solidFill>
                  <a:schemeClr val="tx2"/>
                </a:solidFill>
                <a:latin typeface="Nokia Pure Headline" panose="020B0504040602060303" pitchFamily="34" charset="0"/>
              </a:rPr>
              <a:t>ETSI MEC phase 2 (in Progress)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6227024" y="1358393"/>
            <a:ext cx="0" cy="45945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6238428" y="1358392"/>
            <a:ext cx="4495306" cy="4601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SzPct val="90000"/>
              <a:buBlip>
                <a:blip r:embed="rId3"/>
              </a:buBlip>
              <a:defRPr sz="24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358775" indent="-169863">
              <a:spcBef>
                <a:spcPct val="20000"/>
              </a:spcBef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16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 marL="174625" indent="-174625">
              <a:spcBef>
                <a:spcPts val="400"/>
              </a:spcBef>
              <a:buClr>
                <a:schemeClr val="tx1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400" dirty="0">
                <a:solidFill>
                  <a:srgbClr val="002060"/>
                </a:solidFill>
              </a:rPr>
              <a:t>Evolution of Phase 1 and closing open items</a:t>
            </a:r>
          </a:p>
          <a:p>
            <a:pPr marL="533400" lvl="1" indent="-174625">
              <a:spcBef>
                <a:spcPts val="400"/>
              </a:spcBef>
              <a:buClr>
                <a:schemeClr val="tx1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100" dirty="0">
                <a:solidFill>
                  <a:srgbClr val="002060"/>
                </a:solidFill>
              </a:rPr>
              <a:t>Application Mobility (MEC 021)</a:t>
            </a:r>
          </a:p>
          <a:p>
            <a:pPr marL="533400" lvl="1" indent="-174625">
              <a:spcBef>
                <a:spcPts val="400"/>
              </a:spcBef>
              <a:buClr>
                <a:schemeClr val="tx1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100" dirty="0">
                <a:solidFill>
                  <a:srgbClr val="002060"/>
                </a:solidFill>
              </a:rPr>
              <a:t>Lawful Intercept (MEC 026 - published)</a:t>
            </a:r>
          </a:p>
          <a:p>
            <a:pPr marL="174625" indent="-174625">
              <a:spcBef>
                <a:spcPts val="400"/>
              </a:spcBef>
              <a:buClr>
                <a:schemeClr val="tx1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400" dirty="0">
                <a:solidFill>
                  <a:srgbClr val="002060"/>
                </a:solidFill>
              </a:rPr>
              <a:t>Addressing key Industry Segments</a:t>
            </a:r>
          </a:p>
          <a:p>
            <a:pPr marL="533400" lvl="1" indent="-174625">
              <a:spcBef>
                <a:spcPts val="400"/>
              </a:spcBef>
              <a:buClr>
                <a:schemeClr val="tx1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100" dirty="0">
                <a:solidFill>
                  <a:srgbClr val="002060"/>
                </a:solidFill>
              </a:rPr>
              <a:t>V2X (MEC 022 - published, MEC 030)</a:t>
            </a:r>
          </a:p>
          <a:p>
            <a:pPr marL="533400" lvl="1" indent="-174625">
              <a:spcBef>
                <a:spcPts val="400"/>
              </a:spcBef>
              <a:buClr>
                <a:schemeClr val="tx1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100" dirty="0">
                <a:solidFill>
                  <a:srgbClr val="002060"/>
                </a:solidFill>
              </a:rPr>
              <a:t>IoT (MEC 033), Industrial Automation, VR/AR</a:t>
            </a:r>
          </a:p>
          <a:p>
            <a:pPr marL="174625" indent="-174625">
              <a:spcBef>
                <a:spcPts val="400"/>
              </a:spcBef>
              <a:buClr>
                <a:schemeClr val="tx1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400" dirty="0">
                <a:solidFill>
                  <a:srgbClr val="002060"/>
                </a:solidFill>
              </a:rPr>
              <a:t>Key use-cases and new requirement</a:t>
            </a:r>
          </a:p>
          <a:p>
            <a:pPr marL="533400" lvl="1" indent="-174625">
              <a:spcBef>
                <a:spcPts val="400"/>
              </a:spcBef>
              <a:buClr>
                <a:schemeClr val="tx1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100" dirty="0">
                <a:solidFill>
                  <a:srgbClr val="002060"/>
                </a:solidFill>
              </a:rPr>
              <a:t>Network Slicing (MEC 024)</a:t>
            </a:r>
          </a:p>
          <a:p>
            <a:pPr marL="533400" lvl="1" indent="-174625">
              <a:spcBef>
                <a:spcPts val="400"/>
              </a:spcBef>
              <a:buClr>
                <a:schemeClr val="tx1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100" dirty="0">
                <a:solidFill>
                  <a:srgbClr val="002060"/>
                </a:solidFill>
              </a:rPr>
              <a:t>Container Support (MEC 027)</a:t>
            </a:r>
          </a:p>
          <a:p>
            <a:pPr marL="174625" indent="-174625">
              <a:spcBef>
                <a:spcPts val="400"/>
              </a:spcBef>
              <a:buClr>
                <a:schemeClr val="tx1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400" dirty="0">
                <a:solidFill>
                  <a:srgbClr val="002060"/>
                </a:solidFill>
              </a:rPr>
              <a:t>Normative work for integration with NFV</a:t>
            </a:r>
          </a:p>
          <a:p>
            <a:pPr marL="533400" lvl="1" indent="-174625">
              <a:spcBef>
                <a:spcPts val="400"/>
              </a:spcBef>
              <a:buClr>
                <a:schemeClr val="tx1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100" dirty="0">
                <a:solidFill>
                  <a:srgbClr val="002060"/>
                </a:solidFill>
              </a:rPr>
              <a:t>Incorporate in v2 of existing specs as needed</a:t>
            </a:r>
          </a:p>
          <a:p>
            <a:pPr marL="174625" indent="-174625">
              <a:spcBef>
                <a:spcPts val="400"/>
              </a:spcBef>
              <a:buClr>
                <a:schemeClr val="tx1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400" dirty="0">
                <a:solidFill>
                  <a:srgbClr val="002060"/>
                </a:solidFill>
              </a:rPr>
              <a:t>From “Mobile” to “Multi-Access”</a:t>
            </a:r>
          </a:p>
          <a:p>
            <a:pPr marL="533400" lvl="1" indent="-174625">
              <a:spcBef>
                <a:spcPts val="400"/>
              </a:spcBef>
              <a:buClr>
                <a:schemeClr val="tx1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100" dirty="0">
                <a:solidFill>
                  <a:srgbClr val="002060"/>
                </a:solidFill>
              </a:rPr>
              <a:t>Wi-Fi (MEC 028)</a:t>
            </a:r>
          </a:p>
          <a:p>
            <a:pPr marL="533400" lvl="1" indent="-174625">
              <a:spcBef>
                <a:spcPts val="400"/>
              </a:spcBef>
              <a:buClr>
                <a:schemeClr val="tx1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100" dirty="0">
                <a:solidFill>
                  <a:srgbClr val="002060"/>
                </a:solidFill>
              </a:rPr>
              <a:t>Fixed Access (MEC 029)</a:t>
            </a:r>
          </a:p>
          <a:p>
            <a:pPr marL="174625" indent="-174625">
              <a:spcBef>
                <a:spcPts val="400"/>
              </a:spcBef>
              <a:buClr>
                <a:schemeClr val="tx1"/>
              </a:buClr>
              <a:buSzTx/>
              <a:buFont typeface="Wingdings" panose="05000000000000000000" pitchFamily="2" charset="2"/>
              <a:buChar char="§"/>
            </a:pPr>
            <a:r>
              <a:rPr lang="en-US" altLang="en-US" sz="1400" dirty="0">
                <a:solidFill>
                  <a:srgbClr val="002060"/>
                </a:solidFill>
              </a:rPr>
              <a:t>MEC integration in 5G networks (MEC 031)</a:t>
            </a:r>
          </a:p>
          <a:p>
            <a:pPr>
              <a:spcBef>
                <a:spcPts val="400"/>
              </a:spcBef>
              <a:buClr>
                <a:schemeClr val="tx1"/>
              </a:buClr>
              <a:buSzTx/>
              <a:buFontTx/>
              <a:buChar char="•"/>
            </a:pPr>
            <a:r>
              <a:rPr lang="en-US" altLang="en-US" sz="1400" dirty="0">
                <a:solidFill>
                  <a:srgbClr val="68717A"/>
                </a:solidFill>
              </a:rPr>
              <a:t> </a:t>
            </a:r>
            <a:r>
              <a:rPr lang="en-US" altLang="en-US" sz="1400" dirty="0">
                <a:solidFill>
                  <a:srgbClr val="002060"/>
                </a:solidFill>
              </a:rPr>
              <a:t> Developer community engagement</a:t>
            </a:r>
          </a:p>
          <a:p>
            <a:pPr lvl="1">
              <a:spcBef>
                <a:spcPts val="400"/>
              </a:spcBef>
              <a:buClr>
                <a:schemeClr val="tx1"/>
              </a:buClr>
              <a:buSzTx/>
              <a:buFontTx/>
              <a:buChar char="•"/>
            </a:pPr>
            <a:r>
              <a:rPr lang="en-US" altLang="en-US" sz="1100" dirty="0">
                <a:solidFill>
                  <a:srgbClr val="002060"/>
                </a:solidFill>
              </a:rPr>
              <a:t>API publication through ETSI Forge (more overleaf)</a:t>
            </a:r>
          </a:p>
          <a:p>
            <a:pPr lvl="1">
              <a:spcBef>
                <a:spcPts val="400"/>
              </a:spcBef>
              <a:buClr>
                <a:schemeClr val="tx1"/>
              </a:buClr>
              <a:buSzTx/>
              <a:buFontTx/>
              <a:buChar char="•"/>
            </a:pPr>
            <a:r>
              <a:rPr lang="fi-FI" altLang="en-US" sz="1100" dirty="0">
                <a:solidFill>
                  <a:srgbClr val="002060"/>
                </a:solidFill>
              </a:rPr>
              <a:t>Hackathons</a:t>
            </a:r>
            <a:endParaRPr lang="en-US" altLang="en-US" sz="1100" dirty="0">
              <a:solidFill>
                <a:srgbClr val="002060"/>
              </a:solidFill>
            </a:endParaRPr>
          </a:p>
          <a:p>
            <a:pPr>
              <a:spcBef>
                <a:spcPts val="400"/>
              </a:spcBef>
              <a:buClr>
                <a:schemeClr val="tx1"/>
              </a:buClr>
              <a:buSzTx/>
              <a:buFontTx/>
              <a:buChar char="•"/>
            </a:pPr>
            <a:r>
              <a:rPr lang="en-US" altLang="en-US" sz="1400" dirty="0">
                <a:solidFill>
                  <a:srgbClr val="002060"/>
                </a:solidFill>
              </a:rPr>
              <a:t> Testing and Compliance (MEC 025 - published, MEC 032)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D30533-0EBD-47D0-8548-C4B364745F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71404" y="173070"/>
            <a:ext cx="1743607" cy="762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50150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B6480E6-B4E0-4C40-B8FA-1062549799C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56682" y="1460810"/>
            <a:ext cx="5932823" cy="5228192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GB" sz="1400" dirty="0">
                <a:solidFill>
                  <a:schemeClr val="accent2">
                    <a:lumMod val="50000"/>
                  </a:schemeClr>
                </a:solidFill>
              </a:rPr>
              <a:t>Alignment with ETSI NFV</a:t>
            </a: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accent2">
                    <a:lumMod val="50000"/>
                  </a:schemeClr>
                </a:solidFill>
              </a:rPr>
              <a:t>MEC architecture variant for deploying MEC in NFV environments has been developed</a:t>
            </a: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accent2">
                    <a:lumMod val="50000"/>
                  </a:schemeClr>
                </a:solidFill>
              </a:rPr>
              <a:t>Work in collaboration with ETSI NFV</a:t>
            </a: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FontTx/>
              <a:buChar char="-"/>
            </a:pPr>
            <a:endParaRPr lang="en-GB" sz="1400" dirty="0">
              <a:solidFill>
                <a:schemeClr val="accent2">
                  <a:lumMod val="50000"/>
                </a:schemeClr>
              </a:solidFill>
            </a:endParaRP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GB" sz="1400" dirty="0">
                <a:solidFill>
                  <a:schemeClr val="accent2">
                    <a:lumMod val="50000"/>
                  </a:schemeClr>
                </a:solidFill>
              </a:rPr>
              <a:t>Alignment with 3GPP in areas of Information Exposure and API framework </a:t>
            </a: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accent2">
                    <a:lumMod val="50000"/>
                  </a:schemeClr>
                </a:solidFill>
              </a:rPr>
              <a:t>ETSI MEC has active work to further align through “MEC in 5G” study</a:t>
            </a: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accent2">
                    <a:lumMod val="50000"/>
                  </a:schemeClr>
                </a:solidFill>
              </a:rPr>
              <a:t>ETSI MEC is exploring the use of CAPIF APIs for publishing and discovering MEC APIs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endParaRPr lang="en-GB" sz="1400" dirty="0">
              <a:solidFill>
                <a:schemeClr val="accent2">
                  <a:lumMod val="50000"/>
                </a:schemeClr>
              </a:solidFill>
            </a:endParaRP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GB" sz="1400" dirty="0">
                <a:solidFill>
                  <a:schemeClr val="accent2">
                    <a:lumMod val="50000"/>
                  </a:schemeClr>
                </a:solidFill>
              </a:rPr>
              <a:t>Increase MEC adoption by making it available in Open Source</a:t>
            </a: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accent2">
                    <a:lumMod val="50000"/>
                  </a:schemeClr>
                </a:solidFill>
              </a:rPr>
              <a:t>ETSI MEC API framework contributed to Linux Foundation Akraino 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endParaRPr lang="en-GB" sz="1400" dirty="0">
              <a:solidFill>
                <a:schemeClr val="accent2">
                  <a:lumMod val="50000"/>
                </a:schemeClr>
              </a:solidFill>
            </a:endParaRP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GB" sz="1400" dirty="0">
                <a:solidFill>
                  <a:schemeClr val="accent2">
                    <a:lumMod val="50000"/>
                  </a:schemeClr>
                </a:solidFill>
              </a:rPr>
              <a:t>MEC APIs publicly available to developers</a:t>
            </a: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accent2">
                    <a:lumMod val="50000"/>
                  </a:schemeClr>
                </a:solidFill>
              </a:rPr>
              <a:t>Machine-readable representation of APIs available in OpenAPI format through ETSI forge</a:t>
            </a: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accent2">
                    <a:lumMod val="50000"/>
                  </a:schemeClr>
                </a:solidFill>
              </a:rPr>
              <a:t>Sandbox environment in creation</a:t>
            </a:r>
          </a:p>
        </p:txBody>
      </p:sp>
      <p:sp>
        <p:nvSpPr>
          <p:cNvPr id="8" name="Title 14">
            <a:extLst>
              <a:ext uri="{FF2B5EF4-FFF2-40B4-BE49-F238E27FC236}">
                <a16:creationId xmlns:a16="http://schemas.microsoft.com/office/drawing/2014/main" id="{27BA754D-4D97-493A-8F62-778B31ADD85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57213" y="718745"/>
            <a:ext cx="11077575" cy="41275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 algn="l" defTabSz="914400" rtl="0" eaLnBrk="1" latinLnBrk="0" hangingPunct="1">
              <a:lnSpc>
                <a:spcPts val="3000"/>
              </a:lnSpc>
              <a:spcBef>
                <a:spcPct val="0"/>
              </a:spcBef>
              <a:buNone/>
              <a:defRPr sz="3000" b="0" kern="1200" baseline="0">
                <a:solidFill>
                  <a:schemeClr val="accent1"/>
                </a:solidFill>
                <a:latin typeface="+mn-lt"/>
                <a:ea typeface="+mj-ea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3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4A8D"/>
                </a:solidFill>
                <a:latin typeface="Calibri" panose="020F0502020204030204"/>
              </a:rPr>
              <a:t>ETSI MEC links to the ecosystem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rgbClr val="004A8D"/>
              </a:solidFill>
              <a:effectLst/>
              <a:uLnTx/>
              <a:uFillTx/>
              <a:latin typeface="Calibri" panose="020F0502020204030204"/>
              <a:ea typeface="+mj-ea"/>
              <a:cs typeface="Tahoma" panose="020B0604030504040204" pitchFamily="34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AA1B2B7C-F825-43DA-8636-10DE37F7B09D}"/>
              </a:ext>
            </a:extLst>
          </p:cNvPr>
          <p:cNvSpPr/>
          <p:nvPr/>
        </p:nvSpPr>
        <p:spPr>
          <a:xfrm>
            <a:off x="8144539" y="3429000"/>
            <a:ext cx="1850065" cy="113768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ETSI MEC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967A0B7-F948-4F5F-91CD-69ECF576570A}"/>
              </a:ext>
            </a:extLst>
          </p:cNvPr>
          <p:cNvSpPr/>
          <p:nvPr/>
        </p:nvSpPr>
        <p:spPr>
          <a:xfrm>
            <a:off x="7910624" y="1460810"/>
            <a:ext cx="2456120" cy="80392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SDOs</a:t>
            </a:r>
          </a:p>
          <a:p>
            <a:pPr algn="ctr"/>
            <a:r>
              <a:rPr lang="de-DE" dirty="0"/>
              <a:t>NFV, 3GPP, …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7E7CB0D0-627E-4C1E-B3B3-5D5185A39FDD}"/>
              </a:ext>
            </a:extLst>
          </p:cNvPr>
          <p:cNvSpPr/>
          <p:nvPr/>
        </p:nvSpPr>
        <p:spPr>
          <a:xfrm rot="18818187">
            <a:off x="9872271" y="5060235"/>
            <a:ext cx="1699034" cy="80392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Open Source</a:t>
            </a:r>
            <a:br>
              <a:rPr lang="de-DE" dirty="0"/>
            </a:br>
            <a:r>
              <a:rPr lang="de-DE" dirty="0"/>
              <a:t>Communities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4BD34D4-12D9-4400-AAD5-7AB3E68083CC}"/>
              </a:ext>
            </a:extLst>
          </p:cNvPr>
          <p:cNvSpPr/>
          <p:nvPr/>
        </p:nvSpPr>
        <p:spPr>
          <a:xfrm rot="2415932">
            <a:off x="6647335" y="5191824"/>
            <a:ext cx="1461975" cy="102433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Cloud Application</a:t>
            </a:r>
          </a:p>
          <a:p>
            <a:pPr algn="ctr"/>
            <a:r>
              <a:rPr lang="en-GB" dirty="0"/>
              <a:t>Developers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43B82A74-C9E5-40ED-8151-D7D33B8FBA02}"/>
              </a:ext>
            </a:extLst>
          </p:cNvPr>
          <p:cNvSpPr/>
          <p:nvPr/>
        </p:nvSpPr>
        <p:spPr>
          <a:xfrm>
            <a:off x="8750594" y="2403712"/>
            <a:ext cx="637954" cy="893134"/>
          </a:xfrm>
          <a:prstGeom prst="upDownArrow">
            <a:avLst>
              <a:gd name="adj1" fmla="val 46667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 err="1"/>
          </a:p>
        </p:txBody>
      </p:sp>
      <p:sp>
        <p:nvSpPr>
          <p:cNvPr id="11" name="Arrow: Up-Down 10">
            <a:extLst>
              <a:ext uri="{FF2B5EF4-FFF2-40B4-BE49-F238E27FC236}">
                <a16:creationId xmlns:a16="http://schemas.microsoft.com/office/drawing/2014/main" id="{4693D445-5C1D-4C0A-BAAC-028C02376676}"/>
              </a:ext>
            </a:extLst>
          </p:cNvPr>
          <p:cNvSpPr/>
          <p:nvPr/>
        </p:nvSpPr>
        <p:spPr>
          <a:xfrm rot="18760330">
            <a:off x="9692599" y="4419602"/>
            <a:ext cx="637954" cy="893134"/>
          </a:xfrm>
          <a:prstGeom prst="upDownArrow">
            <a:avLst>
              <a:gd name="adj1" fmla="val 46667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 err="1"/>
          </a:p>
        </p:txBody>
      </p:sp>
      <p:sp>
        <p:nvSpPr>
          <p:cNvPr id="12" name="Arrow: Up-Down 11">
            <a:extLst>
              <a:ext uri="{FF2B5EF4-FFF2-40B4-BE49-F238E27FC236}">
                <a16:creationId xmlns:a16="http://schemas.microsoft.com/office/drawing/2014/main" id="{FA14D0D2-4F77-4CA2-BA22-4D382D0C7907}"/>
              </a:ext>
            </a:extLst>
          </p:cNvPr>
          <p:cNvSpPr/>
          <p:nvPr/>
        </p:nvSpPr>
        <p:spPr>
          <a:xfrm rot="13360330">
            <a:off x="7821017" y="4490728"/>
            <a:ext cx="637954" cy="893134"/>
          </a:xfrm>
          <a:prstGeom prst="upDownArrow">
            <a:avLst>
              <a:gd name="adj1" fmla="val 46667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 err="1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45801C-27E3-4200-B5E5-D80228E4E0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6915" y="217198"/>
            <a:ext cx="1743607" cy="762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576441"/>
      </p:ext>
    </p:extLst>
  </p:cSld>
  <p:clrMapOvr>
    <a:masterClrMapping/>
  </p:clrMapOvr>
</p:sld>
</file>

<file path=ppt/theme/theme1.xml><?xml version="1.0" encoding="utf-8"?>
<a:theme xmlns:a="http://schemas.openxmlformats.org/drawingml/2006/main" name="ETSI Corporate 2018">
  <a:themeElements>
    <a:clrScheme name="ETSI 2018">
      <a:dk1>
        <a:srgbClr val="3E484F"/>
      </a:dk1>
      <a:lt1>
        <a:srgbClr val="A0CBED"/>
      </a:lt1>
      <a:dk2>
        <a:srgbClr val="000000"/>
      </a:dk2>
      <a:lt2>
        <a:srgbClr val="FFFFFF"/>
      </a:lt2>
      <a:accent1>
        <a:srgbClr val="004A8D"/>
      </a:accent1>
      <a:accent2>
        <a:srgbClr val="007DC3"/>
      </a:accent2>
      <a:accent3>
        <a:srgbClr val="69747A"/>
      </a:accent3>
      <a:accent4>
        <a:srgbClr val="E8E196"/>
      </a:accent4>
      <a:accent5>
        <a:srgbClr val="FFC20E"/>
      </a:accent5>
      <a:accent6>
        <a:srgbClr val="8DC640"/>
      </a:accent6>
      <a:hlink>
        <a:srgbClr val="007DC3"/>
      </a:hlink>
      <a:folHlink>
        <a:srgbClr val="8C56A3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2400" dirty="0" err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TSI Corporate Presentation Template V4.potx [Read-Only]" id="{B0720C64-F781-4B9B-AF30-C795EFEDD60C}" vid="{CAF8A052-6DE9-448F-BEC5-97ADD5A03B3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828</Words>
  <Application>Microsoft Office PowerPoint</Application>
  <PresentationFormat>Widescreen</PresentationFormat>
  <Paragraphs>115</Paragraphs>
  <Slides>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8" baseType="lpstr">
      <vt:lpstr>Nokia Pure Text Light</vt:lpstr>
      <vt:lpstr>Times New Roman</vt:lpstr>
      <vt:lpstr>Calibri</vt:lpstr>
      <vt:lpstr>Arial Unicode MS</vt:lpstr>
      <vt:lpstr>Nokia Pure Headline</vt:lpstr>
      <vt:lpstr>Calibri Light</vt:lpstr>
      <vt:lpstr>Tahoma</vt:lpstr>
      <vt:lpstr>Arial </vt:lpstr>
      <vt:lpstr>Arial</vt:lpstr>
      <vt:lpstr>Wingdings</vt:lpstr>
      <vt:lpstr>ETSI Corporate 2018</vt:lpstr>
      <vt:lpstr>Office Theme</vt:lpstr>
      <vt:lpstr>    MEC update for SA6  </vt:lpstr>
      <vt:lpstr>PowerPoint Presentation</vt:lpstr>
      <vt:lpstr>PowerPoint Presentation</vt:lpstr>
      <vt:lpstr>PowerPoint Presentation</vt:lpstr>
      <vt:lpstr>Now in our 2nd 3-year Phase of work</vt:lpstr>
      <vt:lpstr>ETSI MEC links to the ecosystem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248</dc:creator>
  <cp:lastModifiedBy>nokia</cp:lastModifiedBy>
  <cp:revision>29</cp:revision>
  <dcterms:created xsi:type="dcterms:W3CDTF">2018-09-14T22:44:29Z</dcterms:created>
  <dcterms:modified xsi:type="dcterms:W3CDTF">2019-05-15T14:53:16Z</dcterms:modified>
</cp:coreProperties>
</file>