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6" r:id="rId3"/>
    <p:sldId id="268" r:id="rId4"/>
    <p:sldId id="267" r:id="rId5"/>
    <p:sldId id="261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67" d="100"/>
          <a:sy n="67" d="100"/>
        </p:scale>
        <p:origin x="-1224" y="-8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600" dirty="0" smtClean="0"/>
              <a:t>New WID on Study on support of the </a:t>
            </a:r>
            <a:r>
              <a:rPr lang="en-US" sz="3600" smtClean="0"/>
              <a:t>5GMSG Service </a:t>
            </a:r>
            <a:br>
              <a:rPr lang="en-US" sz="3600" smtClean="0"/>
            </a:br>
            <a:r>
              <a:rPr lang="en-US" altLang="zh-CN" sz="3600" smtClean="0"/>
              <a:t>Introduction</a:t>
            </a:r>
            <a:r>
              <a:rPr lang="en-US" sz="3600" dirty="0"/>
              <a:t/>
            </a:r>
            <a:br>
              <a:rPr lang="en-US" sz="3600" dirty="0"/>
            </a:br>
            <a:r>
              <a:rPr lang="en-US" sz="3600" dirty="0" smtClean="0">
                <a:solidFill>
                  <a:srgbClr val="FF0000"/>
                </a:solidFill>
              </a:rPr>
              <a:t>  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Yue</a:t>
            </a:r>
            <a:r>
              <a:rPr lang="en-US" dirty="0" smtClean="0"/>
              <a:t> Liu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 smtClean="0"/>
              <a:t>FS_5GMARCH </a:t>
            </a:r>
            <a:r>
              <a:rPr lang="en-US" dirty="0" err="1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S6-190906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S6-19xxxx)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98782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#83</a:t>
            </a:r>
          </a:p>
          <a:p>
            <a:r>
              <a:rPr lang="en-GB" sz="1200" b="1" dirty="0"/>
              <a:t>West Palm Beach, Florida, USA, 20 - 24 August 2018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of </a:t>
            </a:r>
            <a:r>
              <a:rPr lang="en-US" altLang="zh-CN" dirty="0" smtClean="0"/>
              <a:t>5GMARCH 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SA1 has completed the stage 1 work of defining the requirements of the 5GMSG </a:t>
            </a:r>
            <a:r>
              <a:rPr lang="en-GB" altLang="zh-CN" dirty="0" smtClean="0"/>
              <a:t>Service</a:t>
            </a:r>
          </a:p>
          <a:p>
            <a:endParaRPr lang="en-GB" altLang="zh-CN" dirty="0" smtClean="0"/>
          </a:p>
          <a:p>
            <a:r>
              <a:rPr lang="en-US" altLang="zh-CN" dirty="0" smtClean="0"/>
              <a:t>Outputs including:</a:t>
            </a:r>
          </a:p>
          <a:p>
            <a:pPr lvl="1"/>
            <a:r>
              <a:rPr lang="en-US" altLang="zh-CN" dirty="0" smtClean="0"/>
              <a:t>TS 22.262  Message </a:t>
            </a:r>
            <a:r>
              <a:rPr lang="en-US" altLang="zh-CN" dirty="0" smtClean="0"/>
              <a:t>service within the 5G System (5GS); Stage </a:t>
            </a:r>
            <a:r>
              <a:rPr lang="en-US" altLang="zh-CN" dirty="0" smtClean="0"/>
              <a:t>1</a:t>
            </a:r>
          </a:p>
          <a:p>
            <a:pPr lvl="1"/>
            <a:r>
              <a:rPr lang="en-US" altLang="zh-CN" dirty="0" smtClean="0"/>
              <a:t>TR </a:t>
            </a:r>
            <a:r>
              <a:rPr lang="en-US" altLang="zh-CN" dirty="0" smtClean="0"/>
              <a:t>22.824 </a:t>
            </a:r>
            <a:r>
              <a:rPr lang="en-US" altLang="zh-CN" dirty="0" smtClean="0"/>
              <a:t> Study </a:t>
            </a:r>
            <a:r>
              <a:rPr lang="en-US" altLang="zh-CN" dirty="0" smtClean="0"/>
              <a:t>on 5G message service for </a:t>
            </a:r>
            <a:r>
              <a:rPr lang="en-US" altLang="zh-CN" dirty="0" err="1" smtClean="0"/>
              <a:t>MIoT</a:t>
            </a:r>
            <a:endParaRPr lang="en-GB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of 5GMARCH </a:t>
            </a:r>
            <a:r>
              <a:rPr lang="en-US" altLang="zh-CN" dirty="0" smtClean="0"/>
              <a:t>(2)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The following scenarios from TS 22.262 </a:t>
            </a:r>
            <a:r>
              <a:rPr lang="en-GB" altLang="zh-CN" dirty="0" smtClean="0"/>
              <a:t>shall be </a:t>
            </a:r>
            <a:r>
              <a:rPr lang="en-US" altLang="zh-CN" dirty="0" smtClean="0"/>
              <a:t>considered</a:t>
            </a:r>
          </a:p>
          <a:p>
            <a:pPr lvl="1">
              <a:defRPr/>
            </a:pPr>
            <a:r>
              <a:rPr lang="en-GB" altLang="zh-CN" sz="2000" dirty="0" smtClean="0"/>
              <a:t>             </a:t>
            </a:r>
            <a:r>
              <a:rPr lang="en-GB" altLang="zh-CN" sz="2000" dirty="0" smtClean="0"/>
              <a:t>  a</a:t>
            </a:r>
            <a:r>
              <a:rPr lang="en-GB" altLang="zh-CN" sz="2000" dirty="0" smtClean="0"/>
              <a:t>) point-to-point message</a:t>
            </a:r>
            <a:endParaRPr lang="zh-CN" altLang="zh-CN" sz="2000" dirty="0" smtClean="0"/>
          </a:p>
          <a:p>
            <a:pPr lvl="1">
              <a:defRPr/>
            </a:pPr>
            <a:r>
              <a:rPr lang="en-US" altLang="zh-CN" sz="2000" dirty="0" smtClean="0"/>
              <a:t>		b) application-to-point message </a:t>
            </a:r>
            <a:endParaRPr lang="zh-CN" altLang="zh-CN" sz="2000" dirty="0" smtClean="0"/>
          </a:p>
          <a:p>
            <a:pPr lvl="1">
              <a:defRPr/>
            </a:pPr>
            <a:r>
              <a:rPr lang="en-US" altLang="zh-CN" sz="2000" dirty="0" smtClean="0"/>
              <a:t>		c) group message</a:t>
            </a:r>
            <a:endParaRPr lang="zh-CN" altLang="zh-CN" sz="2000" dirty="0" smtClean="0"/>
          </a:p>
          <a:p>
            <a:pPr lvl="1">
              <a:defRPr/>
            </a:pPr>
            <a:r>
              <a:rPr lang="en-US" altLang="zh-CN" sz="2000" dirty="0" smtClean="0"/>
              <a:t>		d) broadcast message</a:t>
            </a:r>
            <a:endParaRPr lang="zh-CN" altLang="zh-CN" sz="2000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of </a:t>
            </a:r>
            <a:r>
              <a:rPr lang="en-US" altLang="zh-CN" dirty="0" smtClean="0"/>
              <a:t>5GMARCH</a:t>
            </a:r>
            <a:r>
              <a:rPr lang="en-US" altLang="zh-CN" dirty="0" smtClean="0"/>
              <a:t> </a:t>
            </a:r>
            <a:r>
              <a:rPr lang="en-US" altLang="zh-CN" dirty="0" smtClean="0"/>
              <a:t>(2)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251520" y="2604634"/>
          <a:ext cx="8640960" cy="3056614"/>
        </p:xfrm>
        <a:graphic>
          <a:graphicData uri="http://schemas.openxmlformats.org/drawingml/2006/table">
            <a:tbl>
              <a:tblPr/>
              <a:tblGrid>
                <a:gridCol w="361221"/>
                <a:gridCol w="1617933"/>
                <a:gridCol w="789582"/>
                <a:gridCol w="978704"/>
                <a:gridCol w="978704"/>
                <a:gridCol w="978704"/>
                <a:gridCol w="978704"/>
                <a:gridCol w="978704"/>
                <a:gridCol w="978704"/>
              </a:tblGrid>
              <a:tr h="38923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SMS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NIDD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DT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kern="100">
                          <a:latin typeface="Arial"/>
                          <a:ea typeface="宋体"/>
                          <a:cs typeface="Times New Roman"/>
                        </a:rPr>
                        <a:t>GMD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kern="100">
                          <a:latin typeface="Arial"/>
                          <a:ea typeface="宋体"/>
                          <a:cs typeface="Times New Roman"/>
                        </a:rPr>
                        <a:t>MMS 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LWM2M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 kern="100" dirty="0">
                          <a:latin typeface="Arial"/>
                          <a:ea typeface="宋体"/>
                          <a:cs typeface="Times New Roman"/>
                        </a:rPr>
                        <a:t>RCS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1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MOMT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Multi-media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3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Offline message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Group message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4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Broadcast/multicast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Proxy/Gateway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6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Lightweight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7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Low delay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latin typeface="Arial"/>
                          <a:ea typeface="宋体"/>
                          <a:cs typeface="Times New Roman"/>
                        </a:rPr>
                        <a:t>Y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latin typeface="Arial"/>
                          <a:ea typeface="宋体"/>
                          <a:cs typeface="Times New Roman"/>
                        </a:rPr>
                        <a:t>N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6" name="Rectangle 18"/>
          <p:cNvSpPr txBox="1">
            <a:spLocks noChangeArrowheads="1"/>
          </p:cNvSpPr>
          <p:nvPr/>
        </p:nvSpPr>
        <p:spPr bwMode="auto">
          <a:xfrm>
            <a:off x="395288" y="1268413"/>
            <a:ext cx="8569200" cy="511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spcBef>
                <a:spcPct val="20000"/>
              </a:spcBef>
              <a:buSzPct val="100000"/>
              <a:buFontTx/>
              <a:buChar char="•"/>
              <a:defRPr/>
            </a:pPr>
            <a:r>
              <a:rPr lang="en-US" sz="2400" b="1" kern="0" dirty="0" smtClean="0">
                <a:solidFill>
                  <a:srgbClr val="003399"/>
                </a:solidFill>
                <a:latin typeface="+mn-lt"/>
              </a:rPr>
              <a:t>Gaps between 5GMSG Service requirements and existing services </a:t>
            </a:r>
            <a:r>
              <a:rPr lang="en-US" sz="2400" b="1" kern="0" dirty="0" smtClean="0">
                <a:solidFill>
                  <a:srgbClr val="003399"/>
                </a:solidFill>
                <a:latin typeface="+mn-lt"/>
              </a:rPr>
              <a:t>capabilities (</a:t>
            </a:r>
            <a:r>
              <a:rPr lang="en-US" sz="2400" b="1" kern="0" dirty="0" smtClean="0">
                <a:solidFill>
                  <a:srgbClr val="003399"/>
                </a:solidFill>
                <a:latin typeface="+mn-lt"/>
              </a:rPr>
              <a:t>From TR 22.824 )</a:t>
            </a:r>
            <a:endParaRPr kumimoji="0" lang="en-GB" sz="2000" b="1" i="0" u="none" strike="noStrike" kern="0" cap="none" spc="0" normalizeH="0" baseline="0" noProof="0" dirty="0" smtClean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Tx/>
              <a:buChar char="•"/>
              <a:tabLst/>
              <a:defRPr/>
            </a:pPr>
            <a:endParaRPr kumimoji="0" lang="en-GB" sz="2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endParaRPr kumimoji="0" lang="en-GB" sz="2200" b="1" i="0" u="none" strike="noStrike" kern="0" cap="none" spc="0" normalizeH="0" baseline="0" noProof="0" dirty="0">
              <a:ln>
                <a:noFill/>
              </a:ln>
              <a:solidFill>
                <a:srgbClr val="003399"/>
              </a:solidFill>
              <a:effectLst/>
              <a:uLnTx/>
              <a:uFillTx/>
              <a:latin typeface="+mn-lt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5GMARCH </a:t>
            </a:r>
            <a:r>
              <a:rPr lang="en-GB" dirty="0" smtClean="0"/>
              <a:t>Completion </a:t>
            </a:r>
            <a:r>
              <a:rPr lang="en-GB" dirty="0" smtClean="0"/>
              <a:t>Date</a:t>
            </a:r>
            <a:endParaRPr lang="en-GB" dirty="0"/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SA#87 </a:t>
            </a:r>
            <a:r>
              <a:rPr lang="en-GB" sz="2000" dirty="0" smtClean="0"/>
              <a:t>(</a:t>
            </a:r>
            <a:r>
              <a:rPr lang="en-GB" sz="2000" dirty="0" smtClean="0"/>
              <a:t>03</a:t>
            </a:r>
            <a:r>
              <a:rPr lang="en-GB" sz="2000" dirty="0" smtClean="0"/>
              <a:t>/2020)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SA#88 </a:t>
            </a:r>
            <a:r>
              <a:rPr lang="en-GB" sz="2000" dirty="0" smtClean="0"/>
              <a:t>(</a:t>
            </a:r>
            <a:r>
              <a:rPr lang="en-GB" sz="2000" dirty="0" smtClean="0"/>
              <a:t>06</a:t>
            </a:r>
            <a:r>
              <a:rPr lang="en-GB" sz="2000" dirty="0" smtClean="0"/>
              <a:t>/2020)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631</TotalTime>
  <Words>243</Words>
  <Application>Microsoft Office PowerPoint</Application>
  <PresentationFormat>全屏显示(4:3)</PresentationFormat>
  <Paragraphs>112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Blank Presentation</vt:lpstr>
      <vt:lpstr>New WID on Study on support of the 5GMSG Service  Introduction   </vt:lpstr>
      <vt:lpstr>Background of 5GMARCH (1)</vt:lpstr>
      <vt:lpstr>Background of 5GMARCH (2)</vt:lpstr>
      <vt:lpstr>Background of 5GMARCH (2)</vt:lpstr>
      <vt:lpstr>5GMARCH Completion Date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cmcc</cp:lastModifiedBy>
  <cp:revision>357</cp:revision>
  <cp:lastPrinted>2000-01-14T10:02:55Z</cp:lastPrinted>
  <dcterms:created xsi:type="dcterms:W3CDTF">1999-11-22T09:19:47Z</dcterms:created>
  <dcterms:modified xsi:type="dcterms:W3CDTF">2019-05-06T09:46:24Z</dcterms:modified>
  <cp:category>Presentation</cp:category>
</cp:coreProperties>
</file>