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60" r:id="rId3"/>
    <p:sldId id="257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6172C-874C-4E19-A965-99B2C2E9AE2F}" type="datetimeFigureOut">
              <a:rPr lang="en-GB" smtClean="0"/>
              <a:pPr/>
              <a:t>09/07/2015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41521-5824-4179-BC26-F323CE7E473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0CA7F9-D29F-4752-B3A0-89FC15DFFC21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6762" cy="343217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906" y="4345374"/>
            <a:ext cx="5032190" cy="4114361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3581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sz="1200" b="1" dirty="0">
                <a:solidFill>
                  <a:prstClr val="black"/>
                </a:solidFill>
                <a:latin typeface="Arial "/>
                <a:cs typeface="Arial" charset="0"/>
              </a:rPr>
              <a:t>3GPP TSG-SA WG6 Meeting #5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Seoul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, South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Korea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, 6-10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July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 2015</a:t>
            </a:r>
            <a:endParaRPr lang="sv-SE" sz="1200" b="1" dirty="0">
              <a:solidFill>
                <a:prstClr val="black"/>
              </a:solidFill>
              <a:latin typeface="Arial "/>
              <a:cs typeface="Arial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S6-150707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was S6-150648</a:t>
            </a:r>
            <a:r>
              <a:rPr lang="en-GB" sz="1200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endParaRPr lang="en-GB" sz="1200" i="1" dirty="0">
              <a:solidFill>
                <a:srgbClr val="EEECE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EEBFBE0-94ED-41D9-BADD-634F092F97A7}" type="slidenum">
              <a:rPr lang="en-GB" sz="105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1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3588"/>
            <a:ext cx="971550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2713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3GPP 2015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Functional entities and provisional reference points</a:t>
            </a:r>
            <a:r>
              <a:rPr lang="en-GB" sz="6000" b="1" i="1" dirty="0" smtClean="0"/>
              <a:t/>
            </a:r>
            <a:br>
              <a:rPr lang="en-GB" sz="6000" b="1" i="1" dirty="0" smtClean="0"/>
            </a:br>
            <a:r>
              <a:rPr lang="en-GB" dirty="0" smtClean="0">
                <a:latin typeface="Arial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>
                <a:latin typeface="Arial" pitchFamily="34" charset="0"/>
              </a:rPr>
              <a:t>David Chater-Lea</a:t>
            </a:r>
          </a:p>
          <a:p>
            <a:pPr>
              <a:lnSpc>
                <a:spcPct val="80000"/>
              </a:lnSpc>
            </a:pPr>
            <a:endParaRPr lang="en-US" sz="18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800" dirty="0" smtClean="0">
                <a:latin typeface="Arial" pitchFamily="34" charset="0"/>
              </a:rPr>
              <a:t>Motorola Solutions UK Ltd</a:t>
            </a:r>
          </a:p>
          <a:p>
            <a:pPr>
              <a:lnSpc>
                <a:spcPct val="80000"/>
              </a:lnSpc>
            </a:pPr>
            <a:endParaRPr lang="en-GB" sz="18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16632"/>
            <a:ext cx="9144000" cy="648072"/>
          </a:xfrm>
        </p:spPr>
        <p:txBody>
          <a:bodyPr>
            <a:normAutofit fontScale="90000"/>
          </a:bodyPr>
          <a:lstStyle/>
          <a:p>
            <a:r>
              <a:rPr lang="en-GB" altLang="ko-KR" sz="2800" dirty="0" smtClean="0">
                <a:latin typeface="Calibri" pitchFamily="34" charset="0"/>
                <a:ea typeface="맑은 고딕" pitchFamily="34" charset="-127"/>
              </a:rPr>
              <a:t>Application (&amp; media) plane functional entities and provisional reference points</a:t>
            </a:r>
          </a:p>
        </p:txBody>
      </p:sp>
      <p:sp>
        <p:nvSpPr>
          <p:cNvPr id="16387" name="ZoneTexte 23"/>
          <p:cNvSpPr txBox="1">
            <a:spLocks noChangeArrowheads="1"/>
          </p:cNvSpPr>
          <p:nvPr/>
        </p:nvSpPr>
        <p:spPr bwMode="auto">
          <a:xfrm>
            <a:off x="2146789" y="1263428"/>
            <a:ext cx="2641236" cy="2309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t"/>
          <a:lstStyle/>
          <a:p>
            <a:r>
              <a:rPr lang="fr-FR" altLang="ko-KR" sz="1200" b="1" dirty="0"/>
              <a:t>MCPTT </a:t>
            </a:r>
          </a:p>
          <a:p>
            <a:r>
              <a:rPr lang="fr-FR" altLang="ko-KR" sz="1200" b="1" dirty="0"/>
              <a:t>server</a:t>
            </a:r>
          </a:p>
        </p:txBody>
      </p:sp>
      <p:sp>
        <p:nvSpPr>
          <p:cNvPr id="16388" name="ZoneTexte 24"/>
          <p:cNvSpPr txBox="1">
            <a:spLocks noChangeArrowheads="1"/>
          </p:cNvSpPr>
          <p:nvPr/>
        </p:nvSpPr>
        <p:spPr bwMode="auto">
          <a:xfrm>
            <a:off x="3269274" y="4674519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Group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server</a:t>
            </a:r>
          </a:p>
        </p:txBody>
      </p:sp>
      <p:sp>
        <p:nvSpPr>
          <p:cNvPr id="16389" name="ZoneTexte 29"/>
          <p:cNvSpPr txBox="1">
            <a:spLocks noChangeArrowheads="1"/>
          </p:cNvSpPr>
          <p:nvPr/>
        </p:nvSpPr>
        <p:spPr bwMode="auto">
          <a:xfrm>
            <a:off x="3269274" y="5474619"/>
            <a:ext cx="1263162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Configuration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server</a:t>
            </a:r>
          </a:p>
        </p:txBody>
      </p:sp>
      <p:sp>
        <p:nvSpPr>
          <p:cNvPr id="16390" name="ZoneTexte 30"/>
          <p:cNvSpPr txBox="1">
            <a:spLocks noChangeArrowheads="1"/>
          </p:cNvSpPr>
          <p:nvPr/>
        </p:nvSpPr>
        <p:spPr bwMode="auto">
          <a:xfrm>
            <a:off x="7142285" y="1340768"/>
            <a:ext cx="1263162" cy="2165571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t"/>
          <a:lstStyle/>
          <a:p>
            <a:pPr algn="ctr"/>
            <a:r>
              <a:rPr lang="fr-FR" altLang="ko-KR" sz="1200" b="1" dirty="0"/>
              <a:t>MCPTT </a:t>
            </a:r>
          </a:p>
          <a:p>
            <a:pPr algn="ctr"/>
            <a:r>
              <a:rPr lang="fr-FR" altLang="ko-KR" sz="1200" b="1" dirty="0"/>
              <a:t>client</a:t>
            </a:r>
          </a:p>
        </p:txBody>
      </p:sp>
      <p:sp>
        <p:nvSpPr>
          <p:cNvPr id="16391" name="ZoneTexte 31"/>
          <p:cNvSpPr txBox="1">
            <a:spLocks noChangeArrowheads="1"/>
          </p:cNvSpPr>
          <p:nvPr/>
        </p:nvSpPr>
        <p:spPr bwMode="auto">
          <a:xfrm>
            <a:off x="7142285" y="4674519"/>
            <a:ext cx="1263162" cy="68421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Group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client</a:t>
            </a:r>
          </a:p>
        </p:txBody>
      </p:sp>
      <p:sp>
        <p:nvSpPr>
          <p:cNvPr id="16395" name="ZoneTexte 31"/>
          <p:cNvSpPr txBox="1">
            <a:spLocks noChangeArrowheads="1"/>
          </p:cNvSpPr>
          <p:nvPr/>
        </p:nvSpPr>
        <p:spPr bwMode="auto">
          <a:xfrm>
            <a:off x="7142284" y="5474619"/>
            <a:ext cx="1261697" cy="68421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Configuration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client</a:t>
            </a:r>
          </a:p>
        </p:txBody>
      </p:sp>
      <p:sp>
        <p:nvSpPr>
          <p:cNvPr id="16396" name="ZoneTexte 24"/>
          <p:cNvSpPr txBox="1">
            <a:spLocks noChangeArrowheads="1"/>
          </p:cNvSpPr>
          <p:nvPr/>
        </p:nvSpPr>
        <p:spPr bwMode="auto">
          <a:xfrm>
            <a:off x="3269274" y="3883944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Identity 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server</a:t>
            </a:r>
          </a:p>
        </p:txBody>
      </p:sp>
      <p:sp>
        <p:nvSpPr>
          <p:cNvPr id="16397" name="ZoneTexte 31"/>
          <p:cNvSpPr txBox="1">
            <a:spLocks noChangeArrowheads="1"/>
          </p:cNvSpPr>
          <p:nvPr/>
        </p:nvSpPr>
        <p:spPr bwMode="auto">
          <a:xfrm>
            <a:off x="7142285" y="3883944"/>
            <a:ext cx="1263162" cy="68421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Identity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client</a:t>
            </a:r>
          </a:p>
        </p:txBody>
      </p:sp>
      <p:sp>
        <p:nvSpPr>
          <p:cNvPr id="16398" name="ZoneTexte 44"/>
          <p:cNvSpPr txBox="1">
            <a:spLocks noChangeArrowheads="1"/>
          </p:cNvSpPr>
          <p:nvPr/>
        </p:nvSpPr>
        <p:spPr bwMode="auto">
          <a:xfrm>
            <a:off x="5004048" y="1423809"/>
            <a:ext cx="8640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200" dirty="0" smtClean="0"/>
              <a:t>MCPTT-1</a:t>
            </a:r>
            <a:endParaRPr lang="fr-FR" sz="1200" dirty="0" smtClean="0"/>
          </a:p>
        </p:txBody>
      </p:sp>
      <p:sp>
        <p:nvSpPr>
          <p:cNvPr id="16399" name="ZoneTexte 23"/>
          <p:cNvSpPr txBox="1">
            <a:spLocks noChangeArrowheads="1"/>
          </p:cNvSpPr>
          <p:nvPr/>
        </p:nvSpPr>
        <p:spPr bwMode="auto">
          <a:xfrm>
            <a:off x="500526" y="1355056"/>
            <a:ext cx="1263162" cy="684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/>
              <a:t>MCPTT </a:t>
            </a:r>
          </a:p>
          <a:p>
            <a:pPr algn="ctr"/>
            <a:r>
              <a:rPr lang="fr-FR" altLang="ko-KR" sz="1200" b="1" dirty="0"/>
              <a:t>user </a:t>
            </a:r>
          </a:p>
          <a:p>
            <a:pPr algn="ctr"/>
            <a:r>
              <a:rPr lang="fr-FR" altLang="ko-KR" sz="1200" b="1" dirty="0" err="1" smtClean="0"/>
              <a:t>database</a:t>
            </a:r>
            <a:endParaRPr lang="fr-FR" altLang="ko-KR" sz="1200" b="1" dirty="0" smtClean="0"/>
          </a:p>
          <a:p>
            <a:pPr algn="ctr"/>
            <a:r>
              <a:rPr lang="fr-FR" altLang="ko-KR" sz="1200" dirty="0" smtClean="0"/>
              <a:t>Note 1</a:t>
            </a:r>
            <a:endParaRPr lang="fr-FR" altLang="ko-KR" sz="1200" dirty="0"/>
          </a:p>
        </p:txBody>
      </p:sp>
      <p:cxnSp>
        <p:nvCxnSpPr>
          <p:cNvPr id="16400" name="Connecteur en angle 54"/>
          <p:cNvCxnSpPr>
            <a:cxnSpLocks noChangeShapeType="1"/>
          </p:cNvCxnSpPr>
          <p:nvPr/>
        </p:nvCxnSpPr>
        <p:spPr bwMode="auto">
          <a:xfrm rot="16200000" flipH="1">
            <a:off x="1341168" y="1632667"/>
            <a:ext cx="378954" cy="1235319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6401" name="ZoneTexte 58"/>
          <p:cNvSpPr txBox="1">
            <a:spLocks noChangeArrowheads="1"/>
          </p:cNvSpPr>
          <p:nvPr/>
        </p:nvSpPr>
        <p:spPr bwMode="auto">
          <a:xfrm>
            <a:off x="216457" y="2143889"/>
            <a:ext cx="75514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MCPTT-2</a:t>
            </a:r>
            <a:endParaRPr lang="fr-FR" sz="1200" dirty="0"/>
          </a:p>
        </p:txBody>
      </p:sp>
      <p:cxnSp>
        <p:nvCxnSpPr>
          <p:cNvPr id="16402" name="Connecteur droit 60"/>
          <p:cNvCxnSpPr>
            <a:cxnSpLocks noChangeShapeType="1"/>
          </p:cNvCxnSpPr>
          <p:nvPr/>
        </p:nvCxnSpPr>
        <p:spPr bwMode="auto">
          <a:xfrm>
            <a:off x="4572000" y="1628800"/>
            <a:ext cx="259228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6403" name="Connecteur droit 61"/>
          <p:cNvCxnSpPr>
            <a:cxnSpLocks noChangeShapeType="1"/>
            <a:stCxn id="16396" idx="3"/>
            <a:endCxn id="16397" idx="1"/>
          </p:cNvCxnSpPr>
          <p:nvPr/>
        </p:nvCxnSpPr>
        <p:spPr bwMode="auto">
          <a:xfrm>
            <a:off x="4530970" y="4226843"/>
            <a:ext cx="261131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6404" name="Connecteur droit 64"/>
          <p:cNvCxnSpPr>
            <a:cxnSpLocks noChangeShapeType="1"/>
            <a:stCxn id="16388" idx="3"/>
            <a:endCxn id="16391" idx="1"/>
          </p:cNvCxnSpPr>
          <p:nvPr/>
        </p:nvCxnSpPr>
        <p:spPr bwMode="auto">
          <a:xfrm>
            <a:off x="4530970" y="5017418"/>
            <a:ext cx="261131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6405" name="Connecteur droit 68"/>
          <p:cNvCxnSpPr>
            <a:cxnSpLocks noChangeShapeType="1"/>
            <a:stCxn id="16389" idx="3"/>
            <a:endCxn id="16395" idx="1"/>
          </p:cNvCxnSpPr>
          <p:nvPr/>
        </p:nvCxnSpPr>
        <p:spPr bwMode="auto">
          <a:xfrm flipV="1">
            <a:off x="4532435" y="5817518"/>
            <a:ext cx="26098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6406" name="ZoneTexte 73"/>
          <p:cNvSpPr txBox="1">
            <a:spLocks noChangeArrowheads="1"/>
          </p:cNvSpPr>
          <p:nvPr/>
        </p:nvSpPr>
        <p:spPr bwMode="auto">
          <a:xfrm>
            <a:off x="5413617" y="4005064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200" dirty="0" smtClean="0"/>
              <a:t>CSC-1</a:t>
            </a:r>
            <a:endParaRPr lang="fr-FR" sz="1200" dirty="0" smtClean="0"/>
          </a:p>
        </p:txBody>
      </p:sp>
      <p:sp>
        <p:nvSpPr>
          <p:cNvPr id="16407" name="ZoneTexte 75"/>
          <p:cNvSpPr txBox="1">
            <a:spLocks noChangeArrowheads="1"/>
          </p:cNvSpPr>
          <p:nvPr/>
        </p:nvSpPr>
        <p:spPr bwMode="auto">
          <a:xfrm>
            <a:off x="5076056" y="4808185"/>
            <a:ext cx="1187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200" dirty="0" smtClean="0"/>
              <a:t>CSC-2</a:t>
            </a:r>
          </a:p>
          <a:p>
            <a:pPr algn="ctr"/>
            <a:r>
              <a:rPr lang="fr-FR" sz="1200" dirty="0" smtClean="0"/>
              <a:t>Note 2</a:t>
            </a:r>
            <a:endParaRPr lang="fr-FR" sz="1200" dirty="0" smtClean="0"/>
          </a:p>
        </p:txBody>
      </p:sp>
      <p:cxnSp>
        <p:nvCxnSpPr>
          <p:cNvPr id="16408" name="Connecteur en angle 77"/>
          <p:cNvCxnSpPr>
            <a:cxnSpLocks noChangeShapeType="1"/>
            <a:stCxn id="16388" idx="1"/>
          </p:cNvCxnSpPr>
          <p:nvPr/>
        </p:nvCxnSpPr>
        <p:spPr bwMode="auto">
          <a:xfrm rot="10800000">
            <a:off x="2771800" y="3573016"/>
            <a:ext cx="497474" cy="144361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6409" name="ZoneTexte 80"/>
          <p:cNvSpPr txBox="1">
            <a:spLocks noChangeArrowheads="1"/>
          </p:cNvSpPr>
          <p:nvPr/>
        </p:nvSpPr>
        <p:spPr bwMode="auto">
          <a:xfrm>
            <a:off x="2267744" y="4448145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CSC-3</a:t>
            </a:r>
            <a:endParaRPr lang="fr-FR" sz="1200" dirty="0"/>
          </a:p>
        </p:txBody>
      </p:sp>
      <p:sp>
        <p:nvSpPr>
          <p:cNvPr id="16410" name="Rectangle 25"/>
          <p:cNvSpPr>
            <a:spLocks noChangeArrowheads="1"/>
          </p:cNvSpPr>
          <p:nvPr/>
        </p:nvSpPr>
        <p:spPr bwMode="auto">
          <a:xfrm>
            <a:off x="2960078" y="3789039"/>
            <a:ext cx="1902069" cy="2736305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411" name="ZoneTexte 26"/>
          <p:cNvSpPr txBox="1">
            <a:spLocks noChangeArrowheads="1"/>
          </p:cNvSpPr>
          <p:nvPr/>
        </p:nvSpPr>
        <p:spPr bwMode="auto">
          <a:xfrm>
            <a:off x="2987824" y="6320353"/>
            <a:ext cx="162833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/>
              <a:t>Common Services </a:t>
            </a:r>
            <a:r>
              <a:rPr lang="fr-FR" sz="1200" dirty="0" err="1"/>
              <a:t>Core</a:t>
            </a:r>
            <a:endParaRPr lang="fr-FR" sz="1200" dirty="0"/>
          </a:p>
        </p:txBody>
      </p:sp>
      <p:sp>
        <p:nvSpPr>
          <p:cNvPr id="26" name="ZoneTexte 24"/>
          <p:cNvSpPr txBox="1">
            <a:spLocks noChangeArrowheads="1"/>
          </p:cNvSpPr>
          <p:nvPr/>
        </p:nvSpPr>
        <p:spPr bwMode="auto">
          <a:xfrm>
            <a:off x="3347864" y="2779415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Media Resource </a:t>
            </a:r>
            <a:br>
              <a:rPr lang="fr-FR" altLang="ko-KR" sz="1200" b="1" dirty="0" smtClean="0"/>
            </a:br>
            <a:r>
              <a:rPr lang="fr-FR" altLang="ko-KR" sz="1200" b="1" dirty="0" err="1" smtClean="0"/>
              <a:t>Function</a:t>
            </a:r>
            <a:endParaRPr lang="fr-FR" altLang="ko-KR" sz="1200" b="1" dirty="0" smtClean="0"/>
          </a:p>
        </p:txBody>
      </p:sp>
      <p:sp>
        <p:nvSpPr>
          <p:cNvPr id="27" name="ZoneTexte 24"/>
          <p:cNvSpPr txBox="1">
            <a:spLocks noChangeArrowheads="1"/>
          </p:cNvSpPr>
          <p:nvPr/>
        </p:nvSpPr>
        <p:spPr bwMode="auto">
          <a:xfrm>
            <a:off x="3347864" y="2132856"/>
            <a:ext cx="1261696" cy="4681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err="1" smtClean="0"/>
              <a:t>Floor</a:t>
            </a:r>
            <a:r>
              <a:rPr lang="fr-FR" altLang="ko-KR" sz="1200" b="1" dirty="0" smtClean="0"/>
              <a:t> control</a:t>
            </a:r>
            <a:endParaRPr lang="fr-FR" altLang="ko-KR" sz="1200" b="1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4644008" y="3429000"/>
            <a:ext cx="2520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633375" y="2348880"/>
            <a:ext cx="2674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24"/>
          <p:cNvSpPr txBox="1">
            <a:spLocks noChangeArrowheads="1"/>
          </p:cNvSpPr>
          <p:nvPr/>
        </p:nvSpPr>
        <p:spPr bwMode="auto">
          <a:xfrm>
            <a:off x="3382312" y="1412776"/>
            <a:ext cx="1189688" cy="432047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wrap="square" anchor="ctr">
            <a:normAutofit/>
          </a:bodyPr>
          <a:lstStyle/>
          <a:p>
            <a:pPr algn="ctr"/>
            <a:r>
              <a:rPr lang="fr-FR" altLang="ko-KR" sz="1200" b="1" dirty="0" smtClean="0"/>
              <a:t>Call control</a:t>
            </a:r>
            <a:endParaRPr lang="fr-FR" altLang="ko-KR" sz="1200" b="1" baseline="30000" dirty="0"/>
          </a:p>
        </p:txBody>
      </p:sp>
      <p:sp>
        <p:nvSpPr>
          <p:cNvPr id="49" name="Rectangle 48"/>
          <p:cNvSpPr/>
          <p:nvPr/>
        </p:nvSpPr>
        <p:spPr>
          <a:xfrm>
            <a:off x="6516216" y="1196752"/>
            <a:ext cx="216024" cy="51125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4644008" y="2850270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644008" y="3032121"/>
            <a:ext cx="1872207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625165" y="3215399"/>
            <a:ext cx="2520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 bwMode="auto">
          <a:xfrm>
            <a:off x="6084168" y="2636912"/>
            <a:ext cx="5485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MB2c</a:t>
            </a:r>
            <a:endParaRPr lang="en-GB" sz="1200" dirty="0"/>
          </a:p>
        </p:txBody>
      </p:sp>
      <p:sp>
        <p:nvSpPr>
          <p:cNvPr id="70" name="TextBox 69"/>
          <p:cNvSpPr txBox="1"/>
          <p:nvPr/>
        </p:nvSpPr>
        <p:spPr bwMode="auto">
          <a:xfrm>
            <a:off x="6228184" y="2821437"/>
            <a:ext cx="34176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Rx</a:t>
            </a:r>
            <a:endParaRPr lang="en-GB" sz="1200" dirty="0"/>
          </a:p>
        </p:txBody>
      </p:sp>
      <p:sp>
        <p:nvSpPr>
          <p:cNvPr id="41" name="TextBox 40"/>
          <p:cNvSpPr txBox="1"/>
          <p:nvPr/>
        </p:nvSpPr>
        <p:spPr bwMode="auto">
          <a:xfrm>
            <a:off x="35496" y="4941168"/>
            <a:ext cx="2592288" cy="156966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r>
              <a:rPr lang="en-GB" sz="1200" b="1" dirty="0" smtClean="0"/>
              <a:t>Notes:</a:t>
            </a:r>
          </a:p>
          <a:p>
            <a:pPr marL="228600" indent="-228600">
              <a:buAutoNum type="arabicPeriod"/>
            </a:pPr>
            <a:r>
              <a:rPr lang="en-GB" sz="1200" b="1" dirty="0" smtClean="0"/>
              <a:t>MCPTT user database may be combined with HSS function in some deployment scenarios</a:t>
            </a:r>
            <a:endParaRPr lang="en-GB" sz="1200" b="1" dirty="0" smtClean="0"/>
          </a:p>
          <a:p>
            <a:pPr marL="228600" indent="-228600">
              <a:buAutoNum type="arabicPeriod"/>
            </a:pPr>
            <a:r>
              <a:rPr lang="en-GB" sz="1200" b="1" dirty="0" smtClean="0"/>
              <a:t>CSC-2 carries metadata, but does not carry affiliation signalling</a:t>
            </a:r>
          </a:p>
          <a:p>
            <a:pPr marL="228600" indent="-228600">
              <a:buAutoNum type="arabicPeriod"/>
            </a:pPr>
            <a:r>
              <a:rPr lang="en-GB" sz="1200" b="1" dirty="0" smtClean="0"/>
              <a:t>MCPTT-W carries </a:t>
            </a:r>
            <a:r>
              <a:rPr lang="en-GB" sz="1200" b="1" dirty="0" err="1" smtClean="0"/>
              <a:t>Unicast</a:t>
            </a:r>
            <a:r>
              <a:rPr lang="en-GB" sz="1200" b="1" dirty="0" smtClean="0"/>
              <a:t> media</a:t>
            </a:r>
          </a:p>
          <a:p>
            <a:pPr marL="228600" indent="-228600">
              <a:buAutoNum type="arabicPeriod"/>
            </a:pPr>
            <a:r>
              <a:rPr lang="en-GB" sz="1200" b="1" dirty="0" smtClean="0"/>
              <a:t>MCPTT-V carries Multicast media</a:t>
            </a:r>
            <a:endParaRPr lang="en-GB" sz="1200" b="1" dirty="0"/>
          </a:p>
        </p:txBody>
      </p:sp>
      <p:sp>
        <p:nvSpPr>
          <p:cNvPr id="42" name="ZoneTexte 24"/>
          <p:cNvSpPr txBox="1">
            <a:spLocks noChangeArrowheads="1"/>
          </p:cNvSpPr>
          <p:nvPr/>
        </p:nvSpPr>
        <p:spPr bwMode="auto">
          <a:xfrm>
            <a:off x="107504" y="2780928"/>
            <a:ext cx="1261696" cy="6480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normAutofit/>
          </a:bodyPr>
          <a:lstStyle/>
          <a:p>
            <a:pPr algn="ctr"/>
            <a:r>
              <a:rPr lang="fr-FR" altLang="ko-KR" sz="1200" b="1" dirty="0" err="1" smtClean="0"/>
              <a:t>Interworking</a:t>
            </a:r>
            <a:r>
              <a:rPr lang="fr-FR" altLang="ko-KR" sz="1200" b="1" dirty="0" smtClean="0"/>
              <a:t> </a:t>
            </a:r>
            <a:r>
              <a:rPr lang="fr-FR" altLang="ko-KR" sz="1200" b="1" dirty="0" err="1" smtClean="0"/>
              <a:t>function</a:t>
            </a:r>
            <a:r>
              <a:rPr lang="fr-FR" altLang="ko-KR" sz="1200" b="1" dirty="0" smtClean="0"/>
              <a:t> to </a:t>
            </a:r>
            <a:r>
              <a:rPr lang="fr-FR" altLang="ko-KR" sz="1200" b="1" dirty="0" err="1" smtClean="0"/>
              <a:t>legacy</a:t>
            </a:r>
            <a:endParaRPr lang="fr-FR" altLang="ko-KR" sz="1200" b="1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1378532" y="3057237"/>
            <a:ext cx="7814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 bwMode="auto">
          <a:xfrm>
            <a:off x="-36512" y="6608385"/>
            <a:ext cx="50583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r>
              <a:rPr lang="en-GB" sz="1200" b="1" dirty="0" smtClean="0"/>
              <a:t>Note: devolution to separate controlling/participating servers not illustrated</a:t>
            </a:r>
            <a:endParaRPr lang="en-GB" sz="1200" b="1" dirty="0"/>
          </a:p>
        </p:txBody>
      </p:sp>
      <p:sp>
        <p:nvSpPr>
          <p:cNvPr id="46" name="ZoneTexte 80"/>
          <p:cNvSpPr txBox="1">
            <a:spLocks noChangeArrowheads="1"/>
          </p:cNvSpPr>
          <p:nvPr/>
        </p:nvSpPr>
        <p:spPr bwMode="auto">
          <a:xfrm>
            <a:off x="6421906" y="6309320"/>
            <a:ext cx="4106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EPS</a:t>
            </a:r>
            <a:endParaRPr lang="fr-FR" sz="1200" dirty="0"/>
          </a:p>
        </p:txBody>
      </p:sp>
      <p:sp>
        <p:nvSpPr>
          <p:cNvPr id="47" name="Rectangle 46"/>
          <p:cNvSpPr/>
          <p:nvPr/>
        </p:nvSpPr>
        <p:spPr>
          <a:xfrm>
            <a:off x="7020271" y="980728"/>
            <a:ext cx="1584177" cy="547260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sz="1200" dirty="0" smtClean="0">
                <a:solidFill>
                  <a:schemeClr val="tx1"/>
                </a:solidFill>
              </a:rPr>
              <a:t>MCPTT UE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3" name="ZoneTexte 73"/>
          <p:cNvSpPr txBox="1">
            <a:spLocks noChangeArrowheads="1"/>
          </p:cNvSpPr>
          <p:nvPr/>
        </p:nvSpPr>
        <p:spPr bwMode="auto">
          <a:xfrm>
            <a:off x="5381313" y="5589240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200" dirty="0" smtClean="0"/>
              <a:t>CSC-4</a:t>
            </a:r>
            <a:endParaRPr lang="fr-FR" sz="1200" dirty="0" smtClean="0"/>
          </a:p>
        </p:txBody>
      </p:sp>
      <p:sp>
        <p:nvSpPr>
          <p:cNvPr id="58" name="ZoneTexte 80"/>
          <p:cNvSpPr txBox="1">
            <a:spLocks noChangeArrowheads="1"/>
          </p:cNvSpPr>
          <p:nvPr/>
        </p:nvSpPr>
        <p:spPr bwMode="auto">
          <a:xfrm>
            <a:off x="1619672" y="2852936"/>
            <a:ext cx="5549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IWF-1</a:t>
            </a:r>
            <a:endParaRPr lang="fr-FR" sz="1200" dirty="0"/>
          </a:p>
        </p:txBody>
      </p:sp>
      <p:cxnSp>
        <p:nvCxnSpPr>
          <p:cNvPr id="68" name="Shape 67"/>
          <p:cNvCxnSpPr>
            <a:endCxn id="16396" idx="1"/>
          </p:cNvCxnSpPr>
          <p:nvPr/>
        </p:nvCxnSpPr>
        <p:spPr>
          <a:xfrm rot="16200000" flipH="1">
            <a:off x="1289864" y="2246640"/>
            <a:ext cx="2165203" cy="1793617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80"/>
          <p:cNvSpPr txBox="1">
            <a:spLocks noChangeArrowheads="1"/>
          </p:cNvSpPr>
          <p:nvPr/>
        </p:nvSpPr>
        <p:spPr bwMode="auto">
          <a:xfrm>
            <a:off x="1435973" y="4016097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CSC-5</a:t>
            </a:r>
            <a:endParaRPr lang="fr-FR" sz="1200" dirty="0"/>
          </a:p>
        </p:txBody>
      </p:sp>
      <p:sp>
        <p:nvSpPr>
          <p:cNvPr id="73" name="ZoneTexte 24"/>
          <p:cNvSpPr txBox="1">
            <a:spLocks noChangeArrowheads="1"/>
          </p:cNvSpPr>
          <p:nvPr/>
        </p:nvSpPr>
        <p:spPr bwMode="auto">
          <a:xfrm>
            <a:off x="7316688" y="2132856"/>
            <a:ext cx="855712" cy="4681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err="1" smtClean="0"/>
              <a:t>Floor</a:t>
            </a:r>
            <a:endParaRPr lang="fr-FR" altLang="ko-KR" sz="1200" b="1" dirty="0" smtClean="0"/>
          </a:p>
          <a:p>
            <a:pPr algn="ctr"/>
            <a:r>
              <a:rPr lang="fr-FR" altLang="ko-KR" sz="1200" b="1" dirty="0" smtClean="0"/>
              <a:t>participant</a:t>
            </a:r>
            <a:endParaRPr lang="fr-FR" altLang="ko-KR" sz="1200" b="1" dirty="0"/>
          </a:p>
        </p:txBody>
      </p:sp>
      <p:sp>
        <p:nvSpPr>
          <p:cNvPr id="76" name="TextBox 75"/>
          <p:cNvSpPr txBox="1"/>
          <p:nvPr/>
        </p:nvSpPr>
        <p:spPr bwMode="auto">
          <a:xfrm>
            <a:off x="5014842" y="2107740"/>
            <a:ext cx="7695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MCPTT-X</a:t>
            </a:r>
            <a:endParaRPr lang="en-GB" sz="1200" dirty="0"/>
          </a:p>
        </p:txBody>
      </p:sp>
      <p:sp>
        <p:nvSpPr>
          <p:cNvPr id="77" name="TextBox 76"/>
          <p:cNvSpPr txBox="1"/>
          <p:nvPr/>
        </p:nvSpPr>
        <p:spPr bwMode="auto">
          <a:xfrm>
            <a:off x="5004048" y="2636912"/>
            <a:ext cx="75193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MCPTT-Y</a:t>
            </a:r>
            <a:endParaRPr lang="en-GB" sz="1200" dirty="0"/>
          </a:p>
        </p:txBody>
      </p:sp>
      <p:sp>
        <p:nvSpPr>
          <p:cNvPr id="78" name="TextBox 77"/>
          <p:cNvSpPr txBox="1"/>
          <p:nvPr/>
        </p:nvSpPr>
        <p:spPr bwMode="auto">
          <a:xfrm>
            <a:off x="5017441" y="2812758"/>
            <a:ext cx="74873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MCPTT-Z</a:t>
            </a:r>
            <a:endParaRPr lang="en-GB" sz="1200" dirty="0"/>
          </a:p>
        </p:txBody>
      </p:sp>
      <p:sp>
        <p:nvSpPr>
          <p:cNvPr id="79" name="TextBox 78"/>
          <p:cNvSpPr txBox="1"/>
          <p:nvPr/>
        </p:nvSpPr>
        <p:spPr bwMode="auto">
          <a:xfrm>
            <a:off x="5019111" y="3007985"/>
            <a:ext cx="81285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MCPTT-W</a:t>
            </a:r>
            <a:endParaRPr lang="en-GB" sz="1200" dirty="0"/>
          </a:p>
        </p:txBody>
      </p:sp>
      <p:sp>
        <p:nvSpPr>
          <p:cNvPr id="80" name="TextBox 79"/>
          <p:cNvSpPr txBox="1"/>
          <p:nvPr/>
        </p:nvSpPr>
        <p:spPr bwMode="auto">
          <a:xfrm>
            <a:off x="5020512" y="3224699"/>
            <a:ext cx="76315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MCPTT-V</a:t>
            </a:r>
            <a:endParaRPr lang="en-GB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44624"/>
            <a:ext cx="8640960" cy="706090"/>
          </a:xfrm>
        </p:spPr>
        <p:txBody>
          <a:bodyPr>
            <a:normAutofit fontScale="90000"/>
          </a:bodyPr>
          <a:lstStyle/>
          <a:p>
            <a:r>
              <a:rPr lang="en-GB" altLang="ko-KR" sz="2800" dirty="0" smtClean="0">
                <a:latin typeface="Calibri" pitchFamily="34" charset="0"/>
                <a:ea typeface="맑은 고딕" pitchFamily="34" charset="-127"/>
              </a:rPr>
              <a:t>Signalling control plane functional entities and provisional reference points</a:t>
            </a:r>
          </a:p>
        </p:txBody>
      </p:sp>
      <p:sp>
        <p:nvSpPr>
          <p:cNvPr id="17412" name="ZoneTexte 24"/>
          <p:cNvSpPr txBox="1">
            <a:spLocks noChangeArrowheads="1"/>
          </p:cNvSpPr>
          <p:nvPr/>
        </p:nvSpPr>
        <p:spPr bwMode="auto">
          <a:xfrm>
            <a:off x="1444357" y="3789040"/>
            <a:ext cx="1263162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HTTP AS</a:t>
            </a:r>
            <a:endParaRPr lang="fr-FR" altLang="ko-KR" sz="1200" b="1" dirty="0"/>
          </a:p>
        </p:txBody>
      </p:sp>
      <p:sp>
        <p:nvSpPr>
          <p:cNvPr id="17413" name="ZoneTexte 31"/>
          <p:cNvSpPr txBox="1">
            <a:spLocks noChangeArrowheads="1"/>
          </p:cNvSpPr>
          <p:nvPr/>
        </p:nvSpPr>
        <p:spPr bwMode="auto">
          <a:xfrm>
            <a:off x="7643228" y="3789040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HTTP client</a:t>
            </a:r>
          </a:p>
        </p:txBody>
      </p:sp>
      <p:sp>
        <p:nvSpPr>
          <p:cNvPr id="17417" name="ZoneTexte 24"/>
          <p:cNvSpPr txBox="1">
            <a:spLocks noChangeArrowheads="1"/>
          </p:cNvSpPr>
          <p:nvPr/>
        </p:nvSpPr>
        <p:spPr bwMode="auto">
          <a:xfrm>
            <a:off x="3753907" y="2111100"/>
            <a:ext cx="1837928" cy="1173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b"/>
          <a:lstStyle/>
          <a:p>
            <a:pPr algn="r"/>
            <a:r>
              <a:rPr lang="fr-FR" altLang="ko-KR" sz="1200" b="1" dirty="0"/>
              <a:t>SIP </a:t>
            </a:r>
            <a:r>
              <a:rPr lang="fr-FR" altLang="ko-KR" sz="1200" b="1" dirty="0" err="1"/>
              <a:t>core</a:t>
            </a:r>
            <a:endParaRPr lang="fr-FR" altLang="ko-KR" sz="1200" b="1" dirty="0"/>
          </a:p>
        </p:txBody>
      </p:sp>
      <p:sp>
        <p:nvSpPr>
          <p:cNvPr id="17418" name="ZoneTexte 31"/>
          <p:cNvSpPr txBox="1">
            <a:spLocks noChangeArrowheads="1"/>
          </p:cNvSpPr>
          <p:nvPr/>
        </p:nvSpPr>
        <p:spPr bwMode="auto">
          <a:xfrm>
            <a:off x="7631505" y="2111101"/>
            <a:ext cx="1261696" cy="684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SIP </a:t>
            </a:r>
          </a:p>
          <a:p>
            <a:pPr algn="ctr"/>
            <a:r>
              <a:rPr lang="fr-FR" altLang="ko-KR" sz="1200" b="1"/>
              <a:t>user agent </a:t>
            </a:r>
          </a:p>
          <a:p>
            <a:pPr algn="ctr"/>
            <a:r>
              <a:rPr lang="fr-FR" altLang="ko-KR" sz="1200" b="1"/>
              <a:t>client</a:t>
            </a:r>
          </a:p>
        </p:txBody>
      </p:sp>
      <p:cxnSp>
        <p:nvCxnSpPr>
          <p:cNvPr id="17419" name="Connecteur droit 61"/>
          <p:cNvCxnSpPr>
            <a:cxnSpLocks noChangeShapeType="1"/>
            <a:endCxn id="17418" idx="1"/>
          </p:cNvCxnSpPr>
          <p:nvPr/>
        </p:nvCxnSpPr>
        <p:spPr bwMode="auto">
          <a:xfrm>
            <a:off x="5652120" y="2453207"/>
            <a:ext cx="197938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7420" name="ZoneTexte 73"/>
          <p:cNvSpPr txBox="1">
            <a:spLocks noChangeArrowheads="1"/>
          </p:cNvSpPr>
          <p:nvPr/>
        </p:nvSpPr>
        <p:spPr bwMode="auto">
          <a:xfrm>
            <a:off x="5669383" y="2031231"/>
            <a:ext cx="9188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SIP-1</a:t>
            </a:r>
            <a:endParaRPr lang="fr-FR" sz="1200" dirty="0" smtClean="0"/>
          </a:p>
          <a:p>
            <a:r>
              <a:rPr lang="fr-FR" sz="1200" dirty="0" smtClean="0"/>
              <a:t>Use of </a:t>
            </a:r>
            <a:r>
              <a:rPr lang="fr-FR" sz="1200" dirty="0" err="1" smtClean="0"/>
              <a:t>Gm</a:t>
            </a:r>
            <a:r>
              <a:rPr lang="fr-FR" sz="1200" dirty="0" smtClean="0"/>
              <a:t>*</a:t>
            </a:r>
            <a:endParaRPr lang="fr-FR" sz="1200" dirty="0"/>
          </a:p>
        </p:txBody>
      </p:sp>
      <p:cxnSp>
        <p:nvCxnSpPr>
          <p:cNvPr id="17424" name="Connecteur droit 61"/>
          <p:cNvCxnSpPr>
            <a:cxnSpLocks noChangeShapeType="1"/>
            <a:stCxn id="17412" idx="3"/>
            <a:endCxn id="17413" idx="1"/>
          </p:cNvCxnSpPr>
          <p:nvPr/>
        </p:nvCxnSpPr>
        <p:spPr bwMode="auto">
          <a:xfrm>
            <a:off x="2707519" y="4131147"/>
            <a:ext cx="4935709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7425" name="ZoneTexte 73"/>
          <p:cNvSpPr txBox="1">
            <a:spLocks noChangeArrowheads="1"/>
          </p:cNvSpPr>
          <p:nvPr/>
        </p:nvSpPr>
        <p:spPr bwMode="auto">
          <a:xfrm>
            <a:off x="3059832" y="4221088"/>
            <a:ext cx="7713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/>
              <a:t>HTTP-1</a:t>
            </a:r>
          </a:p>
          <a:p>
            <a:r>
              <a:rPr lang="fr-FR" sz="1200" dirty="0"/>
              <a:t>Use of </a:t>
            </a:r>
            <a:r>
              <a:rPr lang="fr-FR" sz="1200" dirty="0" smtClean="0"/>
              <a:t>Ut</a:t>
            </a:r>
            <a:endParaRPr lang="fr-FR" sz="1200" dirty="0"/>
          </a:p>
        </p:txBody>
      </p:sp>
      <p:sp>
        <p:nvSpPr>
          <p:cNvPr id="20" name="ZoneTexte 23"/>
          <p:cNvSpPr txBox="1">
            <a:spLocks noChangeArrowheads="1"/>
          </p:cNvSpPr>
          <p:nvPr/>
        </p:nvSpPr>
        <p:spPr bwMode="auto">
          <a:xfrm>
            <a:off x="7092280" y="1124744"/>
            <a:ext cx="1944216" cy="1836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t" anchorCtr="0"/>
          <a:lstStyle/>
          <a:p>
            <a:r>
              <a:rPr lang="fr-FR" altLang="ko-KR" sz="1200" dirty="0"/>
              <a:t>MCPTT </a:t>
            </a:r>
            <a:r>
              <a:rPr lang="fr-FR" altLang="ko-KR" sz="1200" dirty="0" smtClean="0"/>
              <a:t>client</a:t>
            </a:r>
          </a:p>
          <a:p>
            <a:r>
              <a:rPr lang="fr-FR" altLang="ko-KR" sz="1200" dirty="0" smtClean="0"/>
              <a:t>Group management client</a:t>
            </a:r>
          </a:p>
          <a:p>
            <a:r>
              <a:rPr lang="fr-FR" altLang="ko-KR" sz="1200" dirty="0" smtClean="0"/>
              <a:t>Configuration  management </a:t>
            </a:r>
          </a:p>
          <a:p>
            <a:r>
              <a:rPr lang="fr-FR" altLang="ko-KR" sz="1200" dirty="0" smtClean="0"/>
              <a:t>client</a:t>
            </a:r>
          </a:p>
          <a:p>
            <a:endParaRPr lang="fr-FR" altLang="ko-KR" sz="1200" dirty="0"/>
          </a:p>
        </p:txBody>
      </p:sp>
      <p:sp>
        <p:nvSpPr>
          <p:cNvPr id="28" name="ZoneTexte 23"/>
          <p:cNvSpPr txBox="1">
            <a:spLocks noChangeArrowheads="1"/>
          </p:cNvSpPr>
          <p:nvPr/>
        </p:nvSpPr>
        <p:spPr bwMode="auto">
          <a:xfrm>
            <a:off x="1420911" y="1916832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SIP AS</a:t>
            </a:r>
            <a:endParaRPr lang="fr-FR" altLang="ko-KR" sz="1200" b="1" dirty="0"/>
          </a:p>
        </p:txBody>
      </p:sp>
      <p:sp>
        <p:nvSpPr>
          <p:cNvPr id="33" name="ZoneTexte 80"/>
          <p:cNvSpPr txBox="1">
            <a:spLocks noChangeArrowheads="1"/>
          </p:cNvSpPr>
          <p:nvPr/>
        </p:nvSpPr>
        <p:spPr bwMode="auto">
          <a:xfrm>
            <a:off x="2933079" y="1959223"/>
            <a:ext cx="8883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/>
              <a:t>SIP-2</a:t>
            </a:r>
          </a:p>
          <a:p>
            <a:r>
              <a:rPr lang="fr-FR" sz="1200" dirty="0"/>
              <a:t>Use of </a:t>
            </a:r>
            <a:r>
              <a:rPr lang="fr-FR" sz="1200" dirty="0" smtClean="0"/>
              <a:t>ISC*</a:t>
            </a:r>
            <a:endParaRPr lang="fr-FR" sz="1200" dirty="0"/>
          </a:p>
        </p:txBody>
      </p:sp>
      <p:sp>
        <p:nvSpPr>
          <p:cNvPr id="37" name="ZoneTexte 24"/>
          <p:cNvSpPr txBox="1">
            <a:spLocks noChangeArrowheads="1"/>
          </p:cNvSpPr>
          <p:nvPr/>
        </p:nvSpPr>
        <p:spPr bwMode="auto">
          <a:xfrm>
            <a:off x="3822291" y="2204864"/>
            <a:ext cx="504056" cy="28803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S-CSCF</a:t>
            </a:r>
            <a:endParaRPr lang="fr-FR" altLang="ko-KR" sz="1200" b="1" dirty="0"/>
          </a:p>
        </p:txBody>
      </p:sp>
      <p:sp>
        <p:nvSpPr>
          <p:cNvPr id="38" name="ZoneTexte 24"/>
          <p:cNvSpPr txBox="1">
            <a:spLocks noChangeArrowheads="1"/>
          </p:cNvSpPr>
          <p:nvPr/>
        </p:nvSpPr>
        <p:spPr bwMode="auto">
          <a:xfrm>
            <a:off x="4470363" y="2204864"/>
            <a:ext cx="504056" cy="28803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I-CSCF</a:t>
            </a:r>
            <a:endParaRPr lang="fr-FR" altLang="ko-KR" sz="1200" b="1" dirty="0"/>
          </a:p>
        </p:txBody>
      </p:sp>
      <p:sp>
        <p:nvSpPr>
          <p:cNvPr id="39" name="ZoneTexte 24"/>
          <p:cNvSpPr txBox="1">
            <a:spLocks noChangeArrowheads="1"/>
          </p:cNvSpPr>
          <p:nvPr/>
        </p:nvSpPr>
        <p:spPr bwMode="auto">
          <a:xfrm>
            <a:off x="5046427" y="2204865"/>
            <a:ext cx="504056" cy="28803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P-CSCF</a:t>
            </a:r>
            <a:endParaRPr lang="fr-FR" altLang="ko-KR" sz="1200" b="1" dirty="0"/>
          </a:p>
        </p:txBody>
      </p:sp>
      <p:sp>
        <p:nvSpPr>
          <p:cNvPr id="45" name="ZoneTexte 24"/>
          <p:cNvSpPr txBox="1">
            <a:spLocks noChangeArrowheads="1"/>
          </p:cNvSpPr>
          <p:nvPr/>
        </p:nvSpPr>
        <p:spPr bwMode="auto">
          <a:xfrm>
            <a:off x="5027494" y="2636912"/>
            <a:ext cx="504056" cy="360039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HSS</a:t>
            </a:r>
            <a:endParaRPr lang="fr-FR" altLang="ko-KR" sz="1200" b="1" baseline="30000" dirty="0" smtClean="0"/>
          </a:p>
          <a:p>
            <a:pPr algn="ctr"/>
            <a:r>
              <a:rPr lang="fr-FR" altLang="ko-KR" sz="1200" dirty="0" smtClean="0"/>
              <a:t>Note 1</a:t>
            </a:r>
            <a:endParaRPr lang="fr-FR" altLang="ko-KR" sz="1200" dirty="0"/>
          </a:p>
        </p:txBody>
      </p:sp>
      <p:sp>
        <p:nvSpPr>
          <p:cNvPr id="46" name="ZoneTexte 23"/>
          <p:cNvSpPr txBox="1">
            <a:spLocks noChangeArrowheads="1"/>
          </p:cNvSpPr>
          <p:nvPr/>
        </p:nvSpPr>
        <p:spPr bwMode="auto">
          <a:xfrm>
            <a:off x="1420911" y="2852936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/>
              <a:t>MCPTT </a:t>
            </a:r>
          </a:p>
          <a:p>
            <a:pPr algn="ctr"/>
            <a:r>
              <a:rPr lang="fr-FR" altLang="ko-KR" sz="1200" b="1" dirty="0" smtClean="0"/>
              <a:t>user </a:t>
            </a:r>
            <a:r>
              <a:rPr lang="fr-FR" altLang="ko-KR" sz="1200" b="1" dirty="0" err="1" smtClean="0"/>
              <a:t>database</a:t>
            </a:r>
            <a:endParaRPr lang="fr-FR" altLang="ko-KR" sz="1200" b="1" baseline="30000" dirty="0"/>
          </a:p>
        </p:txBody>
      </p:sp>
      <p:sp>
        <p:nvSpPr>
          <p:cNvPr id="47" name="TextBox 46"/>
          <p:cNvSpPr txBox="1"/>
          <p:nvPr/>
        </p:nvSpPr>
        <p:spPr bwMode="auto">
          <a:xfrm>
            <a:off x="251520" y="5797713"/>
            <a:ext cx="5832648" cy="101566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r>
              <a:rPr lang="en-GB" sz="1200" dirty="0" smtClean="0"/>
              <a:t>Notes:</a:t>
            </a:r>
          </a:p>
          <a:p>
            <a:pPr marL="228600" indent="-228600">
              <a:buAutoNum type="arabicPeriod"/>
            </a:pPr>
            <a:r>
              <a:rPr lang="en-GB" sz="1200" dirty="0" smtClean="0"/>
              <a:t>Signalling plane identity may be provided by HSS where</a:t>
            </a:r>
            <a:r>
              <a:rPr lang="en-GB" sz="1200" dirty="0" smtClean="0"/>
              <a:t> </a:t>
            </a:r>
            <a:r>
              <a:rPr lang="en-GB" sz="1200" dirty="0" smtClean="0"/>
              <a:t>PLMN operator provides SIP/IMS subscription</a:t>
            </a:r>
          </a:p>
          <a:p>
            <a:pPr marL="228600" indent="-228600">
              <a:buAutoNum type="arabicPeriod"/>
            </a:pPr>
            <a:r>
              <a:rPr lang="en-GB" sz="1200" dirty="0" smtClean="0"/>
              <a:t>Signalling plane identity may be provided by MCPTT </a:t>
            </a:r>
            <a:r>
              <a:rPr lang="en-GB" sz="1200" dirty="0" smtClean="0"/>
              <a:t>user </a:t>
            </a:r>
            <a:r>
              <a:rPr lang="en-GB" sz="1200" dirty="0" smtClean="0"/>
              <a:t>database where </a:t>
            </a:r>
            <a:r>
              <a:rPr lang="en-GB" sz="1200" dirty="0" smtClean="0"/>
              <a:t>MCPTT operator provides SIP </a:t>
            </a:r>
            <a:r>
              <a:rPr lang="en-GB" sz="1200" dirty="0" smtClean="0"/>
              <a:t>subscription</a:t>
            </a:r>
            <a:endParaRPr lang="en-GB" sz="1200" dirty="0" smtClean="0"/>
          </a:p>
        </p:txBody>
      </p:sp>
      <p:sp>
        <p:nvSpPr>
          <p:cNvPr id="73" name="ZoneTexte 23"/>
          <p:cNvSpPr txBox="1">
            <a:spLocks noChangeArrowheads="1"/>
          </p:cNvSpPr>
          <p:nvPr/>
        </p:nvSpPr>
        <p:spPr bwMode="auto">
          <a:xfrm>
            <a:off x="7092280" y="3573016"/>
            <a:ext cx="1944216" cy="13681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b" anchorCtr="0"/>
          <a:lstStyle/>
          <a:p>
            <a:r>
              <a:rPr lang="fr-FR" altLang="ko-KR" sz="1200" dirty="0" smtClean="0"/>
              <a:t>Group management client</a:t>
            </a:r>
          </a:p>
          <a:p>
            <a:r>
              <a:rPr lang="fr-FR" altLang="ko-KR" sz="1200" dirty="0" err="1" smtClean="0"/>
              <a:t>Identity</a:t>
            </a:r>
            <a:r>
              <a:rPr lang="fr-FR" altLang="ko-KR" sz="1200" dirty="0" smtClean="0"/>
              <a:t> </a:t>
            </a:r>
            <a:r>
              <a:rPr lang="fr-FR" altLang="ko-KR" sz="1200" dirty="0" smtClean="0"/>
              <a:t>management client</a:t>
            </a:r>
            <a:endParaRPr lang="fr-FR" altLang="ko-KR" sz="1200" dirty="0"/>
          </a:p>
        </p:txBody>
      </p:sp>
      <p:sp>
        <p:nvSpPr>
          <p:cNvPr id="78" name="Rectangle 77"/>
          <p:cNvSpPr/>
          <p:nvPr/>
        </p:nvSpPr>
        <p:spPr>
          <a:xfrm>
            <a:off x="6973625" y="908720"/>
            <a:ext cx="2134879" cy="439248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200" dirty="0" smtClean="0">
                <a:solidFill>
                  <a:schemeClr val="tx1"/>
                </a:solidFill>
              </a:rPr>
              <a:t>MCPTT UE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631884" y="980728"/>
            <a:ext cx="265730" cy="3960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0" name="ZoneTexte 80"/>
          <p:cNvSpPr txBox="1">
            <a:spLocks noChangeArrowheads="1"/>
          </p:cNvSpPr>
          <p:nvPr/>
        </p:nvSpPr>
        <p:spPr bwMode="auto">
          <a:xfrm>
            <a:off x="6537574" y="4941168"/>
            <a:ext cx="4106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EPS</a:t>
            </a:r>
            <a:endParaRPr lang="fr-FR" sz="1200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2707723" y="2380717"/>
            <a:ext cx="1114568" cy="33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ZoneTexte 23"/>
          <p:cNvSpPr txBox="1">
            <a:spLocks noChangeArrowheads="1"/>
          </p:cNvSpPr>
          <p:nvPr/>
        </p:nvSpPr>
        <p:spPr bwMode="auto">
          <a:xfrm>
            <a:off x="1080447" y="872058"/>
            <a:ext cx="1889471" cy="1836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t" anchorCtr="0"/>
          <a:lstStyle/>
          <a:p>
            <a:r>
              <a:rPr lang="fr-FR" altLang="ko-KR" sz="1200" dirty="0"/>
              <a:t>MCPTT </a:t>
            </a:r>
            <a:r>
              <a:rPr lang="fr-FR" altLang="ko-KR" sz="1200" dirty="0" smtClean="0"/>
              <a:t>Server</a:t>
            </a:r>
            <a:endParaRPr lang="fr-FR" altLang="ko-KR" sz="1200" dirty="0" smtClean="0"/>
          </a:p>
          <a:p>
            <a:r>
              <a:rPr lang="fr-FR" altLang="ko-KR" sz="1200" dirty="0" smtClean="0"/>
              <a:t>Group management </a:t>
            </a:r>
            <a:r>
              <a:rPr lang="fr-FR" altLang="ko-KR" sz="1200" dirty="0" smtClean="0"/>
              <a:t>server</a:t>
            </a:r>
            <a:endParaRPr lang="fr-FR" altLang="ko-KR" sz="1200" dirty="0" smtClean="0"/>
          </a:p>
          <a:p>
            <a:r>
              <a:rPr lang="fr-FR" altLang="ko-KR" sz="1200" dirty="0" smtClean="0"/>
              <a:t>Configuration  management </a:t>
            </a:r>
          </a:p>
          <a:p>
            <a:r>
              <a:rPr lang="fr-FR" altLang="ko-KR" sz="1200" dirty="0" smtClean="0"/>
              <a:t>server</a:t>
            </a:r>
            <a:endParaRPr lang="fr-FR" altLang="ko-KR" sz="1200" dirty="0" smtClean="0"/>
          </a:p>
          <a:p>
            <a:endParaRPr lang="fr-FR" altLang="ko-KR" sz="1200" dirty="0"/>
          </a:p>
        </p:txBody>
      </p:sp>
      <p:sp>
        <p:nvSpPr>
          <p:cNvPr id="72" name="ZoneTexte 23"/>
          <p:cNvSpPr txBox="1">
            <a:spLocks noChangeArrowheads="1"/>
          </p:cNvSpPr>
          <p:nvPr/>
        </p:nvSpPr>
        <p:spPr bwMode="auto">
          <a:xfrm>
            <a:off x="971600" y="3668470"/>
            <a:ext cx="1961479" cy="13447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b" anchorCtr="0"/>
          <a:lstStyle/>
          <a:p>
            <a:r>
              <a:rPr lang="fr-FR" altLang="ko-KR" sz="1200" dirty="0" smtClean="0"/>
              <a:t>Group management </a:t>
            </a:r>
            <a:r>
              <a:rPr lang="fr-FR" altLang="ko-KR" sz="1200" dirty="0" smtClean="0"/>
              <a:t>server</a:t>
            </a:r>
            <a:endParaRPr lang="fr-FR" altLang="ko-KR" sz="1200" dirty="0" smtClean="0"/>
          </a:p>
          <a:p>
            <a:r>
              <a:rPr lang="fr-FR" altLang="ko-KR" sz="1200" dirty="0" err="1" smtClean="0"/>
              <a:t>Identity</a:t>
            </a:r>
            <a:r>
              <a:rPr lang="fr-FR" altLang="ko-KR" sz="1200" dirty="0" smtClean="0"/>
              <a:t> </a:t>
            </a:r>
            <a:r>
              <a:rPr lang="fr-FR" altLang="ko-KR" sz="1200" dirty="0" smtClean="0"/>
              <a:t>management </a:t>
            </a:r>
            <a:r>
              <a:rPr lang="fr-FR" altLang="ko-KR" sz="1200" dirty="0" smtClean="0"/>
              <a:t>server</a:t>
            </a:r>
            <a:endParaRPr lang="fr-FR" altLang="ko-KR" sz="1200" dirty="0"/>
          </a:p>
        </p:txBody>
      </p:sp>
      <p:sp>
        <p:nvSpPr>
          <p:cNvPr id="76" name="ZoneTexte 80"/>
          <p:cNvSpPr txBox="1">
            <a:spLocks noChangeArrowheads="1"/>
          </p:cNvSpPr>
          <p:nvPr/>
        </p:nvSpPr>
        <p:spPr bwMode="auto">
          <a:xfrm>
            <a:off x="2861197" y="3070701"/>
            <a:ext cx="8467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MCPTT-U</a:t>
            </a:r>
            <a:endParaRPr lang="fr-FR" sz="1200" dirty="0"/>
          </a:p>
          <a:p>
            <a:r>
              <a:rPr lang="fr-FR" sz="1200" dirty="0"/>
              <a:t>Use of </a:t>
            </a:r>
            <a:r>
              <a:rPr lang="fr-FR" sz="1200" dirty="0" smtClean="0"/>
              <a:t>Cx</a:t>
            </a:r>
            <a:r>
              <a:rPr lang="fr-FR" sz="1200" dirty="0" smtClean="0"/>
              <a:t>*</a:t>
            </a:r>
            <a:br>
              <a:rPr lang="fr-FR" sz="1200" dirty="0" smtClean="0"/>
            </a:br>
            <a:r>
              <a:rPr lang="fr-FR" sz="1200" dirty="0" smtClean="0"/>
              <a:t>Note 2</a:t>
            </a:r>
            <a:endParaRPr lang="fr-FR" sz="1200" dirty="0"/>
          </a:p>
        </p:txBody>
      </p:sp>
      <p:cxnSp>
        <p:nvCxnSpPr>
          <p:cNvPr id="81" name="Straight Arrow Connector 80"/>
          <p:cNvCxnSpPr/>
          <p:nvPr/>
        </p:nvCxnSpPr>
        <p:spPr>
          <a:xfrm flipH="1">
            <a:off x="683568" y="2420888"/>
            <a:ext cx="72008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ZoneTexte 80"/>
          <p:cNvSpPr txBox="1">
            <a:spLocks noChangeArrowheads="1"/>
          </p:cNvSpPr>
          <p:nvPr/>
        </p:nvSpPr>
        <p:spPr bwMode="auto">
          <a:xfrm>
            <a:off x="251520" y="2278613"/>
            <a:ext cx="9361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200" dirty="0" smtClean="0"/>
              <a:t>SIP-3</a:t>
            </a:r>
          </a:p>
          <a:p>
            <a:r>
              <a:rPr lang="fr-FR" sz="1200" dirty="0" smtClean="0"/>
              <a:t>To </a:t>
            </a:r>
            <a:r>
              <a:rPr lang="fr-FR" sz="1200" dirty="0" err="1" smtClean="0"/>
              <a:t>other</a:t>
            </a:r>
            <a:r>
              <a:rPr lang="fr-FR" sz="1200" dirty="0" smtClean="0"/>
              <a:t> MCPTT AS</a:t>
            </a:r>
            <a:endParaRPr lang="fr-FR" sz="1200" dirty="0"/>
          </a:p>
        </p:txBody>
      </p:sp>
      <p:sp>
        <p:nvSpPr>
          <p:cNvPr id="85" name="Freeform 84"/>
          <p:cNvSpPr/>
          <p:nvPr/>
        </p:nvSpPr>
        <p:spPr>
          <a:xfrm>
            <a:off x="2684585" y="2520462"/>
            <a:ext cx="1922584" cy="562707"/>
          </a:xfrm>
          <a:custGeom>
            <a:avLst/>
            <a:gdLst>
              <a:gd name="connsiteX0" fmla="*/ 0 w 1922584"/>
              <a:gd name="connsiteY0" fmla="*/ 562707 h 562707"/>
              <a:gd name="connsiteX1" fmla="*/ 1922584 w 1922584"/>
              <a:gd name="connsiteY1" fmla="*/ 562707 h 562707"/>
              <a:gd name="connsiteX2" fmla="*/ 1922584 w 1922584"/>
              <a:gd name="connsiteY2" fmla="*/ 0 h 56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2584" h="562707">
                <a:moveTo>
                  <a:pt x="0" y="562707"/>
                </a:moveTo>
                <a:lnTo>
                  <a:pt x="1922584" y="562707"/>
                </a:lnTo>
                <a:lnTo>
                  <a:pt x="1922584" y="0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Freeform 85"/>
          <p:cNvSpPr/>
          <p:nvPr/>
        </p:nvSpPr>
        <p:spPr>
          <a:xfrm>
            <a:off x="2699792" y="2492896"/>
            <a:ext cx="1440160" cy="418691"/>
          </a:xfrm>
          <a:custGeom>
            <a:avLst/>
            <a:gdLst>
              <a:gd name="connsiteX0" fmla="*/ 0 w 1922584"/>
              <a:gd name="connsiteY0" fmla="*/ 562707 h 562707"/>
              <a:gd name="connsiteX1" fmla="*/ 1922584 w 1922584"/>
              <a:gd name="connsiteY1" fmla="*/ 562707 h 562707"/>
              <a:gd name="connsiteX2" fmla="*/ 1922584 w 1922584"/>
              <a:gd name="connsiteY2" fmla="*/ 0 h 56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2584" h="562707">
                <a:moveTo>
                  <a:pt x="0" y="562707"/>
                </a:moveTo>
                <a:lnTo>
                  <a:pt x="1922584" y="562707"/>
                </a:lnTo>
                <a:lnTo>
                  <a:pt x="1922584" y="0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8" name="Straight Connector 87"/>
          <p:cNvCxnSpPr/>
          <p:nvPr/>
        </p:nvCxnSpPr>
        <p:spPr>
          <a:xfrm flipH="1">
            <a:off x="3275856" y="2780928"/>
            <a:ext cx="144016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234</Words>
  <Application>Microsoft Office PowerPoint</Application>
  <PresentationFormat>On-screen Show (4:3)</PresentationFormat>
  <Paragraphs>105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Thème Office</vt:lpstr>
      <vt:lpstr>Office Theme</vt:lpstr>
      <vt:lpstr>   Functional entities and provisional reference points    </vt:lpstr>
      <vt:lpstr>Application (&amp; media) plane functional entities and provisional reference points</vt:lpstr>
      <vt:lpstr>Signalling control plane functional entities and provisional reference points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plane functional entities and reference points</dc:title>
  <dc:creator>S6-150603</dc:creator>
  <cp:lastModifiedBy>150662</cp:lastModifiedBy>
  <cp:revision>87</cp:revision>
  <dcterms:created xsi:type="dcterms:W3CDTF">2015-07-07T02:00:31Z</dcterms:created>
  <dcterms:modified xsi:type="dcterms:W3CDTF">2015-07-09T07:03:11Z</dcterms:modified>
</cp:coreProperties>
</file>