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6172C-874C-4E19-A965-99B2C2E9AE2F}" type="datetimeFigureOut">
              <a:rPr lang="en-GB" smtClean="0"/>
              <a:t>09/07/2015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41521-5824-4179-BC26-F323CE7E4732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CA7F9-D29F-4752-B3A0-89FC15DFFC21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Seoul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South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Korea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6-10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July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S6-150648</a:t>
            </a:r>
            <a:r>
              <a:rPr lang="en-GB" sz="12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77430-D35C-4F21-823D-02A045B235AA}" type="datetimeFigureOut">
              <a:rPr lang="fr-FR" smtClean="0"/>
              <a:pPr/>
              <a:t>09/07/2015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9F290-2934-4717-AF98-4D949A8C83F9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EEBFBE0-94ED-41D9-BADD-634F092F97A7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Functional entities and provisional reference points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>
                <a:latin typeface="Arial" pitchFamily="34" charset="0"/>
              </a:rPr>
              <a:t>David Chater-Lea</a:t>
            </a:r>
            <a:endParaRPr lang="en-US" sz="18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18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800" dirty="0" smtClean="0">
                <a:latin typeface="Arial" pitchFamily="34" charset="0"/>
              </a:rPr>
              <a:t>Motorola Solutions UK Ltd</a:t>
            </a:r>
            <a:endParaRPr lang="en-US" sz="18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sz="18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6632"/>
            <a:ext cx="9144000" cy="648072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Application (&amp; media) plane functional entities and provisional reference points</a:t>
            </a:r>
          </a:p>
        </p:txBody>
      </p:sp>
      <p:sp>
        <p:nvSpPr>
          <p:cNvPr id="16387" name="ZoneTexte 23"/>
          <p:cNvSpPr txBox="1">
            <a:spLocks noChangeArrowheads="1"/>
          </p:cNvSpPr>
          <p:nvPr/>
        </p:nvSpPr>
        <p:spPr bwMode="auto">
          <a:xfrm>
            <a:off x="2146789" y="1263428"/>
            <a:ext cx="2641236" cy="23095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t"/>
          <a:lstStyle/>
          <a:p>
            <a:r>
              <a:rPr lang="fr-FR" altLang="ko-KR" sz="1200" b="1" dirty="0">
                <a:solidFill>
                  <a:srgbClr val="C00000"/>
                </a:solidFill>
              </a:rPr>
              <a:t>MCPTT </a:t>
            </a:r>
          </a:p>
          <a:p>
            <a:r>
              <a:rPr lang="fr-FR" altLang="ko-KR" sz="1200" b="1" dirty="0">
                <a:solidFill>
                  <a:srgbClr val="C00000"/>
                </a:solidFill>
              </a:rPr>
              <a:t>server</a:t>
            </a:r>
          </a:p>
        </p:txBody>
      </p:sp>
      <p:sp>
        <p:nvSpPr>
          <p:cNvPr id="16388" name="ZoneTexte 24"/>
          <p:cNvSpPr txBox="1">
            <a:spLocks noChangeArrowheads="1"/>
          </p:cNvSpPr>
          <p:nvPr/>
        </p:nvSpPr>
        <p:spPr bwMode="auto">
          <a:xfrm>
            <a:off x="3269274" y="4674519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Group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server</a:t>
            </a:r>
          </a:p>
        </p:txBody>
      </p:sp>
      <p:sp>
        <p:nvSpPr>
          <p:cNvPr id="16389" name="ZoneTexte 29"/>
          <p:cNvSpPr txBox="1">
            <a:spLocks noChangeArrowheads="1"/>
          </p:cNvSpPr>
          <p:nvPr/>
        </p:nvSpPr>
        <p:spPr bwMode="auto">
          <a:xfrm>
            <a:off x="3269274" y="5474619"/>
            <a:ext cx="1263162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Configuration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server</a:t>
            </a:r>
          </a:p>
        </p:txBody>
      </p:sp>
      <p:sp>
        <p:nvSpPr>
          <p:cNvPr id="16390" name="ZoneTexte 30"/>
          <p:cNvSpPr txBox="1">
            <a:spLocks noChangeArrowheads="1"/>
          </p:cNvSpPr>
          <p:nvPr/>
        </p:nvSpPr>
        <p:spPr bwMode="auto">
          <a:xfrm>
            <a:off x="7142285" y="1340768"/>
            <a:ext cx="1263162" cy="216557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MCPTT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client</a:t>
            </a:r>
          </a:p>
        </p:txBody>
      </p:sp>
      <p:sp>
        <p:nvSpPr>
          <p:cNvPr id="16391" name="ZoneTexte 31"/>
          <p:cNvSpPr txBox="1">
            <a:spLocks noChangeArrowheads="1"/>
          </p:cNvSpPr>
          <p:nvPr/>
        </p:nvSpPr>
        <p:spPr bwMode="auto">
          <a:xfrm>
            <a:off x="7142285" y="4674519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Group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client</a:t>
            </a:r>
          </a:p>
        </p:txBody>
      </p:sp>
      <p:sp>
        <p:nvSpPr>
          <p:cNvPr id="16395" name="ZoneTexte 31"/>
          <p:cNvSpPr txBox="1">
            <a:spLocks noChangeArrowheads="1"/>
          </p:cNvSpPr>
          <p:nvPr/>
        </p:nvSpPr>
        <p:spPr bwMode="auto">
          <a:xfrm>
            <a:off x="7142284" y="5474619"/>
            <a:ext cx="1261697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Configuration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client</a:t>
            </a:r>
          </a:p>
        </p:txBody>
      </p:sp>
      <p:sp>
        <p:nvSpPr>
          <p:cNvPr id="16396" name="ZoneTexte 24"/>
          <p:cNvSpPr txBox="1">
            <a:spLocks noChangeArrowheads="1"/>
          </p:cNvSpPr>
          <p:nvPr/>
        </p:nvSpPr>
        <p:spPr bwMode="auto">
          <a:xfrm>
            <a:off x="3269274" y="3883944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Identity 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server</a:t>
            </a:r>
          </a:p>
        </p:txBody>
      </p:sp>
      <p:sp>
        <p:nvSpPr>
          <p:cNvPr id="16397" name="ZoneTexte 31"/>
          <p:cNvSpPr txBox="1">
            <a:spLocks noChangeArrowheads="1"/>
          </p:cNvSpPr>
          <p:nvPr/>
        </p:nvSpPr>
        <p:spPr bwMode="auto">
          <a:xfrm>
            <a:off x="7142285" y="3883944"/>
            <a:ext cx="1263162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Identity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management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client</a:t>
            </a:r>
          </a:p>
        </p:txBody>
      </p:sp>
      <p:sp>
        <p:nvSpPr>
          <p:cNvPr id="16398" name="ZoneTexte 44"/>
          <p:cNvSpPr txBox="1">
            <a:spLocks noChangeArrowheads="1"/>
          </p:cNvSpPr>
          <p:nvPr/>
        </p:nvSpPr>
        <p:spPr bwMode="auto">
          <a:xfrm>
            <a:off x="4788024" y="1196752"/>
            <a:ext cx="936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rgbClr val="7030A0"/>
                </a:solidFill>
              </a:rPr>
              <a:t>MCPTT-1</a:t>
            </a:r>
          </a:p>
          <a:p>
            <a:r>
              <a:rPr lang="fr-FR" sz="1200" dirty="0" smtClean="0">
                <a:solidFill>
                  <a:srgbClr val="7030A0"/>
                </a:solidFill>
              </a:rPr>
              <a:t>Use of SIP-2</a:t>
            </a:r>
            <a:endParaRPr lang="fr-FR" sz="1200" dirty="0">
              <a:solidFill>
                <a:srgbClr val="7030A0"/>
              </a:solidFill>
            </a:endParaRPr>
          </a:p>
        </p:txBody>
      </p:sp>
      <p:sp>
        <p:nvSpPr>
          <p:cNvPr id="16399" name="ZoneTexte 23"/>
          <p:cNvSpPr txBox="1">
            <a:spLocks noChangeArrowheads="1"/>
          </p:cNvSpPr>
          <p:nvPr/>
        </p:nvSpPr>
        <p:spPr bwMode="auto">
          <a:xfrm>
            <a:off x="279889" y="1355056"/>
            <a:ext cx="1263162" cy="68421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>
                <a:solidFill>
                  <a:srgbClr val="C00000"/>
                </a:solidFill>
              </a:rPr>
              <a:t>MCPTT </a:t>
            </a:r>
          </a:p>
          <a:p>
            <a:pPr algn="ctr"/>
            <a:r>
              <a:rPr lang="fr-FR" altLang="ko-KR" sz="1200" b="1" dirty="0">
                <a:solidFill>
                  <a:srgbClr val="C00000"/>
                </a:solidFill>
              </a:rPr>
              <a:t>user </a:t>
            </a:r>
          </a:p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database</a:t>
            </a:r>
            <a:r>
              <a:rPr lang="fr-FR" altLang="ko-KR" sz="1200" b="1" baseline="30000" dirty="0" smtClean="0">
                <a:solidFill>
                  <a:srgbClr val="C00000"/>
                </a:solidFill>
              </a:rPr>
              <a:t>1</a:t>
            </a:r>
            <a:endParaRPr lang="fr-FR" altLang="ko-KR" sz="1200" b="1" baseline="30000" dirty="0">
              <a:solidFill>
                <a:srgbClr val="C00000"/>
              </a:solidFill>
            </a:endParaRPr>
          </a:p>
        </p:txBody>
      </p:sp>
      <p:cxnSp>
        <p:nvCxnSpPr>
          <p:cNvPr id="16400" name="Connecteur en angle 54"/>
          <p:cNvCxnSpPr>
            <a:cxnSpLocks noChangeShapeType="1"/>
          </p:cNvCxnSpPr>
          <p:nvPr/>
        </p:nvCxnSpPr>
        <p:spPr bwMode="auto">
          <a:xfrm rot="16200000" flipH="1">
            <a:off x="1327775" y="1632667"/>
            <a:ext cx="378954" cy="1235319"/>
          </a:xfrm>
          <a:prstGeom prst="bentConnector2">
            <a:avLst/>
          </a:prstGeom>
          <a:noFill/>
          <a:ln w="9525" algn="ctr">
            <a:solidFill>
              <a:srgbClr val="7030A0"/>
            </a:solidFill>
            <a:round/>
            <a:headEnd/>
            <a:tailEnd/>
          </a:ln>
        </p:spPr>
      </p:cxnSp>
      <p:sp>
        <p:nvSpPr>
          <p:cNvPr id="16401" name="ZoneTexte 58"/>
          <p:cNvSpPr txBox="1">
            <a:spLocks noChangeArrowheads="1"/>
          </p:cNvSpPr>
          <p:nvPr/>
        </p:nvSpPr>
        <p:spPr bwMode="auto">
          <a:xfrm>
            <a:off x="216457" y="2143889"/>
            <a:ext cx="7551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>
                <a:solidFill>
                  <a:srgbClr val="7030A0"/>
                </a:solidFill>
              </a:rPr>
              <a:t>MCPTT-2</a:t>
            </a:r>
            <a:endParaRPr lang="fr-FR" sz="1200" dirty="0">
              <a:solidFill>
                <a:srgbClr val="7030A0"/>
              </a:solidFill>
            </a:endParaRPr>
          </a:p>
        </p:txBody>
      </p:sp>
      <p:cxnSp>
        <p:nvCxnSpPr>
          <p:cNvPr id="16402" name="Connecteur droit 60"/>
          <p:cNvCxnSpPr>
            <a:cxnSpLocks noChangeShapeType="1"/>
          </p:cNvCxnSpPr>
          <p:nvPr/>
        </p:nvCxnSpPr>
        <p:spPr bwMode="auto">
          <a:xfrm>
            <a:off x="4572000" y="1628800"/>
            <a:ext cx="2592288" cy="0"/>
          </a:xfrm>
          <a:prstGeom prst="line">
            <a:avLst/>
          </a:prstGeom>
          <a:noFill/>
          <a:ln w="9525" algn="ctr">
            <a:solidFill>
              <a:srgbClr val="7030A0"/>
            </a:solidFill>
            <a:round/>
            <a:headEnd/>
            <a:tailEnd/>
          </a:ln>
        </p:spPr>
      </p:cxnSp>
      <p:cxnSp>
        <p:nvCxnSpPr>
          <p:cNvPr id="16403" name="Connecteur droit 61"/>
          <p:cNvCxnSpPr>
            <a:cxnSpLocks noChangeShapeType="1"/>
            <a:stCxn id="16396" idx="3"/>
            <a:endCxn id="16397" idx="1"/>
          </p:cNvCxnSpPr>
          <p:nvPr/>
        </p:nvCxnSpPr>
        <p:spPr bwMode="auto">
          <a:xfrm>
            <a:off x="4530970" y="4226843"/>
            <a:ext cx="2611315" cy="0"/>
          </a:xfrm>
          <a:prstGeom prst="line">
            <a:avLst/>
          </a:prstGeom>
          <a:noFill/>
          <a:ln w="9525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16404" name="Connecteur droit 64"/>
          <p:cNvCxnSpPr>
            <a:cxnSpLocks noChangeShapeType="1"/>
            <a:stCxn id="16388" idx="3"/>
            <a:endCxn id="16391" idx="1"/>
          </p:cNvCxnSpPr>
          <p:nvPr/>
        </p:nvCxnSpPr>
        <p:spPr bwMode="auto">
          <a:xfrm>
            <a:off x="4530970" y="5017418"/>
            <a:ext cx="2611315" cy="0"/>
          </a:xfrm>
          <a:prstGeom prst="line">
            <a:avLst/>
          </a:prstGeom>
          <a:noFill/>
          <a:ln w="9525" algn="ctr">
            <a:solidFill>
              <a:srgbClr val="0070C0"/>
            </a:solidFill>
            <a:round/>
            <a:headEnd/>
            <a:tailEnd/>
          </a:ln>
        </p:spPr>
      </p:cxnSp>
      <p:cxnSp>
        <p:nvCxnSpPr>
          <p:cNvPr id="16405" name="Connecteur droit 68"/>
          <p:cNvCxnSpPr>
            <a:cxnSpLocks noChangeShapeType="1"/>
            <a:stCxn id="16389" idx="3"/>
            <a:endCxn id="16395" idx="1"/>
          </p:cNvCxnSpPr>
          <p:nvPr/>
        </p:nvCxnSpPr>
        <p:spPr bwMode="auto">
          <a:xfrm flipV="1">
            <a:off x="4532435" y="5817518"/>
            <a:ext cx="2609850" cy="0"/>
          </a:xfrm>
          <a:prstGeom prst="line">
            <a:avLst/>
          </a:prstGeom>
          <a:noFill/>
          <a:ln w="9525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16406" name="ZoneTexte 73"/>
          <p:cNvSpPr txBox="1">
            <a:spLocks noChangeArrowheads="1"/>
          </p:cNvSpPr>
          <p:nvPr/>
        </p:nvSpPr>
        <p:spPr bwMode="auto">
          <a:xfrm>
            <a:off x="5148064" y="4005064"/>
            <a:ext cx="1074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CSC-1</a:t>
            </a:r>
          </a:p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Use of HTTP-1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16407" name="ZoneTexte 75"/>
          <p:cNvSpPr txBox="1">
            <a:spLocks noChangeArrowheads="1"/>
          </p:cNvSpPr>
          <p:nvPr/>
        </p:nvSpPr>
        <p:spPr bwMode="auto">
          <a:xfrm>
            <a:off x="5076056" y="4808185"/>
            <a:ext cx="1187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CSC-2</a:t>
            </a:r>
            <a:r>
              <a:rPr lang="fr-FR" sz="1200" baseline="30000" dirty="0" smtClean="0">
                <a:solidFill>
                  <a:srgbClr val="0070C0"/>
                </a:solidFill>
              </a:rPr>
              <a:t>2</a:t>
            </a:r>
          </a:p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Use of HTTP-1</a:t>
            </a:r>
            <a:endParaRPr lang="fr-FR" sz="1200" dirty="0">
              <a:solidFill>
                <a:srgbClr val="0070C0"/>
              </a:solidFill>
            </a:endParaRPr>
          </a:p>
        </p:txBody>
      </p:sp>
      <p:cxnSp>
        <p:nvCxnSpPr>
          <p:cNvPr id="16408" name="Connecteur en angle 77"/>
          <p:cNvCxnSpPr>
            <a:cxnSpLocks noChangeShapeType="1"/>
            <a:stCxn id="16388" idx="1"/>
          </p:cNvCxnSpPr>
          <p:nvPr/>
        </p:nvCxnSpPr>
        <p:spPr bwMode="auto">
          <a:xfrm rot="10800000">
            <a:off x="2771800" y="3573016"/>
            <a:ext cx="497474" cy="1443610"/>
          </a:xfrm>
          <a:prstGeom prst="bentConnector2">
            <a:avLst/>
          </a:prstGeom>
          <a:noFill/>
          <a:ln w="9525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16409" name="ZoneTexte 80"/>
          <p:cNvSpPr txBox="1">
            <a:spLocks noChangeArrowheads="1"/>
          </p:cNvSpPr>
          <p:nvPr/>
        </p:nvSpPr>
        <p:spPr bwMode="auto">
          <a:xfrm>
            <a:off x="2267744" y="4293096"/>
            <a:ext cx="5437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>
                <a:solidFill>
                  <a:srgbClr val="0070C0"/>
                </a:solidFill>
              </a:rPr>
              <a:t>CSC-3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16410" name="Rectangle 25"/>
          <p:cNvSpPr>
            <a:spLocks noChangeArrowheads="1"/>
          </p:cNvSpPr>
          <p:nvPr/>
        </p:nvSpPr>
        <p:spPr bwMode="auto">
          <a:xfrm>
            <a:off x="2960078" y="3789039"/>
            <a:ext cx="1902069" cy="2833341"/>
          </a:xfrm>
          <a:prstGeom prst="rect">
            <a:avLst/>
          </a:prstGeom>
          <a:noFill/>
          <a:ln w="9525" algn="ctr">
            <a:solidFill>
              <a:srgbClr val="0070C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6411" name="ZoneTexte 26"/>
          <p:cNvSpPr txBox="1">
            <a:spLocks noChangeArrowheads="1"/>
          </p:cNvSpPr>
          <p:nvPr/>
        </p:nvSpPr>
        <p:spPr bwMode="auto">
          <a:xfrm>
            <a:off x="2987824" y="6381328"/>
            <a:ext cx="162833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Common Services </a:t>
            </a:r>
            <a:r>
              <a:rPr lang="fr-FR" sz="1200" dirty="0" err="1">
                <a:solidFill>
                  <a:srgbClr val="0070C0"/>
                </a:solidFill>
              </a:rPr>
              <a:t>Core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26" name="ZoneTexte 24"/>
          <p:cNvSpPr txBox="1">
            <a:spLocks noChangeArrowheads="1"/>
          </p:cNvSpPr>
          <p:nvPr/>
        </p:nvSpPr>
        <p:spPr bwMode="auto">
          <a:xfrm>
            <a:off x="3347864" y="2779415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Media Resource </a:t>
            </a:r>
            <a:br>
              <a:rPr lang="fr-FR" altLang="ko-KR" sz="1200" b="1" dirty="0" smtClean="0">
                <a:solidFill>
                  <a:srgbClr val="C00000"/>
                </a:solidFill>
              </a:rPr>
            </a:br>
            <a:r>
              <a:rPr lang="fr-FR" altLang="ko-KR" sz="1200" b="1" dirty="0" err="1" smtClean="0">
                <a:solidFill>
                  <a:srgbClr val="C00000"/>
                </a:solidFill>
              </a:rPr>
              <a:t>Function</a:t>
            </a:r>
            <a:endParaRPr lang="fr-FR" altLang="ko-KR" sz="1200" b="1" dirty="0" smtClean="0">
              <a:solidFill>
                <a:srgbClr val="C00000"/>
              </a:solidFill>
            </a:endParaRPr>
          </a:p>
        </p:txBody>
      </p:sp>
      <p:sp>
        <p:nvSpPr>
          <p:cNvPr id="27" name="ZoneTexte 24"/>
          <p:cNvSpPr txBox="1">
            <a:spLocks noChangeArrowheads="1"/>
          </p:cNvSpPr>
          <p:nvPr/>
        </p:nvSpPr>
        <p:spPr bwMode="auto">
          <a:xfrm>
            <a:off x="3347864" y="2132856"/>
            <a:ext cx="1261696" cy="46818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err="1" smtClean="0">
                <a:solidFill>
                  <a:srgbClr val="C00000"/>
                </a:solidFill>
              </a:rPr>
              <a:t>Floor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 control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4644008" y="3429000"/>
            <a:ext cx="2520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633375" y="2348880"/>
            <a:ext cx="2520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24"/>
          <p:cNvSpPr txBox="1">
            <a:spLocks noChangeArrowheads="1"/>
          </p:cNvSpPr>
          <p:nvPr/>
        </p:nvSpPr>
        <p:spPr bwMode="auto">
          <a:xfrm>
            <a:off x="3275856" y="1412776"/>
            <a:ext cx="1261696" cy="432047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square" anchor="ctr">
            <a:normAutofit lnSpcReduction="10000"/>
          </a:bodyPr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MCPTT service signalling</a:t>
            </a:r>
            <a:r>
              <a:rPr lang="fr-FR" altLang="ko-KR" sz="1200" b="1" baseline="30000" dirty="0" smtClean="0">
                <a:solidFill>
                  <a:srgbClr val="C00000"/>
                </a:solidFill>
              </a:rPr>
              <a:t>3</a:t>
            </a:r>
            <a:endParaRPr lang="fr-FR" altLang="ko-KR" sz="1200" b="1" baseline="30000" dirty="0">
              <a:solidFill>
                <a:srgbClr val="C0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516216" y="1196752"/>
            <a:ext cx="216024" cy="51125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Straight Connector 50"/>
          <p:cNvCxnSpPr/>
          <p:nvPr/>
        </p:nvCxnSpPr>
        <p:spPr>
          <a:xfrm>
            <a:off x="4644008" y="2850270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44008" y="2996952"/>
            <a:ext cx="187220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25165" y="3215399"/>
            <a:ext cx="2520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 bwMode="auto">
          <a:xfrm>
            <a:off x="5076056" y="2996952"/>
            <a:ext cx="109254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b="1" dirty="0" err="1" smtClean="0">
                <a:solidFill>
                  <a:srgbClr val="008000"/>
                </a:solidFill>
              </a:rPr>
              <a:t>Unicast</a:t>
            </a:r>
            <a:r>
              <a:rPr lang="en-GB" sz="1200" b="1" dirty="0" smtClean="0">
                <a:solidFill>
                  <a:srgbClr val="008000"/>
                </a:solidFill>
              </a:rPr>
              <a:t> media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 bwMode="auto">
          <a:xfrm>
            <a:off x="4994303" y="3224009"/>
            <a:ext cx="125604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b="1" dirty="0" err="1" smtClean="0">
                <a:solidFill>
                  <a:srgbClr val="008000"/>
                </a:solidFill>
              </a:rPr>
              <a:t>Multiicast</a:t>
            </a:r>
            <a:r>
              <a:rPr lang="en-GB" sz="1200" b="1" dirty="0" smtClean="0">
                <a:solidFill>
                  <a:srgbClr val="008000"/>
                </a:solidFill>
              </a:rPr>
              <a:t> media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 bwMode="auto">
          <a:xfrm>
            <a:off x="6084168" y="2636912"/>
            <a:ext cx="548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08000"/>
                </a:solidFill>
              </a:rPr>
              <a:t>MB2c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 bwMode="auto">
          <a:xfrm>
            <a:off x="6228184" y="2821437"/>
            <a:ext cx="34176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08000"/>
                </a:solidFill>
              </a:rPr>
              <a:t>Rx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38" name="ZoneTexte 24"/>
          <p:cNvSpPr txBox="1">
            <a:spLocks noChangeArrowheads="1"/>
          </p:cNvSpPr>
          <p:nvPr/>
        </p:nvSpPr>
        <p:spPr bwMode="auto">
          <a:xfrm>
            <a:off x="5652120" y="1340768"/>
            <a:ext cx="792088" cy="495672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r>
              <a:rPr lang="fr-FR" altLang="ko-KR" sz="800" b="1" dirty="0" err="1" smtClean="0">
                <a:solidFill>
                  <a:srgbClr val="C00000"/>
                </a:solidFill>
              </a:rPr>
              <a:t>Identity</a:t>
            </a:r>
            <a:r>
              <a:rPr lang="fr-FR" altLang="ko-KR" sz="800" b="1" dirty="0" smtClean="0">
                <a:solidFill>
                  <a:srgbClr val="C00000"/>
                </a:solidFill>
              </a:rPr>
              <a:t> </a:t>
            </a:r>
            <a:r>
              <a:rPr lang="fr-FR" altLang="ko-KR" sz="800" b="1" dirty="0" err="1" smtClean="0">
                <a:solidFill>
                  <a:srgbClr val="C00000"/>
                </a:solidFill>
              </a:rPr>
              <a:t>trasnlation</a:t>
            </a:r>
            <a:r>
              <a:rPr lang="fr-FR" altLang="ko-KR" sz="800" b="1" dirty="0" smtClean="0">
                <a:solidFill>
                  <a:srgbClr val="C00000"/>
                </a:solidFill>
              </a:rPr>
              <a:t> function</a:t>
            </a:r>
            <a:r>
              <a:rPr lang="fr-FR" altLang="ko-KR" sz="900" b="1" baseline="30000" dirty="0" smtClean="0">
                <a:solidFill>
                  <a:srgbClr val="C00000"/>
                </a:solidFill>
              </a:rPr>
              <a:t>4</a:t>
            </a:r>
            <a:endParaRPr lang="fr-FR" altLang="ko-KR" sz="800" b="1" dirty="0">
              <a:solidFill>
                <a:srgbClr val="C00000"/>
              </a:solidFill>
            </a:endParaRPr>
          </a:p>
        </p:txBody>
      </p:sp>
      <p:cxnSp>
        <p:nvCxnSpPr>
          <p:cNvPr id="40" name="Elbow Connector 39"/>
          <p:cNvCxnSpPr>
            <a:stCxn id="38" idx="0"/>
            <a:endCxn id="16399" idx="0"/>
          </p:cNvCxnSpPr>
          <p:nvPr/>
        </p:nvCxnSpPr>
        <p:spPr>
          <a:xfrm rot="16200000" flipH="1" flipV="1">
            <a:off x="3472673" y="-1220435"/>
            <a:ext cx="14288" cy="5136694"/>
          </a:xfrm>
          <a:prstGeom prst="bentConnector3">
            <a:avLst>
              <a:gd name="adj1" fmla="val -159994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 bwMode="auto">
          <a:xfrm>
            <a:off x="35496" y="4941168"/>
            <a:ext cx="2592288" cy="156966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b="1" dirty="0" smtClean="0">
                <a:solidFill>
                  <a:srgbClr val="008000"/>
                </a:solidFill>
              </a:rPr>
              <a:t>Notes: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May include HSS functionality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CSC-2 carries metadata, but does not carry affiliation signalling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May be deleted (function contained in MCPTT server)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May be deleted or contained in MCPTT server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42" name="ZoneTexte 24"/>
          <p:cNvSpPr txBox="1">
            <a:spLocks noChangeArrowheads="1"/>
          </p:cNvSpPr>
          <p:nvPr/>
        </p:nvSpPr>
        <p:spPr bwMode="auto">
          <a:xfrm>
            <a:off x="323528" y="2780928"/>
            <a:ext cx="1261696" cy="64807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 anchor="ctr">
            <a:normAutofit/>
          </a:bodyPr>
          <a:lstStyle/>
          <a:p>
            <a:pPr algn="ctr"/>
            <a:r>
              <a:rPr lang="fr-FR" altLang="ko-KR" sz="1200" b="1" dirty="0" err="1" smtClean="0">
                <a:solidFill>
                  <a:srgbClr val="C00000"/>
                </a:solidFill>
              </a:rPr>
              <a:t>Interworking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 </a:t>
            </a:r>
            <a:r>
              <a:rPr lang="fr-FR" altLang="ko-KR" sz="1200" b="1" dirty="0" err="1" smtClean="0">
                <a:solidFill>
                  <a:srgbClr val="C00000"/>
                </a:solidFill>
              </a:rPr>
              <a:t>function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 to </a:t>
            </a:r>
            <a:r>
              <a:rPr lang="fr-FR" altLang="ko-KR" sz="1200" b="1" dirty="0" err="1" smtClean="0">
                <a:solidFill>
                  <a:srgbClr val="C00000"/>
                </a:solidFill>
              </a:rPr>
              <a:t>legacy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 </a:t>
            </a:r>
            <a:r>
              <a:rPr lang="fr-FR" altLang="ko-KR" sz="1200" b="1" dirty="0" err="1" smtClean="0">
                <a:solidFill>
                  <a:srgbClr val="C00000"/>
                </a:solidFill>
              </a:rPr>
              <a:t>etc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609039" y="314096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4"/>
          <p:cNvSpPr txBox="1">
            <a:spLocks noChangeArrowheads="1"/>
          </p:cNvSpPr>
          <p:nvPr/>
        </p:nvSpPr>
        <p:spPr bwMode="auto">
          <a:xfrm>
            <a:off x="6300192" y="519063"/>
            <a:ext cx="9361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1200" dirty="0" smtClean="0">
                <a:solidFill>
                  <a:srgbClr val="7030A0"/>
                </a:solidFill>
              </a:rPr>
              <a:t>MCPTT-1</a:t>
            </a:r>
            <a:endParaRPr lang="fr-FR" sz="1200" dirty="0">
              <a:solidFill>
                <a:srgbClr val="7030A0"/>
              </a:solidFill>
            </a:endParaRPr>
          </a:p>
          <a:p>
            <a:r>
              <a:rPr lang="fr-FR" sz="1200" dirty="0">
                <a:solidFill>
                  <a:srgbClr val="7030A0"/>
                </a:solidFill>
              </a:rPr>
              <a:t>Use of </a:t>
            </a:r>
            <a:r>
              <a:rPr lang="fr-FR" sz="1200" dirty="0" smtClean="0">
                <a:solidFill>
                  <a:srgbClr val="7030A0"/>
                </a:solidFill>
              </a:rPr>
              <a:t>SIP-1</a:t>
            </a:r>
            <a:endParaRPr lang="fr-FR" sz="1200" dirty="0">
              <a:solidFill>
                <a:srgbClr val="7030A0"/>
              </a:solidFill>
            </a:endParaRP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6876256" y="908720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 bwMode="auto">
          <a:xfrm>
            <a:off x="-36512" y="6608385"/>
            <a:ext cx="50583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r>
              <a:rPr lang="en-GB" sz="1200" b="1" dirty="0" smtClean="0">
                <a:solidFill>
                  <a:srgbClr val="008000"/>
                </a:solidFill>
              </a:rPr>
              <a:t>Note: devolution to separate controlling/participating servers not illustrated</a:t>
            </a:r>
            <a:endParaRPr lang="en-GB" sz="1200" b="1" dirty="0">
              <a:solidFill>
                <a:srgbClr val="008000"/>
              </a:solidFill>
            </a:endParaRPr>
          </a:p>
        </p:txBody>
      </p:sp>
      <p:sp>
        <p:nvSpPr>
          <p:cNvPr id="46" name="ZoneTexte 80"/>
          <p:cNvSpPr txBox="1">
            <a:spLocks noChangeArrowheads="1"/>
          </p:cNvSpPr>
          <p:nvPr/>
        </p:nvSpPr>
        <p:spPr bwMode="auto">
          <a:xfrm>
            <a:off x="6421906" y="6309320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sp>
        <p:nvSpPr>
          <p:cNvPr id="47" name="Rectangle 46"/>
          <p:cNvSpPr/>
          <p:nvPr/>
        </p:nvSpPr>
        <p:spPr>
          <a:xfrm>
            <a:off x="7020271" y="980728"/>
            <a:ext cx="1584177" cy="54726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r"/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53" name="ZoneTexte 73"/>
          <p:cNvSpPr txBox="1">
            <a:spLocks noChangeArrowheads="1"/>
          </p:cNvSpPr>
          <p:nvPr/>
        </p:nvSpPr>
        <p:spPr bwMode="auto">
          <a:xfrm>
            <a:off x="5115760" y="5589240"/>
            <a:ext cx="10748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CSC-4</a:t>
            </a:r>
          </a:p>
          <a:p>
            <a:pPr algn="ctr"/>
            <a:r>
              <a:rPr lang="fr-FR" sz="1200" dirty="0" smtClean="0">
                <a:solidFill>
                  <a:srgbClr val="0070C0"/>
                </a:solidFill>
              </a:rPr>
              <a:t>Use of HTTP-1</a:t>
            </a:r>
            <a:endParaRPr lang="fr-FR" sz="1200" dirty="0">
              <a:solidFill>
                <a:srgbClr val="0070C0"/>
              </a:solidFill>
            </a:endParaRPr>
          </a:p>
        </p:txBody>
      </p:sp>
      <p:sp>
        <p:nvSpPr>
          <p:cNvPr id="58" name="ZoneTexte 80"/>
          <p:cNvSpPr txBox="1">
            <a:spLocks noChangeArrowheads="1"/>
          </p:cNvSpPr>
          <p:nvPr/>
        </p:nvSpPr>
        <p:spPr bwMode="auto">
          <a:xfrm>
            <a:off x="1619672" y="2935977"/>
            <a:ext cx="5549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>
                <a:solidFill>
                  <a:srgbClr val="0070C0"/>
                </a:solidFill>
              </a:rPr>
              <a:t>IWF-1</a:t>
            </a:r>
            <a:endParaRPr lang="fr-FR" sz="1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4624"/>
            <a:ext cx="8640960" cy="706090"/>
          </a:xfrm>
        </p:spPr>
        <p:txBody>
          <a:bodyPr>
            <a:normAutofit fontScale="90000"/>
          </a:bodyPr>
          <a:lstStyle/>
          <a:p>
            <a:r>
              <a:rPr lang="en-GB" altLang="ko-KR" sz="2800" dirty="0" smtClean="0">
                <a:latin typeface="Calibri" pitchFamily="34" charset="0"/>
                <a:ea typeface="맑은 고딕" pitchFamily="34" charset="-127"/>
              </a:rPr>
              <a:t>Signalling control plane functional entities and provisional reference points</a:t>
            </a:r>
          </a:p>
        </p:txBody>
      </p:sp>
      <p:sp>
        <p:nvSpPr>
          <p:cNvPr id="17411" name="ZoneTexte 23"/>
          <p:cNvSpPr txBox="1">
            <a:spLocks noChangeArrowheads="1"/>
          </p:cNvSpPr>
          <p:nvPr/>
        </p:nvSpPr>
        <p:spPr bwMode="auto">
          <a:xfrm>
            <a:off x="1510104" y="1700808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MCPTT </a:t>
            </a:r>
          </a:p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server</a:t>
            </a:r>
          </a:p>
        </p:txBody>
      </p:sp>
      <p:sp>
        <p:nvSpPr>
          <p:cNvPr id="17412" name="ZoneTexte 24"/>
          <p:cNvSpPr txBox="1">
            <a:spLocks noChangeArrowheads="1"/>
          </p:cNvSpPr>
          <p:nvPr/>
        </p:nvSpPr>
        <p:spPr bwMode="auto">
          <a:xfrm>
            <a:off x="3886200" y="4569866"/>
            <a:ext cx="1263162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C00000"/>
                </a:solidFill>
              </a:rPr>
              <a:t>HTTP server</a:t>
            </a:r>
          </a:p>
        </p:txBody>
      </p:sp>
      <p:sp>
        <p:nvSpPr>
          <p:cNvPr id="17413" name="ZoneTexte 31"/>
          <p:cNvSpPr txBox="1">
            <a:spLocks noChangeArrowheads="1"/>
          </p:cNvSpPr>
          <p:nvPr/>
        </p:nvSpPr>
        <p:spPr bwMode="auto">
          <a:xfrm>
            <a:off x="7671289" y="4569866"/>
            <a:ext cx="1261696" cy="68421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HTTP client</a:t>
            </a:r>
          </a:p>
        </p:txBody>
      </p:sp>
      <p:sp>
        <p:nvSpPr>
          <p:cNvPr id="17417" name="ZoneTexte 24"/>
          <p:cNvSpPr txBox="1">
            <a:spLocks noChangeArrowheads="1"/>
          </p:cNvSpPr>
          <p:nvPr/>
        </p:nvSpPr>
        <p:spPr bwMode="auto">
          <a:xfrm>
            <a:off x="3886200" y="3479252"/>
            <a:ext cx="1837928" cy="95785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t"/>
          <a:lstStyle/>
          <a:p>
            <a:pPr algn="r"/>
            <a:r>
              <a:rPr lang="fr-FR" altLang="ko-KR" sz="1200" b="1" dirty="0">
                <a:solidFill>
                  <a:srgbClr val="C00000"/>
                </a:solidFill>
              </a:rPr>
              <a:t>SIP </a:t>
            </a:r>
            <a:r>
              <a:rPr lang="fr-FR" altLang="ko-KR" sz="1200" b="1" dirty="0" err="1">
                <a:solidFill>
                  <a:srgbClr val="C00000"/>
                </a:solidFill>
              </a:rPr>
              <a:t>core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17418" name="ZoneTexte 31"/>
          <p:cNvSpPr txBox="1">
            <a:spLocks noChangeArrowheads="1"/>
          </p:cNvSpPr>
          <p:nvPr/>
        </p:nvSpPr>
        <p:spPr bwMode="auto">
          <a:xfrm>
            <a:off x="7671289" y="3479253"/>
            <a:ext cx="1261696" cy="684212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SIP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user agent </a:t>
            </a:r>
          </a:p>
          <a:p>
            <a:pPr algn="ctr"/>
            <a:r>
              <a:rPr lang="fr-FR" altLang="ko-KR" sz="1200" b="1">
                <a:solidFill>
                  <a:srgbClr val="008000"/>
                </a:solidFill>
              </a:rPr>
              <a:t>client</a:t>
            </a:r>
          </a:p>
        </p:txBody>
      </p:sp>
      <p:cxnSp>
        <p:nvCxnSpPr>
          <p:cNvPr id="17419" name="Connecteur droit 61"/>
          <p:cNvCxnSpPr>
            <a:cxnSpLocks noChangeShapeType="1"/>
            <a:endCxn id="17418" idx="1"/>
          </p:cNvCxnSpPr>
          <p:nvPr/>
        </p:nvCxnSpPr>
        <p:spPr bwMode="auto">
          <a:xfrm>
            <a:off x="5724128" y="3820565"/>
            <a:ext cx="1947161" cy="794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0" name="ZoneTexte 73"/>
          <p:cNvSpPr txBox="1">
            <a:spLocks noChangeArrowheads="1"/>
          </p:cNvSpPr>
          <p:nvPr/>
        </p:nvSpPr>
        <p:spPr bwMode="auto">
          <a:xfrm>
            <a:off x="5801337" y="3573016"/>
            <a:ext cx="4988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SIP-1</a:t>
            </a:r>
            <a:endParaRPr lang="fr-FR" sz="1200" dirty="0"/>
          </a:p>
        </p:txBody>
      </p:sp>
      <p:sp>
        <p:nvSpPr>
          <p:cNvPr id="17422" name="ZoneTexte 80"/>
          <p:cNvSpPr txBox="1">
            <a:spLocks noChangeArrowheads="1"/>
          </p:cNvSpPr>
          <p:nvPr/>
        </p:nvSpPr>
        <p:spPr bwMode="auto">
          <a:xfrm>
            <a:off x="3707904" y="2564904"/>
            <a:ext cx="4988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SIP-2</a:t>
            </a:r>
            <a:endParaRPr lang="fr-FR" sz="1200" dirty="0"/>
          </a:p>
        </p:txBody>
      </p:sp>
      <p:cxnSp>
        <p:nvCxnSpPr>
          <p:cNvPr id="17424" name="Connecteur droit 61"/>
          <p:cNvCxnSpPr>
            <a:cxnSpLocks noChangeShapeType="1"/>
            <a:stCxn id="17412" idx="3"/>
            <a:endCxn id="17413" idx="1"/>
          </p:cNvCxnSpPr>
          <p:nvPr/>
        </p:nvCxnSpPr>
        <p:spPr bwMode="auto">
          <a:xfrm>
            <a:off x="5149362" y="4911178"/>
            <a:ext cx="252192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7425" name="ZoneTexte 73"/>
          <p:cNvSpPr txBox="1">
            <a:spLocks noChangeArrowheads="1"/>
          </p:cNvSpPr>
          <p:nvPr/>
        </p:nvSpPr>
        <p:spPr bwMode="auto">
          <a:xfrm>
            <a:off x="5384811" y="4911551"/>
            <a:ext cx="771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HTTP-1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Ut</a:t>
            </a:r>
            <a:endParaRPr lang="fr-FR" sz="1200" dirty="0"/>
          </a:p>
        </p:txBody>
      </p:sp>
      <p:sp>
        <p:nvSpPr>
          <p:cNvPr id="20" name="ZoneTexte 23"/>
          <p:cNvSpPr txBox="1">
            <a:spLocks noChangeArrowheads="1"/>
          </p:cNvSpPr>
          <p:nvPr/>
        </p:nvSpPr>
        <p:spPr bwMode="auto">
          <a:xfrm>
            <a:off x="7092280" y="1988840"/>
            <a:ext cx="1944216" cy="234091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t" anchorCtr="0"/>
          <a:lstStyle/>
          <a:p>
            <a:r>
              <a:rPr lang="fr-FR" altLang="ko-KR" sz="1200" b="1" dirty="0">
                <a:solidFill>
                  <a:srgbClr val="C00000"/>
                </a:solidFill>
              </a:rPr>
              <a:t>MCPTT 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client</a:t>
            </a:r>
          </a:p>
          <a:p>
            <a:r>
              <a:rPr lang="fr-FR" altLang="ko-KR" sz="1200" b="1" dirty="0" smtClean="0">
                <a:solidFill>
                  <a:srgbClr val="C00000"/>
                </a:solidFill>
              </a:rPr>
              <a:t>Group management client</a:t>
            </a:r>
          </a:p>
          <a:p>
            <a:r>
              <a:rPr lang="fr-FR" altLang="ko-KR" sz="1200" b="1" dirty="0" smtClean="0">
                <a:solidFill>
                  <a:srgbClr val="C00000"/>
                </a:solidFill>
              </a:rPr>
              <a:t>Configuration  management </a:t>
            </a:r>
          </a:p>
          <a:p>
            <a:r>
              <a:rPr lang="fr-FR" altLang="ko-KR" sz="1200" b="1" dirty="0" smtClean="0">
                <a:solidFill>
                  <a:srgbClr val="C00000"/>
                </a:solidFill>
              </a:rPr>
              <a:t>client</a:t>
            </a:r>
          </a:p>
          <a:p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28" name="ZoneTexte 23"/>
          <p:cNvSpPr txBox="1">
            <a:spLocks noChangeArrowheads="1"/>
          </p:cNvSpPr>
          <p:nvPr/>
        </p:nvSpPr>
        <p:spPr bwMode="auto">
          <a:xfrm>
            <a:off x="1907704" y="2564904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Group</a:t>
            </a:r>
          </a:p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management</a:t>
            </a:r>
          </a:p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server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cxnSp>
        <p:nvCxnSpPr>
          <p:cNvPr id="31" name="Elbow Connector 30"/>
          <p:cNvCxnSpPr>
            <a:endCxn id="37" idx="1"/>
          </p:cNvCxnSpPr>
          <p:nvPr/>
        </p:nvCxnSpPr>
        <p:spPr>
          <a:xfrm>
            <a:off x="3131840" y="3140968"/>
            <a:ext cx="792088" cy="72008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80"/>
          <p:cNvSpPr txBox="1">
            <a:spLocks noChangeArrowheads="1"/>
          </p:cNvSpPr>
          <p:nvPr/>
        </p:nvSpPr>
        <p:spPr bwMode="auto">
          <a:xfrm>
            <a:off x="3112487" y="2708920"/>
            <a:ext cx="8114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/>
              <a:t>SIP-2</a:t>
            </a:r>
          </a:p>
          <a:p>
            <a:r>
              <a:rPr lang="fr-FR" sz="1200" dirty="0"/>
              <a:t>Use of </a:t>
            </a:r>
            <a:r>
              <a:rPr lang="fr-FR" sz="1200" dirty="0" smtClean="0"/>
              <a:t>ISC</a:t>
            </a:r>
            <a:endParaRPr lang="fr-FR" sz="1200" dirty="0"/>
          </a:p>
        </p:txBody>
      </p:sp>
      <p:sp>
        <p:nvSpPr>
          <p:cNvPr id="37" name="ZoneTexte 24"/>
          <p:cNvSpPr txBox="1">
            <a:spLocks noChangeArrowheads="1"/>
          </p:cNvSpPr>
          <p:nvPr/>
        </p:nvSpPr>
        <p:spPr bwMode="auto">
          <a:xfrm>
            <a:off x="3923928" y="3717032"/>
            <a:ext cx="504056" cy="288031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S-CSCF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38" name="ZoneTexte 24"/>
          <p:cNvSpPr txBox="1">
            <a:spLocks noChangeArrowheads="1"/>
          </p:cNvSpPr>
          <p:nvPr/>
        </p:nvSpPr>
        <p:spPr bwMode="auto">
          <a:xfrm>
            <a:off x="4572000" y="3717032"/>
            <a:ext cx="504056" cy="288031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I-CSCF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39" name="ZoneTexte 24"/>
          <p:cNvSpPr txBox="1">
            <a:spLocks noChangeArrowheads="1"/>
          </p:cNvSpPr>
          <p:nvPr/>
        </p:nvSpPr>
        <p:spPr bwMode="auto">
          <a:xfrm>
            <a:off x="5148064" y="3717033"/>
            <a:ext cx="504056" cy="288031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P-CSCF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45" name="ZoneTexte 24"/>
          <p:cNvSpPr txBox="1">
            <a:spLocks noChangeArrowheads="1"/>
          </p:cNvSpPr>
          <p:nvPr/>
        </p:nvSpPr>
        <p:spPr bwMode="auto">
          <a:xfrm>
            <a:off x="3923928" y="4077072"/>
            <a:ext cx="504056" cy="288031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HSS</a:t>
            </a:r>
            <a:r>
              <a:rPr lang="fr-FR" altLang="ko-KR" sz="1200" b="1" baseline="30000" dirty="0" smtClean="0">
                <a:solidFill>
                  <a:srgbClr val="C00000"/>
                </a:solidFill>
              </a:rPr>
              <a:t>1</a:t>
            </a:r>
            <a:endParaRPr lang="fr-FR" altLang="ko-KR" sz="1200" b="1" baseline="30000" dirty="0">
              <a:solidFill>
                <a:srgbClr val="C00000"/>
              </a:solidFill>
            </a:endParaRPr>
          </a:p>
        </p:txBody>
      </p:sp>
      <p:sp>
        <p:nvSpPr>
          <p:cNvPr id="46" name="ZoneTexte 23"/>
          <p:cNvSpPr txBox="1">
            <a:spLocks noChangeArrowheads="1"/>
          </p:cNvSpPr>
          <p:nvPr/>
        </p:nvSpPr>
        <p:spPr bwMode="auto">
          <a:xfrm>
            <a:off x="1547664" y="3515609"/>
            <a:ext cx="1261696" cy="684213"/>
          </a:xfrm>
          <a:prstGeom prst="rect">
            <a:avLst/>
          </a:prstGeom>
          <a:noFill/>
          <a:ln w="9525">
            <a:solidFill>
              <a:srgbClr val="C00000"/>
            </a:solidFill>
            <a:prstDash val="solid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r-FR" altLang="ko-KR" sz="1200" b="1" dirty="0">
                <a:solidFill>
                  <a:srgbClr val="C00000"/>
                </a:solidFill>
              </a:rPr>
              <a:t>MCPTT </a:t>
            </a:r>
          </a:p>
          <a:p>
            <a:pPr algn="ctr"/>
            <a:r>
              <a:rPr lang="fr-FR" altLang="ko-KR" sz="1200" b="1" dirty="0" smtClean="0">
                <a:solidFill>
                  <a:srgbClr val="C00000"/>
                </a:solidFill>
              </a:rPr>
              <a:t>user </a:t>
            </a:r>
            <a:r>
              <a:rPr lang="fr-FR" altLang="ko-KR" sz="1200" b="1" dirty="0" err="1" smtClean="0">
                <a:solidFill>
                  <a:srgbClr val="C00000"/>
                </a:solidFill>
              </a:rPr>
              <a:t>database</a:t>
            </a:r>
            <a:endParaRPr lang="fr-FR" altLang="ko-KR" sz="1200" b="1" baseline="30000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51520" y="5445224"/>
            <a:ext cx="5832648" cy="138499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square" rtlCol="0" anchor="ctr">
            <a:spAutoFit/>
          </a:bodyPr>
          <a:lstStyle/>
          <a:p>
            <a:r>
              <a:rPr lang="en-GB" sz="1200" b="1" dirty="0" smtClean="0">
                <a:solidFill>
                  <a:srgbClr val="008000"/>
                </a:solidFill>
              </a:rPr>
              <a:t>Notes: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HSS present when PLMN operator provides SIP/IMS subscription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MCPTT user database to SIP core link present when MCPTT operator provides SIP subscription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SIP-2 uses ISC.  Multiple instances will not be present as shown: to be re-drawn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SIP-1 uses Gm</a:t>
            </a:r>
          </a:p>
          <a:p>
            <a:pPr marL="228600" indent="-228600">
              <a:buAutoNum type="arabicPeriod"/>
            </a:pPr>
            <a:r>
              <a:rPr lang="en-GB" sz="1200" b="1" dirty="0" smtClean="0">
                <a:solidFill>
                  <a:srgbClr val="008000"/>
                </a:solidFill>
              </a:rPr>
              <a:t>Identity translation may be subsumed into MCPTT server</a:t>
            </a:r>
            <a:endParaRPr lang="en-GB" sz="1200" b="1" dirty="0">
              <a:solidFill>
                <a:srgbClr val="008000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2809360" y="3933056"/>
            <a:ext cx="1114568" cy="3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 bwMode="auto">
          <a:xfrm>
            <a:off x="2987824" y="3871681"/>
            <a:ext cx="6108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GB" sz="1200" b="1" dirty="0" smtClean="0">
                <a:solidFill>
                  <a:srgbClr val="008000"/>
                </a:solidFill>
              </a:rPr>
              <a:t>Note 2</a:t>
            </a:r>
            <a:endParaRPr lang="en-GB" sz="1200" b="1" dirty="0">
              <a:solidFill>
                <a:srgbClr val="008000"/>
              </a:solidFill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1691680" y="2420888"/>
            <a:ext cx="0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2483768" y="3255508"/>
            <a:ext cx="0" cy="245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771800" y="2060848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ZoneTexte 80"/>
          <p:cNvSpPr txBox="1">
            <a:spLocks noChangeArrowheads="1"/>
          </p:cNvSpPr>
          <p:nvPr/>
        </p:nvSpPr>
        <p:spPr bwMode="auto">
          <a:xfrm>
            <a:off x="4211960" y="2564904"/>
            <a:ext cx="49885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SIP-2</a:t>
            </a:r>
            <a:endParaRPr lang="fr-FR" sz="1200" dirty="0"/>
          </a:p>
        </p:txBody>
      </p:sp>
      <p:sp>
        <p:nvSpPr>
          <p:cNvPr id="53" name="ZoneTexte 80"/>
          <p:cNvSpPr txBox="1">
            <a:spLocks noChangeArrowheads="1"/>
          </p:cNvSpPr>
          <p:nvPr/>
        </p:nvSpPr>
        <p:spPr bwMode="auto">
          <a:xfrm>
            <a:off x="2771800" y="1878940"/>
            <a:ext cx="460382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050" dirty="0" smtClean="0"/>
              <a:t>SIP-2</a:t>
            </a:r>
            <a:endParaRPr lang="fr-FR" sz="1050" dirty="0"/>
          </a:p>
        </p:txBody>
      </p:sp>
      <p:sp>
        <p:nvSpPr>
          <p:cNvPr id="73" name="ZoneTexte 23"/>
          <p:cNvSpPr txBox="1">
            <a:spLocks noChangeArrowheads="1"/>
          </p:cNvSpPr>
          <p:nvPr/>
        </p:nvSpPr>
        <p:spPr bwMode="auto">
          <a:xfrm>
            <a:off x="7092280" y="4437112"/>
            <a:ext cx="1944216" cy="2124894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anchor="b" anchorCtr="0"/>
          <a:lstStyle/>
          <a:p>
            <a:r>
              <a:rPr lang="fr-FR" altLang="ko-KR" sz="1200" b="1" dirty="0" smtClean="0">
                <a:solidFill>
                  <a:srgbClr val="C00000"/>
                </a:solidFill>
              </a:rPr>
              <a:t>Group management client</a:t>
            </a:r>
          </a:p>
          <a:p>
            <a:r>
              <a:rPr lang="fr-FR" altLang="ko-KR" sz="1200" b="1" dirty="0" smtClean="0">
                <a:solidFill>
                  <a:srgbClr val="C00000"/>
                </a:solidFill>
              </a:rPr>
              <a:t>Configuration  management </a:t>
            </a:r>
          </a:p>
          <a:p>
            <a:r>
              <a:rPr lang="fr-FR" altLang="ko-KR" sz="1200" b="1" dirty="0" smtClean="0">
                <a:solidFill>
                  <a:srgbClr val="C00000"/>
                </a:solidFill>
              </a:rPr>
              <a:t>client</a:t>
            </a:r>
          </a:p>
          <a:p>
            <a:r>
              <a:rPr lang="fr-FR" altLang="ko-KR" sz="1200" b="1" dirty="0" err="1" smtClean="0">
                <a:solidFill>
                  <a:srgbClr val="C00000"/>
                </a:solidFill>
              </a:rPr>
              <a:t>Identity</a:t>
            </a:r>
            <a:r>
              <a:rPr lang="fr-FR" altLang="ko-KR" sz="1200" b="1" dirty="0" smtClean="0">
                <a:solidFill>
                  <a:srgbClr val="C00000"/>
                </a:solidFill>
              </a:rPr>
              <a:t> management client</a:t>
            </a:r>
            <a:endParaRPr lang="fr-FR" altLang="ko-KR" sz="1200" b="1" dirty="0">
              <a:solidFill>
                <a:srgbClr val="C00000"/>
              </a:solidFill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3992137" y="1996068"/>
            <a:ext cx="156117" cy="1728439"/>
          </a:xfrm>
          <a:custGeom>
            <a:avLst/>
            <a:gdLst>
              <a:gd name="connsiteX0" fmla="*/ 0 w 156117"/>
              <a:gd name="connsiteY0" fmla="*/ 0 h 1728439"/>
              <a:gd name="connsiteX1" fmla="*/ 156117 w 156117"/>
              <a:gd name="connsiteY1" fmla="*/ 0 h 1728439"/>
              <a:gd name="connsiteX2" fmla="*/ 156117 w 156117"/>
              <a:gd name="connsiteY2" fmla="*/ 1728439 h 1728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117" h="1728439">
                <a:moveTo>
                  <a:pt x="0" y="0"/>
                </a:moveTo>
                <a:lnTo>
                  <a:pt x="156117" y="0"/>
                </a:lnTo>
                <a:lnTo>
                  <a:pt x="156117" y="1728439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163337" y="1226634"/>
            <a:ext cx="2120631" cy="2486722"/>
          </a:xfrm>
          <a:custGeom>
            <a:avLst/>
            <a:gdLst>
              <a:gd name="connsiteX0" fmla="*/ 0 w 2007219"/>
              <a:gd name="connsiteY0" fmla="*/ 468351 h 2486722"/>
              <a:gd name="connsiteX1" fmla="*/ 0 w 2007219"/>
              <a:gd name="connsiteY1" fmla="*/ 0 h 2486722"/>
              <a:gd name="connsiteX2" fmla="*/ 1996068 w 2007219"/>
              <a:gd name="connsiteY2" fmla="*/ 0 h 2486722"/>
              <a:gd name="connsiteX3" fmla="*/ 2007219 w 2007219"/>
              <a:gd name="connsiteY3" fmla="*/ 2486722 h 248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7219" h="2486722">
                <a:moveTo>
                  <a:pt x="0" y="468351"/>
                </a:moveTo>
                <a:lnTo>
                  <a:pt x="0" y="0"/>
                </a:lnTo>
                <a:lnTo>
                  <a:pt x="1996068" y="0"/>
                </a:lnTo>
                <a:lnTo>
                  <a:pt x="2007219" y="2486722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6743391" y="1196752"/>
            <a:ext cx="2339752" cy="547260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200" dirty="0" smtClean="0">
                <a:solidFill>
                  <a:schemeClr val="tx1"/>
                </a:solidFill>
              </a:rPr>
              <a:t>MCPTT UE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322494" y="1196752"/>
            <a:ext cx="216024" cy="511256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ZoneTexte 80"/>
          <p:cNvSpPr txBox="1">
            <a:spLocks noChangeArrowheads="1"/>
          </p:cNvSpPr>
          <p:nvPr/>
        </p:nvSpPr>
        <p:spPr bwMode="auto">
          <a:xfrm>
            <a:off x="6228184" y="6309320"/>
            <a:ext cx="4106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 smtClean="0"/>
              <a:t>EPS</a:t>
            </a:r>
            <a:endParaRPr lang="fr-FR" sz="1200" dirty="0"/>
          </a:p>
        </p:txBody>
      </p:sp>
      <p:sp>
        <p:nvSpPr>
          <p:cNvPr id="40" name="ZoneTexte 24"/>
          <p:cNvSpPr txBox="1">
            <a:spLocks noChangeArrowheads="1"/>
          </p:cNvSpPr>
          <p:nvPr/>
        </p:nvSpPr>
        <p:spPr bwMode="auto">
          <a:xfrm>
            <a:off x="3203848" y="1772816"/>
            <a:ext cx="792088" cy="495672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pPr algn="ctr"/>
            <a:r>
              <a:rPr lang="fr-FR" altLang="ko-KR" sz="800" b="1" dirty="0" err="1" smtClean="0">
                <a:solidFill>
                  <a:srgbClr val="C00000"/>
                </a:solidFill>
              </a:rPr>
              <a:t>Identity</a:t>
            </a:r>
            <a:r>
              <a:rPr lang="fr-FR" altLang="ko-KR" sz="800" b="1" dirty="0" smtClean="0">
                <a:solidFill>
                  <a:srgbClr val="C00000"/>
                </a:solidFill>
              </a:rPr>
              <a:t> </a:t>
            </a:r>
            <a:r>
              <a:rPr lang="fr-FR" altLang="ko-KR" sz="800" b="1" dirty="0" err="1" smtClean="0">
                <a:solidFill>
                  <a:srgbClr val="C00000"/>
                </a:solidFill>
              </a:rPr>
              <a:t>trasnlation</a:t>
            </a:r>
            <a:r>
              <a:rPr lang="fr-FR" altLang="ko-KR" sz="800" b="1" dirty="0" smtClean="0">
                <a:solidFill>
                  <a:srgbClr val="C00000"/>
                </a:solidFill>
              </a:rPr>
              <a:t> function</a:t>
            </a:r>
            <a:r>
              <a:rPr lang="fr-FR" altLang="ko-KR" sz="900" b="1" baseline="30000" dirty="0" smtClean="0">
                <a:solidFill>
                  <a:srgbClr val="C00000"/>
                </a:solidFill>
              </a:rPr>
              <a:t>5</a:t>
            </a:r>
            <a:endParaRPr lang="fr-FR" altLang="ko-KR" sz="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solidFill>
            <a:srgbClr val="008000"/>
          </a:solidFill>
          <a:miter lim="800000"/>
          <a:headEnd/>
          <a:tailEnd/>
        </a:ln>
      </a:spPr>
      <a:bodyPr wrap="none" anchor="ctr"/>
      <a:lstStyle>
        <a:defPPr algn="ctr">
          <a:defRPr sz="1200" b="1">
            <a:solidFill>
              <a:srgbClr val="00800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250</Words>
  <Application>Microsoft Office PowerPoint</Application>
  <PresentationFormat>On-screen Show (4:3)</PresentationFormat>
  <Paragraphs>106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Thème Office</vt:lpstr>
      <vt:lpstr>Office Theme</vt:lpstr>
      <vt:lpstr>   Functional entities and provisional reference points    </vt:lpstr>
      <vt:lpstr>Application (&amp; media) plane functional entities and provisional reference points</vt:lpstr>
      <vt:lpstr>Signalling control plane functional entities and provisional reference points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plane functional entities and reference points</dc:title>
  <dc:creator>S6-150603</dc:creator>
  <cp:lastModifiedBy>150662</cp:lastModifiedBy>
  <cp:revision>71</cp:revision>
  <dcterms:created xsi:type="dcterms:W3CDTF">2015-07-07T02:00:31Z</dcterms:created>
  <dcterms:modified xsi:type="dcterms:W3CDTF">2015-07-09T02:13:27Z</dcterms:modified>
</cp:coreProperties>
</file>