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2"/>
    <p:sldMasterId id="2147483732" r:id="rId3"/>
  </p:sldMasterIdLst>
  <p:notesMasterIdLst>
    <p:notesMasterId r:id="rId23"/>
  </p:notesMasterIdLst>
  <p:handoutMasterIdLst>
    <p:handoutMasterId r:id="rId24"/>
  </p:handoutMasterIdLst>
  <p:sldIdLst>
    <p:sldId id="257" r:id="rId4"/>
    <p:sldId id="259" r:id="rId5"/>
    <p:sldId id="270" r:id="rId6"/>
    <p:sldId id="263" r:id="rId7"/>
    <p:sldId id="269" r:id="rId8"/>
    <p:sldId id="268" r:id="rId9"/>
    <p:sldId id="271" r:id="rId10"/>
    <p:sldId id="279" r:id="rId11"/>
    <p:sldId id="281" r:id="rId12"/>
    <p:sldId id="265" r:id="rId13"/>
    <p:sldId id="275" r:id="rId14"/>
    <p:sldId id="273" r:id="rId15"/>
    <p:sldId id="274" r:id="rId16"/>
    <p:sldId id="280" r:id="rId17"/>
    <p:sldId id="277" r:id="rId18"/>
    <p:sldId id="262" r:id="rId19"/>
    <p:sldId id="267" r:id="rId20"/>
    <p:sldId id="276" r:id="rId21"/>
    <p:sldId id="266" r:id="rId22"/>
  </p:sldIdLst>
  <p:sldSz cx="10693400" cy="7561263"/>
  <p:notesSz cx="6735763" cy="9866313"/>
  <p:defaultTextStyle>
    <a:defPPr>
      <a:defRPr lang="ja-JP"/>
    </a:defPPr>
    <a:lvl1pPr marL="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7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2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5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7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2D050"/>
    <a:srgbClr val="92D0FD"/>
    <a:srgbClr val="CCCCFF"/>
    <a:srgbClr val="073E87"/>
    <a:srgbClr val="FFFF00"/>
    <a:srgbClr val="FF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75" autoAdjust="0"/>
    <p:restoredTop sz="94660"/>
  </p:normalViewPr>
  <p:slideViewPr>
    <p:cSldViewPr>
      <p:cViewPr varScale="1">
        <p:scale>
          <a:sx n="107" d="100"/>
          <a:sy n="107" d="100"/>
        </p:scale>
        <p:origin x="-1008" y="-90"/>
      </p:cViewPr>
      <p:guideLst>
        <p:guide orient="horz" pos="2382"/>
        <p:guide pos="3368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34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30C4AC1-6387-4239-B326-11400B3A5818}" type="datetimeFigureOut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34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61A64EE-D40A-4B8E-9D16-93F760F766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740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606AF2-A7EC-4854-9095-5809D784D6F5}" type="datetimeFigureOut">
              <a:rPr kumimoji="1" lang="ja-JP" altLang="en-US" smtClean="0"/>
              <a:pPr/>
              <a:t>2015/5/19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1DDBE34-076B-4385-8CC0-DD007FF300A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49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1pPr>
    <a:lvl2pPr marL="323286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2pPr>
    <a:lvl3pPr marL="646572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3pPr>
    <a:lvl4pPr marL="969858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4pPr>
    <a:lvl5pPr marL="1293144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5pPr>
    <a:lvl6pPr marL="1616431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98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74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8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8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01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7335" y="252042"/>
            <a:ext cx="10169423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47530" y="5902992"/>
            <a:ext cx="10201504" cy="1468129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764295"/>
            <a:ext cx="9089390" cy="1962652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920656"/>
            <a:ext cx="7485380" cy="1624271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5C4-4736-4397-BF1B-F54CB9AB280C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567-3DC3-4C3E-B225-7865E9E78A3A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67335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1F0-E2A4-42C3-8743-A0A9F38DD48D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47530" y="787429"/>
            <a:ext cx="10201504" cy="1468129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1596267"/>
            <a:ext cx="2406015" cy="494749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1596267"/>
            <a:ext cx="7039822" cy="494749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7335" y="252042"/>
            <a:ext cx="10169423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47530" y="5902992"/>
            <a:ext cx="10201504" cy="1468129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764295"/>
            <a:ext cx="9089390" cy="1962652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920656"/>
            <a:ext cx="7485380" cy="1624271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5C4-4736-4397-BF1B-F54CB9AB280C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823B-7D83-4438-B73C-C9BE7BB936FD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1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335" y="252042"/>
            <a:ext cx="10169423" cy="52223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072143" y="4634655"/>
            <a:ext cx="3363824" cy="78724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063150" y="4493196"/>
            <a:ext cx="6484002" cy="9373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308040" y="4506727"/>
            <a:ext cx="6394499" cy="85367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559986" y="4491966"/>
            <a:ext cx="3868522" cy="7183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47530" y="4474745"/>
            <a:ext cx="10201504" cy="146624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54" y="2716189"/>
            <a:ext cx="9089390" cy="1680281"/>
          </a:xfrm>
        </p:spPr>
        <p:txBody>
          <a:bodyPr anchor="t">
            <a:normAutofit/>
          </a:bodyPr>
          <a:lstStyle>
            <a:lvl1pPr algn="ctr">
              <a:defRPr sz="5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58" y="1584854"/>
            <a:ext cx="7505183" cy="1036174"/>
          </a:xfrm>
        </p:spPr>
        <p:txBody>
          <a:bodyPr anchor="b"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050B-2CCF-4B59-A516-F20ABA062679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91311" y="2953933"/>
            <a:ext cx="4469841" cy="38007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2953933"/>
            <a:ext cx="4469841" cy="38007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99737C-751C-4AD9-9561-9BC94021453E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6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312" y="2952745"/>
            <a:ext cx="4469841" cy="705367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03" y="3780632"/>
            <a:ext cx="4467342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812" y="2952744"/>
            <a:ext cx="4469841" cy="705367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3780632"/>
            <a:ext cx="4469841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9BE-0B9A-41F7-A270-B4F183461D61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3EF2-1505-4EA9-A494-BF61CEC76002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0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7335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47530" y="787429"/>
            <a:ext cx="10201504" cy="146624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260-6AD5-4EBA-B142-0AC7BD3A30CD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335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4CC-1824-40BE-8A6D-553BE50AE360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0" y="3948660"/>
            <a:ext cx="3920913" cy="210035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84"/>
              </a:spcAft>
              <a:buNone/>
              <a:defRPr sz="2100">
                <a:solidFill>
                  <a:schemeClr val="tx2"/>
                </a:solidFill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47530" y="787429"/>
            <a:ext cx="10201504" cy="1468129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69340" y="2520421"/>
            <a:ext cx="3920913" cy="1381191"/>
          </a:xfrm>
        </p:spPr>
        <p:txBody>
          <a:bodyPr anchor="b">
            <a:noAutofit/>
          </a:bodyPr>
          <a:lstStyle>
            <a:lvl1pPr algn="l">
              <a:defRPr sz="37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211" y="2016337"/>
            <a:ext cx="4565600" cy="4200702"/>
          </a:xfrm>
        </p:spPr>
        <p:txBody>
          <a:bodyPr anchor="ctr"/>
          <a:lstStyle>
            <a:lvl1pPr>
              <a:buClr>
                <a:schemeClr val="bg1"/>
              </a:buClr>
              <a:defRPr sz="25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3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823B-7D83-4438-B73C-C9BE7BB936FD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335" y="252042"/>
            <a:ext cx="10169423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47530" y="5902992"/>
            <a:ext cx="10201504" cy="1468129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054" y="373396"/>
            <a:ext cx="4458677" cy="2679115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3246" y="3071180"/>
            <a:ext cx="4465485" cy="266978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4462-6C70-4A9A-B400-6C2D632CB3FB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228" y="1512253"/>
            <a:ext cx="4170426" cy="32261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7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5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567-3DC3-4C3E-B225-7865E9E78A3A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67335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1F0-E2A4-42C3-8743-A0A9F38DD48D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47530" y="787429"/>
            <a:ext cx="10201504" cy="1468129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1596267"/>
            <a:ext cx="2406015" cy="494749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1596267"/>
            <a:ext cx="7039822" cy="494749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7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335" y="252042"/>
            <a:ext cx="10169423" cy="522231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072143" y="4634655"/>
            <a:ext cx="3363824" cy="78724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063150" y="4493196"/>
            <a:ext cx="6484002" cy="9373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308040" y="4506727"/>
            <a:ext cx="6394499" cy="85367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559986" y="4491966"/>
            <a:ext cx="3868522" cy="7183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47530" y="4474745"/>
            <a:ext cx="10201504" cy="146624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54" y="2716189"/>
            <a:ext cx="9089390" cy="1680281"/>
          </a:xfrm>
        </p:spPr>
        <p:txBody>
          <a:bodyPr anchor="t">
            <a:normAutofit/>
          </a:bodyPr>
          <a:lstStyle>
            <a:lvl1pPr algn="ctr">
              <a:defRPr sz="5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58" y="1584854"/>
            <a:ext cx="7505183" cy="1036174"/>
          </a:xfrm>
        </p:spPr>
        <p:txBody>
          <a:bodyPr anchor="b"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050B-2CCF-4B59-A516-F20ABA062679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528A-5C07-4C22-8067-772C1E350D98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91311" y="2953933"/>
            <a:ext cx="4469841" cy="38007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2953933"/>
            <a:ext cx="4469841" cy="38007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312" y="2952745"/>
            <a:ext cx="4469841" cy="705367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03" y="3780632"/>
            <a:ext cx="4467342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812" y="2952744"/>
            <a:ext cx="4469841" cy="705367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3780632"/>
            <a:ext cx="4469841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F9BE-0B9A-41F7-A270-B4F183461D61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3EF2-1505-4EA9-A494-BF61CEC76002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7335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47530" y="787429"/>
            <a:ext cx="10201504" cy="146624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D260-6AD5-4EBA-B142-0AC7BD3A30CD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335" y="252042"/>
            <a:ext cx="10169423" cy="157274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44CC-1824-40BE-8A6D-553BE50AE360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0" y="3948660"/>
            <a:ext cx="3920913" cy="210035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84"/>
              </a:spcAft>
              <a:buNone/>
              <a:defRPr sz="2100">
                <a:solidFill>
                  <a:schemeClr val="tx2"/>
                </a:solidFill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47530" y="787429"/>
            <a:ext cx="10201504" cy="1468129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69340" y="2520421"/>
            <a:ext cx="3920913" cy="1381191"/>
          </a:xfrm>
        </p:spPr>
        <p:txBody>
          <a:bodyPr anchor="b">
            <a:noAutofit/>
          </a:bodyPr>
          <a:lstStyle>
            <a:lvl1pPr algn="l">
              <a:defRPr sz="37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211" y="2016337"/>
            <a:ext cx="4565600" cy="4200702"/>
          </a:xfrm>
        </p:spPr>
        <p:txBody>
          <a:bodyPr anchor="ctr"/>
          <a:lstStyle>
            <a:lvl1pPr>
              <a:buClr>
                <a:schemeClr val="bg1"/>
              </a:buClr>
              <a:defRPr sz="25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3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335" y="252042"/>
            <a:ext cx="10169423" cy="665391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47530" y="5902992"/>
            <a:ext cx="10201504" cy="1468129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054" y="373396"/>
            <a:ext cx="4458677" cy="2679115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3246" y="3071180"/>
            <a:ext cx="4465485" cy="266978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4462-6C70-4A9A-B400-6C2D632CB3FB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228" y="1512253"/>
            <a:ext cx="4170426" cy="322613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700">
                <a:solidFill>
                  <a:schemeClr val="bg1"/>
                </a:solidFill>
              </a:defRPr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335" y="252042"/>
            <a:ext cx="10169423" cy="272205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47530" y="1851648"/>
            <a:ext cx="10201504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73022"/>
            <a:ext cx="9624060" cy="138119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8627" y="6891096"/>
            <a:ext cx="442832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399737C-751C-4AD9-9561-9BC94021453E}" type="datetime1">
              <a:rPr kumimoji="1" lang="ja-JP" altLang="en-US" smtClean="0"/>
              <a:t>2015/5/19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449" y="6891096"/>
            <a:ext cx="442832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56" y="6891095"/>
            <a:ext cx="135869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834" y="2949827"/>
            <a:ext cx="8663634" cy="3804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2917" indent="-312917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7343" indent="-312917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76055" indent="-260764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20" indent="-260764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68890" indent="-260764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33959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99029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64099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29168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335" y="252042"/>
            <a:ext cx="10169423" cy="272205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47530" y="1851648"/>
            <a:ext cx="10201504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73022"/>
            <a:ext cx="9624060" cy="138119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8627" y="6891096"/>
            <a:ext cx="442832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399737C-751C-4AD9-9561-9BC94021453E}" type="datetime1">
              <a:rPr lang="ja-JP" altLang="en-US" smtClean="0">
                <a:solidFill>
                  <a:srgbClr val="073E87"/>
                </a:solidFill>
              </a:rPr>
              <a:pPr/>
              <a:t>2015/5/19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449" y="6891096"/>
            <a:ext cx="442832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7998" y="6876975"/>
            <a:ext cx="135869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834" y="2949827"/>
            <a:ext cx="8663634" cy="3804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2917" indent="-312917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7343" indent="-312917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76055" indent="-260764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20" indent="-260764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68890" indent="-260764" algn="l" defTabSz="104305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33959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99029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64099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29168" indent="-260764" algn="l" defTabSz="1043056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fukuoka-now.com/" TargetMode="External"/><Relationship Id="rId4" Type="http://schemas.openxmlformats.org/officeDocument/2006/relationships/hyperlink" Target="http://www.yokanavi.com/eg/gourmet/inde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elcome-fukuoka.or.jp/digiBook-e/index.html" TargetMode="External"/><Relationship Id="rId2" Type="http://schemas.openxmlformats.org/officeDocument/2006/relationships/hyperlink" Target="http://www.welcome-fukuoka.or.jp/english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crossroadfukuoka.jp/en/book/view.php?dir=2010_04_28_14_12_03&amp;lang=en" TargetMode="External"/><Relationship Id="rId5" Type="http://schemas.openxmlformats.org/officeDocument/2006/relationships/hyperlink" Target="http://www.crossroadfukuoka.jp/en/book/pdf/en/2010_04_28_12_36_54.pdf" TargetMode="External"/><Relationship Id="rId4" Type="http://schemas.openxmlformats.org/officeDocument/2006/relationships/hyperlink" Target="http://www.crossroadfukuoka.jp/en/event/?mode=top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-jy.com/english/" TargetMode="External"/><Relationship Id="rId3" Type="http://schemas.openxmlformats.org/officeDocument/2006/relationships/hyperlink" Target="http://www.nagasaki-tabinet.com/mlang/english/" TargetMode="External"/><Relationship Id="rId7" Type="http://schemas.openxmlformats.org/officeDocument/2006/relationships/hyperlink" Target="http://www.kanko-miyazaki.jp/english/index.html" TargetMode="External"/><Relationship Id="rId2" Type="http://schemas.openxmlformats.org/officeDocument/2006/relationships/hyperlink" Target="http://www.asobo-saga.jp/lang/english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kagoshima-kankou.com/for/" TargetMode="External"/><Relationship Id="rId5" Type="http://schemas.openxmlformats.org/officeDocument/2006/relationships/hyperlink" Target="http://kumanago.jp/en/" TargetMode="External"/><Relationship Id="rId4" Type="http://schemas.openxmlformats.org/officeDocument/2006/relationships/hyperlink" Target="http://www.visit-oita.jp/index.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yushu.com/fukuoka/info/history_of_fukuoka/" TargetMode="External"/><Relationship Id="rId2" Type="http://schemas.openxmlformats.org/officeDocument/2006/relationships/hyperlink" Target="http://www.welcome-fukuoka.or.jp/english/396.html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rkyushu.co.jp/english/index.html" TargetMode="External"/><Relationship Id="rId3" Type="http://schemas.openxmlformats.org/officeDocument/2006/relationships/hyperlink" Target="http://www.softbankhawks.co.jp/global/english/index.php" TargetMode="External"/><Relationship Id="rId7" Type="http://schemas.openxmlformats.org/officeDocument/2006/relationships/hyperlink" Target="http://subway.city.fukuoka.lg.jp/eng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hyperdia.com/en/" TargetMode="External"/><Relationship Id="rId5" Type="http://schemas.openxmlformats.org/officeDocument/2006/relationships/hyperlink" Target="http://www.jorudan.co.jp/english/" TargetMode="External"/><Relationship Id="rId4" Type="http://schemas.openxmlformats.org/officeDocument/2006/relationships/hyperlink" Target="http://jik.nnr.co.jp/cgi-bin/Tschedule/menu.exe?pwd=gb/menu.pwd&amp;mod=F&amp;menu=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hilton.com/en/hotels/japan/hilton-fukuoka-sea-hawk-FUKHIHI/dining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wkstown.com/mall/kaibou/ea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r.gnavi.co.jp/lang/en/aream509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0196" y="684287"/>
            <a:ext cx="9089390" cy="1512168"/>
          </a:xfrm>
        </p:spPr>
        <p:txBody>
          <a:bodyPr/>
          <a:lstStyle/>
          <a:p>
            <a:r>
              <a:rPr lang="en-GB" altLang="ja-JP" sz="5400" b="1" dirty="0" smtClean="0"/>
              <a:t>Welcome to Fukuoka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06140" y="3564607"/>
            <a:ext cx="10081120" cy="201622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3900" dirty="0" smtClean="0"/>
              <a:t>The </a:t>
            </a:r>
            <a:r>
              <a:rPr lang="en-US" altLang="ja-JP" sz="3900" dirty="0"/>
              <a:t>Japanese Friends of </a:t>
            </a:r>
            <a:r>
              <a:rPr lang="en-US" altLang="ja-JP" sz="3900" dirty="0" smtClean="0"/>
              <a:t>3GPP</a:t>
            </a:r>
          </a:p>
          <a:p>
            <a:r>
              <a:rPr lang="en-US" altLang="ja-JP" b="1" dirty="0" smtClean="0"/>
              <a:t>Ericsson </a:t>
            </a:r>
            <a:r>
              <a:rPr lang="en-US" altLang="ja-JP" b="1" dirty="0"/>
              <a:t>Japan,</a:t>
            </a:r>
            <a:r>
              <a:rPr lang="en-GB" altLang="ja-JP" b="1" dirty="0"/>
              <a:t> Fujitsu, Hitachi, </a:t>
            </a:r>
            <a:r>
              <a:rPr lang="en-US" altLang="ja-JP" b="1" dirty="0"/>
              <a:t>Huawei Technologies </a:t>
            </a:r>
            <a:r>
              <a:rPr lang="en-US" altLang="ja-JP" b="1" dirty="0" smtClean="0"/>
              <a:t>Japan,</a:t>
            </a:r>
          </a:p>
          <a:p>
            <a:r>
              <a:rPr lang="en-US" altLang="ja-JP" b="1" dirty="0" smtClean="0"/>
              <a:t>KDDI</a:t>
            </a:r>
            <a:r>
              <a:rPr lang="en-US" altLang="ja-JP" b="1" dirty="0"/>
              <a:t>, KYOCERA, MITSUBISHI ELECTRIC, </a:t>
            </a:r>
            <a:r>
              <a:rPr lang="en-US" altLang="ja-JP" b="1" dirty="0" smtClean="0"/>
              <a:t>NEC, Nokia Networks </a:t>
            </a:r>
            <a:r>
              <a:rPr lang="en-US" altLang="ja-JP" b="1" dirty="0"/>
              <a:t>Japan</a:t>
            </a:r>
            <a:r>
              <a:rPr lang="en-US" altLang="ja-JP" b="1" dirty="0" smtClean="0"/>
              <a:t>,</a:t>
            </a:r>
          </a:p>
          <a:p>
            <a:r>
              <a:rPr lang="en-US" altLang="ja-JP" b="1" dirty="0" smtClean="0"/>
              <a:t>NTC</a:t>
            </a:r>
            <a:r>
              <a:rPr lang="en-US" altLang="ja-JP" b="1" dirty="0"/>
              <a:t>, NTT </a:t>
            </a:r>
            <a:r>
              <a:rPr lang="en-US" altLang="ja-JP" b="1" dirty="0" smtClean="0"/>
              <a:t>DOCOMO, OKI, Panasonic, Qualcomm </a:t>
            </a:r>
            <a:r>
              <a:rPr lang="en-US" altLang="ja-JP" b="1" dirty="0"/>
              <a:t>Japan, SHARP, </a:t>
            </a:r>
            <a:endParaRPr lang="en-US" altLang="ja-JP" b="1" dirty="0" smtClean="0"/>
          </a:p>
          <a:p>
            <a:r>
              <a:rPr lang="en-US" altLang="ja-JP" b="1" dirty="0" smtClean="0"/>
              <a:t>SoftBank</a:t>
            </a:r>
            <a:r>
              <a:rPr lang="en-US" altLang="ja-JP" b="1" dirty="0"/>
              <a:t> </a:t>
            </a:r>
            <a:r>
              <a:rPr lang="en-US" altLang="ja-JP" b="1" dirty="0" smtClean="0"/>
              <a:t>Mobile, Sony </a:t>
            </a:r>
            <a:r>
              <a:rPr lang="en-US" altLang="ja-JP" b="1" dirty="0"/>
              <a:t>Mobile Communications Japan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06140" y="2625948"/>
            <a:ext cx="10081120" cy="540060"/>
          </a:xfrm>
          <a:prstGeom prst="rect">
            <a:avLst/>
          </a:prstGeom>
        </p:spPr>
        <p:txBody>
          <a:bodyPr vert="horz" lIns="104306" tIns="52153" rIns="104306" bIns="52153" rtlCol="0">
            <a:normAutofit fontScale="85000" lnSpcReduction="10000"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600" dirty="0" smtClean="0"/>
              <a:t>3GPP RAN-RAN1#81, RAN2#90, RAN3#88, RAN4#75, RAN5#67, SA2#109 and SA6#4</a:t>
            </a:r>
            <a:endParaRPr lang="en-US" altLang="ja-JP" sz="2600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5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Meeting rooms arrangement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8148" y="6209025"/>
            <a:ext cx="10153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Coffee breaks:  10:30 to 11:00 &amp; 16:00 to 16:30 at Grand Foyer of 1st floor.</a:t>
            </a:r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Wifi</a:t>
            </a:r>
            <a:r>
              <a:rPr lang="en-US" altLang="ja-JP" dirty="0" smtClean="0">
                <a:solidFill>
                  <a:srgbClr val="FF0000"/>
                </a:solidFill>
              </a:rPr>
              <a:t> access is available in each meeting room and the Coffee break place.</a:t>
            </a:r>
          </a:p>
          <a:p>
            <a:r>
              <a:rPr lang="en-US" altLang="ja-JP" dirty="0" smtClean="0"/>
              <a:t>In case you have made your room reservation via JTB, your </a:t>
            </a:r>
            <a:r>
              <a:rPr lang="en-US" altLang="ja-JP" dirty="0"/>
              <a:t>room rate includes breakfast, </a:t>
            </a:r>
            <a:r>
              <a:rPr lang="en-US" altLang="ja-JP" dirty="0" smtClean="0"/>
              <a:t>(consumption tax).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6" y="2490044"/>
            <a:ext cx="10038485" cy="37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6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11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2" y="1476376"/>
            <a:ext cx="7122855" cy="6084888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06140" y="264939"/>
            <a:ext cx="10081120" cy="1381191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Meeting </a:t>
            </a:r>
            <a:r>
              <a:rPr lang="en-US" altLang="ja-JP" b="1" dirty="0" smtClean="0"/>
              <a:t>rooms (RAN1-4, secretariat) </a:t>
            </a:r>
            <a:endParaRPr kumimoji="1" lang="ja-JP" altLang="en-US" b="1" dirty="0"/>
          </a:p>
        </p:txBody>
      </p:sp>
      <p:sp>
        <p:nvSpPr>
          <p:cNvPr id="6" name="下矢印吹き出し 5"/>
          <p:cNvSpPr/>
          <p:nvPr/>
        </p:nvSpPr>
        <p:spPr>
          <a:xfrm>
            <a:off x="3618508" y="1919709"/>
            <a:ext cx="1440160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1042866"/>
            <a:r>
              <a:rPr lang="en-US" altLang="ja-JP" dirty="0" smtClean="0">
                <a:solidFill>
                  <a:prstClr val="white"/>
                </a:solidFill>
              </a:rPr>
              <a:t>NAVIS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下矢印吹き出し 6"/>
          <p:cNvSpPr/>
          <p:nvPr/>
        </p:nvSpPr>
        <p:spPr>
          <a:xfrm>
            <a:off x="5237001" y="1919709"/>
            <a:ext cx="1440160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1042866"/>
            <a:r>
              <a:rPr lang="en-US" altLang="ja-JP" dirty="0" smtClean="0">
                <a:solidFill>
                  <a:prstClr val="white"/>
                </a:solidFill>
              </a:rPr>
              <a:t>ARGOS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410103" y="4068663"/>
            <a:ext cx="1440160" cy="127725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906540" y="4284687"/>
            <a:ext cx="864096" cy="6480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26616" y="4674544"/>
            <a:ext cx="8980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1 </a:t>
            </a:r>
          </a:p>
          <a:p>
            <a:pPr>
              <a:lnSpc>
                <a:spcPts val="1800"/>
              </a:lnSpc>
            </a:pPr>
            <a:r>
              <a:rPr lang="en-US" altLang="ja-JP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26616" y="4075790"/>
            <a:ext cx="1896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1 </a:t>
            </a:r>
          </a:p>
          <a:p>
            <a:pPr>
              <a:lnSpc>
                <a:spcPts val="1800"/>
              </a:lnSpc>
            </a:pPr>
            <a:r>
              <a:rPr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(Main/Breakout1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71449" y="4282861"/>
            <a:ext cx="14642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1 </a:t>
            </a:r>
          </a:p>
          <a:p>
            <a:pPr algn="r">
              <a:lnSpc>
                <a:spcPts val="1800"/>
              </a:lnSpc>
            </a:pPr>
            <a:r>
              <a:rPr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(Breakout2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410103" y="5355857"/>
            <a:ext cx="1440160" cy="6885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26616" y="5373006"/>
            <a:ext cx="8980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2 </a:t>
            </a:r>
          </a:p>
          <a:p>
            <a:pPr>
              <a:lnSpc>
                <a:spcPts val="1800"/>
              </a:lnSpc>
            </a:pPr>
            <a:r>
              <a:rPr lang="en-US" altLang="ja-JP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410103" y="6044408"/>
            <a:ext cx="1440160" cy="6885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26616" y="6073212"/>
            <a:ext cx="1896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2 </a:t>
            </a:r>
          </a:p>
          <a:p>
            <a:pPr>
              <a:lnSpc>
                <a:spcPts val="1800"/>
              </a:lnSpc>
            </a:pPr>
            <a:r>
              <a:rPr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(Breakout(LTE)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906540" y="3616737"/>
            <a:ext cx="864096" cy="6480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49340" y="3614302"/>
            <a:ext cx="18863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2 </a:t>
            </a:r>
          </a:p>
          <a:p>
            <a:pPr algn="r">
              <a:lnSpc>
                <a:spcPts val="1800"/>
              </a:lnSpc>
            </a:pPr>
            <a:r>
              <a:rPr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(Breakout(UTRA)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410103" y="3358522"/>
            <a:ext cx="1440160" cy="6885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26616" y="346490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3 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5428647" y="4707290"/>
            <a:ext cx="1430221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角丸四角形 23"/>
          <p:cNvSpPr/>
          <p:nvPr/>
        </p:nvSpPr>
        <p:spPr>
          <a:xfrm>
            <a:off x="5410103" y="2670694"/>
            <a:ext cx="1440160" cy="6885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26616" y="2645633"/>
            <a:ext cx="8980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4 </a:t>
            </a:r>
          </a:p>
          <a:p>
            <a:pPr>
              <a:lnSpc>
                <a:spcPts val="1800"/>
              </a:lnSpc>
            </a:pPr>
            <a:r>
              <a:rPr lang="en-US" altLang="ja-JP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906540" y="2978604"/>
            <a:ext cx="864096" cy="6480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71449" y="2975856"/>
            <a:ext cx="14642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4 </a:t>
            </a:r>
          </a:p>
          <a:p>
            <a:pPr algn="r">
              <a:lnSpc>
                <a:spcPts val="1800"/>
              </a:lnSpc>
            </a:pPr>
            <a:r>
              <a:rPr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(Breakout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889828" y="5251937"/>
            <a:ext cx="428882" cy="32403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2705" y="4915315"/>
            <a:ext cx="146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Secretariat</a:t>
            </a:r>
            <a:endParaRPr kumimoji="1" lang="en-US" altLang="ja-JP" sz="2000" b="1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767826" y="1550818"/>
            <a:ext cx="1224136" cy="12138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1st</a:t>
            </a:r>
          </a:p>
          <a:p>
            <a:r>
              <a:rPr lang="en-US" altLang="ja-JP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Floor</a:t>
            </a:r>
            <a:endParaRPr kumimoji="1"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770636" y="3626676"/>
            <a:ext cx="639467" cy="17872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stCxn id="8" idx="4"/>
          </p:cNvCxnSpPr>
          <p:nvPr/>
        </p:nvCxnSpPr>
        <p:spPr>
          <a:xfrm flipH="1">
            <a:off x="3767830" y="5413956"/>
            <a:ext cx="1322540" cy="18664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361436" y="7092999"/>
            <a:ext cx="3528392" cy="29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Coffee Break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(at Grand Foyer)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203567" y="6744745"/>
            <a:ext cx="732119" cy="1884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453452" y="6719095"/>
            <a:ext cx="840970" cy="29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Cloak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3404066" y="5991139"/>
            <a:ext cx="914643" cy="82073"/>
          </a:xfrm>
          <a:prstGeom prst="roundRect">
            <a:avLst>
              <a:gd name="adj" fmla="val 0"/>
            </a:avLst>
          </a:prstGeom>
          <a:solidFill>
            <a:srgbClr val="CCCCFF">
              <a:alpha val="50196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68258" y="5982748"/>
            <a:ext cx="146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Reception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755401" y="4985048"/>
            <a:ext cx="1929738" cy="6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rgbClr val="FF0000"/>
                </a:solidFill>
              </a:rPr>
              <a:t>Complimentary </a:t>
            </a:r>
          </a:p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rgbClr val="FF0000"/>
                </a:solidFill>
              </a:rPr>
              <a:t>bus stop</a:t>
            </a:r>
          </a:p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rgbClr val="FF0000"/>
                </a:solidFill>
              </a:rPr>
              <a:t>(for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Nishijin</a:t>
            </a:r>
            <a:r>
              <a:rPr lang="en-US" altLang="ja-JP" sz="1400" dirty="0" smtClean="0">
                <a:solidFill>
                  <a:srgbClr val="FF0000"/>
                </a:solidFill>
              </a:rPr>
              <a:t> station)</a:t>
            </a:r>
          </a:p>
          <a:p>
            <a:pPr algn="ctr">
              <a:lnSpc>
                <a:spcPts val="1400"/>
              </a:lnSpc>
            </a:pPr>
            <a:r>
              <a:rPr kumimoji="1" lang="en-US" altLang="ja-JP" sz="1200" dirty="0" smtClean="0">
                <a:solidFill>
                  <a:srgbClr val="FF0000"/>
                </a:solidFill>
              </a:rPr>
              <a:t>*8PM, 8:30PM, 9:00PM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556771" y="4699176"/>
            <a:ext cx="422109" cy="429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6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1476375"/>
            <a:ext cx="7357942" cy="6084888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34670" y="264939"/>
            <a:ext cx="9624060" cy="1381191"/>
          </a:xfrm>
        </p:spPr>
        <p:txBody>
          <a:bodyPr/>
          <a:lstStyle/>
          <a:p>
            <a:r>
              <a:rPr lang="en-US" altLang="ja-JP" b="1" dirty="0"/>
              <a:t>Meeting </a:t>
            </a:r>
            <a:r>
              <a:rPr lang="en-US" altLang="ja-JP" b="1" dirty="0" smtClean="0"/>
              <a:t>rooms (SA2, 6) 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26678" y="4360052"/>
            <a:ext cx="14642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US" altLang="ja-JP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(Breakout</a:t>
            </a:r>
            <a:r>
              <a:rPr kumimoji="1" lang="en-US" altLang="ja-JP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26678" y="4987638"/>
            <a:ext cx="14642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US" altLang="ja-JP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(Main</a:t>
            </a:r>
            <a:r>
              <a:rPr kumimoji="1" lang="en-US" altLang="ja-JP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上矢印吹き出し 2"/>
          <p:cNvSpPr/>
          <p:nvPr/>
        </p:nvSpPr>
        <p:spPr>
          <a:xfrm>
            <a:off x="4804658" y="5767038"/>
            <a:ext cx="1602284" cy="853786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Vega</a:t>
            </a:r>
            <a:r>
              <a:rPr lang="en-US" altLang="ja-JP" smtClean="0"/>
              <a:t>, Rigel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2522" y="2556495"/>
            <a:ext cx="732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1" lang="en-US" altLang="ja-JP" sz="20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94630" y="4339566"/>
            <a:ext cx="432048" cy="6480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5394630" y="5001178"/>
            <a:ext cx="432048" cy="6480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4312838" y="2571711"/>
            <a:ext cx="601814" cy="3848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下矢印吹き出し 14"/>
          <p:cNvSpPr/>
          <p:nvPr/>
        </p:nvSpPr>
        <p:spPr>
          <a:xfrm>
            <a:off x="3824165" y="1760066"/>
            <a:ext cx="1571301" cy="792088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1042866"/>
            <a:r>
              <a:rPr lang="en-US" altLang="ja-JP" dirty="0" smtClean="0">
                <a:solidFill>
                  <a:prstClr val="white"/>
                </a:solidFill>
              </a:rPr>
              <a:t>Boardroom</a:t>
            </a:r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34670" y="264939"/>
            <a:ext cx="9624060" cy="1381191"/>
          </a:xfrm>
        </p:spPr>
        <p:txBody>
          <a:bodyPr/>
          <a:lstStyle/>
          <a:p>
            <a:r>
              <a:rPr lang="en-US" altLang="ja-JP" b="1" dirty="0"/>
              <a:t>Meeting </a:t>
            </a:r>
            <a:r>
              <a:rPr lang="en-US" altLang="ja-JP" b="1" dirty="0" smtClean="0"/>
              <a:t>rooms (RAN5) </a:t>
            </a:r>
            <a:endParaRPr kumimoji="1" lang="ja-JP" altLang="en-US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76" y="1980431"/>
            <a:ext cx="7937142" cy="5589439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 rot="19746419">
            <a:off x="2253213" y="5449871"/>
            <a:ext cx="1405766" cy="84297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 rot="19746419">
            <a:off x="5011348" y="5106728"/>
            <a:ext cx="1626715" cy="7232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19734076">
            <a:off x="2161352" y="4912378"/>
            <a:ext cx="89800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5 </a:t>
            </a:r>
          </a:p>
          <a:p>
            <a:pPr algn="ctr">
              <a:lnSpc>
                <a:spcPts val="1600"/>
              </a:lnSpc>
            </a:pPr>
            <a:r>
              <a:rPr lang="en-US" altLang="ja-JP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9734076">
            <a:off x="4944974" y="4576398"/>
            <a:ext cx="1087029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 5 </a:t>
            </a:r>
          </a:p>
          <a:p>
            <a:pPr algn="ctr">
              <a:lnSpc>
                <a:spcPts val="1600"/>
              </a:lnSpc>
            </a:pPr>
            <a:r>
              <a:rPr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(Breakout</a:t>
            </a:r>
            <a:r>
              <a:rPr kumimoji="1" lang="en-US" altLang="ja-JP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上矢印吹き出し 13"/>
          <p:cNvSpPr/>
          <p:nvPr/>
        </p:nvSpPr>
        <p:spPr>
          <a:xfrm rot="19742412">
            <a:off x="5503717" y="5764250"/>
            <a:ext cx="1602284" cy="853786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altLang="ja-JP" sz="1800" dirty="0" smtClean="0"/>
              <a:t>Bay </a:t>
            </a:r>
            <a:r>
              <a:rPr lang="en-US" altLang="ja-JP" sz="1800" dirty="0"/>
              <a:t>Pent House</a:t>
            </a:r>
            <a:endParaRPr kumimoji="1" lang="ja-JP" altLang="en-US" sz="1800" dirty="0"/>
          </a:p>
        </p:txBody>
      </p:sp>
      <p:sp>
        <p:nvSpPr>
          <p:cNvPr id="2" name="右矢印吹き出し 1"/>
          <p:cNvSpPr/>
          <p:nvPr/>
        </p:nvSpPr>
        <p:spPr>
          <a:xfrm rot="19836104">
            <a:off x="626915" y="6246339"/>
            <a:ext cx="1795296" cy="82737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/>
              <a:t>Tower </a:t>
            </a:r>
            <a:r>
              <a:rPr kumimoji="1" lang="en-US" altLang="ja-JP" sz="1800" dirty="0" smtClean="0"/>
              <a:t>Pent</a:t>
            </a:r>
          </a:p>
          <a:p>
            <a:pPr algn="ctr"/>
            <a:r>
              <a:rPr lang="en-US" altLang="ja-JP" sz="1800" dirty="0" smtClean="0"/>
              <a:t>House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3460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Attention, please!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14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0156" y="2188652"/>
            <a:ext cx="99371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prstClr val="black"/>
                </a:solidFill>
              </a:rPr>
              <a:t>Meeting rooms will be </a:t>
            </a:r>
            <a:r>
              <a:rPr lang="en-US" altLang="ja-JP" sz="2400" dirty="0" smtClean="0">
                <a:solidFill>
                  <a:srgbClr val="C00000"/>
                </a:solidFill>
              </a:rPr>
              <a:t>opened at 7</a:t>
            </a:r>
            <a:r>
              <a:rPr lang="en-US" altLang="ja-JP" sz="2400" dirty="0">
                <a:solidFill>
                  <a:srgbClr val="C00000"/>
                </a:solidFill>
              </a:rPr>
              <a:t>:3</a:t>
            </a:r>
            <a:r>
              <a:rPr lang="en-US" altLang="ja-JP" sz="2400" dirty="0" smtClean="0">
                <a:solidFill>
                  <a:srgbClr val="C00000"/>
                </a:solidFill>
              </a:rPr>
              <a:t>0</a:t>
            </a:r>
            <a:r>
              <a:rPr lang="en-US" altLang="ja-JP" sz="2400" dirty="0">
                <a:solidFill>
                  <a:srgbClr val="C00000"/>
                </a:solidFill>
              </a:rPr>
              <a:t> am </a:t>
            </a:r>
            <a:r>
              <a:rPr lang="en-US" altLang="ja-JP" sz="2400" dirty="0" smtClean="0">
                <a:solidFill>
                  <a:prstClr val="black"/>
                </a:solidFill>
              </a:rPr>
              <a:t>and </a:t>
            </a:r>
            <a:r>
              <a:rPr lang="en-US" altLang="ja-JP" sz="2400" dirty="0" smtClean="0">
                <a:solidFill>
                  <a:srgbClr val="C00000"/>
                </a:solidFill>
              </a:rPr>
              <a:t>locked after 9 pm.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prstClr val="black"/>
                </a:solidFill>
              </a:rPr>
              <a:t>The meeting rooms will not be locked in the daytime. Please </a:t>
            </a:r>
            <a:r>
              <a:rPr lang="en-US" altLang="ja-JP" sz="2400" dirty="0">
                <a:solidFill>
                  <a:prstClr val="black"/>
                </a:solidFill>
              </a:rPr>
              <a:t>do not leave your personal belongings or PCs unattended when you leave your meeting room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ja-JP" sz="2400" u="sng" dirty="0" smtClean="0">
                <a:solidFill>
                  <a:srgbClr val="C00000"/>
                </a:solidFill>
              </a:rPr>
              <a:t>Please </a:t>
            </a:r>
            <a:r>
              <a:rPr lang="en-US" altLang="ja-JP" sz="2400" u="sng" dirty="0">
                <a:solidFill>
                  <a:srgbClr val="C00000"/>
                </a:solidFill>
              </a:rPr>
              <a:t>do NOT eat or drink at public areas </a:t>
            </a:r>
            <a:r>
              <a:rPr lang="en-US" altLang="ja-JP" sz="2400" dirty="0">
                <a:solidFill>
                  <a:prstClr val="black"/>
                </a:solidFill>
              </a:rPr>
              <a:t>in the hotel other than in your meeting rooms or at </a:t>
            </a:r>
            <a:r>
              <a:rPr lang="en-US" altLang="ja-JP" sz="2400" dirty="0" smtClean="0">
                <a:solidFill>
                  <a:prstClr val="black"/>
                </a:solidFill>
              </a:rPr>
              <a:t>Grand </a:t>
            </a:r>
            <a:r>
              <a:rPr lang="en-US" altLang="ja-JP" sz="2400" dirty="0">
                <a:solidFill>
                  <a:prstClr val="black"/>
                </a:solidFill>
              </a:rPr>
              <a:t>foyer on 1F.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ja-JP" sz="2400" u="sng" dirty="0">
                <a:solidFill>
                  <a:prstClr val="black"/>
                </a:solidFill>
              </a:rPr>
              <a:t>Cloak is available </a:t>
            </a:r>
            <a:r>
              <a:rPr lang="en-US" altLang="ja-JP" sz="2400" dirty="0">
                <a:solidFill>
                  <a:prstClr val="black"/>
                </a:solidFill>
              </a:rPr>
              <a:t>on 1F during the week of the </a:t>
            </a:r>
            <a:r>
              <a:rPr lang="en-US" altLang="ja-JP" sz="2400" dirty="0" smtClean="0">
                <a:solidFill>
                  <a:prstClr val="black"/>
                </a:solidFill>
              </a:rPr>
              <a:t>meetings.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ja-JP" sz="2400" dirty="0">
                <a:solidFill>
                  <a:prstClr val="black"/>
                </a:solidFill>
              </a:rPr>
              <a:t>Japanese </a:t>
            </a:r>
            <a:r>
              <a:rPr lang="en-US" altLang="ja-JP" sz="2400" dirty="0" smtClean="0">
                <a:solidFill>
                  <a:prstClr val="black"/>
                </a:solidFill>
              </a:rPr>
              <a:t>popular </a:t>
            </a:r>
            <a:r>
              <a:rPr lang="en-US" altLang="ja-JP" sz="2400" dirty="0">
                <a:solidFill>
                  <a:prstClr val="black"/>
                </a:solidFill>
              </a:rPr>
              <a:t>pop-star concert and baseball game will be held in Fukuoka Yahoo dome (closed to the venue) from </a:t>
            </a:r>
            <a:r>
              <a:rPr lang="en-US" altLang="ja-JP" sz="2400" dirty="0" smtClean="0">
                <a:solidFill>
                  <a:prstClr val="black"/>
                </a:solidFill>
              </a:rPr>
              <a:t>Wednesday </a:t>
            </a:r>
            <a:r>
              <a:rPr lang="en-US" altLang="ja-JP" sz="2400" dirty="0">
                <a:solidFill>
                  <a:prstClr val="black"/>
                </a:solidFill>
              </a:rPr>
              <a:t>to Friday (May.27- 29) and roads will be crowded around the </a:t>
            </a:r>
            <a:r>
              <a:rPr lang="en-US" altLang="ja-JP" sz="2400" dirty="0" smtClean="0">
                <a:solidFill>
                  <a:prstClr val="black"/>
                </a:solidFill>
              </a:rPr>
              <a:t>venue on those days.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ja-JP" sz="800" i="1" dirty="0" smtClean="0">
              <a:solidFill>
                <a:srgbClr val="FF0000"/>
              </a:solidFill>
            </a:endParaRPr>
          </a:p>
          <a:p>
            <a:pPr marL="263525" indent="-263525">
              <a:buFont typeface="Wingdings" pitchFamily="2" charset="2"/>
              <a:buChar char="ü"/>
            </a:pPr>
            <a:r>
              <a:rPr lang="en-US" altLang="ja-JP" sz="2400" i="1" dirty="0" smtClean="0">
                <a:solidFill>
                  <a:srgbClr val="4584D3"/>
                </a:solidFill>
              </a:rPr>
              <a:t>Please </a:t>
            </a:r>
            <a:r>
              <a:rPr lang="en-US" altLang="ja-JP" sz="2400" i="1" dirty="0">
                <a:solidFill>
                  <a:srgbClr val="4584D3"/>
                </a:solidFill>
              </a:rPr>
              <a:t>contact meeting coordinators if you have any question </a:t>
            </a:r>
            <a:r>
              <a:rPr lang="en-US" altLang="ja-JP" sz="2400" i="1" dirty="0" smtClean="0">
                <a:solidFill>
                  <a:srgbClr val="4584D3"/>
                </a:solidFill>
              </a:rPr>
              <a:t>:</a:t>
            </a:r>
            <a:r>
              <a:rPr lang="en-US" altLang="ja-JP" sz="2400" i="1" dirty="0">
                <a:solidFill>
                  <a:srgbClr val="4584D3"/>
                </a:solidFill>
              </a:rPr>
              <a:t/>
            </a:r>
            <a:br>
              <a:rPr lang="en-US" altLang="ja-JP" sz="2400" i="1" dirty="0">
                <a:solidFill>
                  <a:srgbClr val="4584D3"/>
                </a:solidFill>
              </a:rPr>
            </a:br>
            <a:r>
              <a:rPr lang="en-US" altLang="ja-JP" sz="2400" i="1" dirty="0">
                <a:solidFill>
                  <a:srgbClr val="4584D3"/>
                </a:solidFill>
              </a:rPr>
              <a:t>Ms. Sudo, Ms. Shioya, Mr. Imai, Ms. Inoue or Ms. Taguchi of ILCC Co., Ltd</a:t>
            </a:r>
            <a:r>
              <a:rPr lang="en-US" altLang="ja-JP" sz="2400" i="1" u="sng" dirty="0">
                <a:solidFill>
                  <a:srgbClr val="4584D3"/>
                </a:solidFill>
              </a:rPr>
              <a:t>.  </a:t>
            </a:r>
            <a:r>
              <a:rPr lang="en-US" altLang="ja-JP" sz="2400" i="1" u="sng" dirty="0" smtClean="0">
                <a:solidFill>
                  <a:srgbClr val="4584D3"/>
                </a:solidFill>
              </a:rPr>
              <a:t>at the reception desk (1F) </a:t>
            </a:r>
            <a:r>
              <a:rPr lang="en-US" altLang="ja-JP" sz="2400" i="1" dirty="0" smtClean="0">
                <a:solidFill>
                  <a:srgbClr val="4584D3"/>
                </a:solidFill>
              </a:rPr>
              <a:t>in the slide11</a:t>
            </a:r>
            <a:endParaRPr lang="en-US" altLang="ja-JP" sz="2400" i="1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34670" y="373022"/>
            <a:ext cx="9624060" cy="138119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Some tips for dinner</a:t>
            </a:r>
            <a:endParaRPr kumimoji="1" lang="ja-JP" altLang="en-US" dirty="0"/>
          </a:p>
        </p:txBody>
      </p:sp>
      <p:sp>
        <p:nvSpPr>
          <p:cNvPr id="6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48" y="2412479"/>
            <a:ext cx="10153128" cy="4896544"/>
          </a:xfrm>
        </p:spPr>
        <p:txBody>
          <a:bodyPr vert="horz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Please refer to the restaurant information  in Fukuoka -&gt;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 You can also find the restaurant information as well as tourist information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in the web page below</a:t>
            </a:r>
          </a:p>
          <a:p>
            <a:pPr marL="0" indent="0">
              <a:buNone/>
            </a:pPr>
            <a:r>
              <a:rPr lang="en-US" altLang="ja-JP" sz="2400" dirty="0"/>
              <a:t>     </a:t>
            </a:r>
            <a:r>
              <a:rPr lang="en-US" altLang="ja-JP" sz="2400" dirty="0">
                <a:hlinkClick r:id="rId4"/>
              </a:rPr>
              <a:t>http://</a:t>
            </a:r>
            <a:r>
              <a:rPr lang="en-US" altLang="ja-JP" sz="2400" dirty="0" smtClean="0">
                <a:hlinkClick r:id="rId4"/>
              </a:rPr>
              <a:t>www.yokanavi.com/eg/gourmet/index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   </a:t>
            </a:r>
            <a:r>
              <a:rPr lang="en-US" altLang="ja-JP" sz="2400" dirty="0">
                <a:hlinkClick r:id="rId5"/>
              </a:rPr>
              <a:t>http://fukuoka-now.com</a:t>
            </a:r>
            <a:r>
              <a:rPr lang="en-US" altLang="ja-JP" sz="2400" dirty="0" smtClean="0">
                <a:hlinkClick r:id="rId5"/>
              </a:rPr>
              <a:t>/</a:t>
            </a:r>
            <a:endParaRPr lang="en-US" altLang="ja-JP" sz="2000" dirty="0" smtClean="0"/>
          </a:p>
          <a:p>
            <a:pPr marL="268288" indent="0">
              <a:buNone/>
            </a:pPr>
            <a:r>
              <a:rPr lang="en-US" altLang="ja-JP" sz="1800" dirty="0" smtClean="0"/>
              <a:t>*</a:t>
            </a:r>
            <a:r>
              <a:rPr lang="en-US" altLang="ja-JP" sz="1800" dirty="0"/>
              <a:t>Most of the local restaurants nearby may be closed at around 10 pm or earlier. </a:t>
            </a:r>
            <a:r>
              <a:rPr lang="en-US" altLang="ja-JP" sz="1800" dirty="0" smtClean="0"/>
              <a:t>Many restaurants </a:t>
            </a:r>
            <a:r>
              <a:rPr lang="en-US" altLang="ja-JP" sz="1800" dirty="0"/>
              <a:t>in the down town Fukuoka (Tenjin area or Hakata station area) are opened until </a:t>
            </a:r>
            <a:r>
              <a:rPr lang="en-US" altLang="ja-JP" sz="1800" dirty="0" smtClean="0"/>
              <a:t>midnight</a:t>
            </a:r>
            <a:r>
              <a:rPr lang="en-US" altLang="ja-JP" sz="1800" dirty="0"/>
              <a:t>.</a:t>
            </a:r>
            <a:endParaRPr lang="en-US" altLang="ja-JP" sz="18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Complimentary buses leave the venue </a:t>
            </a:r>
            <a:r>
              <a:rPr lang="en-US" altLang="ja-JP" sz="2400" u="sng" dirty="0" smtClean="0"/>
              <a:t>for Nisijin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(Subway station</a:t>
            </a:r>
            <a:r>
              <a:rPr lang="en-US" altLang="ja-JP" sz="2400" dirty="0" smtClean="0"/>
              <a:t>)  </a:t>
            </a:r>
            <a:r>
              <a:rPr lang="en-US" altLang="ja-JP" sz="2400" u="sng" dirty="0" smtClean="0"/>
              <a:t>at 8PM, 8:30PM, 9PM </a:t>
            </a:r>
            <a:r>
              <a:rPr lang="en-US" altLang="ja-JP" sz="2400" dirty="0" smtClean="0"/>
              <a:t>from May.25 to May.29 (Monday to Friday).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Please refer to </a:t>
            </a:r>
            <a:r>
              <a:rPr lang="en-US" altLang="ja-JP" sz="2400" u="sng" dirty="0" smtClean="0"/>
              <a:t>the bus stop of complimentary buses in the slide11.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Please refer to the train connection search in the slide 4 when you use the subway.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87980"/>
              </p:ext>
            </p:extLst>
          </p:nvPr>
        </p:nvGraphicFramePr>
        <p:xfrm>
          <a:off x="8010996" y="2340471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Acrobat Document" showAsIcon="1" r:id="rId6" imgW="914400" imgH="857160" progId="AcroExch.Document.11">
                  <p:embed/>
                </p:oleObj>
              </mc:Choice>
              <mc:Fallback>
                <p:oleObj name="Acrobat Document" showAsIcon="1" r:id="rId6" imgW="914400" imgH="8571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0996" y="2340471"/>
                        <a:ext cx="91440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64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Please don’t miss to check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94172" y="2916535"/>
            <a:ext cx="9721080" cy="4392488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lang="en-US" altLang="ja-JP" b="1" dirty="0" smtClean="0"/>
              <a:t>Welcome to Fukuoka (Fukuoka Convention &amp; Visitors Bureau)</a:t>
            </a:r>
          </a:p>
          <a:p>
            <a:pPr marL="0" indent="0">
              <a:buNone/>
            </a:pPr>
            <a:r>
              <a:rPr lang="en-US" altLang="ja-JP" sz="2100" dirty="0">
                <a:hlinkClick r:id="rId2"/>
              </a:rPr>
              <a:t>http://www.welcome-fukuoka.or.jp/english/</a:t>
            </a:r>
            <a:endParaRPr lang="en-US" altLang="ja-JP" sz="2100" dirty="0"/>
          </a:p>
          <a:p>
            <a:pPr marL="0" indent="0">
              <a:buNone/>
            </a:pPr>
            <a:endParaRPr lang="en-US" altLang="ja-JP" sz="1700" b="1" dirty="0" smtClean="0"/>
          </a:p>
          <a:p>
            <a:pPr marL="344426" lvl="1" indent="0">
              <a:buNone/>
            </a:pPr>
            <a:r>
              <a:rPr lang="en-US" altLang="ja-JP" b="1" dirty="0"/>
              <a:t>FUKUOKA CITY VISITOR’S GUDE</a:t>
            </a:r>
            <a:r>
              <a:rPr lang="ja-JP" altLang="en-US" b="1" dirty="0"/>
              <a:t>（</a:t>
            </a:r>
            <a:r>
              <a:rPr lang="en-US" altLang="ja-JP" b="1" dirty="0"/>
              <a:t>Digital Book</a:t>
            </a:r>
            <a:r>
              <a:rPr lang="ja-JP" altLang="en-US" b="1" dirty="0"/>
              <a:t>）</a:t>
            </a:r>
          </a:p>
          <a:p>
            <a:pPr marL="344426" lvl="1" indent="0">
              <a:buNone/>
            </a:pPr>
            <a:r>
              <a:rPr lang="en-US" altLang="ja-JP" sz="1800" dirty="0">
                <a:hlinkClick r:id="rId3"/>
              </a:rPr>
              <a:t>http://welcome-fukuoka.or.jp/digiBook-e/index.html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700" b="1" dirty="0" smtClean="0"/>
          </a:p>
          <a:p>
            <a:pPr marL="0" indent="0">
              <a:buNone/>
            </a:pPr>
            <a:r>
              <a:rPr lang="en-US" altLang="ja-JP" b="1" dirty="0" smtClean="0"/>
              <a:t>CROSSROAD FUKUOKA:</a:t>
            </a:r>
          </a:p>
          <a:p>
            <a:pPr marL="0" indent="0">
              <a:buNone/>
            </a:pPr>
            <a:r>
              <a:rPr lang="en-US" altLang="ja-JP" sz="2100" dirty="0">
                <a:hlinkClick r:id="rId4"/>
              </a:rPr>
              <a:t>http://www.crossroadfukuoka.jp/en/event/?mode=top</a:t>
            </a:r>
            <a:endParaRPr lang="en-US" altLang="ja-JP" sz="2100" dirty="0"/>
          </a:p>
          <a:p>
            <a:pPr marL="344426" lvl="1" indent="0">
              <a:buNone/>
            </a:pPr>
            <a:r>
              <a:rPr lang="en-US" altLang="ja-JP" b="1" dirty="0" smtClean="0"/>
              <a:t>Visitor’s </a:t>
            </a:r>
            <a:r>
              <a:rPr lang="en-US" altLang="ja-JP" b="1" dirty="0"/>
              <a:t>Guide:</a:t>
            </a:r>
          </a:p>
          <a:p>
            <a:pPr marL="344426" lvl="1" indent="0">
              <a:buNone/>
            </a:pPr>
            <a:r>
              <a:rPr lang="en-US" altLang="ja-JP" sz="1800" dirty="0" smtClean="0">
                <a:hlinkClick r:id="rId5"/>
              </a:rPr>
              <a:t>http</a:t>
            </a:r>
            <a:r>
              <a:rPr lang="en-US" altLang="ja-JP" sz="1800" dirty="0">
                <a:hlinkClick r:id="rId5"/>
              </a:rPr>
              <a:t>://</a:t>
            </a:r>
            <a:r>
              <a:rPr lang="en-US" altLang="ja-JP" sz="1800" dirty="0" smtClean="0">
                <a:hlinkClick r:id="rId5"/>
              </a:rPr>
              <a:t>www.crossroadfukuoka.jp/en/book/pdf/en/2010_04_28_12_36_54.pdf</a:t>
            </a:r>
            <a:endParaRPr lang="en-US" altLang="ja-JP" sz="1800" dirty="0" smtClean="0"/>
          </a:p>
          <a:p>
            <a:pPr marL="344426" lvl="1" indent="0">
              <a:buNone/>
            </a:pPr>
            <a:r>
              <a:rPr lang="en-US" altLang="ja-JP" b="1" dirty="0" smtClean="0"/>
              <a:t>Industrial </a:t>
            </a:r>
            <a:r>
              <a:rPr lang="en-US" altLang="ja-JP" b="1" dirty="0"/>
              <a:t>Tourism in </a:t>
            </a:r>
            <a:r>
              <a:rPr lang="en-US" altLang="ja-JP" b="1" dirty="0" smtClean="0"/>
              <a:t>Fukuoka:</a:t>
            </a:r>
          </a:p>
          <a:p>
            <a:pPr marL="344426" lvl="1" indent="0">
              <a:buNone/>
            </a:pPr>
            <a:r>
              <a:rPr lang="en-US" altLang="ja-JP" sz="1800" dirty="0">
                <a:hlinkClick r:id="rId6"/>
              </a:rPr>
              <a:t>http://</a:t>
            </a:r>
            <a:r>
              <a:rPr lang="en-US" altLang="ja-JP" sz="1800" dirty="0" smtClean="0">
                <a:hlinkClick r:id="rId6"/>
              </a:rPr>
              <a:t>www.crossroadfukuoka.jp/en/book/view.php?dir=2010_04_28_14_12_03&amp;lang=en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7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132" y="373022"/>
            <a:ext cx="10225136" cy="138119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If you have a plan to visit neighboring areas over the week-end,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22755" y="2484487"/>
            <a:ext cx="10243244" cy="4485916"/>
          </a:xfrm>
        </p:spPr>
        <p:txBody>
          <a:bodyPr vert="horz">
            <a:normAutofit fontScale="92500"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Saga prefecture: </a:t>
            </a:r>
            <a:r>
              <a:rPr lang="en-US" altLang="ja-JP" sz="2400" dirty="0" smtClean="0">
                <a:hlinkClick r:id="rId2"/>
              </a:rPr>
              <a:t>http</a:t>
            </a:r>
            <a:r>
              <a:rPr lang="en-US" altLang="ja-JP" sz="2400" dirty="0">
                <a:hlinkClick r:id="rId2"/>
              </a:rPr>
              <a:t>://www.asobo-saga.jp/lang/english</a:t>
            </a:r>
            <a:r>
              <a:rPr lang="en-US" altLang="ja-JP" sz="2400" dirty="0" smtClean="0">
                <a:hlinkClick r:id="rId2"/>
              </a:rPr>
              <a:t>/</a:t>
            </a: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Nagasaki prefecture: </a:t>
            </a:r>
            <a:r>
              <a:rPr lang="en-US" altLang="ja-JP" sz="2400" dirty="0" smtClean="0">
                <a:hlinkClick r:id="rId3"/>
              </a:rPr>
              <a:t>http</a:t>
            </a:r>
            <a:r>
              <a:rPr lang="en-US" altLang="ja-JP" sz="2400" dirty="0">
                <a:hlinkClick r:id="rId3"/>
              </a:rPr>
              <a:t>://www.nagasaki-tabinet.com/mlang/english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Oita prefecture: </a:t>
            </a:r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www.visit-oita.jp/index.e.html</a:t>
            </a: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Kumamoto prefecture: </a:t>
            </a:r>
            <a:r>
              <a:rPr lang="en-US" altLang="ja-JP" dirty="0" smtClean="0">
                <a:hlinkClick r:id="rId5"/>
              </a:rPr>
              <a:t>http</a:t>
            </a:r>
            <a:r>
              <a:rPr lang="en-US" altLang="ja-JP" dirty="0">
                <a:hlinkClick r:id="rId5"/>
              </a:rPr>
              <a:t>://kumanago.jp/en</a:t>
            </a:r>
            <a:r>
              <a:rPr lang="en-US" altLang="ja-JP" dirty="0" smtClean="0">
                <a:hlinkClick r:id="rId5"/>
              </a:rPr>
              <a:t>/</a:t>
            </a: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Kagoshima Prefecture: </a:t>
            </a:r>
            <a:r>
              <a:rPr lang="en-US" altLang="ja-JP" dirty="0" smtClean="0">
                <a:hlinkClick r:id="rId6"/>
              </a:rPr>
              <a:t>http</a:t>
            </a:r>
            <a:r>
              <a:rPr lang="en-US" altLang="ja-JP" dirty="0">
                <a:hlinkClick r:id="rId6"/>
              </a:rPr>
              <a:t>://www.kagoshima-kankou.com/for</a:t>
            </a:r>
            <a:r>
              <a:rPr lang="en-US" altLang="ja-JP" dirty="0" smtClean="0">
                <a:hlinkClick r:id="rId6"/>
              </a:rPr>
              <a:t>/</a:t>
            </a: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Miyazaki </a:t>
            </a:r>
            <a:r>
              <a:rPr lang="en-US" altLang="ja-JP" dirty="0"/>
              <a:t>prefecture: </a:t>
            </a:r>
            <a:r>
              <a:rPr lang="en-US" altLang="ja-JP" sz="2400" dirty="0">
                <a:hlinkClick r:id="rId7"/>
              </a:rPr>
              <a:t>http://</a:t>
            </a:r>
            <a:r>
              <a:rPr lang="en-US" altLang="ja-JP" sz="2400" dirty="0" smtClean="0">
                <a:hlinkClick r:id="rId7"/>
              </a:rPr>
              <a:t>www.kanko-miyazaki.jp/english/index.html</a:t>
            </a:r>
            <a:endParaRPr lang="en-US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ja-JP" dirty="0" smtClean="0"/>
              <a:t>Yamaguchi prefecture: </a:t>
            </a:r>
            <a:r>
              <a:rPr lang="en-US" altLang="ja-JP" dirty="0" smtClean="0">
                <a:hlinkClick r:id="rId8"/>
              </a:rPr>
              <a:t>http</a:t>
            </a:r>
            <a:r>
              <a:rPr lang="en-US" altLang="ja-JP" dirty="0">
                <a:hlinkClick r:id="rId8"/>
              </a:rPr>
              <a:t>://www.visit-jy.com/english</a:t>
            </a:r>
            <a:r>
              <a:rPr lang="en-US" altLang="ja-JP" dirty="0" smtClean="0">
                <a:hlinkClick r:id="rId8"/>
              </a:rPr>
              <a:t>/</a:t>
            </a:r>
            <a:endParaRPr lang="en-US" altLang="ja-JP" dirty="0" smtClean="0"/>
          </a:p>
          <a:p>
            <a:r>
              <a:rPr lang="en-US" altLang="ja-JP" sz="2400" dirty="0"/>
              <a:t>Please </a:t>
            </a:r>
            <a:r>
              <a:rPr lang="en-US" altLang="ja-JP" sz="2400" dirty="0" smtClean="0"/>
              <a:t>consult with your </a:t>
            </a:r>
            <a:r>
              <a:rPr lang="en-US" altLang="ja-JP" sz="2400" dirty="0"/>
              <a:t>hotel concierge </a:t>
            </a:r>
            <a:r>
              <a:rPr lang="en-US" altLang="ja-JP" sz="2400" dirty="0" smtClean="0"/>
              <a:t>or travel agents in advance since some </a:t>
            </a:r>
            <a:r>
              <a:rPr lang="en-US" altLang="ja-JP" sz="2400" dirty="0"/>
              <a:t>of the above mentioned </a:t>
            </a:r>
            <a:r>
              <a:rPr lang="en-US" altLang="ja-JP" sz="2400" dirty="0" smtClean="0"/>
              <a:t>areas </a:t>
            </a:r>
            <a:r>
              <a:rPr lang="en-US" altLang="ja-JP" sz="2400" dirty="0"/>
              <a:t>would be </a:t>
            </a:r>
            <a:r>
              <a:rPr lang="en-US" altLang="ja-JP" sz="2400" dirty="0" smtClean="0"/>
              <a:t>not convenient or far from your hotel. </a:t>
            </a:r>
          </a:p>
          <a:p>
            <a:r>
              <a:rPr lang="en-US" altLang="ja-JP" sz="2400" dirty="0" smtClean="0"/>
              <a:t>Information written in Korean and Chinese are also available in most of the sites above.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4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34670" y="373022"/>
            <a:ext cx="9624060" cy="1381191"/>
          </a:xfrm>
        </p:spPr>
        <p:txBody>
          <a:bodyPr/>
          <a:lstStyle/>
          <a:p>
            <a:r>
              <a:rPr kumimoji="1" lang="en-US" altLang="ja-JP" dirty="0" smtClean="0"/>
              <a:t>Acknowledgement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148" y="2772519"/>
            <a:ext cx="993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Special Thanks to FCVB (Fukuoka Convention &amp; Visitors  Bureau)</a:t>
            </a:r>
          </a:p>
          <a:p>
            <a:r>
              <a:rPr lang="en-US" altLang="ja-JP" sz="2800" dirty="0" smtClean="0"/>
              <a:t>and Fukuoka-City</a:t>
            </a:r>
            <a:endParaRPr lang="ja-JP" altLang="en-US" sz="28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44" y="4596024"/>
            <a:ext cx="2033761" cy="5981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4662699"/>
            <a:ext cx="5049155" cy="5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7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54212" y="2052439"/>
            <a:ext cx="8663634" cy="380455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kumimoji="1" lang="en-US" altLang="ja-JP" sz="4800" dirty="0" smtClean="0"/>
              <a:t>Enjoy </a:t>
            </a:r>
            <a:r>
              <a:rPr lang="en-US" altLang="ja-JP" sz="4800" dirty="0" smtClean="0"/>
              <a:t>your</a:t>
            </a:r>
            <a:r>
              <a:rPr kumimoji="1" lang="en-US" altLang="ja-JP" sz="4800" dirty="0" smtClean="0"/>
              <a:t> stay</a:t>
            </a:r>
          </a:p>
          <a:p>
            <a:pPr marL="0" indent="0" algn="ctr">
              <a:buNone/>
            </a:pPr>
            <a:r>
              <a:rPr kumimoji="1" lang="en-US" altLang="ja-JP" sz="4800" dirty="0" smtClean="0"/>
              <a:t>and</a:t>
            </a:r>
            <a:br>
              <a:rPr kumimoji="1" lang="en-US" altLang="ja-JP" sz="4800" dirty="0" smtClean="0"/>
            </a:br>
            <a:r>
              <a:rPr kumimoji="1" lang="en-US" altLang="ja-JP" sz="4800" dirty="0" smtClean="0"/>
              <a:t> have a successful meeting!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24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sz="4800" b="1" dirty="0"/>
              <a:t>Welcome to Fukuoka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42644" y="3132559"/>
            <a:ext cx="50405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tx2">
                    <a:lumMod val="50000"/>
                  </a:schemeClr>
                </a:solidFill>
              </a:rPr>
              <a:t>The Japanese Friends of 3GPP warmly welcomes all of you to Fukuoka, Japan where one of the main cities in western part of Japan and could provide you Japanese traditions , </a:t>
            </a:r>
            <a:r>
              <a:rPr lang="en-US" altLang="ja-JP" dirty="0">
                <a:solidFill>
                  <a:schemeClr val="tx2">
                    <a:lumMod val="50000"/>
                  </a:schemeClr>
                </a:solidFill>
              </a:rPr>
              <a:t>exquisite arts or heritages </a:t>
            </a:r>
            <a:r>
              <a:rPr lang="en-US" altLang="ja-JP" dirty="0" smtClean="0">
                <a:solidFill>
                  <a:schemeClr val="tx2">
                    <a:lumMod val="50000"/>
                  </a:schemeClr>
                </a:solidFill>
              </a:rPr>
              <a:t>from ancient eras as well as leading trends in the areas as the capital of Kyusyu Region. You can also expect fresh and delicious food in the area.  </a:t>
            </a:r>
          </a:p>
          <a:p>
            <a:pPr algn="ctr"/>
            <a:r>
              <a:rPr lang="en-US" altLang="ja-JP" dirty="0" smtClean="0">
                <a:solidFill>
                  <a:schemeClr val="tx2">
                    <a:lumMod val="50000"/>
                  </a:schemeClr>
                </a:solidFill>
              </a:rPr>
              <a:t>Enjoy your stay in Fukuoka and have a successful meeting! </a:t>
            </a:r>
            <a:endParaRPr lang="ja-JP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1980431"/>
            <a:ext cx="2719196" cy="55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About </a:t>
            </a:r>
            <a:r>
              <a:rPr kumimoji="1" lang="en-US" altLang="ja-JP" b="1" dirty="0" smtClean="0"/>
              <a:t>the area</a:t>
            </a:r>
            <a:endParaRPr kumimoji="1" lang="ja-JP" altLang="en-US" b="1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altLang="ja-JP" dirty="0" smtClean="0"/>
              <a:t>Fukuoka is one </a:t>
            </a:r>
            <a:r>
              <a:rPr lang="en-US" altLang="ja-JP" dirty="0"/>
              <a:t>of the </a:t>
            </a:r>
            <a:r>
              <a:rPr lang="en-US" altLang="ja-JP" dirty="0" smtClean="0"/>
              <a:t>major </a:t>
            </a:r>
            <a:r>
              <a:rPr lang="en-US" altLang="ja-JP" dirty="0"/>
              <a:t>cities in western part of </a:t>
            </a:r>
            <a:r>
              <a:rPr lang="en-US" altLang="ja-JP" dirty="0" smtClean="0"/>
              <a:t>Japan, is located at the center of Fukuoka plain and faces to Hakata bay</a:t>
            </a:r>
            <a:r>
              <a:rPr lang="en-US" altLang="ja-JP" dirty="0"/>
              <a:t>. You will see the latest trends in the </a:t>
            </a:r>
            <a:r>
              <a:rPr lang="en-US" altLang="ja-JP" dirty="0" smtClean="0"/>
              <a:t>area and can visit picturesque beaches or islands near by. </a:t>
            </a:r>
          </a:p>
          <a:p>
            <a:pPr marL="0" indent="0" algn="just">
              <a:buNone/>
            </a:pPr>
            <a:r>
              <a:rPr lang="en-US" altLang="ja-JP" dirty="0" smtClean="0"/>
              <a:t>As </a:t>
            </a:r>
            <a:r>
              <a:rPr lang="en-US" altLang="ja-JP" dirty="0"/>
              <a:t>the city has been one of the </a:t>
            </a:r>
            <a:r>
              <a:rPr lang="en-US" altLang="ja-JP" dirty="0" smtClean="0"/>
              <a:t>main gateways to/from </a:t>
            </a:r>
            <a:r>
              <a:rPr lang="en-US" altLang="ja-JP" dirty="0"/>
              <a:t>Korean peninsula </a:t>
            </a:r>
            <a:r>
              <a:rPr lang="en-US" altLang="ja-JP" dirty="0" smtClean="0"/>
              <a:t>or China continent since the predawn </a:t>
            </a:r>
            <a:r>
              <a:rPr lang="en-US" altLang="ja-JP" dirty="0"/>
              <a:t>of Japanese history, </a:t>
            </a:r>
            <a:r>
              <a:rPr lang="en-US" altLang="ja-JP" dirty="0" smtClean="0"/>
              <a:t>you will  also see plenty of exquisite art </a:t>
            </a:r>
            <a:r>
              <a:rPr lang="en-US" altLang="ja-JP" dirty="0"/>
              <a:t>or </a:t>
            </a:r>
            <a:r>
              <a:rPr lang="en-US" altLang="ja-JP" dirty="0" smtClean="0"/>
              <a:t>heritage </a:t>
            </a:r>
            <a:r>
              <a:rPr lang="en-US" altLang="ja-JP" dirty="0"/>
              <a:t>from its ancient </a:t>
            </a:r>
            <a:r>
              <a:rPr lang="en-US" altLang="ja-JP" dirty="0" smtClean="0"/>
              <a:t>eras together with Japanese traditions.</a:t>
            </a:r>
            <a:endParaRPr lang="en-US" altLang="ja-JP" dirty="0"/>
          </a:p>
          <a:p>
            <a:pPr marL="0" indent="0" algn="just">
              <a:buNone/>
            </a:pPr>
            <a:r>
              <a:rPr lang="en-US" altLang="ja-JP" dirty="0" smtClean="0"/>
              <a:t>See also:</a:t>
            </a:r>
            <a:endParaRPr lang="en-US" altLang="ja-JP" dirty="0"/>
          </a:p>
          <a:p>
            <a:pPr marL="0" indent="0" algn="r">
              <a:buNone/>
            </a:pPr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www.welcome-fukuoka.or.jp/english/396.html</a:t>
            </a:r>
            <a:endParaRPr lang="en-US" altLang="ja-JP" dirty="0" smtClean="0"/>
          </a:p>
          <a:p>
            <a:pPr marL="0" indent="0" algn="r">
              <a:buNone/>
            </a:pPr>
            <a:r>
              <a:rPr lang="en-US" altLang="ja-JP" sz="2400" dirty="0">
                <a:hlinkClick r:id="rId3"/>
              </a:rPr>
              <a:t>http://kyushu.com/fukuoka/info/history_of_fukuoka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667356" y="6891095"/>
            <a:ext cx="1358691" cy="402567"/>
          </a:xfrm>
        </p:spPr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3</a:t>
            </a:fld>
            <a:endParaRPr lang="ja-JP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Some tips on the local area 1</a:t>
            </a:r>
            <a:br>
              <a:rPr kumimoji="1" lang="en-US" altLang="ja-JP" dirty="0" smtClean="0"/>
            </a:br>
            <a:r>
              <a:rPr lang="en-US" altLang="ja-JP" dirty="0" smtClean="0"/>
              <a:t>(Transportation)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48" y="1980431"/>
            <a:ext cx="10225136" cy="5472608"/>
          </a:xfrm>
        </p:spPr>
        <p:txBody>
          <a:bodyPr vert="horz">
            <a:normAutofit fontScale="550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sz="3600" dirty="0" smtClean="0"/>
              <a:t>Fukuoka </a:t>
            </a:r>
            <a:r>
              <a:rPr lang="en-US" altLang="ja-JP" sz="3600" dirty="0"/>
              <a:t>Yahoo </a:t>
            </a:r>
            <a:r>
              <a:rPr lang="en-US" altLang="ja-JP" sz="3600" dirty="0" smtClean="0"/>
              <a:t>Dome (How to reach the dome next to the meeting venue):</a:t>
            </a:r>
            <a:endParaRPr lang="en-US" altLang="ja-JP" sz="3600" dirty="0" smtClean="0">
              <a:hlinkClick r:id="rId3"/>
            </a:endParaRPr>
          </a:p>
          <a:p>
            <a:pPr marL="0" indent="0">
              <a:buNone/>
            </a:pPr>
            <a:r>
              <a:rPr lang="en-US" altLang="ja-JP" sz="2500" dirty="0" smtClean="0">
                <a:hlinkClick r:id="rId3"/>
              </a:rPr>
              <a:t>http</a:t>
            </a:r>
            <a:r>
              <a:rPr lang="en-US" altLang="ja-JP" sz="2500" dirty="0">
                <a:hlinkClick r:id="rId3"/>
              </a:rPr>
              <a:t>://</a:t>
            </a:r>
            <a:r>
              <a:rPr lang="en-US" altLang="ja-JP" sz="2500" dirty="0" smtClean="0">
                <a:hlinkClick r:id="rId3"/>
              </a:rPr>
              <a:t>www.softbankhawks.co.jp/global/english/index.php#access</a:t>
            </a:r>
            <a:endParaRPr lang="en-US" altLang="ja-JP" sz="2500" dirty="0" smtClean="0"/>
          </a:p>
          <a:p>
            <a:pPr marL="0" indent="0">
              <a:buNone/>
            </a:pPr>
            <a:endParaRPr lang="en-US" altLang="ja-JP" sz="1500" dirty="0"/>
          </a:p>
          <a:p>
            <a:pPr marL="0" indent="0">
              <a:buNone/>
            </a:pPr>
            <a:r>
              <a:rPr lang="en-US" altLang="ja-JP" sz="3600" dirty="0" smtClean="0"/>
              <a:t>Busses  Connection Search (Nishitetsu bus) </a:t>
            </a:r>
          </a:p>
          <a:p>
            <a:pPr marL="0" indent="0">
              <a:buNone/>
            </a:pPr>
            <a:r>
              <a:rPr lang="en-US" altLang="ja-JP" sz="2500" dirty="0" smtClean="0">
                <a:hlinkClick r:id="rId4"/>
              </a:rPr>
              <a:t>http</a:t>
            </a:r>
            <a:r>
              <a:rPr lang="en-US" altLang="ja-JP" sz="2500" dirty="0">
                <a:hlinkClick r:id="rId4"/>
              </a:rPr>
              <a:t>://jik.nishitetsu.jp/?</a:t>
            </a:r>
            <a:r>
              <a:rPr lang="en-US" altLang="ja-JP" sz="2500" dirty="0" smtClean="0">
                <a:hlinkClick r:id="rId4"/>
              </a:rPr>
              <a:t>lang=en</a:t>
            </a:r>
            <a:endParaRPr lang="en-US" altLang="ja-JP" sz="2500" dirty="0" smtClean="0"/>
          </a:p>
          <a:p>
            <a:pPr marL="0" indent="0">
              <a:buNone/>
            </a:pPr>
            <a:r>
              <a:rPr lang="en-US" altLang="ja-JP" sz="2900" dirty="0"/>
              <a:t>*The nearest bus stop of the venue is “Hilton Fukuoka Sea Hawk Hotel-</a:t>
            </a:r>
            <a:r>
              <a:rPr lang="en-US" altLang="ja-JP" sz="2900" dirty="0" err="1"/>
              <a:t>mae</a:t>
            </a:r>
            <a:r>
              <a:rPr lang="en-US" altLang="ja-JP" sz="2900" dirty="0"/>
              <a:t> ” </a:t>
            </a:r>
            <a:r>
              <a:rPr lang="en-US" altLang="ja-JP" sz="2900" dirty="0" smtClean="0"/>
              <a:t>or “</a:t>
            </a:r>
            <a:r>
              <a:rPr lang="en-US" altLang="ja-JP" sz="2900" dirty="0" err="1" smtClean="0"/>
              <a:t>Kokuritsu</a:t>
            </a:r>
            <a:r>
              <a:rPr lang="en-US" altLang="ja-JP" sz="2900" dirty="0" smtClean="0"/>
              <a:t> </a:t>
            </a:r>
            <a:r>
              <a:rPr lang="en-US" altLang="ja-JP" sz="2900" dirty="0" err="1"/>
              <a:t>Iryo</a:t>
            </a:r>
            <a:r>
              <a:rPr lang="en-US" altLang="ja-JP" sz="2900" dirty="0"/>
              <a:t> </a:t>
            </a:r>
            <a:r>
              <a:rPr lang="en-US" altLang="ja-JP" sz="2900" dirty="0" smtClean="0"/>
              <a:t>Center” depending on the buses you get on.</a:t>
            </a:r>
          </a:p>
          <a:p>
            <a:pPr marL="0" indent="0">
              <a:buNone/>
            </a:pPr>
            <a:r>
              <a:rPr lang="en-US" altLang="ja-JP" sz="2900" dirty="0"/>
              <a:t>*</a:t>
            </a:r>
            <a:r>
              <a:rPr lang="en-US" altLang="ja-JP" sz="2900" dirty="0" smtClean="0"/>
              <a:t> The bus stops to the venue are  "</a:t>
            </a:r>
            <a:r>
              <a:rPr lang="en-US" altLang="ja-JP" sz="2900" dirty="0" err="1"/>
              <a:t>Tenjin</a:t>
            </a:r>
            <a:r>
              <a:rPr lang="en-US" altLang="ja-JP" sz="2900" dirty="0"/>
              <a:t> Bus Terminal-</a:t>
            </a:r>
            <a:r>
              <a:rPr lang="en-US" altLang="ja-JP" sz="2900" dirty="0" err="1"/>
              <a:t>mae</a:t>
            </a:r>
            <a:r>
              <a:rPr lang="en-US" altLang="ja-JP" sz="2900" dirty="0"/>
              <a:t>", " </a:t>
            </a:r>
            <a:r>
              <a:rPr lang="en-US" altLang="ja-JP" sz="2900" dirty="0" err="1"/>
              <a:t>Tenjin</a:t>
            </a:r>
            <a:r>
              <a:rPr lang="en-US" altLang="ja-JP" sz="2900" dirty="0"/>
              <a:t> </a:t>
            </a:r>
            <a:r>
              <a:rPr lang="en-US" altLang="ja-JP" sz="2900" dirty="0" err="1"/>
              <a:t>Shinten-cho</a:t>
            </a:r>
            <a:r>
              <a:rPr lang="en-US" altLang="ja-JP" sz="2900" dirty="0"/>
              <a:t> </a:t>
            </a:r>
            <a:r>
              <a:rPr lang="en-US" altLang="ja-JP" sz="2900" dirty="0" err="1"/>
              <a:t>Iriguchi</a:t>
            </a:r>
            <a:r>
              <a:rPr lang="en-US" altLang="ja-JP" sz="2900" dirty="0"/>
              <a:t> ", </a:t>
            </a:r>
            <a:r>
              <a:rPr lang="en-US" altLang="ja-JP" sz="2900" dirty="0" smtClean="0"/>
              <a:t>"</a:t>
            </a:r>
            <a:r>
              <a:rPr lang="en-US" altLang="ja-JP" sz="2900" dirty="0"/>
              <a:t>Hakata-</a:t>
            </a:r>
            <a:r>
              <a:rPr lang="en-US" altLang="ja-JP" sz="2900" dirty="0" err="1"/>
              <a:t>ekimae</a:t>
            </a:r>
            <a:r>
              <a:rPr lang="en-US" altLang="ja-JP" sz="2900" dirty="0"/>
              <a:t> A" or "Hakata Bus Terminal </a:t>
            </a:r>
            <a:r>
              <a:rPr lang="en-US" altLang="ja-JP" sz="2900" dirty="0" smtClean="0"/>
              <a:t>1F</a:t>
            </a:r>
            <a:r>
              <a:rPr lang="en-US" altLang="ja-JP" sz="2900" dirty="0"/>
              <a:t>“, Fukuoka Airport Terminal 1,2(Domestic Terminal) </a:t>
            </a:r>
            <a:endParaRPr lang="en-US" altLang="ja-JP" sz="2900" dirty="0" smtClean="0"/>
          </a:p>
          <a:p>
            <a:pPr marL="0" indent="0">
              <a:buNone/>
            </a:pPr>
            <a:endParaRPr lang="en-US" altLang="ja-JP" sz="1500" dirty="0" smtClean="0"/>
          </a:p>
          <a:p>
            <a:pPr marL="0" indent="0">
              <a:buNone/>
            </a:pPr>
            <a:r>
              <a:rPr lang="en-US" altLang="ja-JP" sz="3600" dirty="0" smtClean="0"/>
              <a:t>Trains Connection Search:  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2500" dirty="0">
                <a:hlinkClick r:id="rId5"/>
              </a:rPr>
              <a:t>http://www.jorudan.co.jp/english</a:t>
            </a:r>
            <a:r>
              <a:rPr lang="en-US" altLang="ja-JP" sz="2500" dirty="0" smtClean="0">
                <a:hlinkClick r:id="rId5"/>
              </a:rPr>
              <a:t>/</a:t>
            </a:r>
            <a:endParaRPr lang="en-US" altLang="ja-JP" sz="2500" dirty="0" smtClean="0"/>
          </a:p>
          <a:p>
            <a:pPr marL="0" indent="0">
              <a:buNone/>
            </a:pPr>
            <a:r>
              <a:rPr lang="en-US" altLang="ja-JP" sz="2500" dirty="0">
                <a:hlinkClick r:id="rId6"/>
              </a:rPr>
              <a:t>http://www.hyperdia.com/en</a:t>
            </a:r>
            <a:r>
              <a:rPr lang="en-US" altLang="ja-JP" sz="2500" dirty="0" smtClean="0">
                <a:hlinkClick r:id="rId6"/>
              </a:rPr>
              <a:t>/</a:t>
            </a:r>
            <a:endParaRPr lang="en-US" altLang="ja-JP" sz="2500" dirty="0" smtClean="0"/>
          </a:p>
          <a:p>
            <a:pPr marL="0" indent="0">
              <a:buNone/>
            </a:pPr>
            <a:r>
              <a:rPr lang="en-US" altLang="ja-JP" sz="2900" dirty="0"/>
              <a:t>*The nearest </a:t>
            </a:r>
            <a:r>
              <a:rPr lang="en-US" altLang="ja-JP" sz="2900" dirty="0" smtClean="0"/>
              <a:t>station of </a:t>
            </a:r>
            <a:r>
              <a:rPr lang="en-US" altLang="ja-JP" sz="2900" dirty="0"/>
              <a:t>the </a:t>
            </a:r>
            <a:r>
              <a:rPr lang="en-US" altLang="ja-JP" sz="2900" dirty="0" smtClean="0"/>
              <a:t>airport </a:t>
            </a:r>
            <a:r>
              <a:rPr lang="en-US" altLang="ja-JP" sz="2900" dirty="0"/>
              <a:t>is  “Fukuoka-Airport”. The nearest </a:t>
            </a:r>
            <a:r>
              <a:rPr lang="en-US" altLang="ja-JP" sz="2900" dirty="0" smtClean="0"/>
              <a:t>station of venue </a:t>
            </a:r>
            <a:r>
              <a:rPr lang="en-US" altLang="ja-JP" sz="2900" dirty="0"/>
              <a:t>is “</a:t>
            </a:r>
            <a:r>
              <a:rPr lang="en-US" altLang="ja-JP" sz="2900" dirty="0" err="1" smtClean="0"/>
              <a:t>Tojinmachi</a:t>
            </a:r>
            <a:r>
              <a:rPr lang="en-US" altLang="ja-JP" sz="2900" dirty="0" smtClean="0"/>
              <a:t>” or “</a:t>
            </a:r>
            <a:r>
              <a:rPr lang="en-US" altLang="ja-JP" sz="2900" dirty="0" err="1" smtClean="0"/>
              <a:t>Nishijin</a:t>
            </a:r>
            <a:r>
              <a:rPr lang="en-US" altLang="ja-JP" sz="2900" dirty="0" smtClean="0"/>
              <a:t>”, and it is 15 minutes’ walk to the venue. The transfer station to JR line is “Hakata”</a:t>
            </a:r>
          </a:p>
          <a:p>
            <a:pPr marL="0" indent="0">
              <a:buNone/>
            </a:pPr>
            <a:endParaRPr kumimoji="1" lang="en-US" altLang="ja-JP" sz="1500" dirty="0" smtClean="0"/>
          </a:p>
          <a:p>
            <a:pPr marL="0" indent="0">
              <a:buNone/>
            </a:pPr>
            <a:r>
              <a:rPr lang="en-US" altLang="ja-JP" sz="3600" dirty="0" smtClean="0"/>
              <a:t>Fukuoka City Subway: </a:t>
            </a:r>
          </a:p>
          <a:p>
            <a:pPr marL="0" indent="0">
              <a:buNone/>
            </a:pPr>
            <a:r>
              <a:rPr lang="en-US" altLang="ja-JP" sz="2500" dirty="0" smtClean="0">
                <a:hlinkClick r:id="rId7"/>
              </a:rPr>
              <a:t>http</a:t>
            </a:r>
            <a:r>
              <a:rPr lang="en-US" altLang="ja-JP" sz="2500" dirty="0">
                <a:hlinkClick r:id="rId7"/>
              </a:rPr>
              <a:t>://</a:t>
            </a:r>
            <a:r>
              <a:rPr lang="en-US" altLang="ja-JP" sz="2500" dirty="0" smtClean="0">
                <a:hlinkClick r:id="rId7"/>
              </a:rPr>
              <a:t>subway.city.fukuoka.lg.jp/eng/index.html</a:t>
            </a:r>
          </a:p>
          <a:p>
            <a:pPr marL="0" indent="0">
              <a:buNone/>
            </a:pPr>
            <a:endParaRPr lang="en-US" altLang="ja-JP" sz="1500" dirty="0"/>
          </a:p>
          <a:p>
            <a:pPr marL="0" indent="0">
              <a:buNone/>
            </a:pPr>
            <a:r>
              <a:rPr lang="en-US" altLang="ja-JP" sz="3600" dirty="0"/>
              <a:t>JR Kyushu trains</a:t>
            </a:r>
            <a:r>
              <a:rPr lang="en-US" altLang="ja-JP" sz="3600" dirty="0" smtClean="0"/>
              <a:t>: 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2500" dirty="0">
                <a:hlinkClick r:id="rId8"/>
              </a:rPr>
              <a:t>http://</a:t>
            </a:r>
            <a:r>
              <a:rPr lang="en-US" altLang="ja-JP" sz="2500" dirty="0" smtClean="0">
                <a:hlinkClick r:id="rId8"/>
              </a:rPr>
              <a:t>www.jrkyushu.co.jp/english/index.html</a:t>
            </a:r>
            <a:endParaRPr lang="en-US" altLang="ja-JP" sz="2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8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34670" y="373022"/>
            <a:ext cx="9624060" cy="138119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Some tips on the local area 2</a:t>
            </a:r>
            <a:br>
              <a:rPr kumimoji="1" lang="en-US" altLang="ja-JP" dirty="0" smtClean="0"/>
            </a:br>
            <a:r>
              <a:rPr lang="en-US" altLang="ja-JP" dirty="0" smtClean="0"/>
              <a:t>(Transportation2)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6" y="2314337"/>
            <a:ext cx="10116566" cy="4545396"/>
          </a:xfrm>
          <a:prstGeom prst="rect">
            <a:avLst/>
          </a:prstGeom>
        </p:spPr>
      </p:pic>
      <p:sp>
        <p:nvSpPr>
          <p:cNvPr id="8" name="線吹き出し 1 (枠付き) 7"/>
          <p:cNvSpPr/>
          <p:nvPr/>
        </p:nvSpPr>
        <p:spPr>
          <a:xfrm>
            <a:off x="1026220" y="1744446"/>
            <a:ext cx="2232248" cy="1008112"/>
          </a:xfrm>
          <a:prstGeom prst="borderCallout1">
            <a:avLst>
              <a:gd name="adj1" fmla="val 94858"/>
              <a:gd name="adj2" fmla="val -1741"/>
              <a:gd name="adj3" fmla="val 261174"/>
              <a:gd name="adj4" fmla="val -28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Hilton Fukuoka</a:t>
            </a:r>
          </a:p>
          <a:p>
            <a:pPr algn="ctr">
              <a:lnSpc>
                <a:spcPts val="2400"/>
              </a:lnSpc>
            </a:pPr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Sea Hawk Hotel</a:t>
            </a:r>
          </a:p>
          <a:p>
            <a:pPr algn="ctr">
              <a:lnSpc>
                <a:spcPts val="2400"/>
              </a:lnSpc>
            </a:pPr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(The venue)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線吹き出し 1 (枠付き) 8"/>
          <p:cNvSpPr/>
          <p:nvPr/>
        </p:nvSpPr>
        <p:spPr>
          <a:xfrm>
            <a:off x="1890316" y="3204567"/>
            <a:ext cx="1737784" cy="432048"/>
          </a:xfrm>
          <a:prstGeom prst="borderCallout1">
            <a:avLst>
              <a:gd name="adj1" fmla="val 1803"/>
              <a:gd name="adj2" fmla="val 134"/>
              <a:gd name="adj3" fmla="val 283927"/>
              <a:gd name="adj4" fmla="val -8426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u="sng" dirty="0">
                <a:solidFill>
                  <a:srgbClr val="00B050"/>
                </a:solidFill>
              </a:rPr>
              <a:t>Hilton Fukuoka Sea Hawk </a:t>
            </a:r>
            <a:r>
              <a:rPr lang="en-US" altLang="ja-JP" sz="1400" b="1" u="sng" dirty="0" smtClean="0">
                <a:solidFill>
                  <a:srgbClr val="00B050"/>
                </a:solidFill>
              </a:rPr>
              <a:t>Hotel-</a:t>
            </a:r>
            <a:r>
              <a:rPr lang="en-US" altLang="ja-JP" sz="1400" b="1" u="sng" dirty="0" err="1" smtClean="0">
                <a:solidFill>
                  <a:srgbClr val="00B050"/>
                </a:solidFill>
              </a:rPr>
              <a:t>mae</a:t>
            </a:r>
            <a:endParaRPr lang="en-US" altLang="ja-JP" sz="1400" dirty="0" smtClean="0">
              <a:solidFill>
                <a:srgbClr val="00B050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1025253" y="6158276"/>
            <a:ext cx="1996947" cy="1300181"/>
          </a:xfrm>
          <a:prstGeom prst="borderCallout1">
            <a:avLst>
              <a:gd name="adj1" fmla="val -1871"/>
              <a:gd name="adj2" fmla="val 1141"/>
              <a:gd name="adj3" fmla="val -26490"/>
              <a:gd name="adj4" fmla="val -3045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u="sng" dirty="0" err="1" smtClean="0">
                <a:solidFill>
                  <a:schemeClr val="accent5">
                    <a:lumMod val="75000"/>
                  </a:schemeClr>
                </a:solidFill>
              </a:rPr>
              <a:t>Nisijin</a:t>
            </a:r>
            <a:endParaRPr lang="en-US" altLang="ja-JP" sz="16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One of the near subway station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of the venue</a:t>
            </a:r>
          </a:p>
          <a:p>
            <a:pPr algn="ctr"/>
            <a:r>
              <a:rPr lang="en-US" altLang="ja-JP" sz="1200" dirty="0" smtClean="0">
                <a:solidFill>
                  <a:schemeClr val="accent5">
                    <a:lumMod val="75000"/>
                  </a:schemeClr>
                </a:solidFill>
              </a:rPr>
              <a:t>*Several Complimentary buses (at night) goes to the station from the venue</a:t>
            </a:r>
          </a:p>
        </p:txBody>
      </p:sp>
      <p:sp>
        <p:nvSpPr>
          <p:cNvPr id="13" name="線吹き出し 1 (枠付き) 12"/>
          <p:cNvSpPr/>
          <p:nvPr/>
        </p:nvSpPr>
        <p:spPr>
          <a:xfrm>
            <a:off x="8326190" y="1870908"/>
            <a:ext cx="1996947" cy="820486"/>
          </a:xfrm>
          <a:prstGeom prst="borderCallout1">
            <a:avLst>
              <a:gd name="adj1" fmla="val 107138"/>
              <a:gd name="adj2" fmla="val 97457"/>
              <a:gd name="adj3" fmla="val 258673"/>
              <a:gd name="adj4" fmla="val 9128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u="sng" dirty="0" smtClean="0">
                <a:solidFill>
                  <a:schemeClr val="accent5">
                    <a:lumMod val="75000"/>
                  </a:schemeClr>
                </a:solidFill>
              </a:rPr>
              <a:t>Fukuoka-Airport</a:t>
            </a:r>
          </a:p>
          <a:p>
            <a:pPr algn="ctr"/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The nearest subway Station</a:t>
            </a: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of the airport</a:t>
            </a:r>
          </a:p>
        </p:txBody>
      </p:sp>
      <p:sp>
        <p:nvSpPr>
          <p:cNvPr id="14" name="線吹き出し 1 (枠付き) 13"/>
          <p:cNvSpPr/>
          <p:nvPr/>
        </p:nvSpPr>
        <p:spPr>
          <a:xfrm>
            <a:off x="5513028" y="6700736"/>
            <a:ext cx="1620022" cy="481275"/>
          </a:xfrm>
          <a:prstGeom prst="borderCallout1">
            <a:avLst>
              <a:gd name="adj1" fmla="val -658"/>
              <a:gd name="adj2" fmla="val 8380"/>
              <a:gd name="adj3" fmla="val -339958"/>
              <a:gd name="adj4" fmla="val -4585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600" b="1" u="sng" dirty="0" smtClean="0">
                <a:solidFill>
                  <a:srgbClr val="00B050"/>
                </a:solidFill>
              </a:rPr>
              <a:t>Tenjin </a:t>
            </a:r>
            <a:r>
              <a:rPr lang="en-US" altLang="ja-JP" sz="1600" b="1" u="sng" dirty="0">
                <a:solidFill>
                  <a:srgbClr val="00B050"/>
                </a:solidFill>
              </a:rPr>
              <a:t>Bus </a:t>
            </a:r>
            <a:r>
              <a:rPr lang="en-US" altLang="ja-JP" sz="1600" b="1" u="sng" dirty="0" smtClean="0">
                <a:solidFill>
                  <a:srgbClr val="00B050"/>
                </a:solidFill>
              </a:rPr>
              <a:t>Terminal-</a:t>
            </a:r>
            <a:r>
              <a:rPr lang="en-US" altLang="ja-JP" sz="1600" b="1" u="sng" dirty="0" err="1" smtClean="0">
                <a:solidFill>
                  <a:srgbClr val="00B050"/>
                </a:solidFill>
              </a:rPr>
              <a:t>mae</a:t>
            </a:r>
            <a:endParaRPr lang="en-US" altLang="ja-JP" sz="1400" dirty="0" smtClean="0">
              <a:solidFill>
                <a:srgbClr val="00B050"/>
              </a:solidFill>
            </a:endParaRPr>
          </a:p>
        </p:txBody>
      </p:sp>
      <p:sp>
        <p:nvSpPr>
          <p:cNvPr id="15" name="線吹き出し 1 (枠付き) 14"/>
          <p:cNvSpPr/>
          <p:nvPr/>
        </p:nvSpPr>
        <p:spPr>
          <a:xfrm>
            <a:off x="3781801" y="2314337"/>
            <a:ext cx="1996947" cy="890230"/>
          </a:xfrm>
          <a:prstGeom prst="borderCallout1">
            <a:avLst>
              <a:gd name="adj1" fmla="val 103653"/>
              <a:gd name="adj2" fmla="val 779"/>
              <a:gd name="adj3" fmla="val 283735"/>
              <a:gd name="adj4" fmla="val 4692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u="sng" dirty="0" smtClean="0">
                <a:solidFill>
                  <a:schemeClr val="accent5">
                    <a:lumMod val="75000"/>
                  </a:schemeClr>
                </a:solidFill>
              </a:rPr>
              <a:t>Tenjin</a:t>
            </a:r>
          </a:p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One of the major transfer station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to the bus for the venue</a:t>
            </a:r>
          </a:p>
        </p:txBody>
      </p:sp>
      <p:sp>
        <p:nvSpPr>
          <p:cNvPr id="17" name="線吹き出し 1 (枠付き) 16"/>
          <p:cNvSpPr/>
          <p:nvPr/>
        </p:nvSpPr>
        <p:spPr>
          <a:xfrm>
            <a:off x="7724248" y="6896437"/>
            <a:ext cx="2591004" cy="633296"/>
          </a:xfrm>
          <a:prstGeom prst="borderCallout1">
            <a:avLst>
              <a:gd name="adj1" fmla="val 2304"/>
              <a:gd name="adj2" fmla="val 2244"/>
              <a:gd name="adj3" fmla="val -286615"/>
              <a:gd name="adj4" fmla="val -24285"/>
            </a:avLst>
          </a:prstGeom>
          <a:solidFill>
            <a:srgbClr val="FFCC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u="sng" dirty="0" smtClean="0">
                <a:solidFill>
                  <a:srgbClr val="FF00FF"/>
                </a:solidFill>
              </a:rPr>
              <a:t>Hakata </a:t>
            </a:r>
          </a:p>
          <a:p>
            <a:pPr algn="ctr"/>
            <a:r>
              <a:rPr lang="en-US" altLang="ja-JP" sz="1400" dirty="0" smtClean="0">
                <a:solidFill>
                  <a:srgbClr val="FF00FF"/>
                </a:solidFill>
              </a:rPr>
              <a:t>The Transfer station between JR and the subway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56" y="6700737"/>
            <a:ext cx="1258173" cy="151587"/>
          </a:xfrm>
          <a:prstGeom prst="rect">
            <a:avLst/>
          </a:prstGeom>
        </p:spPr>
      </p:pic>
      <p:sp>
        <p:nvSpPr>
          <p:cNvPr id="19" name="線吹き出し 1 (枠付き) 18"/>
          <p:cNvSpPr/>
          <p:nvPr/>
        </p:nvSpPr>
        <p:spPr>
          <a:xfrm>
            <a:off x="6855356" y="3391437"/>
            <a:ext cx="1737784" cy="468264"/>
          </a:xfrm>
          <a:prstGeom prst="borderCallout1">
            <a:avLst>
              <a:gd name="adj1" fmla="val 104006"/>
              <a:gd name="adj2" fmla="val 23727"/>
              <a:gd name="adj3" fmla="val 317757"/>
              <a:gd name="adj4" fmla="val 9182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600" b="1" u="sng" dirty="0">
                <a:solidFill>
                  <a:srgbClr val="00B050"/>
                </a:solidFill>
              </a:rPr>
              <a:t>Hakata Bus Terminal 1F </a:t>
            </a:r>
          </a:p>
        </p:txBody>
      </p:sp>
      <p:sp>
        <p:nvSpPr>
          <p:cNvPr id="20" name="線吹き出し 1 (枠付き) 19"/>
          <p:cNvSpPr/>
          <p:nvPr/>
        </p:nvSpPr>
        <p:spPr>
          <a:xfrm>
            <a:off x="5936842" y="2498475"/>
            <a:ext cx="1737784" cy="374029"/>
          </a:xfrm>
          <a:prstGeom prst="borderCallout1">
            <a:avLst>
              <a:gd name="adj1" fmla="val 104006"/>
              <a:gd name="adj2" fmla="val 23727"/>
              <a:gd name="adj3" fmla="val 710410"/>
              <a:gd name="adj4" fmla="val 55179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u="sng" dirty="0">
                <a:solidFill>
                  <a:srgbClr val="00B050"/>
                </a:solidFill>
              </a:rPr>
              <a:t>Hakata-</a:t>
            </a:r>
            <a:r>
              <a:rPr lang="en-US" altLang="ja-JP" sz="1600" b="1" u="sng" dirty="0" err="1">
                <a:solidFill>
                  <a:srgbClr val="00B050"/>
                </a:solidFill>
              </a:rPr>
              <a:t>ekimae</a:t>
            </a:r>
            <a:r>
              <a:rPr lang="en-US" altLang="ja-JP" sz="1600" b="1" u="sng" dirty="0">
                <a:solidFill>
                  <a:srgbClr val="00B050"/>
                </a:solidFill>
              </a:rPr>
              <a:t> </a:t>
            </a:r>
            <a:r>
              <a:rPr lang="en-US" altLang="ja-JP" sz="1600" b="1" u="sng" dirty="0" smtClean="0">
                <a:solidFill>
                  <a:srgbClr val="00B050"/>
                </a:solidFill>
              </a:rPr>
              <a:t>A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5737638"/>
            <a:ext cx="306140" cy="185108"/>
          </a:xfrm>
          <a:prstGeom prst="rect">
            <a:avLst/>
          </a:prstGeom>
        </p:spPr>
      </p:pic>
      <p:sp>
        <p:nvSpPr>
          <p:cNvPr id="21" name="線吹き出し 1 (枠付き) 20"/>
          <p:cNvSpPr/>
          <p:nvPr/>
        </p:nvSpPr>
        <p:spPr>
          <a:xfrm>
            <a:off x="3265901" y="6158276"/>
            <a:ext cx="1996947" cy="1084921"/>
          </a:xfrm>
          <a:prstGeom prst="borderCallout1">
            <a:avLst>
              <a:gd name="adj1" fmla="val -1871"/>
              <a:gd name="adj2" fmla="val 1141"/>
              <a:gd name="adj3" fmla="val -105535"/>
              <a:gd name="adj4" fmla="val -8530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u="sng" dirty="0" err="1" smtClean="0">
                <a:solidFill>
                  <a:schemeClr val="accent5">
                    <a:lumMod val="75000"/>
                  </a:schemeClr>
                </a:solidFill>
              </a:rPr>
              <a:t>Tojinmachi</a:t>
            </a:r>
            <a:endParaRPr lang="en-US" altLang="ja-JP" sz="16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The nearest subway station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</a:rPr>
              <a:t>of the venue</a:t>
            </a:r>
          </a:p>
          <a:p>
            <a:pPr algn="ctr"/>
            <a:r>
              <a:rPr lang="en-US" altLang="ja-JP" sz="1200" dirty="0" smtClean="0">
                <a:solidFill>
                  <a:schemeClr val="accent5">
                    <a:lumMod val="75000"/>
                  </a:schemeClr>
                </a:solidFill>
              </a:rPr>
              <a:t>*15min’s walk to the venue</a:t>
            </a:r>
            <a:endParaRPr lang="en-US" altLang="ja-JP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線吹き出し 1 (枠付き) 23"/>
          <p:cNvSpPr/>
          <p:nvPr/>
        </p:nvSpPr>
        <p:spPr>
          <a:xfrm>
            <a:off x="5418708" y="5516005"/>
            <a:ext cx="1557922" cy="628374"/>
          </a:xfrm>
          <a:prstGeom prst="borderCallout1">
            <a:avLst>
              <a:gd name="adj1" fmla="val 791"/>
              <a:gd name="adj2" fmla="val -791"/>
              <a:gd name="adj3" fmla="val -110340"/>
              <a:gd name="adj4" fmla="val -5137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600" b="1" u="sng" dirty="0" err="1">
                <a:solidFill>
                  <a:srgbClr val="00B050"/>
                </a:solidFill>
              </a:rPr>
              <a:t>Tenjin</a:t>
            </a:r>
            <a:r>
              <a:rPr lang="en-US" altLang="ja-JP" sz="1600" b="1" u="sng" dirty="0">
                <a:solidFill>
                  <a:srgbClr val="00B050"/>
                </a:solidFill>
              </a:rPr>
              <a:t> </a:t>
            </a:r>
            <a:r>
              <a:rPr lang="en-US" altLang="ja-JP" sz="1600" b="1" u="sng" dirty="0" err="1">
                <a:solidFill>
                  <a:srgbClr val="00B050"/>
                </a:solidFill>
              </a:rPr>
              <a:t>Shinten-cho</a:t>
            </a:r>
            <a:r>
              <a:rPr lang="en-US" altLang="ja-JP" sz="1600" b="1" u="sng" dirty="0">
                <a:solidFill>
                  <a:srgbClr val="00B050"/>
                </a:solidFill>
              </a:rPr>
              <a:t> </a:t>
            </a:r>
            <a:r>
              <a:rPr lang="en-US" altLang="ja-JP" sz="1600" b="1" u="sng" dirty="0" err="1">
                <a:solidFill>
                  <a:srgbClr val="00B050"/>
                </a:solidFill>
              </a:rPr>
              <a:t>Iriguchi</a:t>
            </a:r>
            <a:endParaRPr lang="en-US" altLang="ja-JP" sz="1400" dirty="0" smtClean="0">
              <a:solidFill>
                <a:srgbClr val="00B050"/>
              </a:solidFill>
            </a:endParaRPr>
          </a:p>
        </p:txBody>
      </p:sp>
      <p:sp>
        <p:nvSpPr>
          <p:cNvPr id="25" name="線吹き出し 1 (枠付き) 24"/>
          <p:cNvSpPr/>
          <p:nvPr/>
        </p:nvSpPr>
        <p:spPr>
          <a:xfrm>
            <a:off x="1858864" y="3870747"/>
            <a:ext cx="1399604" cy="432048"/>
          </a:xfrm>
          <a:prstGeom prst="borderCallout1">
            <a:avLst>
              <a:gd name="adj1" fmla="val 1803"/>
              <a:gd name="adj2" fmla="val 134"/>
              <a:gd name="adj3" fmla="val 137144"/>
              <a:gd name="adj4" fmla="val -8972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u="sng" dirty="0" err="1">
                <a:solidFill>
                  <a:srgbClr val="00B050"/>
                </a:solidFill>
              </a:rPr>
              <a:t>Kokuritsu</a:t>
            </a:r>
            <a:r>
              <a:rPr lang="en-US" altLang="ja-JP" sz="1400" b="1" u="sng" dirty="0">
                <a:solidFill>
                  <a:srgbClr val="00B050"/>
                </a:solidFill>
              </a:rPr>
              <a:t> </a:t>
            </a:r>
            <a:r>
              <a:rPr lang="en-US" altLang="ja-JP" sz="1400" b="1" u="sng" dirty="0" err="1">
                <a:solidFill>
                  <a:srgbClr val="00B050"/>
                </a:solidFill>
              </a:rPr>
              <a:t>Iryo</a:t>
            </a:r>
            <a:r>
              <a:rPr lang="en-US" altLang="ja-JP" sz="1400" b="1" u="sng" dirty="0">
                <a:solidFill>
                  <a:srgbClr val="00B050"/>
                </a:solidFill>
              </a:rPr>
              <a:t> Center</a:t>
            </a:r>
            <a:endParaRPr lang="en-US" altLang="ja-JP" sz="1400" dirty="0" smtClean="0">
              <a:solidFill>
                <a:srgbClr val="00B05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682413" y="1756737"/>
            <a:ext cx="314397" cy="36004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9049" y="1667452"/>
            <a:ext cx="449514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u="sng" dirty="0" smtClean="0">
                <a:solidFill>
                  <a:srgbClr val="FF0000"/>
                </a:solidFill>
              </a:rPr>
              <a:t>The bus stop for the venue</a:t>
            </a:r>
          </a:p>
          <a:p>
            <a:r>
              <a:rPr kumimoji="1" lang="en-US" altLang="ja-JP" sz="1100" b="1" dirty="0" smtClean="0">
                <a:solidFill>
                  <a:srgbClr val="FF0000"/>
                </a:solidFill>
              </a:rPr>
              <a:t>*</a:t>
            </a:r>
            <a:r>
              <a:rPr lang="en-US" altLang="ja-JP" sz="1100" b="1" dirty="0">
                <a:solidFill>
                  <a:srgbClr val="FF0000"/>
                </a:solidFill>
              </a:rPr>
              <a:t>The bus Connection 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Search</a:t>
            </a:r>
            <a:r>
              <a:rPr lang="ja-JP" altLang="en-US" sz="1100" b="1" dirty="0">
                <a:solidFill>
                  <a:srgbClr val="FF0000"/>
                </a:solidFill>
              </a:rPr>
              <a:t> 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(slide4)  is available </a:t>
            </a:r>
            <a:r>
              <a:rPr kumimoji="1" lang="en-US" altLang="ja-JP" sz="1100" b="1" dirty="0" smtClean="0">
                <a:solidFill>
                  <a:srgbClr val="FF0000"/>
                </a:solidFill>
              </a:rPr>
              <a:t>by these 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names below.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22" name="線吹き出し 1 (枠付き) 21"/>
          <p:cNvSpPr/>
          <p:nvPr/>
        </p:nvSpPr>
        <p:spPr>
          <a:xfrm>
            <a:off x="8150858" y="5250037"/>
            <a:ext cx="2092386" cy="468264"/>
          </a:xfrm>
          <a:prstGeom prst="borderCallout1">
            <a:avLst>
              <a:gd name="adj1" fmla="val 2124"/>
              <a:gd name="adj2" fmla="val 57192"/>
              <a:gd name="adj3" fmla="val -212880"/>
              <a:gd name="adj4" fmla="val 9593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200" b="1" u="sng" dirty="0">
                <a:solidFill>
                  <a:srgbClr val="00B050"/>
                </a:solidFill>
              </a:rPr>
              <a:t>Fukuoka Airport Terminal 1,2(Domestic Terminal) </a:t>
            </a:r>
          </a:p>
        </p:txBody>
      </p:sp>
      <p:sp>
        <p:nvSpPr>
          <p:cNvPr id="12" name="線吹き出し 1 (枠付き) 11"/>
          <p:cNvSpPr/>
          <p:nvPr/>
        </p:nvSpPr>
        <p:spPr>
          <a:xfrm>
            <a:off x="9197051" y="5750486"/>
            <a:ext cx="1274440" cy="936104"/>
          </a:xfrm>
          <a:prstGeom prst="borderCallout1">
            <a:avLst>
              <a:gd name="adj1" fmla="val 7522"/>
              <a:gd name="adj2" fmla="val 98878"/>
              <a:gd name="adj3" fmla="val -93642"/>
              <a:gd name="adj4" fmla="val 73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altLang="ja-JP" sz="2000" dirty="0" smtClean="0">
                <a:solidFill>
                  <a:schemeClr val="tx2">
                    <a:lumMod val="50000"/>
                  </a:schemeClr>
                </a:solidFill>
              </a:rPr>
              <a:t>Fukuoka</a:t>
            </a:r>
          </a:p>
          <a:p>
            <a:pPr algn="ctr">
              <a:lnSpc>
                <a:spcPts val="2400"/>
              </a:lnSpc>
            </a:pPr>
            <a:r>
              <a:rPr lang="en-US" altLang="ja-JP" sz="2000" dirty="0" smtClean="0">
                <a:solidFill>
                  <a:schemeClr val="tx2">
                    <a:lumMod val="50000"/>
                  </a:schemeClr>
                </a:solidFill>
              </a:rPr>
              <a:t>Airport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3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Some tips for lunch 1</a:t>
            </a:r>
            <a:br>
              <a:rPr kumimoji="1" lang="en-US" altLang="ja-JP" dirty="0" smtClean="0"/>
            </a:br>
            <a:r>
              <a:rPr lang="en-US" altLang="ja-JP" dirty="0" smtClean="0"/>
              <a:t>(Restaurant in the hotel for lunch)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6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8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63949" y="1764407"/>
            <a:ext cx="10339336" cy="5802529"/>
          </a:xfrm>
        </p:spPr>
        <p:txBody>
          <a:bodyPr vert="horz"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sz="3200" dirty="0" smtClean="0"/>
              <a:t>[The restaurant in the hotel]</a:t>
            </a:r>
          </a:p>
          <a:p>
            <a:pPr marL="0" indent="0">
              <a:buNone/>
            </a:pPr>
            <a:r>
              <a:rPr lang="en-US" altLang="ja-JP" sz="2800" dirty="0" smtClean="0"/>
              <a:t>There </a:t>
            </a:r>
            <a:r>
              <a:rPr lang="en-US" altLang="ja-JP" sz="2800" dirty="0"/>
              <a:t>are </a:t>
            </a:r>
            <a:r>
              <a:rPr lang="en-US" altLang="ja-JP" sz="2800" dirty="0" smtClean="0"/>
              <a:t>5 </a:t>
            </a:r>
            <a:r>
              <a:rPr lang="en-US" altLang="ja-JP" sz="2800" dirty="0"/>
              <a:t>restaurants open around noon in the </a:t>
            </a:r>
            <a:r>
              <a:rPr lang="en-US" altLang="ja-JP" sz="2800" dirty="0" smtClean="0"/>
              <a:t>venue as you see in the web page below.</a:t>
            </a:r>
            <a:endParaRPr lang="en-US" altLang="ja-JP" dirty="0" smtClean="0">
              <a:hlinkClick r:id="rId3"/>
            </a:endParaRPr>
          </a:p>
          <a:p>
            <a:pPr marL="0" indent="0">
              <a:buNone/>
            </a:pPr>
            <a:r>
              <a:rPr lang="en-US" altLang="ja-JP" dirty="0" smtClean="0">
                <a:hlinkClick r:id="rId3"/>
              </a:rPr>
              <a:t>http://www3.hilton.com/en/hotels/japan/hilton-fukuoka-sea-hawk-FUKHIHI/dining/index.html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sz="2600" dirty="0" smtClean="0"/>
              <a:t>The </a:t>
            </a:r>
            <a:r>
              <a:rPr lang="en-US" altLang="ja-JP" sz="2600" dirty="0"/>
              <a:t>following is the detail information of the 5</a:t>
            </a:r>
            <a:r>
              <a:rPr lang="en-US" altLang="ja-JP" sz="2600" dirty="0" smtClean="0"/>
              <a:t> </a:t>
            </a:r>
            <a:r>
              <a:rPr lang="en-US" altLang="ja-JP" sz="2600" dirty="0"/>
              <a:t>restaurants:</a:t>
            </a:r>
          </a:p>
          <a:p>
            <a:pPr marL="0" indent="0">
              <a:buNone/>
            </a:pPr>
            <a:r>
              <a:rPr lang="en-US" altLang="ja-JP" sz="2600" dirty="0"/>
              <a:t>                   </a:t>
            </a:r>
            <a:r>
              <a:rPr lang="en-US" altLang="ja-JP" sz="3200" b="1" dirty="0"/>
              <a:t>-</a:t>
            </a:r>
            <a:r>
              <a:rPr lang="en-US" altLang="ja-JP" sz="3200" b="1" dirty="0" err="1"/>
              <a:t>Seala</a:t>
            </a:r>
            <a:r>
              <a:rPr lang="en-US" altLang="ja-JP" sz="3200" b="1" dirty="0"/>
              <a:t> Brasserie and Lounge</a:t>
            </a:r>
            <a:r>
              <a:rPr lang="ja-JP" altLang="en-US" sz="2600" dirty="0"/>
              <a:t>　</a:t>
            </a:r>
            <a:r>
              <a:rPr lang="en-US" altLang="ja-JP" sz="2600" dirty="0"/>
              <a:t>@</a:t>
            </a:r>
            <a:r>
              <a:rPr lang="en-US" altLang="ja-JP" sz="3200" b="1" dirty="0"/>
              <a:t>4th floor  </a:t>
            </a:r>
            <a:r>
              <a:rPr lang="en-US" altLang="ja-JP" sz="2600" dirty="0"/>
              <a:t>*all-you-can-eat </a:t>
            </a:r>
            <a:r>
              <a:rPr lang="en-US" altLang="ja-JP" sz="2600" dirty="0" smtClean="0"/>
              <a:t>buffet (</a:t>
            </a:r>
            <a:r>
              <a:rPr lang="en-US" altLang="ja-JP" sz="2600" dirty="0"/>
              <a:t>from </a:t>
            </a:r>
            <a:r>
              <a:rPr lang="en-US" altLang="ja-JP" sz="2600" dirty="0" smtClean="0"/>
              <a:t>2376yen </a:t>
            </a:r>
            <a:r>
              <a:rPr lang="en-US" altLang="ja-JP" sz="2000" dirty="0" smtClean="0"/>
              <a:t>incl. Tax and Service charge</a:t>
            </a:r>
            <a:r>
              <a:rPr lang="en-US" altLang="ja-JP" sz="2600" dirty="0" smtClean="0"/>
              <a:t>)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                   Open noon-2:30PM for lunch</a:t>
            </a:r>
          </a:p>
          <a:p>
            <a:pPr marL="0" indent="0">
              <a:buNone/>
            </a:pPr>
            <a:r>
              <a:rPr lang="en-US" altLang="ja-JP" sz="2600" dirty="0"/>
              <a:t>                   </a:t>
            </a:r>
            <a:r>
              <a:rPr lang="en-US" altLang="ja-JP" sz="2200" dirty="0"/>
              <a:t>http://www.hiltonfukuokaseahawk.jp/restaurant/seala *Japanese web </a:t>
            </a:r>
            <a:r>
              <a:rPr lang="en-US" altLang="ja-JP" sz="2200" dirty="0" smtClean="0"/>
              <a:t>page</a:t>
            </a:r>
          </a:p>
          <a:p>
            <a:pPr marL="0" indent="0">
              <a:buNone/>
            </a:pPr>
            <a:endParaRPr lang="en-US" altLang="ja-JP" sz="2600" dirty="0" smtClean="0"/>
          </a:p>
          <a:p>
            <a:pPr marL="0" indent="0">
              <a:buNone/>
            </a:pPr>
            <a:r>
              <a:rPr lang="en-US" altLang="ja-JP" sz="2600" dirty="0"/>
              <a:t> </a:t>
            </a:r>
            <a:r>
              <a:rPr lang="en-US" altLang="ja-JP" sz="2600" dirty="0" smtClean="0"/>
              <a:t>                   </a:t>
            </a:r>
            <a:r>
              <a:rPr lang="en-US" altLang="ja-JP" sz="3200" b="1" dirty="0" smtClean="0"/>
              <a:t>-</a:t>
            </a:r>
            <a:r>
              <a:rPr lang="en-US" altLang="ja-JP" sz="3200" b="1" dirty="0" err="1" smtClean="0"/>
              <a:t>Boukairou</a:t>
            </a:r>
            <a:r>
              <a:rPr lang="ja-JP" altLang="en-US" sz="2600" dirty="0"/>
              <a:t>　</a:t>
            </a:r>
            <a:r>
              <a:rPr lang="en-US" altLang="ja-JP" sz="2600" dirty="0" smtClean="0"/>
              <a:t>@</a:t>
            </a:r>
            <a:r>
              <a:rPr lang="en-US" altLang="ja-JP" sz="3200" b="1" dirty="0" smtClean="0"/>
              <a:t>5th </a:t>
            </a:r>
            <a:r>
              <a:rPr lang="en-US" altLang="ja-JP" sz="3200" b="1" dirty="0"/>
              <a:t>floor  </a:t>
            </a:r>
            <a:r>
              <a:rPr lang="en-US" altLang="ja-JP" sz="2600" dirty="0" smtClean="0"/>
              <a:t>*Chinese dishes &amp; noodles </a:t>
            </a:r>
            <a:r>
              <a:rPr lang="en-US" altLang="ja-JP" sz="2600" dirty="0"/>
              <a:t>(from </a:t>
            </a:r>
            <a:r>
              <a:rPr lang="en-US" altLang="ja-JP" sz="2600" dirty="0" smtClean="0"/>
              <a:t>1544yen</a:t>
            </a:r>
            <a:r>
              <a:rPr lang="en-US" altLang="ja-JP" sz="2500" dirty="0" smtClean="0">
                <a:solidFill>
                  <a:srgbClr val="073E87"/>
                </a:solidFill>
              </a:rPr>
              <a:t> </a:t>
            </a:r>
            <a:r>
              <a:rPr lang="en-US" altLang="ja-JP" sz="2000" dirty="0">
                <a:solidFill>
                  <a:srgbClr val="073E87"/>
                </a:solidFill>
              </a:rPr>
              <a:t>incl. Tax and Service charge</a:t>
            </a:r>
            <a:r>
              <a:rPr lang="en-US" altLang="ja-JP" sz="2600" dirty="0" smtClean="0"/>
              <a:t>)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                   Open noon-2:30PM for </a:t>
            </a:r>
            <a:r>
              <a:rPr lang="en-US" altLang="ja-JP" sz="2600" dirty="0" smtClean="0"/>
              <a:t>lunch   </a:t>
            </a:r>
            <a:r>
              <a:rPr lang="en-US" altLang="ja-JP" sz="2000" dirty="0" smtClean="0"/>
              <a:t>*Originally it’s closed on Monday and Tuesday, </a:t>
            </a:r>
            <a:r>
              <a:rPr lang="en-US" altLang="ja-JP" sz="2000" dirty="0" smtClean="0">
                <a:solidFill>
                  <a:srgbClr val="FF0000"/>
                </a:solidFill>
              </a:rPr>
              <a:t>but  it will be open </a:t>
            </a:r>
            <a:r>
              <a:rPr lang="en-US" altLang="ja-JP" sz="2000" dirty="0" smtClean="0">
                <a:solidFill>
                  <a:srgbClr val="FF0000"/>
                </a:solidFill>
              </a:rPr>
              <a:t>from </a:t>
            </a:r>
            <a:r>
              <a:rPr lang="en-US" altLang="ja-JP" sz="2000" dirty="0" smtClean="0">
                <a:solidFill>
                  <a:srgbClr val="FF0000"/>
                </a:solidFill>
              </a:rPr>
              <a:t>May.25 </a:t>
            </a:r>
            <a:r>
              <a:rPr lang="en-US" altLang="ja-JP" sz="2000" dirty="0" smtClean="0">
                <a:solidFill>
                  <a:srgbClr val="FF0000"/>
                </a:solidFill>
              </a:rPr>
              <a:t>(Mon) </a:t>
            </a:r>
            <a:r>
              <a:rPr lang="en-US" altLang="ja-JP" sz="2000" dirty="0" smtClean="0">
                <a:solidFill>
                  <a:srgbClr val="FF0000"/>
                </a:solidFill>
              </a:rPr>
              <a:t>toMay.29(Fri).</a:t>
            </a:r>
            <a:endParaRPr lang="en-US" altLang="ja-JP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200" dirty="0" smtClean="0"/>
              <a:t>                        http</a:t>
            </a:r>
            <a:r>
              <a:rPr lang="en-US" altLang="ja-JP" sz="2200" dirty="0"/>
              <a:t>://</a:t>
            </a:r>
            <a:r>
              <a:rPr lang="en-US" altLang="ja-JP" sz="2200" dirty="0" smtClean="0"/>
              <a:t>www.hiltonfukuokaseahawk.jp/restaurant/boukairou</a:t>
            </a:r>
            <a:r>
              <a:rPr lang="en-US" altLang="ja-JP" sz="2200" dirty="0"/>
              <a:t> *Japanese web page</a:t>
            </a:r>
            <a:endParaRPr lang="en-US" altLang="ja-JP" sz="2200" dirty="0" smtClean="0"/>
          </a:p>
          <a:p>
            <a:pPr marL="0" indent="0">
              <a:buNone/>
            </a:pPr>
            <a:endParaRPr lang="en-US" altLang="ja-JP" sz="2600" dirty="0" smtClean="0"/>
          </a:p>
          <a:p>
            <a:pPr marL="0" indent="0">
              <a:buNone/>
            </a:pPr>
            <a:r>
              <a:rPr lang="en-US" altLang="ja-JP" sz="2600" dirty="0" smtClean="0"/>
              <a:t>                   </a:t>
            </a:r>
            <a:r>
              <a:rPr lang="en-US" altLang="ja-JP" sz="3200" b="1" dirty="0"/>
              <a:t>-</a:t>
            </a:r>
            <a:r>
              <a:rPr lang="en-US" altLang="ja-JP" sz="3200" b="1" dirty="0" err="1"/>
              <a:t>Kinyohtei</a:t>
            </a:r>
            <a:r>
              <a:rPr lang="en-US" altLang="ja-JP" sz="3200" b="1" dirty="0"/>
              <a:t> </a:t>
            </a:r>
            <a:r>
              <a:rPr lang="en-US" altLang="ja-JP" sz="2600" dirty="0"/>
              <a:t>@</a:t>
            </a:r>
            <a:r>
              <a:rPr lang="en-US" altLang="ja-JP" sz="3200" b="1" dirty="0"/>
              <a:t>35th floor  </a:t>
            </a:r>
            <a:r>
              <a:rPr lang="en-US" altLang="ja-JP" sz="2600" dirty="0"/>
              <a:t>*</a:t>
            </a:r>
            <a:r>
              <a:rPr lang="en-US" altLang="ja-JP" sz="2600" dirty="0" err="1"/>
              <a:t>Teppan-Yaki</a:t>
            </a:r>
            <a:r>
              <a:rPr lang="en-US" altLang="ja-JP" sz="2600" dirty="0"/>
              <a:t> (from </a:t>
            </a:r>
            <a:r>
              <a:rPr lang="en-US" altLang="ja-JP" sz="2600" dirty="0" smtClean="0"/>
              <a:t>3801yen</a:t>
            </a:r>
            <a:r>
              <a:rPr lang="en-US" altLang="ja-JP" sz="2500" dirty="0" smtClean="0">
                <a:solidFill>
                  <a:srgbClr val="073E87"/>
                </a:solidFill>
              </a:rPr>
              <a:t> </a:t>
            </a:r>
            <a:r>
              <a:rPr lang="en-US" altLang="ja-JP" sz="2000" dirty="0">
                <a:solidFill>
                  <a:srgbClr val="073E87"/>
                </a:solidFill>
              </a:rPr>
              <a:t>incl. Tax and Service charge</a:t>
            </a:r>
            <a:r>
              <a:rPr lang="en-US" altLang="ja-JP" sz="2600" dirty="0" smtClean="0"/>
              <a:t>)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                   Open noon-2:30PM for lunch</a:t>
            </a:r>
          </a:p>
          <a:p>
            <a:pPr marL="0" indent="0">
              <a:buNone/>
            </a:pPr>
            <a:r>
              <a:rPr lang="en-US" altLang="ja-JP" sz="2600" dirty="0"/>
              <a:t>                   </a:t>
            </a:r>
            <a:r>
              <a:rPr lang="en-US" altLang="ja-JP" sz="2200" dirty="0"/>
              <a:t>http://www.hiltonfukuokaseahawk.jp/restaurant/kinyoutei *Japanese web page</a:t>
            </a:r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                   </a:t>
            </a:r>
            <a:r>
              <a:rPr lang="en-US" altLang="ja-JP" sz="3200" b="1" dirty="0"/>
              <a:t>-</a:t>
            </a:r>
            <a:r>
              <a:rPr lang="en-US" altLang="ja-JP" sz="3200" b="1" dirty="0" err="1"/>
              <a:t>Tomozuna</a:t>
            </a:r>
            <a:r>
              <a:rPr lang="en-US" altLang="ja-JP" sz="2600" dirty="0"/>
              <a:t> @</a:t>
            </a:r>
            <a:r>
              <a:rPr lang="en-US" altLang="ja-JP" sz="3200" b="1" dirty="0"/>
              <a:t>35th floor </a:t>
            </a:r>
            <a:r>
              <a:rPr lang="en-US" altLang="ja-JP" sz="2600" dirty="0"/>
              <a:t>*Sushi (from </a:t>
            </a:r>
            <a:r>
              <a:rPr lang="en-US" altLang="ja-JP" sz="2600" dirty="0" smtClean="0"/>
              <a:t>2970yen</a:t>
            </a:r>
            <a:r>
              <a:rPr lang="en-US" altLang="ja-JP" sz="2500" dirty="0">
                <a:solidFill>
                  <a:srgbClr val="073E87"/>
                </a:solidFill>
              </a:rPr>
              <a:t> </a:t>
            </a:r>
            <a:r>
              <a:rPr lang="en-US" altLang="ja-JP" sz="2000" dirty="0">
                <a:solidFill>
                  <a:srgbClr val="073E87"/>
                </a:solidFill>
              </a:rPr>
              <a:t>incl. Tax and Service charge</a:t>
            </a:r>
            <a:r>
              <a:rPr lang="en-US" altLang="ja-JP" sz="2600" dirty="0" smtClean="0"/>
              <a:t>)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                   Open noon-2:30PM for lunch</a:t>
            </a:r>
          </a:p>
          <a:p>
            <a:pPr marL="0" indent="0">
              <a:buNone/>
            </a:pPr>
            <a:r>
              <a:rPr lang="en-US" altLang="ja-JP" sz="2600" dirty="0"/>
              <a:t>                   </a:t>
            </a:r>
            <a:r>
              <a:rPr lang="en-US" altLang="ja-JP" sz="2200" dirty="0"/>
              <a:t>http://www.hiltonfukuokaseahawk.jp/restaurant/tomozuna *Japanese web page</a:t>
            </a:r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                  </a:t>
            </a:r>
            <a:r>
              <a:rPr lang="en-US" altLang="ja-JP" sz="3200" b="1" dirty="0"/>
              <a:t> -Clouds </a:t>
            </a:r>
            <a:r>
              <a:rPr lang="en-US" altLang="ja-JP" sz="2600" dirty="0"/>
              <a:t>@</a:t>
            </a:r>
            <a:r>
              <a:rPr lang="en-US" altLang="ja-JP" sz="3200" b="1" dirty="0"/>
              <a:t>35th floor</a:t>
            </a:r>
            <a:r>
              <a:rPr lang="en-US" altLang="ja-JP" sz="2600" dirty="0"/>
              <a:t> *Western </a:t>
            </a:r>
            <a:r>
              <a:rPr lang="en-US" altLang="ja-JP" sz="2600" dirty="0" smtClean="0"/>
              <a:t>dishes (</a:t>
            </a:r>
            <a:r>
              <a:rPr lang="en-US" altLang="ja-JP" sz="2600" dirty="0"/>
              <a:t>from </a:t>
            </a:r>
            <a:r>
              <a:rPr lang="en-US" altLang="ja-JP" sz="2600" dirty="0" smtClean="0"/>
              <a:t>2376yen</a:t>
            </a:r>
            <a:r>
              <a:rPr lang="en-US" altLang="ja-JP" sz="2500" dirty="0" smtClean="0">
                <a:solidFill>
                  <a:srgbClr val="073E87"/>
                </a:solidFill>
              </a:rPr>
              <a:t> </a:t>
            </a:r>
            <a:r>
              <a:rPr lang="en-US" altLang="ja-JP" sz="2000" dirty="0">
                <a:solidFill>
                  <a:srgbClr val="073E87"/>
                </a:solidFill>
              </a:rPr>
              <a:t>incl. Tax and Service charge</a:t>
            </a:r>
            <a:r>
              <a:rPr lang="en-US" altLang="ja-JP" sz="2600" dirty="0" smtClean="0"/>
              <a:t>)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                   Open noon-6:00PM for lunch</a:t>
            </a:r>
          </a:p>
          <a:p>
            <a:pPr marL="0" indent="0">
              <a:buNone/>
            </a:pPr>
            <a:r>
              <a:rPr lang="en-US" altLang="ja-JP" sz="2600" dirty="0"/>
              <a:t>                   </a:t>
            </a:r>
            <a:r>
              <a:rPr lang="en-US" altLang="ja-JP" sz="2200" dirty="0"/>
              <a:t>http://www.hiltonfukuokaseahawk.jp/restaurant/clouds *Japanese web </a:t>
            </a:r>
            <a:r>
              <a:rPr lang="en-US" altLang="ja-JP" sz="2200" dirty="0" smtClean="0"/>
              <a:t>page</a:t>
            </a:r>
          </a:p>
        </p:txBody>
      </p:sp>
      <p:sp>
        <p:nvSpPr>
          <p:cNvPr id="9" name="円/楕円 8"/>
          <p:cNvSpPr/>
          <p:nvPr/>
        </p:nvSpPr>
        <p:spPr>
          <a:xfrm>
            <a:off x="5274692" y="70209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Some tips for lunch 2 </a:t>
            </a:r>
            <a:br>
              <a:rPr kumimoji="1"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/>
              <a:t>R</a:t>
            </a:r>
            <a:r>
              <a:rPr lang="en-US" altLang="ja-JP" dirty="0" smtClean="0"/>
              <a:t>estaurant around the hotel)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7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8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48" y="2412479"/>
            <a:ext cx="10153128" cy="4896544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[The </a:t>
            </a:r>
            <a:r>
              <a:rPr lang="en-US" altLang="ja-JP" dirty="0"/>
              <a:t>restaurant around the </a:t>
            </a:r>
            <a:r>
              <a:rPr lang="en-US" altLang="ja-JP" dirty="0" smtClean="0"/>
              <a:t>Hilton]</a:t>
            </a:r>
          </a:p>
          <a:p>
            <a:pPr marL="0" indent="0">
              <a:buNone/>
            </a:pPr>
            <a:r>
              <a:rPr lang="en-US" altLang="ja-JP" sz="2000" dirty="0" smtClean="0"/>
              <a:t>There are more than 10 restaurant in the Hawks </a:t>
            </a:r>
            <a:r>
              <a:rPr lang="en-US" altLang="ja-JP" sz="2000" dirty="0"/>
              <a:t>Town </a:t>
            </a:r>
            <a:r>
              <a:rPr lang="en-US" altLang="ja-JP" sz="2000" dirty="0" smtClean="0"/>
              <a:t>Mall (just 4min from the venue)</a:t>
            </a:r>
          </a:p>
          <a:p>
            <a:pPr marL="0" indent="0">
              <a:buNone/>
            </a:pPr>
            <a:r>
              <a:rPr lang="en-US" altLang="ja-JP" sz="2000" dirty="0"/>
              <a:t>a</a:t>
            </a:r>
            <a:r>
              <a:rPr lang="en-US" altLang="ja-JP" sz="2000" dirty="0" smtClean="0"/>
              <a:t>s show in the Japanese page below.</a:t>
            </a:r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http://</a:t>
            </a:r>
            <a:r>
              <a:rPr lang="en-US" altLang="ja-JP" sz="2000" dirty="0" smtClean="0">
                <a:hlinkClick r:id="rId3"/>
              </a:rPr>
              <a:t>www.hawkstown.com/mall/kaibou/eat.html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*The restaurants’ name were shown in the next side (translated by Google translation).        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</a:t>
            </a:r>
            <a:r>
              <a:rPr lang="en-US" altLang="ja-JP" sz="2000" dirty="0" smtClean="0"/>
              <a:t>You can find the location of the Hawks Town Mall in the silde9.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sz="2000" dirty="0" smtClean="0"/>
              <a:t>Besides Hawks Town Mall ,there </a:t>
            </a:r>
            <a:r>
              <a:rPr lang="en-US" altLang="ja-JP" sz="2000" dirty="0"/>
              <a:t>are </a:t>
            </a:r>
            <a:r>
              <a:rPr lang="en-US" altLang="ja-JP" sz="2000" dirty="0" smtClean="0"/>
              <a:t>also 6 </a:t>
            </a:r>
            <a:r>
              <a:rPr lang="en-US" altLang="ja-JP" sz="2000" dirty="0"/>
              <a:t>restaurants including </a:t>
            </a:r>
            <a:r>
              <a:rPr lang="en-US" altLang="ja-JP" sz="2000" dirty="0" smtClean="0"/>
              <a:t>fast </a:t>
            </a:r>
            <a:r>
              <a:rPr lang="en-US" altLang="ja-JP" sz="2000" dirty="0"/>
              <a:t>food restaurants </a:t>
            </a:r>
            <a:r>
              <a:rPr lang="en-US" altLang="ja-JP" sz="2000" dirty="0" smtClean="0"/>
              <a:t>within </a:t>
            </a:r>
            <a:r>
              <a:rPr lang="en-US" altLang="ja-JP" sz="2000" dirty="0"/>
              <a:t>10 minutes from </a:t>
            </a:r>
            <a:r>
              <a:rPr lang="en-US" altLang="ja-JP" sz="2000" dirty="0" smtClean="0"/>
              <a:t>the venue as shown in the page below.</a:t>
            </a:r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</a:t>
            </a:r>
            <a:r>
              <a:rPr lang="en-US" altLang="ja-JP" sz="2000" dirty="0">
                <a:hlinkClick r:id="rId4"/>
              </a:rPr>
              <a:t>://r.gnavi.co.jp/lang/en/aream5092</a:t>
            </a:r>
            <a:r>
              <a:rPr lang="en-US" altLang="ja-JP" sz="2000" dirty="0" smtClean="0">
                <a:hlinkClick r:id="rId4"/>
              </a:rPr>
              <a:t>/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*The 6 </a:t>
            </a:r>
            <a:r>
              <a:rPr lang="en-US" altLang="ja-JP" sz="2000" dirty="0"/>
              <a:t>restaurants </a:t>
            </a:r>
            <a:r>
              <a:rPr lang="en-US" altLang="ja-JP" sz="2000" dirty="0" smtClean="0"/>
              <a:t>are numbered by 1 to 6 in </a:t>
            </a:r>
            <a:r>
              <a:rPr lang="en-US" altLang="ja-JP" sz="2000" dirty="0"/>
              <a:t>the </a:t>
            </a:r>
            <a:r>
              <a:rPr lang="en-US" altLang="ja-JP" sz="2000" dirty="0" smtClean="0"/>
              <a:t>slide9.</a:t>
            </a:r>
            <a:endParaRPr lang="en-US" altLang="ja-JP" sz="2000" dirty="0">
              <a:hlinkClick r:id="rId4"/>
            </a:endParaRPr>
          </a:p>
          <a:p>
            <a:pPr marL="0" indent="0">
              <a:buNone/>
            </a:pPr>
            <a:endParaRPr lang="en-US" altLang="ja-JP" sz="2000" i="1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altLang="ja-JP" sz="2000" i="1" dirty="0" smtClean="0">
                <a:solidFill>
                  <a:srgbClr val="FF0000"/>
                </a:solidFill>
              </a:rPr>
              <a:t>Note</a:t>
            </a:r>
            <a:r>
              <a:rPr lang="en-US" altLang="ja-JP" sz="2000" i="1" dirty="0">
                <a:solidFill>
                  <a:srgbClr val="FF0000"/>
                </a:solidFill>
              </a:rPr>
              <a:t>; Most</a:t>
            </a:r>
            <a:r>
              <a:rPr lang="ja-JP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ja-JP" sz="2000" i="1" dirty="0">
                <a:solidFill>
                  <a:srgbClr val="FF0000"/>
                </a:solidFill>
              </a:rPr>
              <a:t>of</a:t>
            </a:r>
            <a:r>
              <a:rPr lang="ja-JP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ja-JP" sz="2000" i="1" dirty="0">
                <a:solidFill>
                  <a:srgbClr val="FF0000"/>
                </a:solidFill>
              </a:rPr>
              <a:t>the restaurants in the shopping mall do not accept credit cards. </a:t>
            </a:r>
          </a:p>
        </p:txBody>
      </p:sp>
    </p:spTree>
    <p:extLst>
      <p:ext uri="{BB962C8B-B14F-4D97-AF65-F5344CB8AC3E}">
        <p14:creationId xmlns:p14="http://schemas.microsoft.com/office/powerpoint/2010/main" val="25877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34670" y="373022"/>
            <a:ext cx="9624060" cy="138119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Some tips for lunch 3</a:t>
            </a:r>
            <a:br>
              <a:rPr kumimoji="1" lang="en-US" altLang="ja-JP" dirty="0" smtClean="0"/>
            </a:br>
            <a:r>
              <a:rPr lang="en-US" altLang="ja-JP" dirty="0" smtClean="0"/>
              <a:t>(Restaurant in </a:t>
            </a:r>
            <a:r>
              <a:rPr lang="en-US" altLang="ja-JP" dirty="0"/>
              <a:t>the Hawks Town Mall 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" y="2826323"/>
            <a:ext cx="5409274" cy="4204193"/>
          </a:xfrm>
          <a:prstGeom prst="rect">
            <a:avLst/>
          </a:prstGeom>
        </p:spPr>
      </p:pic>
      <p:sp>
        <p:nvSpPr>
          <p:cNvPr id="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2458896"/>
            <a:ext cx="2016224" cy="370015"/>
          </a:xfrm>
        </p:spPr>
        <p:txBody>
          <a:bodyPr vert="horz"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[Mall1  1</a:t>
            </a:r>
            <a:r>
              <a:rPr lang="en-US" altLang="ja-JP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floor]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37896" y="4609378"/>
            <a:ext cx="857575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ja-JP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Shokudou</a:t>
            </a:r>
            <a:endParaRPr kumimoji="1" lang="ja-JP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96031" y="5210207"/>
            <a:ext cx="612000" cy="1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ja-JP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Fubi</a:t>
            </a:r>
            <a:endParaRPr kumimoji="1" lang="ja-JP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7708" y="5674258"/>
            <a:ext cx="936000" cy="1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kumimoji="1" lang="en-US" altLang="ja-JP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Nanndeyanen</a:t>
            </a:r>
            <a:endParaRPr kumimoji="1" lang="ja-JP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7282" y="3324747"/>
            <a:ext cx="558000" cy="1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kumimoji="1" lang="en-US" altLang="ja-JP" sz="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Shokudou</a:t>
            </a:r>
            <a:endParaRPr kumimoji="1" lang="ja-JP" alt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33691" y="6604647"/>
            <a:ext cx="385200" cy="1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Hachi</a:t>
            </a:r>
            <a:endParaRPr kumimoji="1" lang="ja-JP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15248" y="6611046"/>
            <a:ext cx="1433406" cy="1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Bakery Restaurants&gt;</a:t>
            </a:r>
            <a:endParaRPr kumimoji="1" lang="ja-JP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縦書きテキスト プレースホルダー 2"/>
          <p:cNvSpPr txBox="1">
            <a:spLocks/>
          </p:cNvSpPr>
          <p:nvPr/>
        </p:nvSpPr>
        <p:spPr>
          <a:xfrm>
            <a:off x="5542846" y="2892280"/>
            <a:ext cx="2016224" cy="37001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77500" lnSpcReduction="20000"/>
          </a:bodyPr>
          <a:lstStyle>
            <a:lvl1pPr marL="312917" indent="-312917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7343" indent="-312917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6055" indent="-260764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03820" indent="-260764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68890" indent="-260764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33959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9029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64099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129168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[Mall2  1</a:t>
            </a:r>
            <a:r>
              <a:rPr lang="en-US" altLang="ja-JP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floor]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4" y="3274213"/>
            <a:ext cx="5017603" cy="475089"/>
          </a:xfrm>
          <a:prstGeom prst="rect">
            <a:avLst/>
          </a:prstGeom>
        </p:spPr>
      </p:pic>
      <p:sp>
        <p:nvSpPr>
          <p:cNvPr id="18" name="縦書きテキスト プレースホルダー 2"/>
          <p:cNvSpPr txBox="1">
            <a:spLocks/>
          </p:cNvSpPr>
          <p:nvPr/>
        </p:nvSpPr>
        <p:spPr>
          <a:xfrm>
            <a:off x="5542846" y="3894352"/>
            <a:ext cx="2016224" cy="37001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77500" lnSpcReduction="20000"/>
          </a:bodyPr>
          <a:lstStyle>
            <a:lvl1pPr marL="312917" indent="-312917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7343" indent="-312917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76055" indent="-260764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03820" indent="-260764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68890" indent="-260764" algn="l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33959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99029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64099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129168" indent="-260764" algn="l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Char char="*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[Mall1  2</a:t>
            </a:r>
            <a:r>
              <a:rPr lang="en-US" altLang="ja-JP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floor]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4" y="4235792"/>
            <a:ext cx="5005848" cy="206511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617444" y="4303144"/>
            <a:ext cx="1627369" cy="1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kumimoji="1" lang="en-US" altLang="ja-JP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Gochikatsu &lt;Pork Cutlet &gt;</a:t>
            </a:r>
            <a:endParaRPr kumimoji="1" lang="ja-JP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69494" y="4610947"/>
            <a:ext cx="486000" cy="12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US" altLang="ja-JP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Don-</a:t>
            </a:r>
            <a:r>
              <a:rPr kumimoji="1" lang="en-US" altLang="ja-JP" sz="105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endParaRPr kumimoji="1" lang="ja-JP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9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8" y="1825305"/>
            <a:ext cx="8164272" cy="543116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5058109" y="6891095"/>
            <a:ext cx="1358691" cy="402567"/>
          </a:xfrm>
        </p:spPr>
        <p:txBody>
          <a:bodyPr/>
          <a:lstStyle/>
          <a:p>
            <a:fld id="{42B882FD-D4AF-408D-92CF-3B44AFA55D63}" type="slidenum">
              <a:rPr lang="ja-JP" altLang="en-US" smtClean="0">
                <a:solidFill>
                  <a:srgbClr val="073E87"/>
                </a:solidFill>
              </a:rPr>
              <a:pPr/>
              <a:t>9</a:t>
            </a:fld>
            <a:endParaRPr lang="ja-JP" altLang="en-US" dirty="0">
              <a:solidFill>
                <a:srgbClr val="073E87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34670" y="373022"/>
            <a:ext cx="9624060" cy="138119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Some tips for lunch 4 </a:t>
            </a:r>
            <a:br>
              <a:rPr kumimoji="1" lang="en-US" altLang="ja-JP" dirty="0" smtClean="0"/>
            </a:br>
            <a:r>
              <a:rPr lang="en-US" altLang="ja-JP" sz="4400" dirty="0" smtClean="0"/>
              <a:t>(Maps for the restaurant around the hotel)</a:t>
            </a:r>
            <a:endParaRPr kumimoji="1" lang="ja-JP" altLang="en-US" dirty="0"/>
          </a:p>
        </p:txBody>
      </p:sp>
      <p:sp>
        <p:nvSpPr>
          <p:cNvPr id="7" name="線吹き出し 1 (枠付き) 6"/>
          <p:cNvSpPr/>
          <p:nvPr/>
        </p:nvSpPr>
        <p:spPr>
          <a:xfrm>
            <a:off x="2281069" y="1473251"/>
            <a:ext cx="1944216" cy="864096"/>
          </a:xfrm>
          <a:prstGeom prst="borderCallout1">
            <a:avLst>
              <a:gd name="adj1" fmla="val 82041"/>
              <a:gd name="adj2" fmla="val 98886"/>
              <a:gd name="adj3" fmla="val 136456"/>
              <a:gd name="adj4" fmla="val 157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altLang="ja-JP" sz="2000" dirty="0" smtClean="0">
                <a:solidFill>
                  <a:srgbClr val="073E87">
                    <a:lumMod val="50000"/>
                  </a:srgbClr>
                </a:solidFill>
              </a:rPr>
              <a:t>Hilton Fukuoka</a:t>
            </a:r>
          </a:p>
          <a:p>
            <a:pPr algn="ctr">
              <a:lnSpc>
                <a:spcPts val="2400"/>
              </a:lnSpc>
            </a:pPr>
            <a:r>
              <a:rPr lang="en-US" altLang="ja-JP" sz="2000" dirty="0" smtClean="0">
                <a:solidFill>
                  <a:srgbClr val="073E87">
                    <a:lumMod val="50000"/>
                  </a:srgbClr>
                </a:solidFill>
              </a:rPr>
              <a:t>Sea Hawk Hotel</a:t>
            </a:r>
          </a:p>
          <a:p>
            <a:pPr algn="ctr">
              <a:lnSpc>
                <a:spcPts val="2400"/>
              </a:lnSpc>
            </a:pPr>
            <a:r>
              <a:rPr lang="en-US" altLang="ja-JP" sz="2000" dirty="0" smtClean="0">
                <a:solidFill>
                  <a:srgbClr val="073E87">
                    <a:lumMod val="50000"/>
                  </a:srgbClr>
                </a:solidFill>
              </a:rPr>
              <a:t>(The venue)</a:t>
            </a:r>
            <a:endParaRPr lang="ja-JP" altLang="en-US" sz="2000" dirty="0">
              <a:solidFill>
                <a:srgbClr val="073E87">
                  <a:lumMod val="50000"/>
                </a:srgbClr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550939" y="4453897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874894" y="340577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ja-JP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110007" y="3391737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ja-JP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893983" y="3633491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ja-JP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135472" y="3633491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ja-JP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078962" y="4302583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6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0604" y="4743116"/>
            <a:ext cx="4536504" cy="28440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1 UMENOHANA MOMOCHITEN </a:t>
            </a:r>
            <a:endParaRPr lang="en-US" altLang="ja-JP" sz="1800" dirty="0" smtClean="0">
              <a:solidFill>
                <a:srgbClr val="073E87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 </a:t>
            </a:r>
            <a:r>
              <a:rPr lang="en-US" altLang="ja-JP" sz="1800" dirty="0" smtClean="0">
                <a:solidFill>
                  <a:srgbClr val="073E87"/>
                </a:solidFill>
              </a:rPr>
              <a:t>  </a:t>
            </a:r>
            <a:r>
              <a:rPr lang="en-US" altLang="ja-JP" sz="1400" dirty="0" smtClean="0">
                <a:solidFill>
                  <a:srgbClr val="073E87"/>
                </a:solidFill>
              </a:rPr>
              <a:t>*</a:t>
            </a:r>
            <a:r>
              <a:rPr lang="en-US" altLang="ja-JP" sz="1400" dirty="0">
                <a:solidFill>
                  <a:srgbClr val="073E87"/>
                </a:solidFill>
              </a:rPr>
              <a:t>Traditional Japanese called "Kaiseki"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2 RAMANIHNA MOMOCHITEN </a:t>
            </a:r>
            <a:endParaRPr lang="en-US" altLang="ja-JP" sz="1800" dirty="0" smtClean="0">
              <a:solidFill>
                <a:srgbClr val="073E87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 </a:t>
            </a:r>
            <a:r>
              <a:rPr lang="en-US" altLang="ja-JP" sz="1800" dirty="0" smtClean="0">
                <a:solidFill>
                  <a:srgbClr val="073E87"/>
                </a:solidFill>
              </a:rPr>
              <a:t>  </a:t>
            </a:r>
            <a:r>
              <a:rPr lang="en-US" altLang="ja-JP" sz="1400" dirty="0" smtClean="0">
                <a:solidFill>
                  <a:srgbClr val="073E87"/>
                </a:solidFill>
              </a:rPr>
              <a:t>*</a:t>
            </a:r>
            <a:r>
              <a:rPr lang="en-US" altLang="ja-JP" sz="1400" dirty="0">
                <a:solidFill>
                  <a:srgbClr val="073E87"/>
                </a:solidFill>
              </a:rPr>
              <a:t>Italian Cuisine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3 SUBWAY 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4 TOMETEBA MOMOCHIHAMATEN </a:t>
            </a:r>
            <a:endParaRPr lang="en-US" altLang="ja-JP" sz="1800" dirty="0" smtClean="0">
              <a:solidFill>
                <a:srgbClr val="073E87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 </a:t>
            </a:r>
            <a:r>
              <a:rPr lang="en-US" altLang="ja-JP" sz="1800" dirty="0" smtClean="0">
                <a:solidFill>
                  <a:srgbClr val="073E87"/>
                </a:solidFill>
              </a:rPr>
              <a:t>   </a:t>
            </a:r>
            <a:r>
              <a:rPr lang="en-US" altLang="ja-JP" sz="1400" dirty="0" smtClean="0">
                <a:solidFill>
                  <a:srgbClr val="073E87"/>
                </a:solidFill>
              </a:rPr>
              <a:t>*</a:t>
            </a:r>
            <a:r>
              <a:rPr lang="en-US" altLang="ja-JP" sz="1400" dirty="0">
                <a:solidFill>
                  <a:srgbClr val="073E87"/>
                </a:solidFill>
              </a:rPr>
              <a:t>Regional Chicken Cuisine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5 McDonald's</a:t>
            </a: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6 Tonkatsu HAMAKATSU  </a:t>
            </a:r>
            <a:endParaRPr lang="en-US" altLang="ja-JP" sz="1800" dirty="0" smtClean="0">
              <a:solidFill>
                <a:srgbClr val="073E87"/>
              </a:solidFill>
            </a:endParaRPr>
          </a:p>
          <a:p>
            <a:pPr>
              <a:lnSpc>
                <a:spcPts val="2000"/>
              </a:lnSpc>
            </a:pPr>
            <a:r>
              <a:rPr lang="en-US" altLang="ja-JP" sz="1800" dirty="0">
                <a:solidFill>
                  <a:srgbClr val="073E87"/>
                </a:solidFill>
              </a:rPr>
              <a:t> </a:t>
            </a:r>
            <a:r>
              <a:rPr lang="en-US" altLang="ja-JP" sz="1800" dirty="0" smtClean="0">
                <a:solidFill>
                  <a:srgbClr val="073E87"/>
                </a:solidFill>
              </a:rPr>
              <a:t>  </a:t>
            </a:r>
            <a:r>
              <a:rPr lang="en-US" altLang="ja-JP" sz="1400" dirty="0" smtClean="0">
                <a:solidFill>
                  <a:srgbClr val="073E87"/>
                </a:solidFill>
              </a:rPr>
              <a:t>*</a:t>
            </a:r>
            <a:r>
              <a:rPr lang="en-US" altLang="ja-JP" sz="1400" dirty="0">
                <a:solidFill>
                  <a:srgbClr val="073E87"/>
                </a:solidFill>
              </a:rPr>
              <a:t>Pork </a:t>
            </a:r>
            <a:r>
              <a:rPr lang="en-US" altLang="ja-JP" sz="1400" dirty="0" smtClean="0">
                <a:solidFill>
                  <a:srgbClr val="073E87"/>
                </a:solidFill>
              </a:rPr>
              <a:t>Cutlets</a:t>
            </a:r>
          </a:p>
          <a:p>
            <a:pPr>
              <a:lnSpc>
                <a:spcPts val="1600"/>
              </a:lnSpc>
            </a:pPr>
            <a:r>
              <a:rPr lang="en-US" altLang="ja-JP" sz="1400" dirty="0" smtClean="0">
                <a:solidFill>
                  <a:srgbClr val="073E87"/>
                </a:solidFill>
              </a:rPr>
              <a:t>(Note) MOMOCHI </a:t>
            </a:r>
            <a:r>
              <a:rPr lang="en-US" altLang="ja-JP" sz="1400" dirty="0">
                <a:solidFill>
                  <a:srgbClr val="073E87"/>
                </a:solidFill>
              </a:rPr>
              <a:t>or MOMOCHIHAMA is the area's name</a:t>
            </a:r>
            <a:r>
              <a:rPr lang="en-US" altLang="ja-JP" sz="1400" dirty="0">
                <a:solidFill>
                  <a:prstClr val="black"/>
                </a:solidFill>
              </a:rPr>
              <a:t>.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76109" y="3970114"/>
            <a:ext cx="2166106" cy="4154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Hawks Town Mall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 rot="19783459">
            <a:off x="6772867" y="3090223"/>
            <a:ext cx="435928" cy="71091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050" dirty="0" smtClean="0">
                <a:solidFill>
                  <a:srgbClr val="FF0000"/>
                </a:solidFill>
              </a:rPr>
              <a:t>mall</a:t>
            </a:r>
            <a:r>
              <a:rPr lang="en-US" altLang="ja-JP" sz="1800" dirty="0" smtClean="0">
                <a:solidFill>
                  <a:srgbClr val="FF0000"/>
                </a:solidFill>
              </a:rPr>
              <a:t>2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 rot="19783459">
            <a:off x="6429877" y="3184310"/>
            <a:ext cx="435928" cy="8202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050" dirty="0" smtClean="0">
                <a:solidFill>
                  <a:srgbClr val="FF0000"/>
                </a:solidFill>
              </a:rPr>
              <a:t>mall</a:t>
            </a:r>
            <a:r>
              <a:rPr lang="en-US" altLang="ja-JP" sz="1800" dirty="0" smtClean="0">
                <a:solidFill>
                  <a:srgbClr val="FF0000"/>
                </a:solidFill>
              </a:rPr>
              <a:t>1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>
            <a:stCxn id="16" idx="1"/>
          </p:cNvCxnSpPr>
          <p:nvPr/>
        </p:nvCxnSpPr>
        <p:spPr>
          <a:xfrm flipH="1" flipV="1">
            <a:off x="6966264" y="3666387"/>
            <a:ext cx="209845" cy="5114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9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0EA8B4-EFB9-4AA0-97F7-8F50BCA51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1292</Words>
  <Application>Microsoft Office PowerPoint</Application>
  <PresentationFormat>ユーザー設定</PresentationFormat>
  <Paragraphs>258</Paragraphs>
  <Slides>19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2" baseType="lpstr">
      <vt:lpstr>ウェーブ</vt:lpstr>
      <vt:lpstr>1_ウェーブ</vt:lpstr>
      <vt:lpstr>Acrobat Document</vt:lpstr>
      <vt:lpstr>Welcome to Fukuoka</vt:lpstr>
      <vt:lpstr>Welcome to Fukuoka</vt:lpstr>
      <vt:lpstr>About the area</vt:lpstr>
      <vt:lpstr>Some tips on the local area 1 (Transportation)</vt:lpstr>
      <vt:lpstr>Some tips on the local area 2 (Transportation2)</vt:lpstr>
      <vt:lpstr>Some tips for lunch 1 (Restaurant in the hotel for lunch)</vt:lpstr>
      <vt:lpstr>Some tips for lunch 2  (Restaurant around the hotel)</vt:lpstr>
      <vt:lpstr>Some tips for lunch 3 (Restaurant in the Hawks Town Mall )</vt:lpstr>
      <vt:lpstr>Some tips for lunch 4  (Maps for the restaurant around the hotel)</vt:lpstr>
      <vt:lpstr>Meeting rooms arrangement</vt:lpstr>
      <vt:lpstr>Meeting rooms (RAN1-4, secretariat) </vt:lpstr>
      <vt:lpstr>Meeting rooms (SA2, 6) </vt:lpstr>
      <vt:lpstr>Meeting rooms (RAN5) </vt:lpstr>
      <vt:lpstr>Attention, please!</vt:lpstr>
      <vt:lpstr>Some tips for dinner</vt:lpstr>
      <vt:lpstr>Please don’t miss to check</vt:lpstr>
      <vt:lpstr>If you have a plan to visit neighboring areas over the week-end,</vt:lpstr>
      <vt:lpstr>Acknowledgement</vt:lpstr>
      <vt:lpstr>PowerPoint プレゼンテーション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2013-01-28T16:11:02Z</dcterms:created>
  <dcterms:modified xsi:type="dcterms:W3CDTF">2015-05-19T10:55:29Z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TC102866339990</vt:lpwstr>
  </property>
</Properties>
</file>