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11"/>
  </p:handoutMasterIdLst>
  <p:sldIdLst>
    <p:sldId id="341" r:id="rId3"/>
    <p:sldId id="363" r:id="rId4"/>
    <p:sldId id="375" r:id="rId5"/>
    <p:sldId id="376" r:id="rId7"/>
    <p:sldId id="378" r:id="rId8"/>
    <p:sldId id="380" r:id="rId9"/>
    <p:sldId id="38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D7D31"/>
    <a:srgbClr val="2A6EA8"/>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95" d="100"/>
          <a:sy n="95" d="100"/>
        </p:scale>
        <p:origin x="86" y="62"/>
      </p:cViewPr>
      <p:guideLst>
        <p:guide orient="horz" pos="21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206"/>
        <p:guide pos="21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A3198B39-BF8D-4494-9821-E6701364FD81}" type="slidenum">
              <a:rPr lang="en-GB" altLang="en-US"/>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ln>
          <a:effectLst/>
        </p:spPr>
        <p:txBody>
          <a:bodyPr vert="horz" wrap="square" lIns="94426" tIns="47213" rIns="94426" bIns="47213" numCol="1" anchor="t" anchorCtr="0" compatLnSpc="1"/>
          <a:lstStyle/>
          <a:p>
            <a:pPr lvl="0"/>
            <a:r>
              <a:rPr lang="en-GB" noProof="0"/>
              <a:t>Click to edit Master text styles</a:t>
            </a:r>
            <a:endParaRPr lang="en-GB" noProof="0"/>
          </a:p>
          <a:p>
            <a:pPr lvl="1"/>
            <a:r>
              <a:rPr lang="en-GB" noProof="0"/>
              <a:t>Second level</a:t>
            </a:r>
            <a:endParaRPr lang="en-GB" noProof="0"/>
          </a:p>
          <a:p>
            <a:pPr lvl="2"/>
            <a:r>
              <a:rPr lang="en-GB" noProof="0"/>
              <a:t>Third level</a:t>
            </a:r>
            <a:endParaRPr lang="en-GB" noProof="0"/>
          </a:p>
          <a:p>
            <a:pPr lvl="3"/>
            <a:r>
              <a:rPr lang="en-GB" noProof="0"/>
              <a:t>Fourth level</a:t>
            </a:r>
            <a:endParaRPr lang="en-GB" noProof="0"/>
          </a:p>
          <a:p>
            <a:pPr lvl="4"/>
            <a:r>
              <a:rPr lang="en-GB" noProof="0"/>
              <a:t>Fifth level</a:t>
            </a:r>
            <a:endParaRPr lang="en-GB" noProof="0"/>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ECB452CC-48C9-4997-9257-C682E2A70ECE}" type="slidenum">
              <a:rPr lang="en-GB" altLang="en-US"/>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8" name=""/>
        <p:cNvGrpSpPr/>
        <p:nvPr/>
      </p:nvGrpSpPr>
      <p:grpSpPr/>
      <p:sp>
        <p:nvSpPr>
          <p:cNvPr id="1048629" name="幻灯片图像占位符 1"/>
          <p:cNvSpPr/>
          <p:nvPr>
            <p:ph type="sldImg" idx="2"/>
          </p:nvPr>
        </p:nvSpPr>
        <p:spPr/>
      </p:sp>
      <p:sp>
        <p:nvSpPr>
          <p:cNvPr id="1048630" name="文本占位符 2"/>
          <p:cNvSpPr/>
          <p:nvPr>
            <p:ph type="body" idx="3"/>
          </p:nvPr>
        </p:nvSpPr>
        <p:spPr/>
        <p:txBody>
          <a:bodyPr/>
          <a:p>
            <a:r>
              <a:rPr lang="en-US" altLang="zh-CN"/>
              <a:t>SA4 </a:t>
            </a:r>
            <a:r>
              <a:rPr lang="zh-CN" altLang="en-US"/>
              <a:t>的关系；</a:t>
            </a:r>
            <a:endParaRPr lang="zh-CN" altLang="en-US"/>
          </a:p>
          <a:p>
            <a:r>
              <a:rPr lang="zh-CN" altLang="en-US"/>
              <a:t>对比</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marL="0" lvl="1"/>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extract the PDU Set related information in the RTP header)</a:t>
            </a:r>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Provisioning of associated XR Services information in the 5GC with the help of an enabler, such as Multi-modal Service ID provisioning;</a:t>
            </a:r>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Utilization of 3rd party provided policy(ies) for control of flows associated with an application (e.g., PDU/flows coordination, delay difference handling) (可以基于SEALDD已有的服务，比如是redundant transmission， bandwidth control， data transmission quality guarantee，或者SA2的 redundant transmission,  PDU set identifier based, ECN/congestion information based solutions 或者自己的QoS scheduler. Based on the, something more could be done.</a:t>
            </a:r>
            <a:endParaRPr lang="en-US" altLang="zh-CN" dirty="0">
              <a:latin typeface="+mn-lt"/>
              <a:ea typeface="宋体" panose="02010600030101010101" pitchFamily="2" charset="-122"/>
              <a:sym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80" name=""/>
        <p:cNvGrpSpPr/>
        <p:nvPr/>
      </p:nvGrpSpPr>
      <p:grpSpPr/>
      <p:sp>
        <p:nvSpPr>
          <p:cNvPr id="1048684" name="幻灯片图像占位符 1"/>
          <p:cNvSpPr>
            <a:spLocks noGrp="1" noRot="1" noChangeAspect="1" noTextEdit="1"/>
          </p:cNvSpPr>
          <p:nvPr>
            <p:ph type="sldImg"/>
          </p:nvPr>
        </p:nvSpPr>
        <p:spPr/>
      </p:sp>
      <p:sp>
        <p:nvSpPr>
          <p:cNvPr id="1048685" name="备注占位符 2"/>
          <p:cNvSpPr>
            <a:spLocks noGrp="1"/>
          </p:cNvSpPr>
          <p:nvPr>
            <p:ph type="body" idx="1"/>
          </p:nvPr>
        </p:nvSpPr>
        <p:spPr>
          <a:xfrm>
            <a:off x="906463" y="4716463"/>
            <a:ext cx="4984750" cy="4468812"/>
          </a:xfrm>
        </p:spPr>
        <p:txBody>
          <a:bodyPr wrap="square" lIns="92859" tIns="46430" rIns="92859" bIns="46430" anchor="t" anchorCtr="0"/>
          <a:p>
            <a:pPr lvl="0"/>
            <a:endParaRPr lang="zh-CN" altLang="en-US" dirty="0">
              <a:ea typeface="宋体" panose="02010600030101010101" pitchFamily="2" charset="-122"/>
            </a:endParaRPr>
          </a:p>
        </p:txBody>
      </p:sp>
      <p:sp>
        <p:nvSpPr>
          <p:cNvPr id="1048686" name="灯片编号占位符 3"/>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p>
            <a:pPr lvl="0" algn="r" defTabSz="930275" eaLnBrk="1" hangingPunct="1">
              <a:buNone/>
            </a:pPr>
            <a:fld id="{9A0DB2DC-4C9A-4742-B13C-FB6460FD3503}" type="slidenum">
              <a:rPr lang="en-GB" altLang="en-US" sz="1200" dirty="0">
                <a:latin typeface="Times New Roman" panose="02020603050405020304" pitchFamily="18" charset="0"/>
              </a:rPr>
            </a:fld>
            <a:endParaRPr lang="en-GB" altLang="en-US" sz="1200"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89" name=""/>
        <p:cNvGrpSpPr/>
        <p:nvPr/>
      </p:nvGrpSpPr>
      <p:grpSpPr/>
      <p:sp>
        <p:nvSpPr>
          <p:cNvPr id="1048715" name="幻灯片图像占位符 1"/>
          <p:cNvSpPr/>
          <p:nvPr>
            <p:ph type="sldImg" idx="2"/>
          </p:nvPr>
        </p:nvSpPr>
        <p:spPr/>
      </p:sp>
      <p:sp>
        <p:nvSpPr>
          <p:cNvPr id="1048716" name="文本占位符 2"/>
          <p:cNvSpPr/>
          <p:nvPr>
            <p:ph type="body" idx="3"/>
          </p:nvPr>
        </p:nvSpPr>
        <p:spPr/>
        <p:txBody>
          <a:bodyPr/>
          <a:p>
            <a:r>
              <a:rPr lang="en-US" altLang="zh-CN"/>
              <a:t>XR service </a:t>
            </a:r>
            <a:r>
              <a:rPr lang="zh-CN" altLang="en-US"/>
              <a:t>打卡</a:t>
            </a:r>
            <a:r>
              <a:rPr lang="zh-CN" altLang="en-US"/>
              <a:t>看看</a:t>
            </a:r>
            <a:endParaRPr lang="zh-CN" altLang="en-US"/>
          </a:p>
          <a:p>
            <a:endParaRPr lang="zh-CN" altLang="en-US"/>
          </a:p>
          <a:p>
            <a:r>
              <a:rPr lang="zh-CN" altLang="en-US"/>
              <a:t>分一分哪些是</a:t>
            </a:r>
            <a:r>
              <a:rPr lang="en-US" altLang="zh-CN"/>
              <a:t>XR specific</a:t>
            </a:r>
            <a:endParaRPr lang="en-US" altLang="zh-CN"/>
          </a:p>
          <a:p>
            <a:endParaRPr lang="zh-CN" altLang="en-US"/>
          </a:p>
          <a:p>
            <a:r>
              <a:rPr lang="zh-CN" altLang="en-US"/>
              <a:t>动态的分离渲染可行性；实现</a:t>
            </a:r>
            <a:r>
              <a:rPr lang="zh-CN" altLang="en-US"/>
              <a:t>上</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92" name=""/>
        <p:cNvGrpSpPr/>
        <p:nvPr/>
      </p:nvGrpSpPr>
      <p:grpSpPr/>
      <p:sp>
        <p:nvSpPr>
          <p:cNvPr id="1048718" name="幻灯片图像占位符 1"/>
          <p:cNvSpPr/>
          <p:nvPr>
            <p:ph type="sldImg" idx="2"/>
          </p:nvPr>
        </p:nvSpPr>
        <p:spPr/>
      </p:sp>
      <p:sp>
        <p:nvSpPr>
          <p:cNvPr id="1048719"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endParaRPr lang="en-GB" altLang="en-US" sz="800" dirty="0">
              <a:ln w="0"/>
              <a:latin typeface="Calibri" panose="020F0502020204030204" pitchFamily="34" charset="0"/>
            </a:endParaRPr>
          </a:p>
        </p:txBody>
      </p:sp>
      <p:pic>
        <p:nvPicPr>
          <p:cNvPr id="1031" name="Pictur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50" y="73025"/>
            <a:ext cx="3553558"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panose="020B0604020202020204"/>
              </a:rPr>
              <a:t>3GPP TSG-SA WG6 Meeting #</a:t>
            </a:r>
            <a:r>
              <a:rPr lang="sv-SE" altLang="en-US" sz="1200" b="1" dirty="0" smtClean="0">
                <a:latin typeface="Arial" panose="020B0604020202020204"/>
              </a:rPr>
              <a:t>55</a:t>
            </a:r>
            <a:endParaRPr lang="sv-SE" altLang="en-US" sz="1200" b="1" dirty="0">
              <a:latin typeface="Arial" panose="020B0604020202020204"/>
            </a:endParaRPr>
          </a:p>
          <a:p>
            <a:pPr eaLnBrk="1" hangingPunct="1">
              <a:defRPr/>
            </a:pPr>
            <a:r>
              <a:rPr lang="en-GB" altLang="en-US" sz="1200" b="1" dirty="0" smtClean="0">
                <a:latin typeface="Arial" panose="020B0604020202020204"/>
              </a:rPr>
              <a:t>Berlin, Germany 22</a:t>
            </a:r>
            <a:r>
              <a:rPr lang="en-GB" altLang="en-US" sz="1200" b="1" baseline="30000" dirty="0" smtClean="0">
                <a:latin typeface="Arial" panose="020B0604020202020204"/>
              </a:rPr>
              <a:t>nd</a:t>
            </a:r>
            <a:r>
              <a:rPr lang="en-GB" altLang="en-US" sz="1200" b="1" dirty="0" smtClean="0">
                <a:latin typeface="Arial" panose="020B0604020202020204"/>
              </a:rPr>
              <a:t> May </a:t>
            </a:r>
            <a:r>
              <a:rPr lang="en-GB" altLang="en-US" sz="1200" b="1" dirty="0">
                <a:latin typeface="Arial" panose="020B0604020202020204"/>
              </a:rPr>
              <a:t>– </a:t>
            </a:r>
            <a:r>
              <a:rPr lang="en-GB" altLang="en-US" sz="1200" b="1" dirty="0" smtClean="0">
                <a:latin typeface="Arial" panose="020B0604020202020204"/>
              </a:rPr>
              <a:t>26</a:t>
            </a:r>
            <a:r>
              <a:rPr lang="en-GB" altLang="en-US" sz="1200" b="1" baseline="30000" dirty="0" smtClean="0">
                <a:latin typeface="Arial" panose="020B0604020202020204"/>
              </a:rPr>
              <a:t>th</a:t>
            </a:r>
            <a:r>
              <a:rPr lang="en-GB" altLang="en-US" sz="1200" b="1" baseline="0" dirty="0" smtClean="0">
                <a:latin typeface="Arial" panose="020B0604020202020204"/>
              </a:rPr>
              <a:t> </a:t>
            </a:r>
            <a:r>
              <a:rPr lang="en-GB" altLang="en-US" sz="1200" b="1" dirty="0" smtClean="0">
                <a:latin typeface="Arial" panose="020B0604020202020204"/>
              </a:rPr>
              <a:t>May </a:t>
            </a:r>
            <a:r>
              <a:rPr lang="en-GB" altLang="en-US" sz="1200" b="1" dirty="0">
                <a:latin typeface="Arial" panose="020B0604020202020204"/>
              </a:rPr>
              <a:t>2023</a:t>
            </a:r>
            <a:endParaRPr lang="en-US" altLang="en-US" sz="1200" b="1" dirty="0">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tags" Target="../tags/tag1.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47888" y="1709738"/>
            <a:ext cx="7886700" cy="2852737"/>
          </a:xfrm>
        </p:spPr>
        <p:txBody>
          <a:bodyPr/>
          <a:lstStyle/>
          <a:p>
            <a:pPr eaLnBrk="1" hangingPunct="1"/>
            <a:r>
              <a:rPr lang="en-GB" altLang="en-US" dirty="0" smtClean="0"/>
              <a:t>SA6 Rel-19:</a:t>
            </a:r>
            <a:br>
              <a:rPr lang="en-GB" altLang="en-US" dirty="0" smtClean="0"/>
            </a:br>
            <a:r>
              <a:rPr lang="en-US" altLang="zh-CN" sz="4800" kern="0" noProof="0" dirty="0" smtClean="0">
                <a:ln>
                  <a:noFill/>
                </a:ln>
                <a:solidFill>
                  <a:schemeClr val="tx1"/>
                </a:solidFill>
                <a:uLnTx/>
                <a:uFillTx/>
                <a:sym typeface="+mn-ea"/>
              </a:rPr>
              <a:t>Discussion on Network enabler for XR services </a:t>
            </a:r>
            <a:endParaRPr lang="en-US" altLang="zh-CN" sz="4800" kern="0" noProof="0" dirty="0" smtClean="0">
              <a:ln>
                <a:noFill/>
              </a:ln>
              <a:solidFill>
                <a:schemeClr val="tx1"/>
              </a:solidFill>
              <a:uLnTx/>
              <a:uFillTx/>
              <a:sym typeface="+mn-ea"/>
            </a:endParaRPr>
          </a:p>
        </p:txBody>
      </p:sp>
      <p:sp>
        <p:nvSpPr>
          <p:cNvPr id="5123" name="Text Placeholder 2"/>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smtClean="0"/>
              <a:t>May, 2023</a:t>
            </a:r>
            <a:endParaRPr lang="en-GB" altLang="en-US" dirty="0" smtClean="0"/>
          </a:p>
          <a:p>
            <a:pPr marL="0" indent="0" eaLnBrk="1" hangingPunct="1">
              <a:buNone/>
            </a:pPr>
            <a:r>
              <a:rPr lang="en-US" altLang="en-GB" sz="2000" dirty="0" smtClean="0"/>
              <a:t>Shaowen Zheng</a:t>
            </a:r>
            <a:r>
              <a:rPr lang="en-GB" altLang="en-US" sz="2000" dirty="0" smtClean="0"/>
              <a:t> (</a:t>
            </a:r>
            <a:r>
              <a:rPr lang="en-US" altLang="en-GB" sz="2000" dirty="0" smtClean="0"/>
              <a:t>CMCC</a:t>
            </a:r>
            <a:r>
              <a:rPr lang="en-GB" altLang="en-US" sz="2000" dirty="0" smtClean="0"/>
              <a:t>)</a:t>
            </a:r>
            <a:endParaRPr lang="en-GB" altLang="en-US" sz="20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a:t>Outline</a:t>
            </a:r>
            <a:endParaRPr lang="en-GB" altLang="en-US"/>
          </a:p>
        </p:txBody>
      </p:sp>
      <p:sp>
        <p:nvSpPr>
          <p:cNvPr id="6147" name="Content Placeholder 2"/>
          <p:cNvSpPr>
            <a:spLocks noGrp="1"/>
          </p:cNvSpPr>
          <p:nvPr>
            <p:ph idx="1"/>
          </p:nvPr>
        </p:nvSpPr>
        <p:spPr/>
        <p:txBody>
          <a:bodyPr/>
          <a:lstStyle/>
          <a:p>
            <a:r>
              <a:rPr lang="en-US" altLang="zh-CN" dirty="0">
                <a:ea typeface="宋体" panose="02010600030101010101" pitchFamily="2" charset="-122"/>
                <a:sym typeface="+mn-ea"/>
              </a:rPr>
              <a:t>Background and motivation </a:t>
            </a:r>
            <a:endParaRPr lang="zh-CN" altLang="en-US"/>
          </a:p>
          <a:p>
            <a:r>
              <a:rPr lang="en-US" altLang="zh-CN" dirty="0">
                <a:ea typeface="宋体" panose="02010600030101010101" pitchFamily="2" charset="-122"/>
                <a:sym typeface="+mn-ea"/>
              </a:rPr>
              <a:t>Potential u</a:t>
            </a:r>
            <a:r>
              <a:rPr lang="en-US" altLang="en-US" dirty="0" smtClean="0"/>
              <a:t>se case</a:t>
            </a:r>
            <a:endParaRPr lang="en-US" altLang="en-US" dirty="0" smtClean="0"/>
          </a:p>
          <a:p>
            <a:r>
              <a:rPr lang="en-US" altLang="zh-CN" dirty="0">
                <a:ea typeface="宋体" panose="02010600030101010101" pitchFamily="2" charset="-122"/>
                <a:sym typeface="+mn-ea"/>
              </a:rPr>
              <a:t>Potential </a:t>
            </a:r>
            <a:r>
              <a:rPr lang="en-US" altLang="en-US" dirty="0" smtClean="0"/>
              <a:t>Objective</a:t>
            </a:r>
            <a:endParaRPr lang="en-US" altLang="en-US" dirty="0" smtClean="0"/>
          </a:p>
          <a:p>
            <a:endParaRPr lang="en-US" altLang="en-US"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p:sp>
        <p:nvSpPr>
          <p:cNvPr id="1048602" name="标题 1"/>
          <p:cNvSpPr>
            <a:spLocks noGrp="1"/>
          </p:cNvSpPr>
          <p:nvPr>
            <p:ph type="title"/>
          </p:nvPr>
        </p:nvSpPr>
        <p:spPr/>
        <p:txBody>
          <a:bodyPr/>
          <a:p>
            <a:r>
              <a:rPr lang="en-US" altLang="zh-CN" dirty="0">
                <a:ea typeface="宋体" panose="02010600030101010101" pitchFamily="2" charset="-122"/>
                <a:sym typeface="+mn-ea"/>
              </a:rPr>
              <a:t>Background and motivation </a:t>
            </a:r>
            <a:endParaRPr lang="zh-CN" altLang="en-US"/>
          </a:p>
        </p:txBody>
      </p:sp>
      <p:sp>
        <p:nvSpPr>
          <p:cNvPr id="1048603" name="矩形 3"/>
          <p:cNvSpPr/>
          <p:nvPr/>
        </p:nvSpPr>
        <p:spPr>
          <a:xfrm>
            <a:off x="1136650" y="1769110"/>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4" name="文本框 4"/>
          <p:cNvSpPr txBox="1"/>
          <p:nvPr/>
        </p:nvSpPr>
        <p:spPr>
          <a:xfrm>
            <a:off x="1532255" y="1769110"/>
            <a:ext cx="1407795" cy="275590"/>
          </a:xfrm>
          <a:prstGeom prst="rect">
            <a:avLst/>
          </a:prstGeom>
          <a:noFill/>
        </p:spPr>
        <p:txBody>
          <a:bodyPr wrap="square" rtlCol="0">
            <a:spAutoFit/>
          </a:bodyPr>
          <a:p>
            <a:pPr algn="ctr"/>
            <a:r>
              <a:rPr lang="en-US" altLang="zh-CN" sz="1200" b="1">
                <a:solidFill>
                  <a:srgbClr val="FF0000"/>
                </a:solidFill>
              </a:rPr>
              <a:t>SA1</a:t>
            </a:r>
            <a:endParaRPr lang="en-US" altLang="zh-CN" sz="1200" b="1">
              <a:solidFill>
                <a:srgbClr val="FF0000"/>
              </a:solidFill>
            </a:endParaRPr>
          </a:p>
        </p:txBody>
      </p:sp>
      <p:sp>
        <p:nvSpPr>
          <p:cNvPr id="1048609" name="文本框 11"/>
          <p:cNvSpPr txBox="1"/>
          <p:nvPr/>
        </p:nvSpPr>
        <p:spPr>
          <a:xfrm>
            <a:off x="1136650" y="2441575"/>
            <a:ext cx="2590800" cy="521970"/>
          </a:xfrm>
          <a:prstGeom prst="rect">
            <a:avLst/>
          </a:prstGeom>
          <a:noFill/>
        </p:spPr>
        <p:txBody>
          <a:bodyPr wrap="square" rtlCol="0" anchor="t">
            <a:spAutoFit/>
          </a:bodyPr>
          <a:p>
            <a:pPr>
              <a:buClrTx/>
              <a:buSzTx/>
              <a:buFontTx/>
            </a:pPr>
            <a:r>
              <a:rPr lang="en-US" sz="1400" b="1">
                <a:latin typeface="Times New Roman" panose="02020603050405020304" pitchFamily="18" charset="0"/>
                <a:sym typeface="+mn-ea"/>
              </a:rPr>
              <a:t> R17: tactile and multi-modal communication service </a:t>
            </a:r>
            <a:endParaRPr lang="en-US" sz="1400" b="1">
              <a:latin typeface="Times New Roman" panose="02020603050405020304" pitchFamily="18" charset="0"/>
              <a:sym typeface="+mn-ea"/>
            </a:endParaRPr>
          </a:p>
        </p:txBody>
      </p:sp>
      <p:sp>
        <p:nvSpPr>
          <p:cNvPr id="1048610" name="文本框 12"/>
          <p:cNvSpPr txBox="1"/>
          <p:nvPr/>
        </p:nvSpPr>
        <p:spPr>
          <a:xfrm>
            <a:off x="1136650" y="3857625"/>
            <a:ext cx="1725930" cy="306705"/>
          </a:xfrm>
          <a:prstGeom prst="rect">
            <a:avLst/>
          </a:prstGeom>
          <a:noFill/>
        </p:spPr>
        <p:txBody>
          <a:bodyPr wrap="square" rtlCol="0" anchor="t">
            <a:spAutoFit/>
          </a:bodyPr>
          <a:p>
            <a:r>
              <a:rPr lang="en-US" sz="1400" b="1">
                <a:latin typeface="Times New Roman" panose="02020603050405020304" pitchFamily="18" charset="0"/>
                <a:sym typeface="+mn-ea"/>
              </a:rPr>
              <a:t> R18: FS_Metaverse</a:t>
            </a:r>
            <a:r>
              <a:rPr lang="en-US" sz="1400">
                <a:latin typeface="Times New Roman" panose="02020603050405020304" pitchFamily="18" charset="0"/>
                <a:sym typeface="+mn-ea"/>
              </a:rPr>
              <a:t> </a:t>
            </a:r>
            <a:endParaRPr lang="en-US" altLang="en-US" sz="1400">
              <a:latin typeface="Times New Roman" panose="02020603050405020304" pitchFamily="18" charset="0"/>
              <a:sym typeface="+mn-ea"/>
            </a:endParaRPr>
          </a:p>
        </p:txBody>
      </p:sp>
      <p:cxnSp>
        <p:nvCxnSpPr>
          <p:cNvPr id="3145728" name="AutoShape 17"/>
          <p:cNvCxnSpPr>
            <a:cxnSpLocks noChangeShapeType="1"/>
          </p:cNvCxnSpPr>
          <p:nvPr/>
        </p:nvCxnSpPr>
        <p:spPr bwMode="auto">
          <a:xfrm rot="5400000">
            <a:off x="1302385" y="1927225"/>
            <a:ext cx="680720" cy="869950"/>
          </a:xfrm>
          <a:prstGeom prst="bentConnector4">
            <a:avLst>
              <a:gd name="adj1" fmla="val 36482"/>
              <a:gd name="adj2" fmla="val 135920"/>
            </a:avLst>
          </a:prstGeom>
          <a:noFill/>
          <a:ln w="6350">
            <a:solidFill>
              <a:srgbClr val="BBBCBC"/>
            </a:solidFill>
            <a:miter lim="800000"/>
            <a:headEnd type="none" w="sm" len="sm"/>
            <a:tailEnd type="none" w="med" len="lg"/>
          </a:ln>
        </p:spPr>
      </p:cxnSp>
      <p:cxnSp>
        <p:nvCxnSpPr>
          <p:cNvPr id="3145729" name="AutoShape 17"/>
          <p:cNvCxnSpPr>
            <a:cxnSpLocks noChangeShapeType="1"/>
            <a:stCxn id="1048609" idx="1"/>
            <a:endCxn id="1048610" idx="1"/>
          </p:cNvCxnSpPr>
          <p:nvPr/>
        </p:nvCxnSpPr>
        <p:spPr bwMode="auto">
          <a:xfrm rot="10800000" flipH="1" flipV="1">
            <a:off x="1136650" y="2702560"/>
            <a:ext cx="3175" cy="1308735"/>
          </a:xfrm>
          <a:prstGeom prst="bentConnector3">
            <a:avLst>
              <a:gd name="adj1" fmla="val -7500000"/>
            </a:avLst>
          </a:prstGeom>
          <a:noFill/>
          <a:ln w="6350">
            <a:solidFill>
              <a:srgbClr val="BBBCBC"/>
            </a:solidFill>
            <a:miter lim="800000"/>
            <a:headEnd type="none" w="sm" len="sm"/>
            <a:tailEnd type="none" w="med" len="lg"/>
          </a:ln>
        </p:spPr>
      </p:cxnSp>
      <p:cxnSp>
        <p:nvCxnSpPr>
          <p:cNvPr id="3145731" name="AutoShape 9"/>
          <p:cNvCxnSpPr>
            <a:cxnSpLocks noChangeShapeType="1"/>
          </p:cNvCxnSpPr>
          <p:nvPr/>
        </p:nvCxnSpPr>
        <p:spPr bwMode="auto">
          <a:xfrm flipV="1">
            <a:off x="2006600" y="1562735"/>
            <a:ext cx="3685540" cy="207010"/>
          </a:xfrm>
          <a:prstGeom prst="bentConnector3">
            <a:avLst>
              <a:gd name="adj1" fmla="val 610"/>
            </a:avLst>
          </a:prstGeom>
          <a:noFill/>
          <a:ln w="6350">
            <a:solidFill>
              <a:srgbClr val="BBBCBC"/>
            </a:solidFill>
            <a:miter lim="800000"/>
          </a:ln>
        </p:spPr>
      </p:cxnSp>
      <p:cxnSp>
        <p:nvCxnSpPr>
          <p:cNvPr id="3145732" name="AutoShape 10"/>
          <p:cNvCxnSpPr>
            <a:cxnSpLocks noChangeShapeType="1"/>
          </p:cNvCxnSpPr>
          <p:nvPr/>
        </p:nvCxnSpPr>
        <p:spPr bwMode="auto">
          <a:xfrm>
            <a:off x="5689600" y="1563370"/>
            <a:ext cx="3580765" cy="206375"/>
          </a:xfrm>
          <a:prstGeom prst="bentConnector3">
            <a:avLst>
              <a:gd name="adj1" fmla="val 99348"/>
            </a:avLst>
          </a:prstGeom>
          <a:noFill/>
          <a:ln w="6350">
            <a:solidFill>
              <a:srgbClr val="BBBCBC"/>
            </a:solidFill>
            <a:miter lim="800000"/>
          </a:ln>
        </p:spPr>
      </p:cxnSp>
      <p:cxnSp>
        <p:nvCxnSpPr>
          <p:cNvPr id="3145733" name="AutoShape 17"/>
          <p:cNvCxnSpPr>
            <a:cxnSpLocks noChangeShapeType="1"/>
          </p:cNvCxnSpPr>
          <p:nvPr/>
        </p:nvCxnSpPr>
        <p:spPr bwMode="gray">
          <a:xfrm flipV="1">
            <a:off x="6009640" y="1563370"/>
            <a:ext cx="4445" cy="206375"/>
          </a:xfrm>
          <a:prstGeom prst="straightConnector1">
            <a:avLst/>
          </a:prstGeom>
          <a:noFill/>
          <a:ln w="6350">
            <a:solidFill>
              <a:srgbClr val="BBBCBC"/>
            </a:solidFill>
            <a:round/>
          </a:ln>
        </p:spPr>
      </p:cxnSp>
      <p:cxnSp>
        <p:nvCxnSpPr>
          <p:cNvPr id="3145734" name="AutoShape 17"/>
          <p:cNvCxnSpPr>
            <a:cxnSpLocks noChangeShapeType="1"/>
          </p:cNvCxnSpPr>
          <p:nvPr/>
        </p:nvCxnSpPr>
        <p:spPr bwMode="auto">
          <a:xfrm rot="5400000">
            <a:off x="4862195" y="1790700"/>
            <a:ext cx="680720" cy="869950"/>
          </a:xfrm>
          <a:prstGeom prst="bentConnector4">
            <a:avLst>
              <a:gd name="adj1" fmla="val 59794"/>
              <a:gd name="adj2" fmla="val 135920"/>
            </a:avLst>
          </a:prstGeom>
          <a:noFill/>
          <a:ln w="6350">
            <a:solidFill>
              <a:srgbClr val="BBBCBC"/>
            </a:solidFill>
            <a:miter lim="800000"/>
            <a:headEnd type="none" w="sm" len="sm"/>
            <a:tailEnd type="none" w="med" len="lg"/>
          </a:ln>
        </p:spPr>
      </p:cxnSp>
      <p:cxnSp>
        <p:nvCxnSpPr>
          <p:cNvPr id="3145735" name="AutoShape 17"/>
          <p:cNvCxnSpPr>
            <a:cxnSpLocks noChangeShapeType="1"/>
          </p:cNvCxnSpPr>
          <p:nvPr/>
        </p:nvCxnSpPr>
        <p:spPr bwMode="auto">
          <a:xfrm rot="5400000">
            <a:off x="8528685" y="1790700"/>
            <a:ext cx="680720" cy="869950"/>
          </a:xfrm>
          <a:prstGeom prst="bentConnector4">
            <a:avLst>
              <a:gd name="adj1" fmla="val 62873"/>
              <a:gd name="adj2" fmla="val 135920"/>
            </a:avLst>
          </a:prstGeom>
          <a:noFill/>
          <a:ln w="6350">
            <a:solidFill>
              <a:srgbClr val="BBBCBC"/>
            </a:solidFill>
            <a:miter lim="800000"/>
            <a:headEnd type="none" w="sm" len="sm"/>
            <a:tailEnd type="none" w="med" len="lg"/>
          </a:ln>
        </p:spPr>
      </p:cxnSp>
      <p:cxnSp>
        <p:nvCxnSpPr>
          <p:cNvPr id="3145736" name="AutoShape 17"/>
          <p:cNvCxnSpPr>
            <a:cxnSpLocks noChangeShapeType="1"/>
          </p:cNvCxnSpPr>
          <p:nvPr/>
        </p:nvCxnSpPr>
        <p:spPr bwMode="auto">
          <a:xfrm rot="10800000" flipH="1" flipV="1">
            <a:off x="8467090" y="3060490"/>
            <a:ext cx="4445" cy="1368000"/>
          </a:xfrm>
          <a:prstGeom prst="bentConnector3">
            <a:avLst>
              <a:gd name="adj1" fmla="val -7500000"/>
            </a:avLst>
          </a:prstGeom>
          <a:noFill/>
          <a:ln w="6350">
            <a:solidFill>
              <a:srgbClr val="BBBCBC"/>
            </a:solidFill>
            <a:miter lim="800000"/>
            <a:headEnd type="none" w="sm" len="sm"/>
            <a:tailEnd type="none" w="med" len="lg"/>
          </a:ln>
        </p:spPr>
      </p:cxnSp>
      <p:sp>
        <p:nvSpPr>
          <p:cNvPr id="1048612" name="文本框 27"/>
          <p:cNvSpPr txBox="1"/>
          <p:nvPr/>
        </p:nvSpPr>
        <p:spPr>
          <a:xfrm>
            <a:off x="4767580" y="2441575"/>
            <a:ext cx="2203450" cy="306705"/>
          </a:xfrm>
          <a:prstGeom prst="rect">
            <a:avLst/>
          </a:prstGeom>
          <a:noFill/>
        </p:spPr>
        <p:txBody>
          <a:bodyPr wrap="square" rtlCol="0" anchor="t">
            <a:spAutoFit/>
          </a:bodyPr>
          <a:p>
            <a:pPr>
              <a:buClrTx/>
              <a:buSzTx/>
              <a:buFontTx/>
            </a:pPr>
            <a:r>
              <a:rPr lang="en-US" sz="1400" b="1">
                <a:latin typeface="Times New Roman" panose="02020603050405020304" pitchFamily="18" charset="0"/>
                <a:sym typeface="+mn-ea"/>
              </a:rPr>
              <a:t> R18: XRM</a:t>
            </a:r>
            <a:endParaRPr lang="en-US" sz="1400" b="1">
              <a:latin typeface="Times New Roman" panose="02020603050405020304" pitchFamily="18" charset="0"/>
              <a:sym typeface="+mn-ea"/>
            </a:endParaRPr>
          </a:p>
        </p:txBody>
      </p:sp>
      <p:sp>
        <p:nvSpPr>
          <p:cNvPr id="1048613" name="文本框 28"/>
          <p:cNvSpPr txBox="1"/>
          <p:nvPr/>
        </p:nvSpPr>
        <p:spPr>
          <a:xfrm>
            <a:off x="8655685" y="3352165"/>
            <a:ext cx="1948180"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FS_SmarTAR</a:t>
            </a:r>
            <a:r>
              <a:rPr lang="en-US" sz="1400">
                <a:latin typeface="Times New Roman" panose="02020603050405020304" pitchFamily="18" charset="0"/>
                <a:sym typeface="+mn-ea"/>
              </a:rPr>
              <a:t> </a:t>
            </a:r>
            <a:endParaRPr lang="en-US" altLang="en-US" sz="1400">
              <a:latin typeface="Times New Roman" panose="02020603050405020304" pitchFamily="18" charset="0"/>
              <a:sym typeface="+mn-ea"/>
            </a:endParaRPr>
          </a:p>
        </p:txBody>
      </p:sp>
      <p:sp>
        <p:nvSpPr>
          <p:cNvPr id="1048614" name="文本框 29"/>
          <p:cNvSpPr txBox="1"/>
          <p:nvPr/>
        </p:nvSpPr>
        <p:spPr>
          <a:xfrm>
            <a:off x="8655685" y="4262755"/>
            <a:ext cx="1605280"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MeCAR</a:t>
            </a:r>
            <a:endParaRPr lang="en-US" altLang="en-US" sz="1400">
              <a:latin typeface="Times New Roman" panose="02020603050405020304" pitchFamily="18" charset="0"/>
              <a:sym typeface="+mn-ea"/>
            </a:endParaRPr>
          </a:p>
        </p:txBody>
      </p:sp>
      <p:sp>
        <p:nvSpPr>
          <p:cNvPr id="1048617" name="文本框 32"/>
          <p:cNvSpPr txBox="1"/>
          <p:nvPr/>
        </p:nvSpPr>
        <p:spPr>
          <a:xfrm>
            <a:off x="8655685" y="3807460"/>
            <a:ext cx="2304415"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SR_MSE</a:t>
            </a:r>
            <a:endParaRPr lang="en-US" altLang="en-US" sz="1400">
              <a:latin typeface="Times New Roman" panose="02020603050405020304" pitchFamily="18" charset="0"/>
              <a:sym typeface="+mn-ea"/>
            </a:endParaRPr>
          </a:p>
        </p:txBody>
      </p:sp>
      <p:sp>
        <p:nvSpPr>
          <p:cNvPr id="1048622" name="文本框 37"/>
          <p:cNvSpPr txBox="1"/>
          <p:nvPr/>
        </p:nvSpPr>
        <p:spPr>
          <a:xfrm>
            <a:off x="8655685" y="2441575"/>
            <a:ext cx="1409700" cy="306705"/>
          </a:xfrm>
          <a:prstGeom prst="rect">
            <a:avLst/>
          </a:prstGeom>
          <a:noFill/>
        </p:spPr>
        <p:txBody>
          <a:bodyPr wrap="square" rtlCol="0" anchor="t">
            <a:spAutoFit/>
          </a:bodyPr>
          <a:p>
            <a:r>
              <a:rPr lang="en-US" sz="1400" b="1">
                <a:latin typeface="Times New Roman" panose="02020603050405020304" pitchFamily="18" charset="0"/>
                <a:sym typeface="+mn-ea"/>
              </a:rPr>
              <a:t> R16: </a:t>
            </a:r>
            <a:r>
              <a:rPr lang="en-US" sz="1400">
                <a:latin typeface="Times New Roman" panose="02020603050405020304" pitchFamily="18" charset="0"/>
                <a:sym typeface="+mn-ea"/>
              </a:rPr>
              <a:t>FS_5GXR </a:t>
            </a:r>
            <a:endParaRPr lang="en-US" altLang="en-US" sz="1400">
              <a:latin typeface="Times New Roman" panose="02020603050405020304" pitchFamily="18" charset="0"/>
              <a:sym typeface="+mn-ea"/>
            </a:endParaRPr>
          </a:p>
        </p:txBody>
      </p:sp>
      <p:sp>
        <p:nvSpPr>
          <p:cNvPr id="1048623" name="文本框 38"/>
          <p:cNvSpPr txBox="1"/>
          <p:nvPr/>
        </p:nvSpPr>
        <p:spPr>
          <a:xfrm>
            <a:off x="8655685" y="2896870"/>
            <a:ext cx="2797810" cy="306705"/>
          </a:xfrm>
          <a:prstGeom prst="rect">
            <a:avLst/>
          </a:prstGeom>
          <a:noFill/>
        </p:spPr>
        <p:txBody>
          <a:bodyPr wrap="square" rtlCol="0" anchor="t">
            <a:spAutoFit/>
          </a:bodyPr>
          <a:p>
            <a:r>
              <a:rPr lang="en-US" sz="1400" b="1">
                <a:latin typeface="Times New Roman" panose="02020603050405020304" pitchFamily="18" charset="0"/>
                <a:sym typeface="+mn-ea"/>
              </a:rPr>
              <a:t> R17: </a:t>
            </a:r>
            <a:r>
              <a:rPr lang="en-US" sz="1400">
                <a:latin typeface="Times New Roman" panose="02020603050405020304" pitchFamily="18" charset="0"/>
                <a:sym typeface="+mn-ea"/>
              </a:rPr>
              <a:t>FS_ 5GSTAR</a:t>
            </a:r>
            <a:endParaRPr lang="en-US" altLang="en-US" sz="1400">
              <a:latin typeface="Times New Roman" panose="02020603050405020304" pitchFamily="18" charset="0"/>
              <a:sym typeface="+mn-ea"/>
            </a:endParaRPr>
          </a:p>
        </p:txBody>
      </p:sp>
      <p:cxnSp>
        <p:nvCxnSpPr>
          <p:cNvPr id="3145738" name="AutoShape 17"/>
          <p:cNvCxnSpPr>
            <a:cxnSpLocks noChangeShapeType="1"/>
          </p:cNvCxnSpPr>
          <p:nvPr/>
        </p:nvCxnSpPr>
        <p:spPr bwMode="auto">
          <a:xfrm rot="10800000" flipH="1" flipV="1">
            <a:off x="8455025" y="2567930"/>
            <a:ext cx="4445" cy="936000"/>
          </a:xfrm>
          <a:prstGeom prst="bentConnector3">
            <a:avLst>
              <a:gd name="adj1" fmla="val -7500000"/>
            </a:avLst>
          </a:prstGeom>
          <a:noFill/>
          <a:ln w="6350">
            <a:solidFill>
              <a:srgbClr val="BBBCBC"/>
            </a:solidFill>
            <a:miter lim="800000"/>
            <a:headEnd type="none" w="sm" len="sm"/>
            <a:tailEnd type="none" w="med" len="lg"/>
          </a:ln>
        </p:spPr>
      </p:cxnSp>
      <p:cxnSp>
        <p:nvCxnSpPr>
          <p:cNvPr id="3145739" name="AutoShape 17"/>
          <p:cNvCxnSpPr>
            <a:cxnSpLocks noChangeShapeType="1"/>
          </p:cNvCxnSpPr>
          <p:nvPr/>
        </p:nvCxnSpPr>
        <p:spPr bwMode="auto">
          <a:xfrm rot="10800000" flipH="1" flipV="1">
            <a:off x="8462645" y="3077640"/>
            <a:ext cx="4445" cy="900000"/>
          </a:xfrm>
          <a:prstGeom prst="bentConnector3">
            <a:avLst>
              <a:gd name="adj1" fmla="val -7500000"/>
            </a:avLst>
          </a:prstGeom>
          <a:noFill/>
          <a:ln w="6350">
            <a:solidFill>
              <a:srgbClr val="BBBCBC"/>
            </a:solidFill>
            <a:miter lim="800000"/>
            <a:headEnd type="none" w="sm" len="sm"/>
            <a:tailEnd type="none" w="med" len="lg"/>
          </a:ln>
        </p:spPr>
      </p:cxnSp>
      <p:sp>
        <p:nvSpPr>
          <p:cNvPr id="1048624" name="文本框 41"/>
          <p:cNvSpPr txBox="1"/>
          <p:nvPr/>
        </p:nvSpPr>
        <p:spPr>
          <a:xfrm>
            <a:off x="1141095" y="2848610"/>
            <a:ext cx="2585720" cy="953135"/>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provide policy(ies) for flows associated with an application</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apply 3rd party provided policy(ies). </a:t>
            </a:r>
            <a:endParaRPr lang="en-US" altLang="en-US" sz="1400">
              <a:latin typeface="Times New Roman" panose="02020603050405020304" pitchFamily="18" charset="0"/>
              <a:sym typeface="+mn-ea"/>
            </a:endParaRPr>
          </a:p>
        </p:txBody>
      </p:sp>
      <p:sp>
        <p:nvSpPr>
          <p:cNvPr id="1048625" name="文本框 42"/>
          <p:cNvSpPr txBox="1"/>
          <p:nvPr/>
        </p:nvSpPr>
        <p:spPr>
          <a:xfrm>
            <a:off x="1141095" y="4077335"/>
            <a:ext cx="2844165" cy="1168400"/>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precise location triggered information provisioning,</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management of the spatial anchor  </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management of the digital assets </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altLang="zh-CN" sz="1400"/>
              <a:t>...</a:t>
            </a:r>
            <a:endParaRPr lang="en-US" altLang="zh-CN" sz="1400"/>
          </a:p>
        </p:txBody>
      </p:sp>
      <p:sp>
        <p:nvSpPr>
          <p:cNvPr id="1048627" name="文本框 44"/>
          <p:cNvSpPr txBox="1"/>
          <p:nvPr/>
        </p:nvSpPr>
        <p:spPr>
          <a:xfrm>
            <a:off x="4446905" y="2835275"/>
            <a:ext cx="2850515" cy="2461260"/>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AF information provisioning: common ID, PDU Set related assistance information including PDU Set QoS parameters, Burst periodicity, Description of Service Protocol.</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Network information exposure: congestion level information, Data rate, delay difference and round trip delay of QoS flow, Estimated bandwidth.</a:t>
            </a:r>
            <a:endParaRPr lang="en-US" altLang="en-US" sz="1400">
              <a:latin typeface="Times New Roman" panose="02020603050405020304" pitchFamily="18" charset="0"/>
              <a:sym typeface="+mn-ea"/>
            </a:endParaRPr>
          </a:p>
        </p:txBody>
      </p:sp>
      <p:sp>
        <p:nvSpPr>
          <p:cNvPr id="1048628" name="文本框 47"/>
          <p:cNvSpPr txBox="1"/>
          <p:nvPr/>
        </p:nvSpPr>
        <p:spPr>
          <a:xfrm>
            <a:off x="362585" y="5489575"/>
            <a:ext cx="11269345" cy="737235"/>
          </a:xfrm>
          <a:prstGeom prst="rect">
            <a:avLst/>
          </a:prstGeom>
          <a:solidFill>
            <a:schemeClr val="bg1">
              <a:lumMod val="85000"/>
            </a:schemeClr>
          </a:solidFill>
          <a:ln w="9525">
            <a:noFill/>
          </a:ln>
        </p:spPr>
        <p:txBody>
          <a:bodyPr wrap="square">
            <a:spAutoFit/>
          </a:bodyPr>
          <a:p>
            <a:pPr marL="0" lvl="1" indent="-342900" algn="l">
              <a:spcBef>
                <a:spcPct val="20000"/>
              </a:spcBef>
              <a:buClrTx/>
              <a:buSzTx/>
              <a:buFontTx/>
              <a:buBlip>
                <a:blip r:embed="rId1"/>
              </a:buBlip>
            </a:pPr>
            <a:r>
              <a:rPr lang="en-US" altLang="zh-CN" sz="1400" dirty="0">
                <a:latin typeface="+mn-lt"/>
                <a:ea typeface="宋体" panose="02010600030101010101" pitchFamily="2" charset="-122"/>
                <a:sym typeface="+mn-ea"/>
              </a:rPr>
              <a:t>XRM in SA2 studies the key issues, solutions on how to support XR and advanced media services from 3gpp architecture perspective. SA4 focus more on the application layer interaction between the UE and video/audio media service. However, to enable a variety of XR services not limited to video/audio communications , specific support by network enabler layer based on the 3GPP system may be required. </a:t>
            </a:r>
            <a:endParaRPr lang="en-US" altLang="zh-CN" sz="1400" dirty="0">
              <a:latin typeface="+mn-lt"/>
              <a:ea typeface="宋体" panose="02010600030101010101" pitchFamily="2" charset="-122"/>
              <a:sym typeface="+mn-ea"/>
            </a:endParaRPr>
          </a:p>
        </p:txBody>
      </p:sp>
      <p:sp>
        <p:nvSpPr>
          <p:cNvPr id="1048607" name="矩形 9"/>
          <p:cNvSpPr/>
          <p:nvPr/>
        </p:nvSpPr>
        <p:spPr>
          <a:xfrm>
            <a:off x="8047990" y="1769110"/>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8" name="文本框 10"/>
          <p:cNvSpPr txBox="1"/>
          <p:nvPr/>
        </p:nvSpPr>
        <p:spPr>
          <a:xfrm>
            <a:off x="8443595" y="1769110"/>
            <a:ext cx="1407795" cy="275590"/>
          </a:xfrm>
          <a:prstGeom prst="rect">
            <a:avLst/>
          </a:prstGeom>
          <a:noFill/>
        </p:spPr>
        <p:txBody>
          <a:bodyPr wrap="square" rtlCol="0">
            <a:spAutoFit/>
          </a:bodyPr>
          <a:p>
            <a:pPr algn="ctr"/>
            <a:r>
              <a:rPr lang="en-US" altLang="zh-CN" sz="1200" b="1">
                <a:solidFill>
                  <a:srgbClr val="FF0000"/>
                </a:solidFill>
              </a:rPr>
              <a:t>SA4</a:t>
            </a:r>
            <a:endParaRPr lang="en-US" altLang="zh-CN" sz="1200" b="1">
              <a:solidFill>
                <a:srgbClr val="FF0000"/>
              </a:solidFill>
            </a:endParaRPr>
          </a:p>
        </p:txBody>
      </p:sp>
      <p:sp>
        <p:nvSpPr>
          <p:cNvPr id="1048605" name="矩形 5"/>
          <p:cNvSpPr/>
          <p:nvPr/>
        </p:nvSpPr>
        <p:spPr>
          <a:xfrm>
            <a:off x="4446905" y="1769745"/>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6" name="文本框 6"/>
          <p:cNvSpPr txBox="1"/>
          <p:nvPr/>
        </p:nvSpPr>
        <p:spPr>
          <a:xfrm>
            <a:off x="4842510" y="1769745"/>
            <a:ext cx="1407795" cy="275590"/>
          </a:xfrm>
          <a:prstGeom prst="rect">
            <a:avLst/>
          </a:prstGeom>
          <a:noFill/>
        </p:spPr>
        <p:txBody>
          <a:bodyPr wrap="square" rtlCol="0">
            <a:spAutoFit/>
          </a:bodyPr>
          <a:p>
            <a:pPr algn="ctr"/>
            <a:r>
              <a:rPr lang="en-US" altLang="zh-CN" sz="1200" b="1">
                <a:solidFill>
                  <a:srgbClr val="FF0000"/>
                </a:solidFill>
              </a:rPr>
              <a:t>SA2</a:t>
            </a:r>
            <a:endParaRPr lang="en-US" altLang="zh-CN" sz="1200" b="1">
              <a:solidFill>
                <a:srgbClr val="FF0000"/>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p:sp>
        <p:nvSpPr>
          <p:cNvPr id="1048656" name="矩形 15"/>
          <p:cNvSpPr/>
          <p:nvPr/>
        </p:nvSpPr>
        <p:spPr>
          <a:xfrm>
            <a:off x="469900" y="1920875"/>
            <a:ext cx="10961370" cy="2450465"/>
          </a:xfrm>
          <a:prstGeom prst="rect">
            <a:avLst/>
          </a:prstGeom>
          <a:solidFill>
            <a:schemeClr val="bg1">
              <a:lumMod val="85000"/>
            </a:schemeClr>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657" name="标题 1"/>
          <p:cNvSpPr>
            <a:spLocks noGrp="1"/>
          </p:cNvSpPr>
          <p:nvPr>
            <p:ph type="title"/>
          </p:nvPr>
        </p:nvSpPr>
        <p:spPr>
          <a:xfrm>
            <a:off x="838200" y="585470"/>
            <a:ext cx="8976360" cy="1104900"/>
          </a:xfrm>
        </p:spPr>
        <p:txBody>
          <a:bodyPr/>
          <a:p>
            <a:r>
              <a:rPr lang="en-US" altLang="zh-CN" dirty="0">
                <a:ea typeface="宋体" panose="02010600030101010101" pitchFamily="2" charset="-122"/>
                <a:sym typeface="+mn-ea"/>
              </a:rPr>
              <a:t>The tactile and multi-modal communication service</a:t>
            </a:r>
            <a:endParaRPr lang="en-US" altLang="zh-CN" dirty="0">
              <a:ea typeface="宋体" panose="02010600030101010101" pitchFamily="2" charset="-122"/>
              <a:sym typeface="+mn-ea"/>
            </a:endParaRPr>
          </a:p>
        </p:txBody>
      </p:sp>
      <p:pic>
        <p:nvPicPr>
          <p:cNvPr id="2097163" name="内容占位符 -2147482613"/>
          <p:cNvPicPr>
            <a:picLocks noChangeAspect="1"/>
          </p:cNvPicPr>
          <p:nvPr>
            <p:ph idx="1"/>
          </p:nvPr>
        </p:nvPicPr>
        <p:blipFill>
          <a:blip r:embed="rId1"/>
          <a:stretch>
            <a:fillRect/>
          </a:stretch>
        </p:blipFill>
        <p:spPr>
          <a:xfrm>
            <a:off x="8043545" y="2183130"/>
            <a:ext cx="3387725" cy="1706880"/>
          </a:xfrm>
          <a:prstGeom prst="rect">
            <a:avLst/>
          </a:prstGeom>
          <a:noFill/>
          <a:ln w="9525">
            <a:noFill/>
          </a:ln>
        </p:spPr>
      </p:pic>
      <p:sp>
        <p:nvSpPr>
          <p:cNvPr id="1048658" name="文本框 3"/>
          <p:cNvSpPr txBox="1"/>
          <p:nvPr/>
        </p:nvSpPr>
        <p:spPr>
          <a:xfrm>
            <a:off x="469265" y="1929765"/>
            <a:ext cx="7541260" cy="521970"/>
          </a:xfrm>
          <a:prstGeom prst="rect">
            <a:avLst/>
          </a:prstGeom>
          <a:noFill/>
        </p:spPr>
        <p:txBody>
          <a:bodyPr wrap="square" rtlCol="0" anchor="t">
            <a:spAutoFit/>
          </a:bodyPr>
          <a:p>
            <a:pPr>
              <a:spcBef>
                <a:spcPct val="20000"/>
              </a:spcBef>
              <a:buClrTx/>
              <a:buSzTx/>
              <a:buFontTx/>
            </a:pPr>
            <a:r>
              <a:rPr lang="en-US" altLang="zh-CN" sz="1400" dirty="0">
                <a:latin typeface="+mn-lt"/>
                <a:ea typeface="宋体" panose="02010600030101010101" pitchFamily="2" charset="-122"/>
                <a:sym typeface="+mn-ea"/>
              </a:rPr>
              <a:t>The tactile and multi-modal communication service  may include multiple types of flows from multiple type of dervices, e.g. video/audio stream, and haptic or sensor data for more immersive experience </a:t>
            </a:r>
            <a:endParaRPr lang="en-US" altLang="zh-CN" sz="1400" dirty="0">
              <a:latin typeface="+mn-lt"/>
              <a:ea typeface="宋体" panose="02010600030101010101" pitchFamily="2" charset="-122"/>
              <a:sym typeface="+mn-ea"/>
            </a:endParaRPr>
          </a:p>
        </p:txBody>
      </p:sp>
      <p:sp>
        <p:nvSpPr>
          <p:cNvPr id="1048659" name="文本框 4"/>
          <p:cNvSpPr txBox="1"/>
          <p:nvPr/>
        </p:nvSpPr>
        <p:spPr>
          <a:xfrm>
            <a:off x="469900" y="2529205"/>
            <a:ext cx="7541260" cy="1685290"/>
          </a:xfrm>
          <a:prstGeom prst="rect">
            <a:avLst/>
          </a:prstGeom>
          <a:noFill/>
          <a:ln w="9525">
            <a:noFill/>
          </a:ln>
        </p:spPr>
        <p:txBody>
          <a:bodyPr wrap="square">
            <a:spAutoFit/>
          </a:bodyPr>
          <a:p>
            <a:pPr marL="342900" indent="-342900" algn="l">
              <a:spcBef>
                <a:spcPct val="20000"/>
              </a:spcBef>
              <a:buClrTx/>
              <a:buSzTx/>
              <a:buFontTx/>
              <a:buBlip>
                <a:blip r:embed="rId2"/>
              </a:buBlip>
            </a:pPr>
            <a:r>
              <a:rPr lang="en-US" altLang="zh-CN" sz="1400" dirty="0">
                <a:latin typeface="+mn-lt"/>
                <a:ea typeface="宋体" panose="02010600030101010101" pitchFamily="2" charset="-122"/>
              </a:rPr>
              <a:t>Requirement from 22.261 for </a:t>
            </a:r>
            <a:r>
              <a:rPr lang="en-US" altLang="zh-CN" sz="1400" dirty="0">
                <a:latin typeface="+mn-lt"/>
                <a:ea typeface="宋体" panose="02010600030101010101" pitchFamily="2" charset="-122"/>
                <a:sym typeface="+mn-ea"/>
              </a:rPr>
              <a:t>tactile and multi-modal communication service</a:t>
            </a:r>
            <a:r>
              <a:rPr lang="en-US" altLang="zh-CN" sz="1400" dirty="0">
                <a:latin typeface="+mn-lt"/>
                <a:ea typeface="宋体" panose="02010600030101010101" pitchFamily="2" charset="-122"/>
              </a:rPr>
              <a:t>:</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2"/>
              </a:buBlip>
            </a:pPr>
            <a:r>
              <a:rPr lang="en-US" altLang="zh-CN" sz="1400" dirty="0">
                <a:latin typeface="+mn-lt"/>
                <a:ea typeface="宋体" panose="02010600030101010101" pitchFamily="2" charset="-122"/>
              </a:rPr>
              <a:t>The 5G system shall enable an authorized 3rd party to provide policy(ies) for flows associated with an application. The policy may contain e.g. the set of UEs and data flows, the expected QoS handling and associated triggering events, other coordination information.</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2"/>
              </a:buBlip>
            </a:pPr>
            <a:r>
              <a:rPr lang="en-US" altLang="zh-CN" sz="1400" dirty="0">
                <a:latin typeface="+mn-lt"/>
                <a:ea typeface="宋体" panose="02010600030101010101" pitchFamily="2" charset="-122"/>
              </a:rPr>
              <a:t>The 5G system shall support a means to apply 3rd party provided policy(ies) for flows associated with an application. </a:t>
            </a:r>
            <a:endParaRPr lang="en-US" altLang="zh-CN" sz="1400" dirty="0">
              <a:highlight>
                <a:srgbClr val="FFFF00"/>
              </a:highlight>
              <a:latin typeface="+mn-lt"/>
              <a:ea typeface="宋体" panose="02010600030101010101" pitchFamily="2" charset="-122"/>
            </a:endParaRPr>
          </a:p>
        </p:txBody>
      </p:sp>
      <p:sp>
        <p:nvSpPr>
          <p:cNvPr id="1048661" name="文本框 12"/>
          <p:cNvSpPr txBox="1"/>
          <p:nvPr/>
        </p:nvSpPr>
        <p:spPr>
          <a:xfrm>
            <a:off x="439420" y="4496435"/>
            <a:ext cx="11313160" cy="1943735"/>
          </a:xfrm>
          <a:prstGeom prst="rect">
            <a:avLst/>
          </a:prstGeom>
          <a:noFill/>
          <a:ln w="9525">
            <a:noFill/>
          </a:ln>
        </p:spPr>
        <p:txBody>
          <a:bodyPr wrap="square">
            <a:spAutoFit/>
          </a:bodyPr>
          <a:p>
            <a:pPr marL="342900" indent="-342900">
              <a:spcBef>
                <a:spcPct val="20000"/>
              </a:spcBef>
              <a:buClrTx/>
              <a:buSzTx/>
              <a:buFontTx/>
              <a:buBlip>
                <a:blip r:embed="rId2"/>
              </a:buBlip>
            </a:pPr>
            <a:r>
              <a:rPr lang="en-US" altLang="zh-CN" sz="1400" dirty="0">
                <a:latin typeface="+mn-lt"/>
                <a:ea typeface="宋体" panose="02010600030101010101" pitchFamily="2" charset="-122"/>
                <a:sym typeface="+mn-ea"/>
              </a:rPr>
              <a:t>Possible objective:</a:t>
            </a:r>
            <a:endParaRPr lang="en-US" altLang="zh-CN" sz="1400" dirty="0">
              <a:latin typeface="+mn-lt"/>
              <a:ea typeface="宋体" panose="02010600030101010101" pitchFamily="2" charset="-122"/>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Support for 3rd party policy provisioning and management to provide policy(ies) to the 5GC for flows associated with the XR services for information extraction and provisioning to the 5GC. (such as Multi-modal Service ID provisioning)</a:t>
            </a:r>
            <a:endParaRPr lang="en-US" altLang="zh-CN" sz="1400" dirty="0">
              <a:latin typeface="+mn-lt"/>
              <a:ea typeface="宋体" panose="02010600030101010101" pitchFamily="2" charset="-122"/>
              <a:sym typeface="+mn-ea"/>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Utilization of 3rd party provided policy(ies) for control of flows associated with an application (e.g., PDU/flows coordination, delay difference handling, QoS scheduling, buffering, transmission quality guarantee  etc..)</a:t>
            </a:r>
            <a:endParaRPr lang="en-US" altLang="zh-CN" sz="1400" dirty="0">
              <a:latin typeface="+mn-lt"/>
              <a:ea typeface="宋体" panose="02010600030101010101" pitchFamily="2" charset="-122"/>
              <a:sym typeface="+mn-ea"/>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Support seamless XR streaming over 3GPP or non-3GPP devices (e.g., non-3GPP device connecting to the 5G network and non-3GPP device connecting to a UE with 5G network access), and including aspects of data pre-processing, or triggering user plane management like MA-PDU session etc;</a:t>
            </a:r>
            <a:endParaRPr lang="en-US" altLang="zh-CN" sz="1400" dirty="0">
              <a:latin typeface="+mn-lt"/>
              <a:ea typeface="宋体" panose="02010600030101010101" pitchFamily="2" charset="-122"/>
              <a:sym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p:sp>
        <p:nvSpPr>
          <p:cNvPr id="1048677" name="矩形 15"/>
          <p:cNvSpPr/>
          <p:nvPr/>
        </p:nvSpPr>
        <p:spPr>
          <a:xfrm>
            <a:off x="429895" y="1812290"/>
            <a:ext cx="11063605" cy="2707640"/>
          </a:xfrm>
          <a:prstGeom prst="rect">
            <a:avLst/>
          </a:prstGeom>
          <a:solidFill>
            <a:schemeClr val="bg1">
              <a:lumMod val="85000"/>
            </a:schemeClr>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679" name="文本框 99"/>
          <p:cNvSpPr txBox="1"/>
          <p:nvPr/>
        </p:nvSpPr>
        <p:spPr>
          <a:xfrm>
            <a:off x="429895" y="1742440"/>
            <a:ext cx="8997950" cy="1383665"/>
          </a:xfrm>
          <a:prstGeom prst="rect">
            <a:avLst/>
          </a:prstGeom>
          <a:noFill/>
          <a:ln w="9525">
            <a:noFill/>
          </a:ln>
        </p:spPr>
        <p:txBody>
          <a:bodyPr wrap="square">
            <a:spAutoFit/>
          </a:bodyPr>
          <a:p>
            <a:r>
              <a:rPr lang="en-US" sz="1400">
                <a:latin typeface="Times New Roman" panose="02020603050405020304" pitchFamily="18" charset="0"/>
                <a:ea typeface="宋体" panose="02010600030101010101" pitchFamily="2" charset="-122"/>
              </a:rPr>
              <a:t>Large amount of computing resouces is needed to perform real-time processing for audio, video, and interactive data, etc. Considering different customers will use terminals e.g. XR glasess with different brands and different processing capabilities, some of the glasses will not have enough computing resources to perform the real-time rendering. Through split rendering, most of the computing work task can offload to the network, the high speed and low latency transmission provided by 5G system can cooperate with the edge cloud side for real-time rendering, and combine with the local optimized rendering of the XR terminal side to provide the immersive and unbounded XR experience. </a:t>
            </a:r>
            <a:endParaRPr lang="en-US" altLang="en-US" sz="1400">
              <a:latin typeface="Times New Roman" panose="02020603050405020304" pitchFamily="18" charset="0"/>
              <a:ea typeface="宋体" panose="02010600030101010101" pitchFamily="2" charset="-122"/>
            </a:endParaRPr>
          </a:p>
        </p:txBody>
      </p:sp>
      <p:pic>
        <p:nvPicPr>
          <p:cNvPr id="2097165" name="图片 3"/>
          <p:cNvPicPr>
            <a:picLocks noChangeAspect="1"/>
          </p:cNvPicPr>
          <p:nvPr/>
        </p:nvPicPr>
        <p:blipFill>
          <a:blip r:embed="rId1"/>
          <a:stretch>
            <a:fillRect/>
          </a:stretch>
        </p:blipFill>
        <p:spPr>
          <a:xfrm>
            <a:off x="9427845" y="1933575"/>
            <a:ext cx="1943735" cy="1341755"/>
          </a:xfrm>
          <a:prstGeom prst="rect">
            <a:avLst/>
          </a:prstGeom>
        </p:spPr>
      </p:pic>
      <p:sp>
        <p:nvSpPr>
          <p:cNvPr id="1048680" name="文本框 4"/>
          <p:cNvSpPr txBox="1"/>
          <p:nvPr/>
        </p:nvSpPr>
        <p:spPr>
          <a:xfrm>
            <a:off x="2551430" y="3200400"/>
            <a:ext cx="7225030" cy="306705"/>
          </a:xfrm>
          <a:prstGeom prst="rect">
            <a:avLst/>
          </a:prstGeom>
          <a:noFill/>
          <a:ln w="9525">
            <a:noFill/>
          </a:ln>
        </p:spPr>
        <p:txBody>
          <a:bodyPr wrap="square">
            <a:spAutoFit/>
          </a:bodyPr>
          <a:p>
            <a:pPr algn="ctr"/>
            <a:r>
              <a:rPr lang="en-US" sz="1400" b="1">
                <a:latin typeface="Arial" panose="020B0604020202020204" pitchFamily="34" charset="0"/>
                <a:ea typeface="宋体" panose="02010600030101010101" pitchFamily="2" charset="-122"/>
              </a:rPr>
              <a:t>Table 7.6.1-1 </a:t>
            </a:r>
            <a:r>
              <a:rPr lang="en-US" sz="1400" b="1">
                <a:latin typeface="Arial" panose="020B0604020202020204" pitchFamily="34" charset="0"/>
              </a:rPr>
              <a:t>KPI Table </a:t>
            </a:r>
            <a:r>
              <a:rPr lang="en-US" sz="1400" b="1">
                <a:latin typeface="Arial" panose="020B0604020202020204" pitchFamily="34" charset="0"/>
                <a:ea typeface="宋体" panose="02010600030101010101" pitchFamily="2" charset="-122"/>
              </a:rPr>
              <a:t>for additional </a:t>
            </a:r>
            <a:r>
              <a:rPr lang="en-US" sz="1400" b="1">
                <a:latin typeface="Arial" panose="020B0604020202020204" pitchFamily="34" charset="0"/>
              </a:rPr>
              <a:t>h</a:t>
            </a:r>
            <a:r>
              <a:rPr lang="en-US" sz="1400" b="1">
                <a:latin typeface="Arial" panose="020B0604020202020204" pitchFamily="34" charset="0"/>
                <a:ea typeface="宋体" panose="02010600030101010101" pitchFamily="2" charset="-122"/>
              </a:rPr>
              <a:t>igh data rate and low latency service</a:t>
            </a:r>
            <a:endParaRPr lang="en-US" altLang="en-US" sz="1400" b="1">
              <a:latin typeface="Arial" panose="020B0604020202020204" pitchFamily="34" charset="0"/>
              <a:ea typeface="宋体" panose="02010600030101010101" pitchFamily="2" charset="-122"/>
            </a:endParaRPr>
          </a:p>
        </p:txBody>
      </p:sp>
      <p:graphicFrame>
        <p:nvGraphicFramePr>
          <p:cNvPr id="4194304" name="表格 5"/>
          <p:cNvGraphicFramePr/>
          <p:nvPr>
            <p:custDataLst>
              <p:tags r:id="rId2"/>
            </p:custDataLst>
          </p:nvPr>
        </p:nvGraphicFramePr>
        <p:xfrm>
          <a:off x="2082800" y="3467735"/>
          <a:ext cx="8113395" cy="960120"/>
        </p:xfrm>
        <a:graphic>
          <a:graphicData uri="http://schemas.openxmlformats.org/drawingml/2006/table">
            <a:tbl>
              <a:tblPr firstRow="1" bandRow="1">
                <a:tableStyleId>{5940675A-B579-460E-94D1-54222C63F5DA}</a:tableStyleId>
              </a:tblPr>
              <a:tblGrid>
                <a:gridCol w="1441450"/>
                <a:gridCol w="1481455"/>
                <a:gridCol w="2300605"/>
                <a:gridCol w="1096010"/>
                <a:gridCol w="808990"/>
                <a:gridCol w="984885"/>
              </a:tblGrid>
              <a:tr h="137160">
                <a:tc rowSpan="2">
                  <a:txBody>
                    <a:bodyPr/>
                    <a:p>
                      <a:pPr indent="0" algn="ctr">
                        <a:buNone/>
                      </a:pPr>
                      <a:r>
                        <a:rPr lang="en-US" sz="900" b="1">
                          <a:latin typeface="Calibri" panose="020F0502020204030204" pitchFamily="34" charset="0"/>
                          <a:cs typeface="Calibri" panose="020F0502020204030204" pitchFamily="34" charset="0"/>
                        </a:rPr>
                        <a:t>Use Cases</a:t>
                      </a:r>
                      <a:endParaRPr lang="en-US" altLang="en-US" sz="900" b="1">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gridSpan="3">
                  <a:txBody>
                    <a:bodyPr/>
                    <a:p>
                      <a:pPr indent="0" algn="ctr">
                        <a:buNone/>
                      </a:pPr>
                      <a:r>
                        <a:rPr lang="en-US" sz="900" b="1">
                          <a:latin typeface="Arial" panose="020B0604020202020204" pitchFamily="34" charset="0"/>
                          <a:cs typeface="Arial" panose="020B0604020202020204" pitchFamily="34" charset="0"/>
                        </a:rPr>
                        <a:t>Characteristic parameter (KPI)</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900" b="1">
                          <a:latin typeface="Arial" panose="020B0604020202020204" pitchFamily="34" charset="0"/>
                          <a:cs typeface="Arial" panose="020B0604020202020204" pitchFamily="34" charset="0"/>
                        </a:rPr>
                        <a:t>Influence quantity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74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900" b="1">
                          <a:latin typeface="Arial" panose="020B0604020202020204" pitchFamily="34" charset="0"/>
                          <a:cs typeface="Arial" panose="020B0604020202020204" pitchFamily="34" charset="0"/>
                        </a:rPr>
                        <a:t>Max allowed end-to-end latency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Service bit rate: user-experienced data rate</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Reliability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Calibri" panose="020F0502020204030204" pitchFamily="34" charset="0"/>
                          <a:cs typeface="Calibri" panose="020F0502020204030204" pitchFamily="34" charset="0"/>
                        </a:rPr>
                        <a:t>UE Speed</a:t>
                      </a:r>
                      <a:endParaRPr lang="en-US" altLang="en-US" sz="900" b="1">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Service Area</a:t>
                      </a:r>
                      <a:r>
                        <a:rPr lang="en-US" sz="900" b="0">
                          <a:latin typeface="Arial" panose="020B0604020202020204" pitchFamily="34" charset="0"/>
                          <a:cs typeface="Arial" panose="020B0604020202020204" pitchFamily="34" charset="0"/>
                        </a:rPr>
                        <a:t>(note2)</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548640">
                <a:tc>
                  <a:txBody>
                    <a:bodyPr/>
                    <a:p>
                      <a:pPr indent="0">
                        <a:buNone/>
                      </a:pPr>
                      <a:r>
                        <a:rPr lang="en-US" sz="900" b="0">
                          <a:latin typeface="Arial" panose="020B0604020202020204" pitchFamily="34" charset="0"/>
                          <a:cs typeface="Arial" panose="020B0604020202020204" pitchFamily="34" charset="0"/>
                        </a:rPr>
                        <a:t>Cloud/Edge/Split Rendering(note 1)</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5ms(i.e. UL+DLbetween UE and the interface to data network) (note 4) </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0,1 to [1] Gbit/s supportingvisualcontent(e.g. VR based or high definition video)with 4K, 8K resolution and up to120 frames per second content.</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99,99 % in uplink and 99,9 % in downlink (note 4)</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Calibri" panose="020F0502020204030204" pitchFamily="34" charset="0"/>
                          <a:cs typeface="Calibri" panose="020F0502020204030204" pitchFamily="34" charset="0"/>
                        </a:rPr>
                        <a:t>Stationary or </a:t>
                      </a:r>
                      <a:r>
                        <a:rPr lang="en-US" sz="900" b="0">
                          <a:latin typeface="Arial" panose="020B0604020202020204" pitchFamily="34" charset="0"/>
                          <a:cs typeface="Arial" panose="020B0604020202020204" pitchFamily="34" charset="0"/>
                        </a:rPr>
                        <a:t>Pedestrian</a:t>
                      </a:r>
                      <a:endParaRPr lang="en-US" altLang="en-US" sz="9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Countrywide</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bl>
          </a:graphicData>
        </a:graphic>
      </p:graphicFrame>
      <p:sp>
        <p:nvSpPr>
          <p:cNvPr id="1048681" name="文本框 9"/>
          <p:cNvSpPr txBox="1"/>
          <p:nvPr/>
        </p:nvSpPr>
        <p:spPr>
          <a:xfrm>
            <a:off x="579755" y="3154680"/>
            <a:ext cx="2515870" cy="306705"/>
          </a:xfrm>
          <a:prstGeom prst="rect">
            <a:avLst/>
          </a:prstGeom>
          <a:noFill/>
        </p:spPr>
        <p:txBody>
          <a:bodyPr wrap="square" rtlCol="0" anchor="t">
            <a:spAutoFit/>
          </a:bodyPr>
          <a:p>
            <a:pPr marL="342900" indent="-342900" algn="l">
              <a:spcBef>
                <a:spcPct val="20000"/>
              </a:spcBef>
              <a:buClrTx/>
              <a:buSzTx/>
              <a:buFontTx/>
              <a:buBlip>
                <a:blip r:embed="rId3"/>
              </a:buBlip>
            </a:pPr>
            <a:r>
              <a:rPr lang="en-US" altLang="zh-CN" sz="1400" dirty="0">
                <a:latin typeface="+mn-lt"/>
                <a:ea typeface="宋体" panose="02010600030101010101" pitchFamily="2" charset="-122"/>
                <a:sym typeface="+mn-ea"/>
              </a:rPr>
              <a:t>Requirement from SA1:</a:t>
            </a:r>
            <a:endParaRPr lang="en-US" altLang="zh-CN" sz="1400" dirty="0">
              <a:latin typeface="+mn-lt"/>
              <a:ea typeface="宋体" panose="02010600030101010101" pitchFamily="2" charset="-122"/>
              <a:sym typeface="+mn-ea"/>
            </a:endParaRPr>
          </a:p>
        </p:txBody>
      </p:sp>
      <p:sp>
        <p:nvSpPr>
          <p:cNvPr id="1048682" name="文本框 11"/>
          <p:cNvSpPr txBox="1"/>
          <p:nvPr/>
        </p:nvSpPr>
        <p:spPr>
          <a:xfrm>
            <a:off x="465455" y="4542790"/>
            <a:ext cx="11028045" cy="780415"/>
          </a:xfrm>
          <a:prstGeom prst="rect">
            <a:avLst/>
          </a:prstGeom>
          <a:noFill/>
          <a:ln w="9525">
            <a:noFill/>
          </a:ln>
        </p:spPr>
        <p:txBody>
          <a:bodyPr wrap="square" rtlCol="0" anchor="t">
            <a:spAutoFit/>
          </a:bodyPr>
          <a:p>
            <a:pPr marL="342900" lvl="0" indent="-342900" algn="l">
              <a:spcBef>
                <a:spcPct val="20000"/>
              </a:spcBef>
              <a:buClrTx/>
              <a:buSzTx/>
              <a:buFontTx/>
              <a:buBlip>
                <a:blip r:embed="rId3"/>
              </a:buBlip>
            </a:pPr>
            <a:r>
              <a:rPr lang="en-US" altLang="zh-CN" sz="1400" dirty="0">
                <a:latin typeface="+mn-lt"/>
                <a:ea typeface="宋体" panose="02010600030101010101" pitchFamily="2" charset="-122"/>
                <a:sym typeface="+mn-ea"/>
              </a:rPr>
              <a:t>Requirement for SA6</a:t>
            </a:r>
            <a:r>
              <a:rPr lang="en-US" altLang="zh-CN" sz="1400" dirty="0">
                <a:latin typeface="+mn-lt"/>
                <a:ea typeface="宋体" panose="02010600030101010101" pitchFamily="2" charset="-122"/>
                <a:sym typeface="+mn-ea"/>
              </a:rPr>
              <a:t>:</a:t>
            </a:r>
            <a:endParaRPr lang="en-US" altLang="zh-CN" sz="1400" dirty="0">
              <a:latin typeface="+mn-lt"/>
              <a:ea typeface="宋体" panose="02010600030101010101" pitchFamily="2" charset="-122"/>
              <a:sym typeface="+mn-ea"/>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Whether and how the enabler could help to meet the high data rate and low latency requirement of XR service via spliting the computing and/or rendering task based on the collected location and network status</a:t>
            </a:r>
            <a:endParaRPr lang="zh-CN" altLang="en-US" sz="1400" dirty="0">
              <a:latin typeface="+mn-lt"/>
              <a:ea typeface="宋体" panose="02010600030101010101" pitchFamily="2" charset="-122"/>
              <a:sym typeface="+mn-ea"/>
            </a:endParaRPr>
          </a:p>
        </p:txBody>
      </p:sp>
      <p:sp>
        <p:nvSpPr>
          <p:cNvPr id="1048683" name="文本框 12"/>
          <p:cNvSpPr txBox="1"/>
          <p:nvPr/>
        </p:nvSpPr>
        <p:spPr>
          <a:xfrm>
            <a:off x="465455" y="5346065"/>
            <a:ext cx="11138535" cy="1254125"/>
          </a:xfrm>
          <a:prstGeom prst="rect">
            <a:avLst/>
          </a:prstGeom>
          <a:noFill/>
          <a:ln w="9525">
            <a:noFill/>
          </a:ln>
        </p:spPr>
        <p:txBody>
          <a:bodyPr wrap="square">
            <a:spAutoFit/>
          </a:bodyPr>
          <a:p>
            <a:pPr marL="342900" indent="-342900">
              <a:spcBef>
                <a:spcPct val="20000"/>
              </a:spcBef>
              <a:buClrTx/>
              <a:buSzTx/>
              <a:buFontTx/>
              <a:buBlip>
                <a:blip r:embed="rId3"/>
              </a:buBlip>
            </a:pPr>
            <a:r>
              <a:rPr lang="en-US" altLang="zh-CN" sz="1400" dirty="0">
                <a:latin typeface="+mn-lt"/>
                <a:ea typeface="宋体" panose="02010600030101010101" pitchFamily="2" charset="-122"/>
                <a:sym typeface="+mn-ea"/>
              </a:rPr>
              <a:t>Possible objective:</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Split computing, principle of computing task/content splitting, steering to enable split rendering, split modeling etc. (maybe based on the EDGEAPP architecture)</a:t>
            </a:r>
            <a:endParaRPr lang="en-US" altLang="zh-CN" sz="1400" dirty="0">
              <a:latin typeface="+mn-lt"/>
              <a:ea typeface="宋体" panose="02010600030101010101" pitchFamily="2" charset="-122"/>
              <a:sym typeface="+mn-ea"/>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KPI guarantee, and XR services related information measurement and exposure based on the enhancement of SEALDD (e.g. traffic periodicity, Packet Delay Variation among the associated flows etc.);</a:t>
            </a:r>
            <a:endParaRPr lang="en-US" altLang="zh-CN" sz="1400" dirty="0">
              <a:latin typeface="+mn-lt"/>
              <a:ea typeface="宋体" panose="02010600030101010101" pitchFamily="2" charset="-122"/>
              <a:sym typeface="+mn-ea"/>
            </a:endParaRPr>
          </a:p>
        </p:txBody>
      </p:sp>
      <p:sp>
        <p:nvSpPr>
          <p:cNvPr id="1048640" name="标题 1"/>
          <p:cNvSpPr>
            <a:spLocks noGrp="1"/>
          </p:cNvSpPr>
          <p:nvPr>
            <p:ph type="title"/>
          </p:nvPr>
        </p:nvSpPr>
        <p:spPr>
          <a:xfrm>
            <a:off x="838200" y="585470"/>
            <a:ext cx="8906510" cy="1104900"/>
          </a:xfrm>
        </p:spPr>
        <p:txBody>
          <a:bodyPr/>
          <a:p>
            <a:r>
              <a:rPr lang="en-US" altLang="zh-CN" dirty="0">
                <a:ea typeface="宋体" panose="02010600030101010101" pitchFamily="2" charset="-122"/>
                <a:sym typeface="+mn-ea"/>
              </a:rPr>
              <a:t>Immersive </a:t>
            </a:r>
            <a:r>
              <a:rPr lang="en-US" altLang="zh-CN" dirty="0">
                <a:ea typeface="宋体" panose="02010600030101010101" pitchFamily="2" charset="-122"/>
                <a:sym typeface="+mn-ea"/>
              </a:rPr>
              <a:t>Live concert</a:t>
            </a:r>
            <a:endParaRPr lang="en-US" altLang="zh-CN" dirty="0">
              <a:ea typeface="宋体" panose="02010600030101010101" pitchFamily="2" charset="-122"/>
              <a:sym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p:sp>
        <p:nvSpPr>
          <p:cNvPr id="1048696" name="标题 1"/>
          <p:cNvSpPr>
            <a:spLocks noGrp="1"/>
          </p:cNvSpPr>
          <p:nvPr>
            <p:ph type="title"/>
          </p:nvPr>
        </p:nvSpPr>
        <p:spPr/>
        <p:txBody>
          <a:bodyPr/>
          <a:p>
            <a:r>
              <a:rPr lang="en-US" altLang="zh-CN" dirty="0">
                <a:ea typeface="宋体" panose="02010600030101010101" pitchFamily="2" charset="-122"/>
                <a:sym typeface="+mn-ea"/>
              </a:rPr>
              <a:t>Potential objectives</a:t>
            </a:r>
            <a:endParaRPr lang="zh-CN" altLang="en-US"/>
          </a:p>
        </p:txBody>
      </p:sp>
      <p:sp>
        <p:nvSpPr>
          <p:cNvPr id="1048697" name="文本框 54"/>
          <p:cNvSpPr txBox="1">
            <a:spLocks noChangeArrowheads="1"/>
          </p:cNvSpPr>
          <p:nvPr/>
        </p:nvSpPr>
        <p:spPr bwMode="auto">
          <a:xfrm>
            <a:off x="334010" y="1920240"/>
            <a:ext cx="5277485" cy="124523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a.Identify architecture requirements and solutions for architecture enhancement of SEAL/SEALDD to support the XR services;</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b.Identify key issues, and solution recommendations to enable capabilities for support of XR services including:</a:t>
            </a:r>
            <a:endParaRPr kumimoji="0" lang="en-US" altLang="zh-CN"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48698" name="文本框 16"/>
          <p:cNvSpPr txBox="1"/>
          <p:nvPr/>
        </p:nvSpPr>
        <p:spPr>
          <a:xfrm>
            <a:off x="640080" y="3184525"/>
            <a:ext cx="10649585" cy="3353435"/>
          </a:xfrm>
          <a:prstGeom prst="rect">
            <a:avLst/>
          </a:prstGeom>
          <a:noFill/>
        </p:spPr>
        <p:txBody>
          <a:bodyPr wrap="square" rtlCol="0" anchor="t">
            <a:spAutoFit/>
          </a:bodyPr>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Support for 3rd party policy provisioning and management to provide policy(ies) to the 5GC for flows associated with the XR services for information extraction and provisioning to the 5GC. (such as Multi-modal Service ID provisioning)</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Utilization of 3rd party provided policy(ies) for control of flows associated with an application (e.g., PDU/flows coordination, delay difference handling, QoS scheduling, buffering,  transmission quality guarantee, 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Support seamless XR streaming over 3GPP or non-3GPP devices (e.g., non-3GPP device connecting to the 5G network and non-3GPP device connecting to a UE with 5G network access), and including aspects of data pre-processing, or triggering user plane management like MA-PDU session 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Split computing, principle of computing task/content splitting, steering to enable split rendering, split modeling etc. (maybe based on the EDGEAPP architecture)</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KPI guarantee, and XR services related information measurement and exposure based on the enhancement of SEALDD(e.g. traffic periodicity, Packet Delay Variation among the associated flows 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0" lvl="1" indent="0" algn="l">
              <a:spcAft>
                <a:spcPts val="600"/>
              </a:spcAft>
              <a:buClrTx/>
              <a:buSzTx/>
              <a:buFontTx/>
              <a:buNone/>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NOTE 1: Potential enhancement to transport layer may need to coordination with CT groups.</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0" lvl="1" indent="0" algn="l">
              <a:spcAft>
                <a:spcPts val="600"/>
              </a:spcAft>
              <a:buClrTx/>
              <a:buSzTx/>
              <a:buFontTx/>
              <a:buNone/>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NOTE 2: Enhancements to existing SA6 defined enablers (e.g. SEAL, CAPIF, EDGEAPP) may be required.</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p:txBody>
      </p:sp>
      <p:grpSp>
        <p:nvGrpSpPr>
          <p:cNvPr id="4" name="组合 3"/>
          <p:cNvGrpSpPr/>
          <p:nvPr/>
        </p:nvGrpSpPr>
        <p:grpSpPr>
          <a:xfrm>
            <a:off x="6665595" y="1748155"/>
            <a:ext cx="4419600" cy="1488440"/>
            <a:chOff x="9589" y="2427"/>
            <a:chExt cx="6960" cy="2728"/>
          </a:xfrm>
        </p:grpSpPr>
        <p:sp>
          <p:nvSpPr>
            <p:cNvPr id="1048699" name="矩形 2"/>
            <p:cNvSpPr/>
            <p:nvPr/>
          </p:nvSpPr>
          <p:spPr>
            <a:xfrm>
              <a:off x="9589" y="2427"/>
              <a:ext cx="6960" cy="272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700" name="矩形 29"/>
            <p:cNvSpPr/>
            <p:nvPr/>
          </p:nvSpPr>
          <p:spPr>
            <a:xfrm>
              <a:off x="13465" y="2920"/>
              <a:ext cx="1180" cy="1972"/>
            </a:xfrm>
            <a:prstGeom prst="rect">
              <a:avLst/>
            </a:prstGeom>
            <a:solidFill>
              <a:srgbClr val="CFDDED"/>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4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enabler for XR </a:t>
              </a:r>
              <a:r>
                <a:rPr lang="en-US" altLang="zh-CN" sz="1400" noProof="0" dirty="0">
                  <a:ln>
                    <a:noFill/>
                  </a:ln>
                  <a:solidFill>
                    <a:schemeClr val="tx1"/>
                  </a:solidFill>
                  <a:effectLst/>
                  <a:uLnTx/>
                  <a:uFillTx/>
                  <a:latin typeface="Times New Roman" panose="02020603050405020304" pitchFamily="18" charset="0"/>
                  <a:cs typeface="Times New Roman" panose="02020603050405020304" pitchFamily="18" charset="0"/>
                  <a:sym typeface="+mn-ea"/>
                </a:rPr>
                <a:t>service</a:t>
              </a:r>
              <a:endParaRPr lang="en-US" altLang="en-US" sz="14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1" name="圆角矩形 10"/>
            <p:cNvSpPr/>
            <p:nvPr/>
          </p:nvSpPr>
          <p:spPr>
            <a:xfrm>
              <a:off x="9879" y="2807"/>
              <a:ext cx="844" cy="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1200" b="1">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2" name="圆角矩形 23"/>
            <p:cNvSpPr/>
            <p:nvPr/>
          </p:nvSpPr>
          <p:spPr>
            <a:xfrm>
              <a:off x="10938" y="3898"/>
              <a:ext cx="2490" cy="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000" b="1">
                  <a:solidFill>
                    <a:schemeClr val="tx1"/>
                  </a:solidFill>
                  <a:latin typeface="Times New Roman" panose="02020603050405020304" pitchFamily="18" charset="0"/>
                  <a:ea typeface="微软雅黑" panose="020B0503020204020204" charset="-122"/>
                  <a:cs typeface="Times New Roman" panose="02020603050405020304" pitchFamily="18" charset="0"/>
                </a:rPr>
                <a:t> 5GC</a:t>
              </a:r>
              <a:endParaRPr lang="en-US" altLang="zh-CN" sz="1000" b="1">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03" name="矩形 26"/>
            <p:cNvSpPr/>
            <p:nvPr/>
          </p:nvSpPr>
          <p:spPr>
            <a:xfrm>
              <a:off x="11705" y="4043"/>
              <a:ext cx="1094" cy="3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rPr>
                <a:t>PCF/NEF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04" name="文本框 28"/>
            <p:cNvSpPr txBox="1"/>
            <p:nvPr/>
          </p:nvSpPr>
          <p:spPr>
            <a:xfrm>
              <a:off x="9764" y="3523"/>
              <a:ext cx="1007" cy="449"/>
            </a:xfrm>
            <a:prstGeom prst="rect">
              <a:avLst/>
            </a:prstGeom>
            <a:noFill/>
          </p:spPr>
          <p:txBody>
            <a:bodyPr wrap="square" rtlCol="0" anchor="t">
              <a:spAutoFit/>
            </a:bodyPr>
            <a:p>
              <a:pPr algn="ctr"/>
              <a:r>
                <a:rPr lang="en-US" altLang="zh-CN" sz="1000" b="1">
                  <a:latin typeface="Times New Roman" panose="02020603050405020304" pitchFamily="18" charset="0"/>
                  <a:ea typeface="微软雅黑" panose="020B0503020204020204" charset="-122"/>
                  <a:cs typeface="Times New Roman" panose="02020603050405020304" pitchFamily="18" charset="0"/>
                  <a:sym typeface="+mn-ea"/>
                </a:rPr>
                <a:t>UE</a:t>
              </a:r>
              <a:endParaRPr lang="en-US" altLang="zh-CN" sz="1000" b="1">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8" name="圆角矩形 45"/>
            <p:cNvSpPr/>
            <p:nvPr/>
          </p:nvSpPr>
          <p:spPr>
            <a:xfrm>
              <a:off x="15069" y="2937"/>
              <a:ext cx="889" cy="19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90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VAL 2</a:t>
              </a:r>
              <a:endParaRPr lang="en-US" sz="90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10" name="矩形 17"/>
            <p:cNvSpPr/>
            <p:nvPr/>
          </p:nvSpPr>
          <p:spPr>
            <a:xfrm>
              <a:off x="12534" y="4582"/>
              <a:ext cx="895" cy="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rPr>
                <a:t>UPF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11" name="圆角矩形 20"/>
            <p:cNvSpPr/>
            <p:nvPr/>
          </p:nvSpPr>
          <p:spPr>
            <a:xfrm>
              <a:off x="10937" y="3449"/>
              <a:ext cx="1008" cy="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CAPIF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cxnSp>
          <p:nvCxnSpPr>
            <p:cNvPr id="3145757" name="直接连接符 21"/>
            <p:cNvCxnSpPr/>
            <p:nvPr/>
          </p:nvCxnSpPr>
          <p:spPr>
            <a:xfrm flipV="1">
              <a:off x="10720" y="3211"/>
              <a:ext cx="272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8" name="直接连接符 35"/>
            <p:cNvCxnSpPr/>
            <p:nvPr/>
          </p:nvCxnSpPr>
          <p:spPr>
            <a:xfrm flipV="1">
              <a:off x="11973" y="3673"/>
              <a:ext cx="147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9" name="直接连接符 3"/>
            <p:cNvCxnSpPr/>
            <p:nvPr/>
          </p:nvCxnSpPr>
          <p:spPr>
            <a:xfrm flipV="1">
              <a:off x="12839" y="4200"/>
              <a:ext cx="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左右箭头 1"/>
            <p:cNvSpPr/>
            <p:nvPr/>
          </p:nvSpPr>
          <p:spPr>
            <a:xfrm>
              <a:off x="10354" y="4692"/>
              <a:ext cx="4762" cy="136"/>
            </a:xfrm>
            <a:prstGeom prst="leftRightArrow">
              <a:avLst/>
            </a:prstGeom>
            <a:noFill/>
            <a:ln w="9525" cap="flat" cmpd="sng" algn="ctr">
              <a:solidFill>
                <a:srgbClr val="00B05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6" name="左右箭头 5"/>
            <p:cNvSpPr/>
            <p:nvPr/>
          </p:nvSpPr>
          <p:spPr>
            <a:xfrm rot="10800000" flipV="1">
              <a:off x="13946" y="2613"/>
              <a:ext cx="680" cy="99"/>
            </a:xfrm>
            <a:prstGeom prst="leftRightArrow">
              <a:avLst/>
            </a:prstGeom>
            <a:noFill/>
            <a:ln w="9525" cap="flat" cmpd="sng" algn="ctr">
              <a:solidFill>
                <a:srgbClr val="00B05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8" name="文本框 7"/>
            <p:cNvSpPr txBox="1"/>
            <p:nvPr/>
          </p:nvSpPr>
          <p:spPr>
            <a:xfrm>
              <a:off x="14628" y="2482"/>
              <a:ext cx="1501" cy="505"/>
            </a:xfrm>
            <a:prstGeom prst="rect">
              <a:avLst/>
            </a:prstGeom>
            <a:noFill/>
          </p:spPr>
          <p:txBody>
            <a:bodyPr wrap="square" rtlCol="0" anchor="t">
              <a:spAutoFit/>
            </a:bodyPr>
            <a:p>
              <a:pPr algn="ctr">
                <a:buClrTx/>
                <a:buSzTx/>
                <a:buFontTx/>
              </a:pPr>
              <a:r>
                <a:rPr lang="en-US" altLang="zh-CN" sz="1200">
                  <a:latin typeface="Times New Roman" panose="02020603050405020304" pitchFamily="18" charset="0"/>
                  <a:ea typeface="微软雅黑" panose="020B0503020204020204" charset="-122"/>
                  <a:cs typeface="Times New Roman" panose="02020603050405020304" pitchFamily="18" charset="0"/>
                  <a:sym typeface="+mn-ea"/>
                </a:rPr>
                <a:t>data flow</a:t>
              </a:r>
              <a:endParaRPr lang="en-US" altLang="zh-CN" sz="1200">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9" name="文本框 8"/>
            <p:cNvSpPr txBox="1"/>
            <p:nvPr/>
          </p:nvSpPr>
          <p:spPr>
            <a:xfrm>
              <a:off x="12018" y="2451"/>
              <a:ext cx="1501" cy="505"/>
            </a:xfrm>
            <a:prstGeom prst="rect">
              <a:avLst/>
            </a:prstGeom>
            <a:noFill/>
          </p:spPr>
          <p:txBody>
            <a:bodyPr wrap="square" rtlCol="0" anchor="t">
              <a:spAutoFit/>
            </a:bodyPr>
            <a:p>
              <a:pPr algn="ctr">
                <a:buClrTx/>
                <a:buSzTx/>
                <a:buFontTx/>
              </a:pPr>
              <a:r>
                <a:rPr lang="en-US" altLang="zh-CN" sz="1200">
                  <a:latin typeface="Times New Roman" panose="02020603050405020304" pitchFamily="18" charset="0"/>
                  <a:ea typeface="微软雅黑" panose="020B0503020204020204" charset="-122"/>
                  <a:cs typeface="Times New Roman" panose="02020603050405020304" pitchFamily="18" charset="0"/>
                  <a:sym typeface="+mn-ea"/>
                </a:rPr>
                <a:t>signaling</a:t>
              </a:r>
              <a:endParaRPr lang="en-US" altLang="zh-CN" sz="1200">
                <a:latin typeface="Times New Roman" panose="02020603050405020304" pitchFamily="18" charset="0"/>
                <a:ea typeface="微软雅黑" panose="020B0503020204020204" charset="-122"/>
                <a:cs typeface="Times New Roman" panose="02020603050405020304" pitchFamily="18" charset="0"/>
                <a:sym typeface="+mn-ea"/>
              </a:endParaRPr>
            </a:p>
          </p:txBody>
        </p:sp>
        <p:cxnSp>
          <p:nvCxnSpPr>
            <p:cNvPr id="11" name="直接连接符 21"/>
            <p:cNvCxnSpPr/>
            <p:nvPr/>
          </p:nvCxnSpPr>
          <p:spPr>
            <a:xfrm flipV="1">
              <a:off x="14628" y="3586"/>
              <a:ext cx="44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3"/>
            <p:cNvCxnSpPr/>
            <p:nvPr/>
          </p:nvCxnSpPr>
          <p:spPr>
            <a:xfrm flipV="1">
              <a:off x="11338" y="2700"/>
              <a:ext cx="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p:sp>
        <p:nvSpPr>
          <p:cNvPr id="1048717" name="Title 1"/>
          <p:cNvSpPr>
            <a:spLocks noGrp="1"/>
          </p:cNvSpPr>
          <p:nvPr>
            <p:ph type="title"/>
          </p:nvPr>
        </p:nvSpPr>
        <p:spPr>
          <a:xfrm>
            <a:off x="2009775" y="2822575"/>
            <a:ext cx="6827838" cy="1143000"/>
          </a:xfrm>
        </p:spPr>
        <p:txBody>
          <a:bodyPr vert="horz" wrap="square" lIns="91440" tIns="45720" rIns="91440" bIns="45720" anchor="ctr" anchorCtr="0"/>
          <a:p>
            <a:r>
              <a:rPr lang="en-US" altLang="en-US" dirty="0">
                <a:sym typeface="+mn-ea"/>
              </a:rPr>
              <a:t>Thanks</a:t>
            </a:r>
            <a:endParaRPr lang="en-GB" altLang="en-US" dirty="0"/>
          </a:p>
        </p:txBody>
      </p:sp>
    </p:spTree>
  </p:cSld>
  <p:clrMapOvr>
    <a:masterClrMapping/>
  </p:clrMapOvr>
  <p:transition spd="slow"/>
</p:sld>
</file>

<file path=ppt/tags/tag1.xml><?xml version="1.0" encoding="utf-8"?>
<p:tagLst xmlns:p="http://schemas.openxmlformats.org/presentationml/2006/main">
  <p:tag name="TABLE_ENDDRAG_ORIGIN_RECT" val="638*55"/>
  <p:tag name="TABLE_ENDDRAG_RECT" val="44*262*638*5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6331</Words>
  <Application>WPS 演示</Application>
  <PresentationFormat>Widescreen</PresentationFormat>
  <Paragraphs>146</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Calibri</vt:lpstr>
      <vt:lpstr>Arial</vt:lpstr>
      <vt:lpstr>Calibri Light</vt:lpstr>
      <vt:lpstr>Times New Roman</vt:lpstr>
      <vt:lpstr>微软雅黑</vt:lpstr>
      <vt:lpstr>Arial Unicode MS</vt:lpstr>
      <vt:lpstr>Office Theme</vt:lpstr>
      <vt:lpstr>SA6 Rel-19: Discussion on Network enabler for XR services </vt:lpstr>
      <vt:lpstr>Outline</vt:lpstr>
      <vt:lpstr>Background and motivation </vt:lpstr>
      <vt:lpstr>The tactile and multi-modal communication service</vt:lpstr>
      <vt:lpstr>Immersive Live concert</vt:lpstr>
      <vt:lpstr>Potential objectives</vt:lpstr>
      <vt:lpstr>Thanks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cmcc-zsw</cp:lastModifiedBy>
  <cp:revision>1021</cp:revision>
  <dcterms:created xsi:type="dcterms:W3CDTF">2010-02-05T13:52:00Z</dcterms:created>
  <dcterms:modified xsi:type="dcterms:W3CDTF">2023-08-09T07:00:57Z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ICV">
    <vt:lpwstr>869177F0713A47378D5202ECD9667D2A</vt:lpwstr>
  </property>
  <property fmtid="{D5CDD505-2E9C-101B-9397-08002B2CF9AE}" pid="4" name="KSOProductBuildVer">
    <vt:lpwstr>2052-11.8.2.11716</vt:lpwstr>
  </property>
</Properties>
</file>