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146" r:id="rId4"/>
  </p:sldMasterIdLst>
  <p:notesMasterIdLst>
    <p:notesMasterId r:id="rId18"/>
  </p:notesMasterIdLst>
  <p:handoutMasterIdLst>
    <p:handoutMasterId r:id="rId19"/>
  </p:handoutMasterIdLst>
  <p:sldIdLst>
    <p:sldId id="341" r:id="rId5"/>
    <p:sldId id="364" r:id="rId6"/>
    <p:sldId id="366" r:id="rId7"/>
    <p:sldId id="372" r:id="rId8"/>
    <p:sldId id="367" r:id="rId9"/>
    <p:sldId id="368" r:id="rId10"/>
    <p:sldId id="369" r:id="rId11"/>
    <p:sldId id="373" r:id="rId12"/>
    <p:sldId id="378" r:id="rId13"/>
    <p:sldId id="379" r:id="rId14"/>
    <p:sldId id="380" r:id="rId15"/>
    <p:sldId id="381" r:id="rId16"/>
    <p:sldId id="371" r:id="rId17"/>
  </p:sldIdLst>
  <p:sldSz cx="12192000" cy="6858000"/>
  <p:notesSz cx="6921500" cy="100838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76">
          <p15:clr>
            <a:srgbClr val="A4A3A4"/>
          </p15:clr>
        </p15:guide>
        <p15:guide id="2" pos="21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D7D31"/>
    <a:srgbClr val="2A6EA8"/>
    <a:srgbClr val="FFFFFF"/>
    <a:srgbClr val="FF6600"/>
    <a:srgbClr val="1A4669"/>
    <a:srgbClr val="C6D254"/>
    <a:srgbClr val="B1D254"/>
    <a:srgbClr val="0F5C77"/>
    <a:srgbClr val="1270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27" autoAdjust="0"/>
    <p:restoredTop sz="94679" autoAdjust="0"/>
  </p:normalViewPr>
  <p:slideViewPr>
    <p:cSldViewPr snapToGrid="0">
      <p:cViewPr varScale="1">
        <p:scale>
          <a:sx n="81" d="100"/>
          <a:sy n="81" d="100"/>
        </p:scale>
        <p:origin x="557" y="53"/>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2532" y="72"/>
      </p:cViewPr>
      <p:guideLst>
        <p:guide orient="horz" pos="3176"/>
        <p:guide pos="21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789072D9-2976-48D6-91CC-F3B81D5BC3D5}"/>
              </a:ext>
            </a:extLst>
          </p:cNvPr>
          <p:cNvSpPr>
            <a:spLocks noGrp="1" noChangeArrowheads="1"/>
          </p:cNvSpPr>
          <p:nvPr>
            <p:ph type="hdr" sz="quarter"/>
          </p:nvPr>
        </p:nvSpPr>
        <p:spPr bwMode="auto">
          <a:xfrm>
            <a:off x="0" y="0"/>
            <a:ext cx="3000375" cy="504825"/>
          </a:xfrm>
          <a:prstGeom prst="rect">
            <a:avLst/>
          </a:prstGeom>
          <a:noFill/>
          <a:ln w="9525">
            <a:noFill/>
            <a:miter lim="800000"/>
            <a:headEnd/>
            <a:tailEnd/>
          </a:ln>
          <a:effectLst/>
        </p:spPr>
        <p:txBody>
          <a:bodyPr vert="horz" wrap="square" lIns="94426" tIns="47213" rIns="94426" bIns="47213" numCol="1" anchor="t" anchorCtr="0" compatLnSpc="1">
            <a:prstTxWarp prst="textNoShape">
              <a:avLst/>
            </a:prstTxWarp>
          </a:bodyPr>
          <a:lstStyle>
            <a:lvl1pPr defTabSz="944563" eaLnBrk="1" hangingPunct="1">
              <a:defRPr sz="1200">
                <a:latin typeface="Times New Roman" pitchFamily="18" charset="0"/>
                <a:cs typeface="+mn-cs"/>
              </a:defRPr>
            </a:lvl1pPr>
          </a:lstStyle>
          <a:p>
            <a:pPr>
              <a:defRPr/>
            </a:pPr>
            <a:endParaRPr lang="en-GB"/>
          </a:p>
        </p:txBody>
      </p:sp>
      <p:sp>
        <p:nvSpPr>
          <p:cNvPr id="9219" name="Rectangle 3">
            <a:extLst>
              <a:ext uri="{FF2B5EF4-FFF2-40B4-BE49-F238E27FC236}">
                <a16:creationId xmlns:a16="http://schemas.microsoft.com/office/drawing/2014/main" id="{5337DD13-51AD-4B02-8A68-D1AEA3BFD1E7}"/>
              </a:ext>
            </a:extLst>
          </p:cNvPr>
          <p:cNvSpPr>
            <a:spLocks noGrp="1" noChangeArrowheads="1"/>
          </p:cNvSpPr>
          <p:nvPr>
            <p:ph type="dt" sz="quarter" idx="1"/>
          </p:nvPr>
        </p:nvSpPr>
        <p:spPr bwMode="auto">
          <a:xfrm>
            <a:off x="3921125" y="0"/>
            <a:ext cx="3000375" cy="504825"/>
          </a:xfrm>
          <a:prstGeom prst="rect">
            <a:avLst/>
          </a:prstGeom>
          <a:noFill/>
          <a:ln w="9525">
            <a:noFill/>
            <a:miter lim="800000"/>
            <a:headEnd/>
            <a:tailEnd/>
          </a:ln>
          <a:effectLst/>
        </p:spPr>
        <p:txBody>
          <a:bodyPr vert="horz" wrap="square" lIns="94426" tIns="47213" rIns="94426" bIns="47213" numCol="1" anchor="t" anchorCtr="0" compatLnSpc="1">
            <a:prstTxWarp prst="textNoShape">
              <a:avLst/>
            </a:prstTxWarp>
          </a:bodyPr>
          <a:lstStyle>
            <a:lvl1pPr algn="r" defTabSz="944563" eaLnBrk="1" hangingPunct="1">
              <a:defRPr sz="1200">
                <a:latin typeface="Times New Roman" pitchFamily="18" charset="0"/>
                <a:cs typeface="+mn-cs"/>
              </a:defRPr>
            </a:lvl1pPr>
          </a:lstStyle>
          <a:p>
            <a:pPr>
              <a:defRPr/>
            </a:pPr>
            <a:endParaRPr lang="en-GB"/>
          </a:p>
        </p:txBody>
      </p:sp>
      <p:sp>
        <p:nvSpPr>
          <p:cNvPr id="9220" name="Rectangle 4">
            <a:extLst>
              <a:ext uri="{FF2B5EF4-FFF2-40B4-BE49-F238E27FC236}">
                <a16:creationId xmlns:a16="http://schemas.microsoft.com/office/drawing/2014/main" id="{A3DFC17F-0481-4905-8632-1C02E3E3DC52}"/>
              </a:ext>
            </a:extLst>
          </p:cNvPr>
          <p:cNvSpPr>
            <a:spLocks noGrp="1" noChangeArrowheads="1"/>
          </p:cNvSpPr>
          <p:nvPr>
            <p:ph type="ftr" sz="quarter" idx="2"/>
          </p:nvPr>
        </p:nvSpPr>
        <p:spPr bwMode="auto">
          <a:xfrm>
            <a:off x="0" y="9578975"/>
            <a:ext cx="3000375" cy="504825"/>
          </a:xfrm>
          <a:prstGeom prst="rect">
            <a:avLst/>
          </a:prstGeom>
          <a:noFill/>
          <a:ln w="9525">
            <a:noFill/>
            <a:miter lim="800000"/>
            <a:headEnd/>
            <a:tailEnd/>
          </a:ln>
          <a:effectLst/>
        </p:spPr>
        <p:txBody>
          <a:bodyPr vert="horz" wrap="square" lIns="94426" tIns="47213" rIns="94426" bIns="47213" numCol="1" anchor="b" anchorCtr="0" compatLnSpc="1">
            <a:prstTxWarp prst="textNoShape">
              <a:avLst/>
            </a:prstTxWarp>
          </a:bodyPr>
          <a:lstStyle>
            <a:lvl1pPr defTabSz="944563" eaLnBrk="1" hangingPunct="1">
              <a:defRPr sz="1200">
                <a:latin typeface="Times New Roman" pitchFamily="18" charset="0"/>
                <a:cs typeface="+mn-cs"/>
              </a:defRPr>
            </a:lvl1pPr>
          </a:lstStyle>
          <a:p>
            <a:pPr>
              <a:defRPr/>
            </a:pPr>
            <a:endParaRPr lang="en-GB"/>
          </a:p>
        </p:txBody>
      </p:sp>
      <p:sp>
        <p:nvSpPr>
          <p:cNvPr id="9221" name="Rectangle 5">
            <a:extLst>
              <a:ext uri="{FF2B5EF4-FFF2-40B4-BE49-F238E27FC236}">
                <a16:creationId xmlns:a16="http://schemas.microsoft.com/office/drawing/2014/main" id="{EE81EF3A-A1DE-4C8C-8602-3BA1B0BECDBF}"/>
              </a:ext>
            </a:extLst>
          </p:cNvPr>
          <p:cNvSpPr>
            <a:spLocks noGrp="1" noChangeArrowheads="1"/>
          </p:cNvSpPr>
          <p:nvPr>
            <p:ph type="sldNum" sz="quarter" idx="3"/>
          </p:nvPr>
        </p:nvSpPr>
        <p:spPr bwMode="auto">
          <a:xfrm>
            <a:off x="3921125" y="9578975"/>
            <a:ext cx="3000375" cy="504825"/>
          </a:xfrm>
          <a:prstGeom prst="rect">
            <a:avLst/>
          </a:prstGeom>
          <a:noFill/>
          <a:ln w="9525">
            <a:noFill/>
            <a:miter lim="800000"/>
            <a:headEnd/>
            <a:tailEnd/>
          </a:ln>
          <a:effectLst/>
        </p:spPr>
        <p:txBody>
          <a:bodyPr vert="horz" wrap="square" lIns="94426" tIns="47213" rIns="94426" bIns="47213" numCol="1" anchor="b" anchorCtr="0" compatLnSpc="1">
            <a:prstTxWarp prst="textNoShape">
              <a:avLst/>
            </a:prstTxWarp>
          </a:bodyPr>
          <a:lstStyle>
            <a:lvl1pPr algn="r" defTabSz="944563" eaLnBrk="1" hangingPunct="1">
              <a:defRPr sz="1200">
                <a:latin typeface="Times New Roman" panose="02020603050405020304" pitchFamily="18" charset="0"/>
              </a:defRPr>
            </a:lvl1pPr>
          </a:lstStyle>
          <a:p>
            <a:pPr>
              <a:defRPr/>
            </a:pPr>
            <a:fld id="{A3198B39-BF8D-4494-9821-E6701364FD81}"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072CA75-53D7-445B-9EF5-6CAEF1776D6A}"/>
              </a:ext>
            </a:extLst>
          </p:cNvPr>
          <p:cNvSpPr>
            <a:spLocks noGrp="1" noChangeArrowheads="1"/>
          </p:cNvSpPr>
          <p:nvPr>
            <p:ph type="hdr" sz="quarter"/>
          </p:nvPr>
        </p:nvSpPr>
        <p:spPr bwMode="auto">
          <a:xfrm>
            <a:off x="0" y="0"/>
            <a:ext cx="3000375" cy="504825"/>
          </a:xfrm>
          <a:prstGeom prst="rect">
            <a:avLst/>
          </a:prstGeom>
          <a:noFill/>
          <a:ln w="9525">
            <a:noFill/>
            <a:miter lim="800000"/>
            <a:headEnd/>
            <a:tailEnd/>
          </a:ln>
          <a:effectLst/>
        </p:spPr>
        <p:txBody>
          <a:bodyPr vert="horz" wrap="square" lIns="94426" tIns="47213" rIns="94426" bIns="47213" numCol="1" anchor="t" anchorCtr="0" compatLnSpc="1">
            <a:prstTxWarp prst="textNoShape">
              <a:avLst/>
            </a:prstTxWarp>
          </a:bodyPr>
          <a:lstStyle>
            <a:lvl1pPr defTabSz="944563" eaLnBrk="1" hangingPunct="1">
              <a:defRPr sz="1200">
                <a:latin typeface="Times New Roman" pitchFamily="18" charset="0"/>
                <a:cs typeface="+mn-cs"/>
              </a:defRPr>
            </a:lvl1pPr>
          </a:lstStyle>
          <a:p>
            <a:pPr>
              <a:defRPr/>
            </a:pPr>
            <a:endParaRPr lang="en-GB"/>
          </a:p>
        </p:txBody>
      </p:sp>
      <p:sp>
        <p:nvSpPr>
          <p:cNvPr id="4099" name="Rectangle 3">
            <a:extLst>
              <a:ext uri="{FF2B5EF4-FFF2-40B4-BE49-F238E27FC236}">
                <a16:creationId xmlns:a16="http://schemas.microsoft.com/office/drawing/2014/main" id="{6A4E70E9-E8A6-4EC8-9A63-B36D42527792}"/>
              </a:ext>
            </a:extLst>
          </p:cNvPr>
          <p:cNvSpPr>
            <a:spLocks noGrp="1" noChangeArrowheads="1"/>
          </p:cNvSpPr>
          <p:nvPr>
            <p:ph type="dt" idx="1"/>
          </p:nvPr>
        </p:nvSpPr>
        <p:spPr bwMode="auto">
          <a:xfrm>
            <a:off x="3921125" y="0"/>
            <a:ext cx="3000375" cy="504825"/>
          </a:xfrm>
          <a:prstGeom prst="rect">
            <a:avLst/>
          </a:prstGeom>
          <a:noFill/>
          <a:ln w="9525">
            <a:noFill/>
            <a:miter lim="800000"/>
            <a:headEnd/>
            <a:tailEnd/>
          </a:ln>
          <a:effectLst/>
        </p:spPr>
        <p:txBody>
          <a:bodyPr vert="horz" wrap="square" lIns="94426" tIns="47213" rIns="94426" bIns="47213" numCol="1" anchor="t" anchorCtr="0" compatLnSpc="1">
            <a:prstTxWarp prst="textNoShape">
              <a:avLst/>
            </a:prstTxWarp>
          </a:bodyPr>
          <a:lstStyle>
            <a:lvl1pPr algn="r" defTabSz="944563" eaLnBrk="1" hangingPunct="1">
              <a:defRPr sz="1200">
                <a:latin typeface="Times New Roman" pitchFamily="18" charset="0"/>
                <a:cs typeface="+mn-cs"/>
              </a:defRPr>
            </a:lvl1pPr>
          </a:lstStyle>
          <a:p>
            <a:pPr>
              <a:defRPr/>
            </a:pPr>
            <a:endParaRPr lang="en-GB"/>
          </a:p>
        </p:txBody>
      </p:sp>
      <p:sp>
        <p:nvSpPr>
          <p:cNvPr id="3076" name="Rectangle 4">
            <a:extLst>
              <a:ext uri="{FF2B5EF4-FFF2-40B4-BE49-F238E27FC236}">
                <a16:creationId xmlns:a16="http://schemas.microsoft.com/office/drawing/2014/main" id="{B0437FF1-442D-43A2-8C73-F8F083ADF658}"/>
              </a:ext>
            </a:extLst>
          </p:cNvPr>
          <p:cNvSpPr>
            <a:spLocks noGrp="1" noRot="1" noChangeAspect="1" noChangeArrowheads="1" noTextEdit="1"/>
          </p:cNvSpPr>
          <p:nvPr>
            <p:ph type="sldImg" idx="2"/>
          </p:nvPr>
        </p:nvSpPr>
        <p:spPr bwMode="auto">
          <a:xfrm>
            <a:off x="100013" y="755650"/>
            <a:ext cx="6721475" cy="37814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0EA3C5F4-38C2-4B34-837F-12B7982390FF}"/>
              </a:ext>
            </a:extLst>
          </p:cNvPr>
          <p:cNvSpPr>
            <a:spLocks noGrp="1" noChangeArrowheads="1"/>
          </p:cNvSpPr>
          <p:nvPr>
            <p:ph type="body" sz="quarter" idx="3"/>
          </p:nvPr>
        </p:nvSpPr>
        <p:spPr bwMode="auto">
          <a:xfrm>
            <a:off x="923925" y="4789488"/>
            <a:ext cx="5073650" cy="4538662"/>
          </a:xfrm>
          <a:prstGeom prst="rect">
            <a:avLst/>
          </a:prstGeom>
          <a:noFill/>
          <a:ln w="9525">
            <a:noFill/>
            <a:miter lim="800000"/>
            <a:headEnd/>
            <a:tailEnd/>
          </a:ln>
          <a:effectLst/>
        </p:spPr>
        <p:txBody>
          <a:bodyPr vert="horz" wrap="square" lIns="94426" tIns="47213" rIns="94426" bIns="47213"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a:extLst>
              <a:ext uri="{FF2B5EF4-FFF2-40B4-BE49-F238E27FC236}">
                <a16:creationId xmlns:a16="http://schemas.microsoft.com/office/drawing/2014/main" id="{FCA29B65-32F6-409B-983D-A505954C0DCE}"/>
              </a:ext>
            </a:extLst>
          </p:cNvPr>
          <p:cNvSpPr>
            <a:spLocks noGrp="1" noChangeArrowheads="1"/>
          </p:cNvSpPr>
          <p:nvPr>
            <p:ph type="ftr" sz="quarter" idx="4"/>
          </p:nvPr>
        </p:nvSpPr>
        <p:spPr bwMode="auto">
          <a:xfrm>
            <a:off x="0" y="9578975"/>
            <a:ext cx="3000375" cy="504825"/>
          </a:xfrm>
          <a:prstGeom prst="rect">
            <a:avLst/>
          </a:prstGeom>
          <a:noFill/>
          <a:ln w="9525">
            <a:noFill/>
            <a:miter lim="800000"/>
            <a:headEnd/>
            <a:tailEnd/>
          </a:ln>
          <a:effectLst/>
        </p:spPr>
        <p:txBody>
          <a:bodyPr vert="horz" wrap="square" lIns="94426" tIns="47213" rIns="94426" bIns="47213" numCol="1" anchor="b" anchorCtr="0" compatLnSpc="1">
            <a:prstTxWarp prst="textNoShape">
              <a:avLst/>
            </a:prstTxWarp>
          </a:bodyPr>
          <a:lstStyle>
            <a:lvl1pPr defTabSz="944563" eaLnBrk="1" hangingPunct="1">
              <a:defRPr sz="1200">
                <a:latin typeface="Times New Roman" pitchFamily="18" charset="0"/>
                <a:cs typeface="+mn-cs"/>
              </a:defRPr>
            </a:lvl1pPr>
          </a:lstStyle>
          <a:p>
            <a:pPr>
              <a:defRPr/>
            </a:pPr>
            <a:endParaRPr lang="en-GB"/>
          </a:p>
        </p:txBody>
      </p:sp>
      <p:sp>
        <p:nvSpPr>
          <p:cNvPr id="4103" name="Rectangle 7">
            <a:extLst>
              <a:ext uri="{FF2B5EF4-FFF2-40B4-BE49-F238E27FC236}">
                <a16:creationId xmlns:a16="http://schemas.microsoft.com/office/drawing/2014/main" id="{C32814BC-4525-4F02-B0DA-914D143EF2AC}"/>
              </a:ext>
            </a:extLst>
          </p:cNvPr>
          <p:cNvSpPr>
            <a:spLocks noGrp="1" noChangeArrowheads="1"/>
          </p:cNvSpPr>
          <p:nvPr>
            <p:ph type="sldNum" sz="quarter" idx="5"/>
          </p:nvPr>
        </p:nvSpPr>
        <p:spPr bwMode="auto">
          <a:xfrm>
            <a:off x="3921125" y="9578975"/>
            <a:ext cx="3000375" cy="504825"/>
          </a:xfrm>
          <a:prstGeom prst="rect">
            <a:avLst/>
          </a:prstGeom>
          <a:noFill/>
          <a:ln w="9525">
            <a:noFill/>
            <a:miter lim="800000"/>
            <a:headEnd/>
            <a:tailEnd/>
          </a:ln>
          <a:effectLst/>
        </p:spPr>
        <p:txBody>
          <a:bodyPr vert="horz" wrap="square" lIns="94426" tIns="47213" rIns="94426" bIns="47213" numCol="1" anchor="b" anchorCtr="0" compatLnSpc="1">
            <a:prstTxWarp prst="textNoShape">
              <a:avLst/>
            </a:prstTxWarp>
          </a:bodyPr>
          <a:lstStyle>
            <a:lvl1pPr algn="r" defTabSz="944563" eaLnBrk="1" hangingPunct="1">
              <a:defRPr sz="1200">
                <a:latin typeface="Times New Roman" panose="02020603050405020304" pitchFamily="18" charset="0"/>
              </a:defRPr>
            </a:lvl1pPr>
          </a:lstStyle>
          <a:p>
            <a:pPr>
              <a:defRPr/>
            </a:pPr>
            <a:fld id="{ECB452CC-48C9-4997-9257-C682E2A70ECE}"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Font typeface="Arial" panose="020B0604020202020204" pitchFamily="34" charset="0"/>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57640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19935987"/>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Tree>
    <p:extLst>
      <p:ext uri="{BB962C8B-B14F-4D97-AF65-F5344CB8AC3E}">
        <p14:creationId xmlns:p14="http://schemas.microsoft.com/office/powerpoint/2010/main" val="36636365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Snip Single Corner Rectangle 11">
            <a:extLst>
              <a:ext uri="{FF2B5EF4-FFF2-40B4-BE49-F238E27FC236}">
                <a16:creationId xmlns:a16="http://schemas.microsoft.com/office/drawing/2014/main" id="{4CEAFC18-F740-420D-8DA7-68B0EC97C46E}"/>
              </a:ext>
            </a:extLst>
          </p:cNvPr>
          <p:cNvSpPr/>
          <p:nvPr userDrawn="1"/>
        </p:nvSpPr>
        <p:spPr>
          <a:xfrm>
            <a:off x="0" y="6413500"/>
            <a:ext cx="12199938" cy="182563"/>
          </a:xfrm>
          <a:prstGeom prst="snip1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GB">
              <a:solidFill>
                <a:schemeClr val="bg1"/>
              </a:solidFill>
            </a:endParaRPr>
          </a:p>
        </p:txBody>
      </p:sp>
      <p:sp>
        <p:nvSpPr>
          <p:cNvPr id="1027" name="Title Placeholder 1">
            <a:extLst>
              <a:ext uri="{FF2B5EF4-FFF2-40B4-BE49-F238E27FC236}">
                <a16:creationId xmlns:a16="http://schemas.microsoft.com/office/drawing/2014/main" id="{4AFE2B5B-1B45-4E7A-A25D-B141A077B612}"/>
              </a:ext>
            </a:extLst>
          </p:cNvPr>
          <p:cNvSpPr>
            <a:spLocks noGrp="1"/>
          </p:cNvSpPr>
          <p:nvPr>
            <p:ph type="title"/>
          </p:nvPr>
        </p:nvSpPr>
        <p:spPr bwMode="auto">
          <a:xfrm>
            <a:off x="838200" y="585771"/>
            <a:ext cx="10515600" cy="1104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008F4169-1069-4316-B1D5-466056FF0739}"/>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 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Snip Single Corner Rectangle 6">
            <a:extLst>
              <a:ext uri="{FF2B5EF4-FFF2-40B4-BE49-F238E27FC236}">
                <a16:creationId xmlns:a16="http://schemas.microsoft.com/office/drawing/2014/main" id="{C220C726-1B32-4CFD-B6FE-8C6E0C6B668C}"/>
              </a:ext>
            </a:extLst>
          </p:cNvPr>
          <p:cNvSpPr/>
          <p:nvPr userDrawn="1"/>
        </p:nvSpPr>
        <p:spPr>
          <a:xfrm>
            <a:off x="-7938" y="1455738"/>
            <a:ext cx="11483976" cy="269875"/>
          </a:xfrm>
          <a:prstGeom prst="snip1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GB">
              <a:solidFill>
                <a:schemeClr val="bg1"/>
              </a:solidFill>
            </a:endParaRPr>
          </a:p>
        </p:txBody>
      </p:sp>
      <p:sp>
        <p:nvSpPr>
          <p:cNvPr id="9" name="TextBox 7">
            <a:extLst>
              <a:ext uri="{FF2B5EF4-FFF2-40B4-BE49-F238E27FC236}">
                <a16:creationId xmlns:a16="http://schemas.microsoft.com/office/drawing/2014/main" id="{ED4BE506-C0F9-461F-89BC-4B3F6F61A38D}"/>
              </a:ext>
            </a:extLst>
          </p:cNvPr>
          <p:cNvSpPr txBox="1">
            <a:spLocks noChangeArrowheads="1"/>
          </p:cNvSpPr>
          <p:nvPr userDrawn="1"/>
        </p:nvSpPr>
        <p:spPr bwMode="auto">
          <a:xfrm>
            <a:off x="11191875" y="6592888"/>
            <a:ext cx="9874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800" dirty="0">
                <a:ln w="0"/>
                <a:latin typeface="Calibri" panose="020F0502020204030204" pitchFamily="34" charset="0"/>
              </a:rPr>
              <a:t>© 3GPP 2023</a:t>
            </a:r>
          </a:p>
        </p:txBody>
      </p:sp>
      <p:pic>
        <p:nvPicPr>
          <p:cNvPr id="1031" name="Picture 1">
            <a:extLst>
              <a:ext uri="{FF2B5EF4-FFF2-40B4-BE49-F238E27FC236}">
                <a16:creationId xmlns:a16="http://schemas.microsoft.com/office/drawing/2014/main" id="{5E9ECA3E-FE52-464F-8707-38070FE65DB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867900" y="476250"/>
            <a:ext cx="1408113"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TextBox 2">
            <a:extLst>
              <a:ext uri="{FF2B5EF4-FFF2-40B4-BE49-F238E27FC236}">
                <a16:creationId xmlns:a16="http://schemas.microsoft.com/office/drawing/2014/main" id="{4C62F9F5-7ED7-4782-9DFF-6089C2DCD9EC}"/>
              </a:ext>
            </a:extLst>
          </p:cNvPr>
          <p:cNvSpPr txBox="1">
            <a:spLocks noChangeArrowheads="1"/>
          </p:cNvSpPr>
          <p:nvPr userDrawn="1"/>
        </p:nvSpPr>
        <p:spPr bwMode="auto">
          <a:xfrm>
            <a:off x="11495088" y="6351588"/>
            <a:ext cx="3968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fld id="{5420701A-B243-422E-826E-78BD4E22F668}" type="slidenum">
              <a:rPr lang="en-GB" altLang="en-US" sz="1400" smtClean="0">
                <a:latin typeface="Calibri" panose="020F0502020204030204" pitchFamily="34" charset="0"/>
              </a:rPr>
              <a:pPr>
                <a:defRPr/>
              </a:pPr>
              <a:t>‹#›</a:t>
            </a:fld>
            <a:endParaRPr lang="en-GB" altLang="en-US" sz="1400">
              <a:latin typeface="Calibri" panose="020F0502020204030204" pitchFamily="34" charset="0"/>
            </a:endParaRPr>
          </a:p>
        </p:txBody>
      </p:sp>
      <p:sp>
        <p:nvSpPr>
          <p:cNvPr id="14" name="Text Box 14">
            <a:extLst>
              <a:ext uri="{FF2B5EF4-FFF2-40B4-BE49-F238E27FC236}">
                <a16:creationId xmlns:a16="http://schemas.microsoft.com/office/drawing/2014/main" id="{04953B71-6776-413E-AC69-E69762C9C33E}"/>
              </a:ext>
            </a:extLst>
          </p:cNvPr>
          <p:cNvSpPr txBox="1">
            <a:spLocks noChangeArrowheads="1"/>
          </p:cNvSpPr>
          <p:nvPr userDrawn="1"/>
        </p:nvSpPr>
        <p:spPr bwMode="auto">
          <a:xfrm>
            <a:off x="323850" y="73025"/>
            <a:ext cx="3553558" cy="461665"/>
          </a:xfrm>
          <a:prstGeom prst="rect">
            <a:avLst/>
          </a:prstGeom>
          <a:noFill/>
          <a:ln>
            <a:noFill/>
          </a:ln>
        </p:spPr>
        <p:txBody>
          <a:bodyPr wrap="squar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IN" altLang="en-US" sz="1200" b="1" dirty="0" smtClean="0">
                <a:latin typeface="Arial "/>
              </a:rPr>
              <a:t>3GPP TSG-SA WG6 Meeting #56</a:t>
            </a:r>
          </a:p>
          <a:p>
            <a:pPr eaLnBrk="1" hangingPunct="1">
              <a:defRPr/>
            </a:pPr>
            <a:r>
              <a:rPr lang="en-IN" altLang="en-US" sz="1200" b="1" dirty="0" smtClean="0">
                <a:latin typeface="Arial "/>
              </a:rPr>
              <a:t>Gothenburg, Sweden 21st – 25th August 2023</a:t>
            </a:r>
            <a:endParaRPr lang="en-US" altLang="en-US" sz="1200" b="1" dirty="0">
              <a:latin typeface="Arial "/>
            </a:endParaRPr>
          </a:p>
        </p:txBody>
      </p:sp>
      <p:sp>
        <p:nvSpPr>
          <p:cNvPr id="10" name="Text Box 14">
            <a:extLst>
              <a:ext uri="{FF2B5EF4-FFF2-40B4-BE49-F238E27FC236}">
                <a16:creationId xmlns:a16="http://schemas.microsoft.com/office/drawing/2014/main" id="{04953B71-6776-413E-AC69-E69762C9C33E}"/>
              </a:ext>
            </a:extLst>
          </p:cNvPr>
          <p:cNvSpPr txBox="1">
            <a:spLocks noChangeArrowheads="1"/>
          </p:cNvSpPr>
          <p:nvPr userDrawn="1"/>
        </p:nvSpPr>
        <p:spPr bwMode="auto">
          <a:xfrm>
            <a:off x="9365941" y="73025"/>
            <a:ext cx="1910071" cy="461665"/>
          </a:xfrm>
          <a:prstGeom prst="rect">
            <a:avLst/>
          </a:prstGeom>
          <a:noFill/>
          <a:ln>
            <a:noFill/>
          </a:ln>
        </p:spPr>
        <p:txBody>
          <a:bodyPr wrap="squar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sz="1200" b="1" dirty="0" smtClean="0">
                <a:latin typeface="Arial "/>
              </a:rPr>
              <a:t>S6-23xxxx </a:t>
            </a:r>
          </a:p>
          <a:p>
            <a:pPr eaLnBrk="1" hangingPunct="1">
              <a:defRPr/>
            </a:pPr>
            <a:r>
              <a:rPr lang="en-US" altLang="en-US" sz="1200" b="1" dirty="0" smtClean="0">
                <a:latin typeface="Arial "/>
              </a:rPr>
              <a:t>Revision of (S6-231698)</a:t>
            </a:r>
            <a:endParaRPr lang="en-US" altLang="en-US" sz="1200" b="1" dirty="0">
              <a:latin typeface="Arial "/>
            </a:endParaRPr>
          </a:p>
        </p:txBody>
      </p:sp>
    </p:spTree>
  </p:cSld>
  <p:clrMap bg1="lt1" tx1="dk1" bg2="lt2" tx2="dk2" accent1="accent1" accent2="accent2" accent3="accent3" accent4="accent4" accent5="accent5" accent6="accent6" hlink="hlink" folHlink="folHlink"/>
  <p:sldLayoutIdLst>
    <p:sldLayoutId id="2147485163" r:id="rId1"/>
    <p:sldLayoutId id="2147485161" r:id="rId2"/>
    <p:sldLayoutId id="2147485162" r:id="rId3"/>
  </p:sldLayoutIdLst>
  <p:transition>
    <p:wipe dir="r"/>
  </p:transition>
  <p:hf hdr="0" ft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Blip>
          <a:blip r:embed="rId6"/>
        </a:buBlip>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Clr>
          <a:srgbClr val="C00000"/>
        </a:buClr>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ftp.onem2m.org/Work%20Programme/WI-0110/WI-0110-Enablement_of_IoT_in_the_metaverse-V0_0_1.DOC" TargetMode="External"/><Relationship Id="rId2" Type="http://schemas.openxmlformats.org/officeDocument/2006/relationships/hyperlink" Target="https://www.w3.org/community/metaverse-interop/" TargetMode="External"/><Relationship Id="rId1" Type="http://schemas.openxmlformats.org/officeDocument/2006/relationships/slideLayout" Target="../slideLayouts/slideLayout2.xml"/><Relationship Id="rId4" Type="http://schemas.openxmlformats.org/officeDocument/2006/relationships/hyperlink" Target="https://metaverse-standards.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6BFCA172-672F-4297-B767-9F7EDE373FA1}"/>
              </a:ext>
            </a:extLst>
          </p:cNvPr>
          <p:cNvSpPr>
            <a:spLocks noGrp="1"/>
          </p:cNvSpPr>
          <p:nvPr>
            <p:ph type="title"/>
          </p:nvPr>
        </p:nvSpPr>
        <p:spPr>
          <a:xfrm>
            <a:off x="2147887" y="1709738"/>
            <a:ext cx="9771969" cy="2852737"/>
          </a:xfrm>
        </p:spPr>
        <p:txBody>
          <a:bodyPr/>
          <a:lstStyle/>
          <a:p>
            <a:pPr eaLnBrk="1" hangingPunct="1"/>
            <a:r>
              <a:rPr lang="en-GB" altLang="en-US" sz="4000" dirty="0" err="1" smtClean="0"/>
              <a:t>FS_MetaApp</a:t>
            </a:r>
            <a:r>
              <a:rPr lang="en-GB" altLang="en-US" sz="4000" dirty="0" smtClean="0"/>
              <a:t>:</a:t>
            </a:r>
            <a:br>
              <a:rPr lang="en-GB" altLang="en-US" sz="4000" dirty="0" smtClean="0"/>
            </a:br>
            <a:r>
              <a:rPr lang="en-GB" sz="4000" dirty="0"/>
              <a:t>application enablement for Localized Mobile </a:t>
            </a:r>
            <a:r>
              <a:rPr lang="en-GB" sz="4000" dirty="0" err="1"/>
              <a:t>Metaverse</a:t>
            </a:r>
            <a:r>
              <a:rPr lang="en-GB" sz="4000" dirty="0"/>
              <a:t> Services</a:t>
            </a:r>
            <a:endParaRPr lang="en-GB" altLang="en-US" sz="3200" dirty="0">
              <a:solidFill>
                <a:srgbClr val="FF0000"/>
              </a:solidFill>
            </a:endParaRPr>
          </a:p>
        </p:txBody>
      </p:sp>
      <p:sp>
        <p:nvSpPr>
          <p:cNvPr id="5123" name="Text Placeholder 2">
            <a:extLst>
              <a:ext uri="{FF2B5EF4-FFF2-40B4-BE49-F238E27FC236}">
                <a16:creationId xmlns:a16="http://schemas.microsoft.com/office/drawing/2014/main" id="{9FAD3684-801E-4E1E-85EB-F5F3E5D37277}"/>
              </a:ext>
            </a:extLst>
          </p:cNvPr>
          <p:cNvSpPr>
            <a:spLocks noGrp="1"/>
          </p:cNvSpPr>
          <p:nvPr>
            <p:ph type="body" idx="4294967295"/>
          </p:nvPr>
        </p:nvSpPr>
        <p:spPr>
          <a:xfrm>
            <a:off x="2147888" y="4589463"/>
            <a:ext cx="7886700" cy="1500187"/>
          </a:xfrm>
        </p:spPr>
        <p:txBody>
          <a:bodyPr/>
          <a:lstStyle/>
          <a:p>
            <a:pPr marL="0" indent="0" eaLnBrk="1" hangingPunct="1">
              <a:buFontTx/>
              <a:buNone/>
            </a:pPr>
            <a:r>
              <a:rPr lang="en-GB" altLang="en-US" dirty="0" smtClean="0"/>
              <a:t>20 July, 2023</a:t>
            </a:r>
          </a:p>
          <a:p>
            <a:pPr marL="0" indent="0" eaLnBrk="1" hangingPunct="1">
              <a:buNone/>
            </a:pPr>
            <a:r>
              <a:rPr lang="en-GB" altLang="en-US" sz="2000" dirty="0" smtClean="0"/>
              <a:t>Sapan Shah (Samsung)</a:t>
            </a:r>
            <a:endParaRPr lang="en-GB" altLang="en-US" sz="2000" dirty="0"/>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Potential Objectives</a:t>
            </a:r>
            <a:endParaRPr lang="en-IN" dirty="0"/>
          </a:p>
        </p:txBody>
      </p:sp>
      <p:sp>
        <p:nvSpPr>
          <p:cNvPr id="3" name="Content Placeholder 2"/>
          <p:cNvSpPr>
            <a:spLocks noGrp="1"/>
          </p:cNvSpPr>
          <p:nvPr>
            <p:ph idx="1"/>
          </p:nvPr>
        </p:nvSpPr>
        <p:spPr>
          <a:xfrm>
            <a:off x="428625" y="1825625"/>
            <a:ext cx="10925175" cy="4603750"/>
          </a:xfrm>
        </p:spPr>
        <p:txBody>
          <a:bodyPr/>
          <a:lstStyle/>
          <a:p>
            <a:pPr marL="457200" indent="-457200">
              <a:buFont typeface="+mj-lt"/>
              <a:buAutoNum type="arabicPeriod" startAt="3"/>
            </a:pPr>
            <a:r>
              <a:rPr lang="en-IN" sz="2400" dirty="0"/>
              <a:t>Support for Spatial mapping and localization service</a:t>
            </a:r>
            <a:endParaRPr lang="en-GB" sz="2400" dirty="0"/>
          </a:p>
          <a:p>
            <a:pPr lvl="1"/>
            <a:r>
              <a:rPr lang="en-IN" sz="2000" dirty="0"/>
              <a:t>Spatial mapping is constructing or updating a map of an unknown location and localization is tracking an object to identify its location and orientation over time.</a:t>
            </a:r>
          </a:p>
          <a:p>
            <a:pPr lvl="1"/>
            <a:r>
              <a:rPr lang="en-IN" sz="2000" dirty="0"/>
              <a:t>SA6 can provide/enhance framework to provide Spatial mapping and localization service.</a:t>
            </a:r>
            <a:endParaRPr lang="en-GB" sz="1600" dirty="0"/>
          </a:p>
          <a:p>
            <a:pPr lvl="1"/>
            <a:r>
              <a:rPr lang="en-IN" sz="2000" dirty="0"/>
              <a:t>Some of the requirements from SA1 are as follows:</a:t>
            </a:r>
          </a:p>
          <a:p>
            <a:pPr lvl="2"/>
            <a:r>
              <a:rPr lang="en-IN" sz="1600" dirty="0"/>
              <a:t>[PR5.5.6.1-3] Subject to operator policy and relevant regional and national regulation, the 5GS shall support mechanisms to expose a spatial map or derived localization information from that map to authorized third parties.</a:t>
            </a:r>
          </a:p>
          <a:p>
            <a:pPr lvl="1"/>
            <a:r>
              <a:rPr lang="en-IN" sz="2000" dirty="0"/>
              <a:t>Possible Gaps: SA6 needs to enhance SEAL LM enabler to expose APIs for the authorized third parties to access spatial maps</a:t>
            </a:r>
            <a:r>
              <a:rPr lang="en-IN" sz="2000" dirty="0" smtClean="0"/>
              <a:t>.</a:t>
            </a:r>
          </a:p>
          <a:p>
            <a:pPr lvl="1"/>
            <a:r>
              <a:rPr lang="en-IN" sz="2000" dirty="0" smtClean="0"/>
              <a:t>Consolidated Potential Requirements: CPR 1.4</a:t>
            </a:r>
            <a:endParaRPr lang="en-IN" sz="2000" dirty="0"/>
          </a:p>
        </p:txBody>
      </p:sp>
    </p:spTree>
    <p:extLst>
      <p:ext uri="{BB962C8B-B14F-4D97-AF65-F5344CB8AC3E}">
        <p14:creationId xmlns:p14="http://schemas.microsoft.com/office/powerpoint/2010/main" val="373439741"/>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Potential Objectives</a:t>
            </a:r>
            <a:endParaRPr lang="en-IN" dirty="0"/>
          </a:p>
        </p:txBody>
      </p:sp>
      <p:sp>
        <p:nvSpPr>
          <p:cNvPr id="3" name="Content Placeholder 2"/>
          <p:cNvSpPr>
            <a:spLocks noGrp="1"/>
          </p:cNvSpPr>
          <p:nvPr>
            <p:ph idx="1"/>
          </p:nvPr>
        </p:nvSpPr>
        <p:spPr>
          <a:xfrm>
            <a:off x="428625" y="1825625"/>
            <a:ext cx="10925175" cy="4603750"/>
          </a:xfrm>
        </p:spPr>
        <p:txBody>
          <a:bodyPr/>
          <a:lstStyle/>
          <a:p>
            <a:pPr marL="457200" indent="-457200">
              <a:buFont typeface="+mj-lt"/>
              <a:buAutoNum type="arabicPeriod" startAt="4"/>
            </a:pPr>
            <a:r>
              <a:rPr lang="en-IN" sz="2000" dirty="0"/>
              <a:t>Enhancements to application discovery for </a:t>
            </a:r>
            <a:r>
              <a:rPr lang="en-IN" sz="2000" dirty="0" err="1"/>
              <a:t>metaverse</a:t>
            </a:r>
            <a:r>
              <a:rPr lang="en-IN" sz="2000" dirty="0"/>
              <a:t> applications</a:t>
            </a:r>
            <a:endParaRPr lang="en-GB" sz="2000" dirty="0"/>
          </a:p>
          <a:p>
            <a:pPr lvl="1"/>
            <a:r>
              <a:rPr lang="en-IN" sz="1800" dirty="0"/>
              <a:t>Mobile </a:t>
            </a:r>
            <a:r>
              <a:rPr lang="en-IN" sz="1800" dirty="0" err="1"/>
              <a:t>metaverse</a:t>
            </a:r>
            <a:r>
              <a:rPr lang="en-IN" sz="1800" dirty="0"/>
              <a:t> services offer shared and interactive user experience of local content and services, accessed either by users in the proximity or remotely.</a:t>
            </a:r>
          </a:p>
          <a:p>
            <a:pPr lvl="1"/>
            <a:r>
              <a:rPr lang="en-IN" sz="1800" dirty="0"/>
              <a:t>It is required for user to discover appropriate </a:t>
            </a:r>
            <a:r>
              <a:rPr lang="en-IN" sz="1800" dirty="0" err="1"/>
              <a:t>metaverse</a:t>
            </a:r>
            <a:r>
              <a:rPr lang="en-IN" sz="1800" dirty="0"/>
              <a:t> service based on requirement and also location and direction.</a:t>
            </a:r>
            <a:endParaRPr lang="en-GB" sz="1800" dirty="0"/>
          </a:p>
          <a:p>
            <a:pPr lvl="1"/>
            <a:r>
              <a:rPr lang="en-GB" sz="1800" dirty="0"/>
              <a:t>SA6 has defined Edge application server discovery procedure. Enhancement to this procedure may be required to meet </a:t>
            </a:r>
            <a:r>
              <a:rPr lang="en-GB" sz="1800" dirty="0" err="1"/>
              <a:t>metaverse</a:t>
            </a:r>
            <a:r>
              <a:rPr lang="en-GB" sz="1800" dirty="0"/>
              <a:t> service requirements (e.g. persistent search, pose of the user, </a:t>
            </a:r>
            <a:r>
              <a:rPr lang="en-GB" sz="1800" dirty="0" err="1"/>
              <a:t>etc</a:t>
            </a:r>
            <a:r>
              <a:rPr lang="en-GB" sz="1800" dirty="0"/>
              <a:t>)</a:t>
            </a:r>
            <a:endParaRPr lang="en-GB" sz="1400" dirty="0"/>
          </a:p>
          <a:p>
            <a:pPr lvl="1"/>
            <a:r>
              <a:rPr lang="en-IN" sz="1800" dirty="0"/>
              <a:t>Some of the requirements from SA1 are as follows:</a:t>
            </a:r>
          </a:p>
          <a:p>
            <a:pPr lvl="2"/>
            <a:r>
              <a:rPr lang="en-IN" sz="1400" dirty="0"/>
              <a:t>[P.R.-5.1.6-2] The 5G system shall provide suitable exposure mechanisms for application services (i.e. provided by Application Servers) associated with a precise location available in the user's proximity (e.g. within line of sight), such that the mobile </a:t>
            </a:r>
            <a:r>
              <a:rPr lang="en-IN" sz="1400" dirty="0" err="1"/>
              <a:t>metaverse</a:t>
            </a:r>
            <a:r>
              <a:rPr lang="en-IN" sz="1400" dirty="0"/>
              <a:t> services can conform to specific service constraints.</a:t>
            </a:r>
          </a:p>
          <a:p>
            <a:pPr lvl="2"/>
            <a:r>
              <a:rPr lang="en-IN" sz="1400" dirty="0"/>
              <a:t>NOTE:	The term 'service constraints' implies that certain targets of service discovery are supported, e.g. to find 'restaurants.‘</a:t>
            </a:r>
          </a:p>
          <a:p>
            <a:pPr lvl="1"/>
            <a:r>
              <a:rPr lang="en-IN" sz="1800" dirty="0"/>
              <a:t>Possible Gaps: To consider </a:t>
            </a:r>
            <a:r>
              <a:rPr lang="en-IN" sz="1800" dirty="0" err="1"/>
              <a:t>Metaverse</a:t>
            </a:r>
            <a:r>
              <a:rPr lang="en-IN" sz="1800" dirty="0"/>
              <a:t> application requirements and KPIs in EDGEAPP enabler procedures</a:t>
            </a:r>
            <a:r>
              <a:rPr lang="en-IN" sz="1800" dirty="0" smtClean="0"/>
              <a:t>.</a:t>
            </a:r>
          </a:p>
          <a:p>
            <a:pPr lvl="1"/>
            <a:r>
              <a:rPr lang="en-GB" sz="1800" dirty="0"/>
              <a:t>Consolidated Potential Requirement</a:t>
            </a:r>
            <a:r>
              <a:rPr lang="en-GB" sz="1800" dirty="0" smtClean="0"/>
              <a:t>: CPR 1.1</a:t>
            </a:r>
            <a:endParaRPr lang="en-IN" sz="1800" dirty="0"/>
          </a:p>
        </p:txBody>
      </p:sp>
    </p:spTree>
    <p:extLst>
      <p:ext uri="{BB962C8B-B14F-4D97-AF65-F5344CB8AC3E}">
        <p14:creationId xmlns:p14="http://schemas.microsoft.com/office/powerpoint/2010/main" val="3743699569"/>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Potential Objectives</a:t>
            </a:r>
            <a:endParaRPr lang="en-IN" dirty="0"/>
          </a:p>
        </p:txBody>
      </p:sp>
      <p:sp>
        <p:nvSpPr>
          <p:cNvPr id="3" name="Content Placeholder 2"/>
          <p:cNvSpPr>
            <a:spLocks noGrp="1"/>
          </p:cNvSpPr>
          <p:nvPr>
            <p:ph idx="1"/>
          </p:nvPr>
        </p:nvSpPr>
        <p:spPr>
          <a:xfrm>
            <a:off x="428625" y="1825625"/>
            <a:ext cx="10925175" cy="4603750"/>
          </a:xfrm>
        </p:spPr>
        <p:txBody>
          <a:bodyPr/>
          <a:lstStyle/>
          <a:p>
            <a:pPr marL="457200" indent="-457200">
              <a:buFont typeface="+mj-lt"/>
              <a:buAutoNum type="arabicPeriod" startAt="5"/>
            </a:pPr>
            <a:r>
              <a:rPr lang="en-IN" sz="2400" dirty="0"/>
              <a:t>Enhancements to service continuity for </a:t>
            </a:r>
            <a:r>
              <a:rPr lang="en-IN" sz="2400" dirty="0" err="1"/>
              <a:t>metaverse</a:t>
            </a:r>
            <a:r>
              <a:rPr lang="en-IN" sz="2400" dirty="0"/>
              <a:t> application</a:t>
            </a:r>
          </a:p>
          <a:p>
            <a:pPr lvl="1"/>
            <a:r>
              <a:rPr lang="en-IN" sz="2000" dirty="0"/>
              <a:t>Clause 5.14: interconnection of mobile </a:t>
            </a:r>
            <a:r>
              <a:rPr lang="en-IN" sz="2000" dirty="0" err="1"/>
              <a:t>metaverse</a:t>
            </a:r>
            <a:r>
              <a:rPr lang="en-IN" sz="2000" dirty="0"/>
              <a:t> services</a:t>
            </a:r>
          </a:p>
          <a:p>
            <a:pPr marL="914400" lvl="2" indent="0">
              <a:buNone/>
            </a:pPr>
            <a:r>
              <a:rPr lang="en-IN" sz="1600" dirty="0"/>
              <a:t>“</a:t>
            </a:r>
            <a:r>
              <a:rPr lang="en-IN" sz="1600" i="1" dirty="0"/>
              <a:t>A user is able to transition between immersive mobile </a:t>
            </a:r>
            <a:r>
              <a:rPr lang="en-IN" sz="1600" i="1" dirty="0" err="1"/>
              <a:t>metaverse</a:t>
            </a:r>
            <a:r>
              <a:rPr lang="en-IN" sz="1600" i="1" dirty="0"/>
              <a:t> services using the similar digital representation seamlessly and taking into account the constraints of the mobile </a:t>
            </a:r>
            <a:r>
              <a:rPr lang="en-IN" sz="1600" i="1" dirty="0" err="1"/>
              <a:t>metaverse</a:t>
            </a:r>
            <a:r>
              <a:rPr lang="en-IN" sz="1600" i="1" dirty="0"/>
              <a:t> services accessed. The transfer of information via the operator's network ensures the semantic compatibility – possibly through abstraction - between the origin and the destination. This also ensures, if necessary, the confidentiality of the origin and the destination</a:t>
            </a:r>
            <a:r>
              <a:rPr lang="en-IN" sz="1600" dirty="0"/>
              <a:t>.”</a:t>
            </a:r>
            <a:endParaRPr lang="en-GB" sz="1600"/>
          </a:p>
          <a:p>
            <a:pPr lvl="1"/>
            <a:r>
              <a:rPr lang="en-GB" sz="2000" dirty="0"/>
              <a:t>Possible Gaps: Enhancement to service continuity procedures to consider when UE moves from one application to other application.</a:t>
            </a:r>
          </a:p>
          <a:p>
            <a:pPr marL="457200" indent="-457200">
              <a:buFont typeface="+mj-lt"/>
              <a:buAutoNum type="arabicPeriod" startAt="6"/>
            </a:pPr>
            <a:r>
              <a:rPr lang="en-IN" sz="2400"/>
              <a:t>Support for communication for users with disabilities</a:t>
            </a:r>
            <a:endParaRPr lang="en-GB" sz="2400"/>
          </a:p>
          <a:p>
            <a:pPr lvl="1"/>
            <a:r>
              <a:rPr lang="en-IN" sz="2000"/>
              <a:t>In clause 5.26, SA1 discussed use case to support users with disabilities (blind, deaf, mute, semi-blind). </a:t>
            </a:r>
          </a:p>
          <a:p>
            <a:pPr lvl="1"/>
            <a:r>
              <a:rPr lang="en-IN" sz="2000" dirty="0" smtClean="0"/>
              <a:t>Possible study: SA6 enablers has not yet considered scenarios where end user is disabled. SA6 need to study possible enhancements for different enablers.</a:t>
            </a:r>
          </a:p>
          <a:p>
            <a:pPr lvl="2"/>
            <a:r>
              <a:rPr lang="en-IN" sz="1600" dirty="0" smtClean="0"/>
              <a:t>Do we need to enhance user profile and UE configuration for disabled user?</a:t>
            </a:r>
          </a:p>
          <a:p>
            <a:pPr lvl="2"/>
            <a:r>
              <a:rPr lang="en-IN" sz="1600" dirty="0" smtClean="0"/>
              <a:t>How to support enabler for transcoding facial expression or sign language to normal language for all apps?</a:t>
            </a:r>
            <a:endParaRPr lang="en-IN" sz="1600" dirty="0"/>
          </a:p>
        </p:txBody>
      </p:sp>
    </p:spTree>
    <p:extLst>
      <p:ext uri="{BB962C8B-B14F-4D97-AF65-F5344CB8AC3E}">
        <p14:creationId xmlns:p14="http://schemas.microsoft.com/office/powerpoint/2010/main" val="2909220313"/>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Proposal</a:t>
            </a:r>
            <a:endParaRPr lang="en-IN" dirty="0"/>
          </a:p>
        </p:txBody>
      </p:sp>
      <p:sp>
        <p:nvSpPr>
          <p:cNvPr id="3" name="Content Placeholder 2"/>
          <p:cNvSpPr>
            <a:spLocks noGrp="1"/>
          </p:cNvSpPr>
          <p:nvPr>
            <p:ph idx="1"/>
          </p:nvPr>
        </p:nvSpPr>
        <p:spPr/>
        <p:txBody>
          <a:bodyPr/>
          <a:lstStyle/>
          <a:p>
            <a:r>
              <a:rPr lang="en-IN" dirty="0" smtClean="0"/>
              <a:t>Samsung has proposed SID to study </a:t>
            </a:r>
            <a:r>
              <a:rPr lang="en-GB" dirty="0"/>
              <a:t>application enablement for Localized Mobile </a:t>
            </a:r>
            <a:r>
              <a:rPr lang="en-GB" dirty="0" err="1"/>
              <a:t>Metaverse</a:t>
            </a:r>
            <a:r>
              <a:rPr lang="en-GB" dirty="0"/>
              <a:t> </a:t>
            </a:r>
            <a:r>
              <a:rPr lang="en-GB" dirty="0" smtClean="0"/>
              <a:t>Services.</a:t>
            </a:r>
          </a:p>
          <a:p>
            <a:r>
              <a:rPr lang="en-GB" dirty="0" smtClean="0"/>
              <a:t>It is proposed to agree to SID and start the study from next meeting.</a:t>
            </a:r>
            <a:endParaRPr lang="en-IN" dirty="0"/>
          </a:p>
        </p:txBody>
      </p:sp>
    </p:spTree>
    <p:extLst>
      <p:ext uri="{BB962C8B-B14F-4D97-AF65-F5344CB8AC3E}">
        <p14:creationId xmlns:p14="http://schemas.microsoft.com/office/powerpoint/2010/main" val="479349613"/>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3794A7AC-F975-4B82-9FCA-9C67ECE03726}"/>
              </a:ext>
            </a:extLst>
          </p:cNvPr>
          <p:cNvSpPr>
            <a:spLocks noGrp="1"/>
          </p:cNvSpPr>
          <p:nvPr>
            <p:ph type="title"/>
          </p:nvPr>
        </p:nvSpPr>
        <p:spPr>
          <a:xfrm>
            <a:off x="838200" y="585771"/>
            <a:ext cx="9015919" cy="1104917"/>
          </a:xfrm>
        </p:spPr>
        <p:txBody>
          <a:bodyPr/>
          <a:lstStyle/>
          <a:p>
            <a:r>
              <a:rPr lang="en-US" altLang="en-US" sz="3200" i="1" dirty="0" err="1" smtClean="0">
                <a:solidFill>
                  <a:srgbClr val="0000FF"/>
                </a:solidFill>
              </a:rPr>
              <a:t>FS_MetaApp</a:t>
            </a:r>
            <a:r>
              <a:rPr lang="en-US" altLang="en-US" sz="3200" i="1" dirty="0">
                <a:solidFill>
                  <a:srgbClr val="0000FF"/>
                </a:solidFill>
              </a:rPr>
              <a:t>: </a:t>
            </a:r>
            <a:r>
              <a:rPr lang="en-US" altLang="en-US" sz="3200" i="1" dirty="0" smtClean="0">
                <a:solidFill>
                  <a:srgbClr val="0000FF"/>
                </a:solidFill>
              </a:rPr>
              <a:t>Application </a:t>
            </a:r>
            <a:r>
              <a:rPr lang="en-US" altLang="en-US" sz="3200" i="1" dirty="0">
                <a:solidFill>
                  <a:srgbClr val="0000FF"/>
                </a:solidFill>
              </a:rPr>
              <a:t>enablement for Localized Mobile </a:t>
            </a:r>
            <a:r>
              <a:rPr lang="en-US" altLang="en-US" sz="3200" i="1" dirty="0" err="1">
                <a:solidFill>
                  <a:srgbClr val="0000FF"/>
                </a:solidFill>
              </a:rPr>
              <a:t>Metaverse</a:t>
            </a:r>
            <a:r>
              <a:rPr lang="en-US" altLang="en-US" sz="3200" i="1" dirty="0">
                <a:solidFill>
                  <a:srgbClr val="0000FF"/>
                </a:solidFill>
              </a:rPr>
              <a:t> Services </a:t>
            </a:r>
            <a:r>
              <a:rPr lang="en-US" altLang="en-US" sz="3200" dirty="0" smtClean="0"/>
              <a:t>1/2</a:t>
            </a:r>
            <a:endParaRPr lang="en-GB" altLang="en-US" sz="3200" dirty="0"/>
          </a:p>
        </p:txBody>
      </p:sp>
      <p:sp>
        <p:nvSpPr>
          <p:cNvPr id="7171" name="Content Placeholder 2">
            <a:extLst>
              <a:ext uri="{FF2B5EF4-FFF2-40B4-BE49-F238E27FC236}">
                <a16:creationId xmlns:a16="http://schemas.microsoft.com/office/drawing/2014/main" id="{8B215120-9330-4C24-86C0-93DB3C460B0D}"/>
              </a:ext>
            </a:extLst>
          </p:cNvPr>
          <p:cNvSpPr>
            <a:spLocks noGrp="1"/>
          </p:cNvSpPr>
          <p:nvPr>
            <p:ph idx="1"/>
          </p:nvPr>
        </p:nvSpPr>
        <p:spPr>
          <a:xfrm>
            <a:off x="838200" y="1825625"/>
            <a:ext cx="10515600" cy="4612882"/>
          </a:xfrm>
        </p:spPr>
        <p:txBody>
          <a:bodyPr/>
          <a:lstStyle/>
          <a:p>
            <a:r>
              <a:rPr lang="en-GB" altLang="en-US" sz="2400" dirty="0" smtClean="0"/>
              <a:t>Continuation </a:t>
            </a:r>
            <a:r>
              <a:rPr lang="en-GB" altLang="en-US" sz="2400" dirty="0"/>
              <a:t>or </a:t>
            </a:r>
            <a:r>
              <a:rPr lang="en-GB" altLang="en-US" sz="2400" dirty="0" smtClean="0"/>
              <a:t>New Item: </a:t>
            </a:r>
            <a:r>
              <a:rPr lang="en-GB" altLang="en-US" sz="1600" i="1" dirty="0" smtClean="0">
                <a:solidFill>
                  <a:srgbClr val="0000FF"/>
                </a:solidFill>
              </a:rPr>
              <a:t>New Item</a:t>
            </a:r>
            <a:endParaRPr lang="en-GB" altLang="en-US" sz="2400" dirty="0" smtClean="0"/>
          </a:p>
          <a:p>
            <a:r>
              <a:rPr lang="en-US" sz="2400" dirty="0"/>
              <a:t>Study </a:t>
            </a:r>
            <a:r>
              <a:rPr lang="en-US" sz="2400" dirty="0" smtClean="0"/>
              <a:t>Item/Work Item/Both: </a:t>
            </a:r>
            <a:r>
              <a:rPr lang="en-GB" altLang="en-US" sz="1600" i="1" dirty="0" smtClean="0">
                <a:solidFill>
                  <a:srgbClr val="0000FF"/>
                </a:solidFill>
              </a:rPr>
              <a:t>Both</a:t>
            </a:r>
            <a:endParaRPr lang="en-IN" sz="2400" dirty="0"/>
          </a:p>
          <a:p>
            <a:pPr lvl="0"/>
            <a:r>
              <a:rPr lang="en-GB" altLang="en-US" sz="2400" dirty="0" smtClean="0"/>
              <a:t>Source of requirements: </a:t>
            </a:r>
            <a:r>
              <a:rPr lang="en-GB" altLang="en-US" sz="1600" i="1" dirty="0" smtClean="0">
                <a:solidFill>
                  <a:srgbClr val="0000FF"/>
                </a:solidFill>
              </a:rPr>
              <a:t>SA1 (TR 22.856) and possibly requirements from other SDOs too can be considered</a:t>
            </a:r>
            <a:endParaRPr lang="en-GB" altLang="en-US" sz="2400" dirty="0" smtClean="0"/>
          </a:p>
          <a:p>
            <a:r>
              <a:rPr lang="en-GB" altLang="en-US" sz="2400" dirty="0" smtClean="0"/>
              <a:t>Expected Output: </a:t>
            </a:r>
            <a:r>
              <a:rPr lang="en-GB" altLang="en-US" sz="1600" i="1" dirty="0" smtClean="0">
                <a:solidFill>
                  <a:srgbClr val="0000FF"/>
                </a:solidFill>
              </a:rPr>
              <a:t>For Study: New TR, For Work item: possible new TS or update to existing TSs (23.434, 23.222, 23.558)</a:t>
            </a:r>
          </a:p>
          <a:p>
            <a:r>
              <a:rPr lang="en-US" sz="2400" dirty="0"/>
              <a:t>Anticipated start </a:t>
            </a:r>
            <a:r>
              <a:rPr lang="en-US" sz="2400" dirty="0" smtClean="0"/>
              <a:t>date/meeting: </a:t>
            </a:r>
            <a:r>
              <a:rPr lang="en-GB" altLang="en-US" sz="1600" i="1" dirty="0" smtClean="0">
                <a:solidFill>
                  <a:srgbClr val="0000FF"/>
                </a:solidFill>
              </a:rPr>
              <a:t>SA6#57/Oct-23 (start of study), SA6#60/Apr-24 (Start of Work)</a:t>
            </a:r>
            <a:endParaRPr lang="en-IN" sz="2400" dirty="0"/>
          </a:p>
          <a:p>
            <a:pPr lvl="0"/>
            <a:r>
              <a:rPr lang="en-GB" altLang="en-US" sz="2400" dirty="0" smtClean="0"/>
              <a:t>Target Completion: </a:t>
            </a:r>
            <a:r>
              <a:rPr lang="en-GB" altLang="en-US" sz="1600" i="1" dirty="0" smtClean="0">
                <a:solidFill>
                  <a:srgbClr val="0000FF"/>
                </a:solidFill>
              </a:rPr>
              <a:t>SA6#61/May-24 (End of study)</a:t>
            </a:r>
            <a:r>
              <a:rPr lang="en-IN" altLang="en-US" sz="1600" i="1" dirty="0">
                <a:solidFill>
                  <a:srgbClr val="0000FF"/>
                </a:solidFill>
              </a:rPr>
              <a:t> , </a:t>
            </a:r>
            <a:r>
              <a:rPr lang="en-IN" altLang="en-US" sz="1600" i="1" dirty="0" smtClean="0">
                <a:solidFill>
                  <a:srgbClr val="0000FF"/>
                </a:solidFill>
              </a:rPr>
              <a:t>SA6#64/Nov-24 (End </a:t>
            </a:r>
            <a:r>
              <a:rPr lang="en-IN" altLang="en-US" sz="1600" i="1" dirty="0">
                <a:solidFill>
                  <a:srgbClr val="0000FF"/>
                </a:solidFill>
              </a:rPr>
              <a:t>of Work)</a:t>
            </a:r>
            <a:endParaRPr lang="en-GB" altLang="en-US" sz="2400" dirty="0" smtClean="0"/>
          </a:p>
          <a:p>
            <a:pPr lvl="0"/>
            <a:r>
              <a:rPr lang="en-IN" altLang="en-US" sz="2400" dirty="0" smtClean="0"/>
              <a:t>Estimated TUs: </a:t>
            </a:r>
            <a:r>
              <a:rPr lang="en-GB" altLang="en-US" sz="1600" i="1" dirty="0" smtClean="0">
                <a:solidFill>
                  <a:srgbClr val="0000FF"/>
                </a:solidFill>
              </a:rPr>
              <a:t>10 </a:t>
            </a:r>
            <a:r>
              <a:rPr lang="en-GB" altLang="en-US" sz="1600" i="1" dirty="0" smtClean="0">
                <a:solidFill>
                  <a:srgbClr val="0000FF"/>
                </a:solidFill>
              </a:rPr>
              <a:t>TUs (SID) + </a:t>
            </a:r>
            <a:r>
              <a:rPr lang="en-GB" altLang="en-US" sz="1600" i="1" dirty="0" smtClean="0">
                <a:solidFill>
                  <a:srgbClr val="0000FF"/>
                </a:solidFill>
              </a:rPr>
              <a:t>9  </a:t>
            </a:r>
            <a:r>
              <a:rPr lang="en-GB" altLang="en-US" sz="1600" i="1" dirty="0" smtClean="0">
                <a:solidFill>
                  <a:srgbClr val="0000FF"/>
                </a:solidFill>
              </a:rPr>
              <a:t>TUs (WID)</a:t>
            </a:r>
            <a:endParaRPr lang="en-IN" altLang="en-US" sz="2400" dirty="0" smtClean="0"/>
          </a:p>
          <a:p>
            <a:r>
              <a:rPr lang="en-IN" altLang="en-US" sz="2400" dirty="0" err="1" smtClean="0"/>
              <a:t>Rapporteurship</a:t>
            </a:r>
            <a:r>
              <a:rPr lang="en-IN" altLang="en-US" sz="2400" dirty="0" smtClean="0"/>
              <a:t>: </a:t>
            </a:r>
            <a:r>
              <a:rPr lang="en-GB" altLang="en-US" sz="1600" i="1" dirty="0" smtClean="0">
                <a:solidFill>
                  <a:srgbClr val="0000FF"/>
                </a:solidFill>
              </a:rPr>
              <a:t>Sapan Shah (Samsung)</a:t>
            </a:r>
            <a:endParaRPr lang="en-IN" altLang="en-US" sz="2400" dirty="0" smtClean="0"/>
          </a:p>
          <a:p>
            <a:r>
              <a:rPr lang="en-IN" altLang="en-US" sz="2400" dirty="0" smtClean="0"/>
              <a:t>Supporting IMs: </a:t>
            </a:r>
            <a:r>
              <a:rPr lang="en-GB" altLang="en-US" sz="1600" i="1" dirty="0" smtClean="0">
                <a:solidFill>
                  <a:srgbClr val="0000FF"/>
                </a:solidFill>
              </a:rPr>
              <a:t>Samsung, AT&amp;T, CATT, </a:t>
            </a:r>
            <a:r>
              <a:rPr lang="en-GB" altLang="en-US" sz="1600" i="1" dirty="0" err="1" smtClean="0">
                <a:solidFill>
                  <a:srgbClr val="0000FF"/>
                </a:solidFill>
              </a:rPr>
              <a:t>CEWiT</a:t>
            </a:r>
            <a:r>
              <a:rPr lang="en-GB" altLang="en-US" sz="1600" i="1" dirty="0">
                <a:solidFill>
                  <a:srgbClr val="0000FF"/>
                </a:solidFill>
              </a:rPr>
              <a:t>, CMCC, </a:t>
            </a:r>
            <a:r>
              <a:rPr lang="en-GB" altLang="en-US" sz="1600" i="1" dirty="0" err="1">
                <a:solidFill>
                  <a:srgbClr val="0000FF"/>
                </a:solidFill>
              </a:rPr>
              <a:t>Convida</a:t>
            </a:r>
            <a:r>
              <a:rPr lang="en-GB" altLang="en-US" sz="1600" i="1" dirty="0">
                <a:solidFill>
                  <a:srgbClr val="0000FF"/>
                </a:solidFill>
              </a:rPr>
              <a:t> </a:t>
            </a:r>
            <a:r>
              <a:rPr lang="en-GB" altLang="en-US" sz="1600" i="1" dirty="0" smtClean="0">
                <a:solidFill>
                  <a:srgbClr val="0000FF"/>
                </a:solidFill>
              </a:rPr>
              <a:t>Wireless, Dish Network, </a:t>
            </a:r>
            <a:r>
              <a:rPr lang="en-GB" altLang="en-US" sz="1600" i="1" dirty="0">
                <a:solidFill>
                  <a:srgbClr val="0000FF"/>
                </a:solidFill>
              </a:rPr>
              <a:t>Deutsche Telekom, ETRI, </a:t>
            </a:r>
            <a:r>
              <a:rPr lang="en-GB" altLang="en-US" sz="1600" i="1" dirty="0" err="1" smtClean="0">
                <a:solidFill>
                  <a:srgbClr val="0000FF"/>
                </a:solidFill>
              </a:rPr>
              <a:t>InterDigital</a:t>
            </a:r>
            <a:r>
              <a:rPr lang="en-GB" altLang="en-US" sz="1600" i="1" dirty="0" smtClean="0">
                <a:solidFill>
                  <a:srgbClr val="0000FF"/>
                </a:solidFill>
              </a:rPr>
              <a:t>, Lenovo, NTT, NTT </a:t>
            </a:r>
            <a:r>
              <a:rPr lang="en-GB" altLang="en-US" sz="1600" i="1" dirty="0" err="1" smtClean="0">
                <a:solidFill>
                  <a:srgbClr val="0000FF"/>
                </a:solidFill>
              </a:rPr>
              <a:t>Docomo</a:t>
            </a:r>
            <a:r>
              <a:rPr lang="en-GB" altLang="en-US" sz="1600" i="1" dirty="0" smtClean="0">
                <a:solidFill>
                  <a:srgbClr val="0000FF"/>
                </a:solidFill>
              </a:rPr>
              <a:t>, Orange, Vivo, ZTE</a:t>
            </a:r>
            <a:endParaRPr lang="en-IN" altLang="en-US" sz="2400" dirty="0" smtClean="0"/>
          </a:p>
        </p:txBody>
      </p:sp>
      <p:sp>
        <p:nvSpPr>
          <p:cNvPr id="2" name="Up Ribbon 1"/>
          <p:cNvSpPr/>
          <p:nvPr/>
        </p:nvSpPr>
        <p:spPr>
          <a:xfrm>
            <a:off x="5235192" y="114214"/>
            <a:ext cx="4692580" cy="673240"/>
          </a:xfrm>
          <a:prstGeom prst="ribbon2">
            <a:avLst>
              <a:gd name="adj1" fmla="val 16667"/>
              <a:gd name="adj2" fmla="val 688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smtClean="0">
                <a:solidFill>
                  <a:schemeClr val="bg1"/>
                </a:solidFill>
              </a:rPr>
              <a:t>Rel-19 SID/WID Proposal Slide Template</a:t>
            </a:r>
            <a:endParaRPr lang="en-IN" b="1" dirty="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a:extLst>
              <a:ext uri="{FF2B5EF4-FFF2-40B4-BE49-F238E27FC236}">
                <a16:creationId xmlns:a16="http://schemas.microsoft.com/office/drawing/2014/main" id="{8B215120-9330-4C24-86C0-93DB3C460B0D}"/>
              </a:ext>
            </a:extLst>
          </p:cNvPr>
          <p:cNvSpPr>
            <a:spLocks noGrp="1"/>
          </p:cNvSpPr>
          <p:nvPr>
            <p:ph idx="1"/>
          </p:nvPr>
        </p:nvSpPr>
        <p:spPr>
          <a:xfrm>
            <a:off x="440871" y="1739900"/>
            <a:ext cx="11405507" cy="4756150"/>
          </a:xfrm>
        </p:spPr>
        <p:txBody>
          <a:bodyPr/>
          <a:lstStyle/>
          <a:p>
            <a:r>
              <a:rPr lang="en-GB" altLang="en-US" sz="2400" dirty="0" smtClean="0"/>
              <a:t>Description:</a:t>
            </a:r>
            <a:r>
              <a:rPr lang="en-GB" altLang="en-US" sz="2400" i="1" dirty="0" smtClean="0">
                <a:solidFill>
                  <a:srgbClr val="0000FF"/>
                </a:solidFill>
              </a:rPr>
              <a:t> </a:t>
            </a:r>
          </a:p>
          <a:p>
            <a:pPr lvl="1"/>
            <a:r>
              <a:rPr lang="en-IN" altLang="en-US" sz="1400" i="1" dirty="0" smtClean="0">
                <a:solidFill>
                  <a:srgbClr val="0000FF"/>
                </a:solidFill>
              </a:rPr>
              <a:t>In </a:t>
            </a:r>
            <a:r>
              <a:rPr lang="en-IN" altLang="en-US" sz="1400" i="1" dirty="0">
                <a:solidFill>
                  <a:srgbClr val="0000FF"/>
                </a:solidFill>
              </a:rPr>
              <a:t>Rel-19, SA1 studied in </a:t>
            </a:r>
            <a:r>
              <a:rPr lang="en-IN" altLang="en-US" sz="1400" i="1" dirty="0" err="1">
                <a:solidFill>
                  <a:srgbClr val="0000FF"/>
                </a:solidFill>
              </a:rPr>
              <a:t>FS_Metaverse</a:t>
            </a:r>
            <a:r>
              <a:rPr lang="en-IN" altLang="en-US" sz="1400" i="1" dirty="0">
                <a:solidFill>
                  <a:srgbClr val="0000FF"/>
                </a:solidFill>
              </a:rPr>
              <a:t> (TR 22.856) specific use cases and service requirements for localized mobile </a:t>
            </a:r>
            <a:r>
              <a:rPr lang="en-IN" altLang="en-US" sz="1400" i="1" dirty="0" err="1">
                <a:solidFill>
                  <a:srgbClr val="0000FF"/>
                </a:solidFill>
              </a:rPr>
              <a:t>metaverse</a:t>
            </a:r>
            <a:r>
              <a:rPr lang="en-IN" altLang="en-US" sz="1400" i="1" dirty="0">
                <a:solidFill>
                  <a:srgbClr val="0000FF"/>
                </a:solidFill>
              </a:rPr>
              <a:t> services to offer shared and interactive user experience of local content and services, accessed either by users in the proximity or remotely. </a:t>
            </a:r>
            <a:endParaRPr lang="en-IN" altLang="en-US" sz="1400" i="1" dirty="0" smtClean="0">
              <a:solidFill>
                <a:srgbClr val="0000FF"/>
              </a:solidFill>
            </a:endParaRPr>
          </a:p>
          <a:p>
            <a:pPr lvl="1"/>
            <a:r>
              <a:rPr lang="en-IN" altLang="en-US" sz="1400" i="1" dirty="0" smtClean="0">
                <a:solidFill>
                  <a:srgbClr val="0000FF"/>
                </a:solidFill>
              </a:rPr>
              <a:t>Many </a:t>
            </a:r>
            <a:r>
              <a:rPr lang="en-IN" altLang="en-US" sz="1400" i="1" dirty="0">
                <a:solidFill>
                  <a:srgbClr val="0000FF"/>
                </a:solidFill>
              </a:rPr>
              <a:t>of the requirements captured in stage 1 are well-suited for application </a:t>
            </a:r>
            <a:r>
              <a:rPr lang="en-IN" altLang="en-US" sz="1400" i="1" dirty="0" smtClean="0">
                <a:solidFill>
                  <a:srgbClr val="0000FF"/>
                </a:solidFill>
              </a:rPr>
              <a:t>enabler layer</a:t>
            </a:r>
            <a:r>
              <a:rPr lang="en-IN" altLang="en-US" sz="1400" i="1" dirty="0">
                <a:solidFill>
                  <a:srgbClr val="0000FF"/>
                </a:solidFill>
              </a:rPr>
              <a:t>. Some example </a:t>
            </a:r>
            <a:r>
              <a:rPr lang="en-IN" altLang="en-US" sz="1400" i="1" dirty="0" smtClean="0">
                <a:solidFill>
                  <a:srgbClr val="0000FF"/>
                </a:solidFill>
              </a:rPr>
              <a:t>list </a:t>
            </a:r>
            <a:r>
              <a:rPr lang="en-IN" altLang="en-US" sz="1400" i="1" dirty="0">
                <a:solidFill>
                  <a:srgbClr val="0000FF"/>
                </a:solidFill>
              </a:rPr>
              <a:t>of use cases are - Localized Mobile </a:t>
            </a:r>
            <a:r>
              <a:rPr lang="en-IN" altLang="en-US" sz="1400" i="1" dirty="0" err="1">
                <a:solidFill>
                  <a:srgbClr val="0000FF"/>
                </a:solidFill>
              </a:rPr>
              <a:t>metaverse</a:t>
            </a:r>
            <a:r>
              <a:rPr lang="en-IN" altLang="en-US" sz="1400" i="1" dirty="0">
                <a:solidFill>
                  <a:srgbClr val="0000FF"/>
                </a:solidFill>
              </a:rPr>
              <a:t> Service, Spatial Anchor Enabler, Spatial Mapping and Localization Service, </a:t>
            </a:r>
            <a:r>
              <a:rPr lang="en-IN" altLang="en-US" sz="1400" i="1" dirty="0" smtClean="0">
                <a:solidFill>
                  <a:srgbClr val="0000FF"/>
                </a:solidFill>
              </a:rPr>
              <a:t>etc.</a:t>
            </a:r>
            <a:endParaRPr lang="en-GB" altLang="en-US" sz="1400" dirty="0" smtClean="0"/>
          </a:p>
          <a:p>
            <a:r>
              <a:rPr lang="en-GB" altLang="en-US" sz="2400" dirty="0" smtClean="0"/>
              <a:t>Goals:</a:t>
            </a:r>
            <a:r>
              <a:rPr lang="en-GB" altLang="en-US" sz="2400" i="1" dirty="0" smtClean="0">
                <a:solidFill>
                  <a:srgbClr val="0000FF"/>
                </a:solidFill>
              </a:rPr>
              <a:t> </a:t>
            </a:r>
          </a:p>
          <a:p>
            <a:pPr lvl="1"/>
            <a:r>
              <a:rPr lang="en-IN" altLang="en-US" sz="1400" i="1" dirty="0" smtClean="0">
                <a:solidFill>
                  <a:srgbClr val="0000FF"/>
                </a:solidFill>
              </a:rPr>
              <a:t>Study </a:t>
            </a:r>
            <a:r>
              <a:rPr lang="en-IN" altLang="en-US" sz="1400" i="1" dirty="0">
                <a:solidFill>
                  <a:srgbClr val="0000FF"/>
                </a:solidFill>
              </a:rPr>
              <a:t>requirements for overall application framework/enabling layer platform architecture to support localized mobile </a:t>
            </a:r>
            <a:r>
              <a:rPr lang="en-IN" altLang="en-US" sz="1400" i="1" dirty="0" err="1">
                <a:solidFill>
                  <a:srgbClr val="0000FF"/>
                </a:solidFill>
              </a:rPr>
              <a:t>metaverse</a:t>
            </a:r>
            <a:r>
              <a:rPr lang="en-IN" altLang="en-US" sz="1400" i="1" dirty="0">
                <a:solidFill>
                  <a:srgbClr val="0000FF"/>
                </a:solidFill>
              </a:rPr>
              <a:t> services in 3GPP specified networks, including the interactions between UE and application enablement </a:t>
            </a:r>
            <a:r>
              <a:rPr lang="en-IN" altLang="en-US" sz="1400" i="1" dirty="0" smtClean="0">
                <a:solidFill>
                  <a:srgbClr val="0000FF"/>
                </a:solidFill>
              </a:rPr>
              <a:t>layer (See SID or discussion paper for </a:t>
            </a:r>
            <a:r>
              <a:rPr lang="en-IN" altLang="en-US" sz="1400" i="1" smtClean="0">
                <a:solidFill>
                  <a:srgbClr val="0000FF"/>
                </a:solidFill>
              </a:rPr>
              <a:t>more details)</a:t>
            </a:r>
            <a:endParaRPr lang="en-GB" altLang="en-US" sz="1400" i="1" dirty="0">
              <a:solidFill>
                <a:srgbClr val="0000FF"/>
              </a:solidFill>
            </a:endParaRPr>
          </a:p>
          <a:p>
            <a:pPr lvl="1"/>
            <a:r>
              <a:rPr lang="en-GB" sz="1400" i="1" dirty="0">
                <a:solidFill>
                  <a:srgbClr val="0000FF"/>
                </a:solidFill>
              </a:rPr>
              <a:t>Identify key issues based on </a:t>
            </a:r>
            <a:r>
              <a:rPr lang="en-GB" sz="1400" i="1" dirty="0" smtClean="0">
                <a:solidFill>
                  <a:srgbClr val="0000FF"/>
                </a:solidFill>
              </a:rPr>
              <a:t>above, </a:t>
            </a:r>
            <a:r>
              <a:rPr lang="en-GB" sz="1400" i="1" dirty="0">
                <a:solidFill>
                  <a:srgbClr val="0000FF"/>
                </a:solidFill>
              </a:rPr>
              <a:t>develop corresponding functional model and potential solutions</a:t>
            </a:r>
          </a:p>
          <a:p>
            <a:r>
              <a:rPr lang="en-GB" altLang="en-US" sz="2400" dirty="0" smtClean="0"/>
              <a:t>Dependency on other working groups: </a:t>
            </a:r>
          </a:p>
          <a:p>
            <a:pPr lvl="1"/>
            <a:r>
              <a:rPr lang="en-IN" altLang="en-US" sz="1400" i="1" dirty="0" smtClean="0">
                <a:solidFill>
                  <a:srgbClr val="0000FF"/>
                </a:solidFill>
              </a:rPr>
              <a:t>SA2 </a:t>
            </a:r>
            <a:r>
              <a:rPr lang="en-IN" altLang="en-US" sz="1400" i="1" dirty="0">
                <a:solidFill>
                  <a:srgbClr val="0000FF"/>
                </a:solidFill>
              </a:rPr>
              <a:t>for system aspects, SA3 for security aspects, SA4 for media aspects and SA5 for management </a:t>
            </a:r>
            <a:r>
              <a:rPr lang="en-IN" altLang="en-US" sz="1400" i="1" dirty="0" smtClean="0">
                <a:solidFill>
                  <a:srgbClr val="0000FF"/>
                </a:solidFill>
              </a:rPr>
              <a:t>aspects</a:t>
            </a:r>
            <a:endParaRPr lang="en-GB" altLang="en-US" sz="1400" dirty="0"/>
          </a:p>
          <a:p>
            <a:r>
              <a:rPr lang="en-US" sz="2400" dirty="0" smtClean="0"/>
              <a:t>Impacts to 3GPP/Industry work if this is not accepted into Rel-19: </a:t>
            </a:r>
          </a:p>
          <a:p>
            <a:pPr lvl="1"/>
            <a:r>
              <a:rPr lang="en-US" sz="1400" i="1" dirty="0" smtClean="0">
                <a:solidFill>
                  <a:srgbClr val="0000FF"/>
                </a:solidFill>
              </a:rPr>
              <a:t>Multiple </a:t>
            </a:r>
            <a:r>
              <a:rPr lang="en-US" sz="1400" i="1" dirty="0">
                <a:solidFill>
                  <a:srgbClr val="0000FF"/>
                </a:solidFill>
              </a:rPr>
              <a:t>companies are looking into </a:t>
            </a:r>
            <a:r>
              <a:rPr lang="en-US" sz="1400" i="1" dirty="0" err="1" smtClean="0">
                <a:solidFill>
                  <a:srgbClr val="0000FF"/>
                </a:solidFill>
              </a:rPr>
              <a:t>metaverse</a:t>
            </a:r>
            <a:r>
              <a:rPr lang="en-US" sz="1400" i="1" dirty="0" smtClean="0">
                <a:solidFill>
                  <a:srgbClr val="0000FF"/>
                </a:solidFill>
              </a:rPr>
              <a:t> </a:t>
            </a:r>
            <a:r>
              <a:rPr lang="en-US" sz="1400" i="1" dirty="0">
                <a:solidFill>
                  <a:srgbClr val="0000FF"/>
                </a:solidFill>
              </a:rPr>
              <a:t>domain as a way to provide different user experience and also opportunity for new business. </a:t>
            </a:r>
            <a:r>
              <a:rPr lang="en-IN" sz="1400" i="1" dirty="0" smtClean="0">
                <a:solidFill>
                  <a:srgbClr val="0000FF"/>
                </a:solidFill>
              </a:rPr>
              <a:t>Examples </a:t>
            </a:r>
            <a:r>
              <a:rPr lang="en-IN" sz="1400" i="1" dirty="0">
                <a:solidFill>
                  <a:srgbClr val="0000FF"/>
                </a:solidFill>
              </a:rPr>
              <a:t>of business opportunities </a:t>
            </a:r>
            <a:r>
              <a:rPr lang="en-IN" sz="1400" i="1" dirty="0" smtClean="0">
                <a:solidFill>
                  <a:srgbClr val="0000FF"/>
                </a:solidFill>
              </a:rPr>
              <a:t>the </a:t>
            </a:r>
            <a:r>
              <a:rPr lang="en-IN" sz="1400" i="1" dirty="0" err="1" smtClean="0">
                <a:solidFill>
                  <a:srgbClr val="0000FF"/>
                </a:solidFill>
              </a:rPr>
              <a:t>metaverse</a:t>
            </a:r>
            <a:r>
              <a:rPr lang="en-IN" sz="1400" i="1" dirty="0" smtClean="0">
                <a:solidFill>
                  <a:srgbClr val="0000FF"/>
                </a:solidFill>
              </a:rPr>
              <a:t> domain </a:t>
            </a:r>
            <a:r>
              <a:rPr lang="en-IN" sz="1400" i="1" dirty="0">
                <a:solidFill>
                  <a:srgbClr val="0000FF"/>
                </a:solidFill>
              </a:rPr>
              <a:t>include entertainment, interior design, and e-government</a:t>
            </a:r>
            <a:r>
              <a:rPr lang="en-IN" sz="1400" i="1" dirty="0" smtClean="0">
                <a:solidFill>
                  <a:srgbClr val="0000FF"/>
                </a:solidFill>
              </a:rPr>
              <a:t>.</a:t>
            </a:r>
          </a:p>
          <a:p>
            <a:pPr lvl="1"/>
            <a:r>
              <a:rPr lang="en-IN" sz="1400" i="1" dirty="0" smtClean="0">
                <a:solidFill>
                  <a:srgbClr val="0000FF"/>
                </a:solidFill>
              </a:rPr>
              <a:t>While </a:t>
            </a:r>
            <a:r>
              <a:rPr lang="en-IN" sz="1400" i="1" dirty="0">
                <a:solidFill>
                  <a:srgbClr val="0000FF"/>
                </a:solidFill>
              </a:rPr>
              <a:t>services in these areas will </a:t>
            </a:r>
            <a:r>
              <a:rPr lang="en-IN" sz="1400" i="1" dirty="0" smtClean="0">
                <a:solidFill>
                  <a:srgbClr val="0000FF"/>
                </a:solidFill>
              </a:rPr>
              <a:t>emerge continuously, </a:t>
            </a:r>
            <a:r>
              <a:rPr lang="en-IN" sz="1400" i="1" dirty="0">
                <a:solidFill>
                  <a:srgbClr val="0000FF"/>
                </a:solidFill>
              </a:rPr>
              <a:t>it is worthwhile to consider how to best anticipate and support the technical challenges of shared localized experiences received by users of devices that communicate by means of mobile telecommunications standards</a:t>
            </a:r>
            <a:r>
              <a:rPr lang="en-IN" sz="1400" i="1" dirty="0" smtClean="0">
                <a:solidFill>
                  <a:srgbClr val="0000FF"/>
                </a:solidFill>
              </a:rPr>
              <a:t>. </a:t>
            </a:r>
            <a:endParaRPr lang="en-US" sz="1400" i="1" dirty="0">
              <a:solidFill>
                <a:srgbClr val="0000FF"/>
              </a:solidFill>
            </a:endParaRPr>
          </a:p>
        </p:txBody>
      </p:sp>
      <p:sp>
        <p:nvSpPr>
          <p:cNvPr id="4" name="Up Ribbon 3"/>
          <p:cNvSpPr/>
          <p:nvPr/>
        </p:nvSpPr>
        <p:spPr>
          <a:xfrm>
            <a:off x="5235192" y="114214"/>
            <a:ext cx="4692580" cy="673240"/>
          </a:xfrm>
          <a:prstGeom prst="ribbon2">
            <a:avLst>
              <a:gd name="adj1" fmla="val 16667"/>
              <a:gd name="adj2" fmla="val 684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smtClean="0">
                <a:solidFill>
                  <a:schemeClr val="bg1"/>
                </a:solidFill>
              </a:rPr>
              <a:t>Rel-19 SID/WID Proposal Slide Template</a:t>
            </a:r>
            <a:endParaRPr lang="en-IN" b="1" dirty="0">
              <a:solidFill>
                <a:schemeClr val="bg1"/>
              </a:solidFill>
            </a:endParaRPr>
          </a:p>
        </p:txBody>
      </p:sp>
      <p:sp>
        <p:nvSpPr>
          <p:cNvPr id="7" name="Title 1">
            <a:extLst>
              <a:ext uri="{FF2B5EF4-FFF2-40B4-BE49-F238E27FC236}">
                <a16:creationId xmlns:a16="http://schemas.microsoft.com/office/drawing/2014/main" id="{3794A7AC-F975-4B82-9FCA-9C67ECE03726}"/>
              </a:ext>
            </a:extLst>
          </p:cNvPr>
          <p:cNvSpPr>
            <a:spLocks noGrp="1"/>
          </p:cNvSpPr>
          <p:nvPr>
            <p:ph type="title"/>
          </p:nvPr>
        </p:nvSpPr>
        <p:spPr>
          <a:xfrm>
            <a:off x="838200" y="585771"/>
            <a:ext cx="9015919" cy="1104917"/>
          </a:xfrm>
        </p:spPr>
        <p:txBody>
          <a:bodyPr/>
          <a:lstStyle/>
          <a:p>
            <a:r>
              <a:rPr lang="en-US" altLang="en-US" sz="3200" i="1" dirty="0" err="1" smtClean="0">
                <a:solidFill>
                  <a:srgbClr val="0000FF"/>
                </a:solidFill>
              </a:rPr>
              <a:t>FS_MetaApp</a:t>
            </a:r>
            <a:r>
              <a:rPr lang="en-US" altLang="en-US" sz="3200" i="1" dirty="0">
                <a:solidFill>
                  <a:srgbClr val="0000FF"/>
                </a:solidFill>
              </a:rPr>
              <a:t>: </a:t>
            </a:r>
            <a:r>
              <a:rPr lang="en-US" altLang="en-US" sz="3200" i="1" dirty="0" smtClean="0">
                <a:solidFill>
                  <a:srgbClr val="0000FF"/>
                </a:solidFill>
              </a:rPr>
              <a:t>Application </a:t>
            </a:r>
            <a:r>
              <a:rPr lang="en-US" altLang="en-US" sz="3200" i="1" dirty="0">
                <a:solidFill>
                  <a:srgbClr val="0000FF"/>
                </a:solidFill>
              </a:rPr>
              <a:t>enablement for Localized Mobile </a:t>
            </a:r>
            <a:r>
              <a:rPr lang="en-US" altLang="en-US" sz="3200" i="1" dirty="0" err="1">
                <a:solidFill>
                  <a:srgbClr val="0000FF"/>
                </a:solidFill>
              </a:rPr>
              <a:t>Metaverse</a:t>
            </a:r>
            <a:r>
              <a:rPr lang="en-US" altLang="en-US" sz="3200" i="1" dirty="0">
                <a:solidFill>
                  <a:srgbClr val="0000FF"/>
                </a:solidFill>
              </a:rPr>
              <a:t> Services </a:t>
            </a:r>
            <a:r>
              <a:rPr lang="en-US" altLang="en-US" sz="3200" dirty="0"/>
              <a:t>2</a:t>
            </a:r>
            <a:r>
              <a:rPr lang="en-US" altLang="en-US" sz="3200" dirty="0" smtClean="0"/>
              <a:t>/2</a:t>
            </a:r>
            <a:endParaRPr lang="en-GB" altLang="en-US" sz="3200" dirty="0"/>
          </a:p>
        </p:txBody>
      </p:sp>
    </p:spTree>
    <p:extLst>
      <p:ext uri="{BB962C8B-B14F-4D97-AF65-F5344CB8AC3E}">
        <p14:creationId xmlns:p14="http://schemas.microsoft.com/office/powerpoint/2010/main" val="2471745984"/>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Estimated TU Calculation</a:t>
            </a:r>
            <a:endParaRPr lang="en-IN"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874065373"/>
              </p:ext>
            </p:extLst>
          </p:nvPr>
        </p:nvGraphicFramePr>
        <p:xfrm>
          <a:off x="838200" y="1825625"/>
          <a:ext cx="10515600" cy="445008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533739105"/>
                    </a:ext>
                  </a:extLst>
                </a:gridCol>
                <a:gridCol w="2628900">
                  <a:extLst>
                    <a:ext uri="{9D8B030D-6E8A-4147-A177-3AD203B41FA5}">
                      <a16:colId xmlns:a16="http://schemas.microsoft.com/office/drawing/2014/main" val="4272823323"/>
                    </a:ext>
                  </a:extLst>
                </a:gridCol>
                <a:gridCol w="2775626">
                  <a:extLst>
                    <a:ext uri="{9D8B030D-6E8A-4147-A177-3AD203B41FA5}">
                      <a16:colId xmlns:a16="http://schemas.microsoft.com/office/drawing/2014/main" val="2160267683"/>
                    </a:ext>
                  </a:extLst>
                </a:gridCol>
                <a:gridCol w="2482174">
                  <a:extLst>
                    <a:ext uri="{9D8B030D-6E8A-4147-A177-3AD203B41FA5}">
                      <a16:colId xmlns:a16="http://schemas.microsoft.com/office/drawing/2014/main" val="1631893507"/>
                    </a:ext>
                  </a:extLst>
                </a:gridCol>
              </a:tblGrid>
              <a:tr h="370840">
                <a:tc>
                  <a:txBody>
                    <a:bodyPr/>
                    <a:lstStyle/>
                    <a:p>
                      <a:r>
                        <a:rPr lang="en-IN" dirty="0" smtClean="0"/>
                        <a:t>Meeting</a:t>
                      </a:r>
                      <a:endParaRPr lang="en-IN" dirty="0"/>
                    </a:p>
                  </a:txBody>
                  <a:tcPr/>
                </a:tc>
                <a:tc>
                  <a:txBody>
                    <a:bodyPr/>
                    <a:lstStyle/>
                    <a:p>
                      <a:r>
                        <a:rPr lang="en-IN" dirty="0" err="1" smtClean="0"/>
                        <a:t>FS_MetaApp</a:t>
                      </a:r>
                      <a:r>
                        <a:rPr lang="en-IN" dirty="0" smtClean="0"/>
                        <a:t> (SID)</a:t>
                      </a:r>
                      <a:endParaRPr lang="en-IN" dirty="0"/>
                    </a:p>
                  </a:txBody>
                  <a:tcPr/>
                </a:tc>
                <a:tc>
                  <a:txBody>
                    <a:bodyPr/>
                    <a:lstStyle/>
                    <a:p>
                      <a:r>
                        <a:rPr lang="en-IN" dirty="0" err="1" smtClean="0"/>
                        <a:t>MetaApp</a:t>
                      </a:r>
                      <a:r>
                        <a:rPr lang="en-IN" dirty="0" smtClean="0"/>
                        <a:t> (WID)</a:t>
                      </a:r>
                      <a:endParaRPr lang="en-IN" dirty="0"/>
                    </a:p>
                  </a:txBody>
                  <a:tcPr/>
                </a:tc>
                <a:tc>
                  <a:txBody>
                    <a:bodyPr/>
                    <a:lstStyle/>
                    <a:p>
                      <a:r>
                        <a:rPr lang="en-IN" dirty="0" smtClean="0"/>
                        <a:t>Comment</a:t>
                      </a:r>
                      <a:endParaRPr lang="en-IN" dirty="0"/>
                    </a:p>
                  </a:txBody>
                  <a:tcPr/>
                </a:tc>
                <a:extLst>
                  <a:ext uri="{0D108BD9-81ED-4DB2-BD59-A6C34878D82A}">
                    <a16:rowId xmlns:a16="http://schemas.microsoft.com/office/drawing/2014/main" val="399410094"/>
                  </a:ext>
                </a:extLst>
              </a:tr>
              <a:tr h="370840">
                <a:tc>
                  <a:txBody>
                    <a:bodyPr/>
                    <a:lstStyle/>
                    <a:p>
                      <a:r>
                        <a:rPr lang="en-IN" dirty="0" smtClean="0"/>
                        <a:t>SA6#55 (May-23)</a:t>
                      </a:r>
                      <a:endParaRPr lang="en-IN" dirty="0"/>
                    </a:p>
                  </a:txBody>
                  <a:tcPr/>
                </a:tc>
                <a:tc>
                  <a:txBody>
                    <a:bodyPr/>
                    <a:lstStyle/>
                    <a:p>
                      <a:r>
                        <a:rPr lang="en-IN" dirty="0" smtClean="0"/>
                        <a:t>SID Proposal</a:t>
                      </a:r>
                      <a:endParaRPr lang="en-IN" dirty="0"/>
                    </a:p>
                  </a:txBody>
                  <a:tcPr/>
                </a:tc>
                <a:tc>
                  <a:txBody>
                    <a:bodyPr/>
                    <a:lstStyle/>
                    <a:p>
                      <a:endParaRPr lang="en-IN"/>
                    </a:p>
                  </a:txBody>
                  <a:tcPr/>
                </a:tc>
                <a:tc>
                  <a:txBody>
                    <a:bodyPr/>
                    <a:lstStyle/>
                    <a:p>
                      <a:endParaRPr lang="en-IN"/>
                    </a:p>
                  </a:txBody>
                  <a:tcPr/>
                </a:tc>
                <a:extLst>
                  <a:ext uri="{0D108BD9-81ED-4DB2-BD59-A6C34878D82A}">
                    <a16:rowId xmlns:a16="http://schemas.microsoft.com/office/drawing/2014/main" val="3091639684"/>
                  </a:ext>
                </a:extLst>
              </a:tr>
              <a:tr h="370840">
                <a:tc>
                  <a:txBody>
                    <a:bodyPr/>
                    <a:lstStyle/>
                    <a:p>
                      <a:r>
                        <a:rPr lang="en-IN" dirty="0" smtClean="0"/>
                        <a:t>SA6#56 (Aug-23)</a:t>
                      </a:r>
                      <a:endParaRPr lang="en-IN" dirty="0"/>
                    </a:p>
                  </a:txBody>
                  <a:tcPr/>
                </a:tc>
                <a:tc>
                  <a:txBody>
                    <a:bodyPr/>
                    <a:lstStyle/>
                    <a:p>
                      <a:r>
                        <a:rPr lang="en-IN" dirty="0" smtClean="0"/>
                        <a:t>SID Proposal</a:t>
                      </a:r>
                      <a:endParaRPr lang="en-IN" dirty="0"/>
                    </a:p>
                  </a:txBody>
                  <a:tcPr/>
                </a:tc>
                <a:tc>
                  <a:txBody>
                    <a:bodyPr/>
                    <a:lstStyle/>
                    <a:p>
                      <a:endParaRPr lang="en-IN"/>
                    </a:p>
                  </a:txBody>
                  <a:tcPr/>
                </a:tc>
                <a:tc>
                  <a:txBody>
                    <a:bodyPr/>
                    <a:lstStyle/>
                    <a:p>
                      <a:endParaRPr lang="en-IN"/>
                    </a:p>
                  </a:txBody>
                  <a:tcPr/>
                </a:tc>
                <a:extLst>
                  <a:ext uri="{0D108BD9-81ED-4DB2-BD59-A6C34878D82A}">
                    <a16:rowId xmlns:a16="http://schemas.microsoft.com/office/drawing/2014/main" val="2329595913"/>
                  </a:ext>
                </a:extLst>
              </a:tr>
              <a:tr h="370840">
                <a:tc>
                  <a:txBody>
                    <a:bodyPr/>
                    <a:lstStyle/>
                    <a:p>
                      <a:r>
                        <a:rPr lang="en-IN" dirty="0" smtClean="0"/>
                        <a:t>SA6#57 (Oct-23)</a:t>
                      </a:r>
                      <a:endParaRPr lang="en-IN" dirty="0"/>
                    </a:p>
                  </a:txBody>
                  <a:tcPr/>
                </a:tc>
                <a:tc>
                  <a:txBody>
                    <a:bodyPr/>
                    <a:lstStyle/>
                    <a:p>
                      <a:r>
                        <a:rPr lang="en-IN" dirty="0" smtClean="0"/>
                        <a:t>2 </a:t>
                      </a:r>
                      <a:r>
                        <a:rPr lang="en-IN" dirty="0" smtClean="0"/>
                        <a:t>TU</a:t>
                      </a:r>
                      <a:endParaRPr lang="en-IN" dirty="0"/>
                    </a:p>
                  </a:txBody>
                  <a:tcPr/>
                </a:tc>
                <a:tc>
                  <a:txBody>
                    <a:bodyPr/>
                    <a:lstStyle/>
                    <a:p>
                      <a:endParaRPr lang="en-IN" dirty="0"/>
                    </a:p>
                  </a:txBody>
                  <a:tcPr/>
                </a:tc>
                <a:tc>
                  <a:txBody>
                    <a:bodyPr/>
                    <a:lstStyle/>
                    <a:p>
                      <a:endParaRPr lang="en-IN"/>
                    </a:p>
                  </a:txBody>
                  <a:tcPr/>
                </a:tc>
                <a:extLst>
                  <a:ext uri="{0D108BD9-81ED-4DB2-BD59-A6C34878D82A}">
                    <a16:rowId xmlns:a16="http://schemas.microsoft.com/office/drawing/2014/main" val="3812213378"/>
                  </a:ext>
                </a:extLst>
              </a:tr>
              <a:tr h="370840">
                <a:tc>
                  <a:txBody>
                    <a:bodyPr/>
                    <a:lstStyle/>
                    <a:p>
                      <a:r>
                        <a:rPr lang="en-IN" dirty="0" smtClean="0"/>
                        <a:t>SA6#58 (Nov-23)</a:t>
                      </a:r>
                      <a:endParaRPr lang="en-IN" dirty="0"/>
                    </a:p>
                  </a:txBody>
                  <a:tcPr/>
                </a:tc>
                <a:tc>
                  <a:txBody>
                    <a:bodyPr/>
                    <a:lstStyle/>
                    <a:p>
                      <a:r>
                        <a:rPr lang="en-IN" dirty="0" smtClean="0"/>
                        <a:t>2 </a:t>
                      </a:r>
                      <a:r>
                        <a:rPr lang="en-IN" dirty="0" smtClean="0"/>
                        <a:t>TU</a:t>
                      </a:r>
                      <a:endParaRPr lang="en-IN" dirty="0"/>
                    </a:p>
                  </a:txBody>
                  <a:tcPr/>
                </a:tc>
                <a:tc>
                  <a:txBody>
                    <a:bodyPr/>
                    <a:lstStyle/>
                    <a:p>
                      <a:endParaRPr lang="en-IN" dirty="0"/>
                    </a:p>
                  </a:txBody>
                  <a:tcPr/>
                </a:tc>
                <a:tc>
                  <a:txBody>
                    <a:bodyPr/>
                    <a:lstStyle/>
                    <a:p>
                      <a:endParaRPr lang="en-IN" dirty="0"/>
                    </a:p>
                  </a:txBody>
                  <a:tcPr/>
                </a:tc>
                <a:extLst>
                  <a:ext uri="{0D108BD9-81ED-4DB2-BD59-A6C34878D82A}">
                    <a16:rowId xmlns:a16="http://schemas.microsoft.com/office/drawing/2014/main" val="4191356535"/>
                  </a:ext>
                </a:extLst>
              </a:tr>
              <a:tr h="370840">
                <a:tc>
                  <a:txBody>
                    <a:bodyPr/>
                    <a:lstStyle/>
                    <a:p>
                      <a:r>
                        <a:rPr lang="en-IN" dirty="0" smtClean="0"/>
                        <a:t>SA6#59 (Feb-24)</a:t>
                      </a:r>
                      <a:endParaRPr lang="en-IN" dirty="0"/>
                    </a:p>
                  </a:txBody>
                  <a:tcPr/>
                </a:tc>
                <a:tc>
                  <a:txBody>
                    <a:bodyPr/>
                    <a:lstStyle/>
                    <a:p>
                      <a:r>
                        <a:rPr lang="en-IN" dirty="0" smtClean="0"/>
                        <a:t>2 </a:t>
                      </a:r>
                      <a:r>
                        <a:rPr lang="en-IN" dirty="0" smtClean="0"/>
                        <a:t>TU</a:t>
                      </a:r>
                      <a:endParaRPr lang="en-I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dirty="0"/>
                    </a:p>
                  </a:txBody>
                  <a:tcPr/>
                </a:tc>
                <a:tc>
                  <a:txBody>
                    <a:bodyPr/>
                    <a:lstStyle/>
                    <a:p>
                      <a:endParaRPr lang="en-IN" dirty="0"/>
                    </a:p>
                  </a:txBody>
                  <a:tcPr/>
                </a:tc>
                <a:extLst>
                  <a:ext uri="{0D108BD9-81ED-4DB2-BD59-A6C34878D82A}">
                    <a16:rowId xmlns:a16="http://schemas.microsoft.com/office/drawing/2014/main" val="618207565"/>
                  </a:ext>
                </a:extLst>
              </a:tr>
              <a:tr h="370840">
                <a:tc>
                  <a:txBody>
                    <a:bodyPr/>
                    <a:lstStyle/>
                    <a:p>
                      <a:r>
                        <a:rPr lang="en-IN" dirty="0" smtClean="0"/>
                        <a:t>SA6#60 (Apr-24)</a:t>
                      </a:r>
                      <a:endParaRPr lang="en-IN" dirty="0"/>
                    </a:p>
                  </a:txBody>
                  <a:tcPr/>
                </a:tc>
                <a:tc>
                  <a:txBody>
                    <a:bodyPr/>
                    <a:lstStyle/>
                    <a:p>
                      <a:r>
                        <a:rPr lang="en-IN" dirty="0" smtClean="0"/>
                        <a:t>2 TU</a:t>
                      </a:r>
                      <a:endParaRPr lang="en-I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smtClean="0"/>
                        <a:t>Work item Proposal</a:t>
                      </a:r>
                      <a:endParaRPr lang="en-IN" dirty="0"/>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smtClean="0"/>
                        <a:t>Overlap with Study and work item</a:t>
                      </a:r>
                    </a:p>
                  </a:txBody>
                  <a:tcPr/>
                </a:tc>
                <a:extLst>
                  <a:ext uri="{0D108BD9-81ED-4DB2-BD59-A6C34878D82A}">
                    <a16:rowId xmlns:a16="http://schemas.microsoft.com/office/drawing/2014/main" val="3504355784"/>
                  </a:ext>
                </a:extLst>
              </a:tr>
              <a:tr h="370840">
                <a:tc>
                  <a:txBody>
                    <a:bodyPr/>
                    <a:lstStyle/>
                    <a:p>
                      <a:r>
                        <a:rPr lang="en-IN" dirty="0" smtClean="0"/>
                        <a:t>SA6#61 (May-24)</a:t>
                      </a:r>
                      <a:endParaRPr lang="en-IN" dirty="0"/>
                    </a:p>
                  </a:txBody>
                  <a:tcPr/>
                </a:tc>
                <a:tc>
                  <a:txBody>
                    <a:bodyPr/>
                    <a:lstStyle/>
                    <a:p>
                      <a:r>
                        <a:rPr lang="en-IN" dirty="0" smtClean="0"/>
                        <a:t>2 TU (Study completes) </a:t>
                      </a:r>
                      <a:endParaRPr lang="en-IN" dirty="0"/>
                    </a:p>
                  </a:txBody>
                  <a:tcPr/>
                </a:tc>
                <a:tc>
                  <a:txBody>
                    <a:bodyPr/>
                    <a:lstStyle/>
                    <a:p>
                      <a:r>
                        <a:rPr lang="en-IN" dirty="0" smtClean="0"/>
                        <a:t>1 TU</a:t>
                      </a:r>
                      <a:endParaRPr lang="en-IN" dirty="0"/>
                    </a:p>
                  </a:txBody>
                  <a:tcPr/>
                </a:tc>
                <a:tc vMerge="1">
                  <a:txBody>
                    <a:bodyPr/>
                    <a:lstStyle/>
                    <a:p>
                      <a:endParaRPr lang="en-IN" dirty="0"/>
                    </a:p>
                  </a:txBody>
                  <a:tcPr/>
                </a:tc>
                <a:extLst>
                  <a:ext uri="{0D108BD9-81ED-4DB2-BD59-A6C34878D82A}">
                    <a16:rowId xmlns:a16="http://schemas.microsoft.com/office/drawing/2014/main" val="2715177088"/>
                  </a:ext>
                </a:extLst>
              </a:tr>
              <a:tr h="370840">
                <a:tc>
                  <a:txBody>
                    <a:bodyPr/>
                    <a:lstStyle/>
                    <a:p>
                      <a:r>
                        <a:rPr lang="en-IN" dirty="0" smtClean="0"/>
                        <a:t>SA6#62 (Aug-24)</a:t>
                      </a:r>
                      <a:endParaRPr lang="en-IN" dirty="0"/>
                    </a:p>
                  </a:txBody>
                  <a:tcPr/>
                </a:tc>
                <a:tc>
                  <a:txBody>
                    <a:bodyPr/>
                    <a:lstStyle/>
                    <a:p>
                      <a:endParaRPr lang="en-IN"/>
                    </a:p>
                  </a:txBody>
                  <a:tcPr/>
                </a:tc>
                <a:tc>
                  <a:txBody>
                    <a:bodyPr/>
                    <a:lstStyle/>
                    <a:p>
                      <a:r>
                        <a:rPr lang="en-IN" dirty="0" smtClean="0"/>
                        <a:t>2 TU</a:t>
                      </a:r>
                      <a:endParaRPr lang="en-IN" dirty="0"/>
                    </a:p>
                  </a:txBody>
                  <a:tcPr/>
                </a:tc>
                <a:tc>
                  <a:txBody>
                    <a:bodyPr/>
                    <a:lstStyle/>
                    <a:p>
                      <a:endParaRPr lang="en-IN"/>
                    </a:p>
                  </a:txBody>
                  <a:tcPr/>
                </a:tc>
                <a:extLst>
                  <a:ext uri="{0D108BD9-81ED-4DB2-BD59-A6C34878D82A}">
                    <a16:rowId xmlns:a16="http://schemas.microsoft.com/office/drawing/2014/main" val="2172897788"/>
                  </a:ext>
                </a:extLst>
              </a:tr>
              <a:tr h="370840">
                <a:tc>
                  <a:txBody>
                    <a:bodyPr/>
                    <a:lstStyle/>
                    <a:p>
                      <a:r>
                        <a:rPr lang="en-IN" dirty="0" smtClean="0"/>
                        <a:t>SA6#63 (Oct-24)</a:t>
                      </a:r>
                      <a:endParaRPr lang="en-IN" dirty="0"/>
                    </a:p>
                  </a:txBody>
                  <a:tcPr/>
                </a:tc>
                <a:tc>
                  <a:txBody>
                    <a:bodyPr/>
                    <a:lstStyle/>
                    <a:p>
                      <a:endParaRPr lang="en-IN"/>
                    </a:p>
                  </a:txBody>
                  <a:tcPr/>
                </a:tc>
                <a:tc>
                  <a:txBody>
                    <a:bodyPr/>
                    <a:lstStyle/>
                    <a:p>
                      <a:r>
                        <a:rPr lang="en-IN" dirty="0" smtClean="0"/>
                        <a:t>3 TU</a:t>
                      </a:r>
                      <a:endParaRPr lang="en-IN" dirty="0"/>
                    </a:p>
                  </a:txBody>
                  <a:tcPr/>
                </a:tc>
                <a:tc>
                  <a:txBody>
                    <a:bodyPr/>
                    <a:lstStyle/>
                    <a:p>
                      <a:endParaRPr lang="en-IN"/>
                    </a:p>
                  </a:txBody>
                  <a:tcPr/>
                </a:tc>
                <a:extLst>
                  <a:ext uri="{0D108BD9-81ED-4DB2-BD59-A6C34878D82A}">
                    <a16:rowId xmlns:a16="http://schemas.microsoft.com/office/drawing/2014/main" val="3243329033"/>
                  </a:ext>
                </a:extLst>
              </a:tr>
              <a:tr h="370840">
                <a:tc>
                  <a:txBody>
                    <a:bodyPr/>
                    <a:lstStyle/>
                    <a:p>
                      <a:r>
                        <a:rPr lang="en-IN" dirty="0" smtClean="0"/>
                        <a:t>SA6#64 (Nov24)</a:t>
                      </a:r>
                      <a:endParaRPr lang="en-IN" dirty="0"/>
                    </a:p>
                  </a:txBody>
                  <a:tcPr/>
                </a:tc>
                <a:tc>
                  <a:txBody>
                    <a:bodyPr/>
                    <a:lstStyle/>
                    <a:p>
                      <a:endParaRPr lang="en-IN"/>
                    </a:p>
                  </a:txBody>
                  <a:tcPr/>
                </a:tc>
                <a:tc>
                  <a:txBody>
                    <a:bodyPr/>
                    <a:lstStyle/>
                    <a:p>
                      <a:r>
                        <a:rPr lang="en-IN" dirty="0" smtClean="0"/>
                        <a:t>3 TU</a:t>
                      </a:r>
                      <a:endParaRPr lang="en-IN" dirty="0"/>
                    </a:p>
                  </a:txBody>
                  <a:tcPr/>
                </a:tc>
                <a:tc>
                  <a:txBody>
                    <a:bodyPr/>
                    <a:lstStyle/>
                    <a:p>
                      <a:endParaRPr lang="en-IN" dirty="0"/>
                    </a:p>
                  </a:txBody>
                  <a:tcPr/>
                </a:tc>
                <a:extLst>
                  <a:ext uri="{0D108BD9-81ED-4DB2-BD59-A6C34878D82A}">
                    <a16:rowId xmlns:a16="http://schemas.microsoft.com/office/drawing/2014/main" val="3773270040"/>
                  </a:ext>
                </a:extLst>
              </a:tr>
              <a:tr h="370840">
                <a:tc>
                  <a:txBody>
                    <a:bodyPr/>
                    <a:lstStyle/>
                    <a:p>
                      <a:r>
                        <a:rPr lang="en-IN" dirty="0" smtClean="0"/>
                        <a:t>Total</a:t>
                      </a:r>
                      <a:endParaRPr lang="en-IN" dirty="0"/>
                    </a:p>
                  </a:txBody>
                  <a:tcPr/>
                </a:tc>
                <a:tc>
                  <a:txBody>
                    <a:bodyPr/>
                    <a:lstStyle/>
                    <a:p>
                      <a:r>
                        <a:rPr lang="en-IN" dirty="0" smtClean="0"/>
                        <a:t>10 </a:t>
                      </a:r>
                      <a:r>
                        <a:rPr lang="en-IN" dirty="0" smtClean="0"/>
                        <a:t>TUs</a:t>
                      </a:r>
                      <a:endParaRPr lang="en-IN" dirty="0"/>
                    </a:p>
                  </a:txBody>
                  <a:tcPr/>
                </a:tc>
                <a:tc>
                  <a:txBody>
                    <a:bodyPr/>
                    <a:lstStyle/>
                    <a:p>
                      <a:r>
                        <a:rPr lang="en-IN" dirty="0" smtClean="0"/>
                        <a:t>9 </a:t>
                      </a:r>
                      <a:r>
                        <a:rPr lang="en-IN" dirty="0" smtClean="0"/>
                        <a:t>TUs</a:t>
                      </a:r>
                      <a:endParaRPr lang="en-IN" dirty="0"/>
                    </a:p>
                  </a:txBody>
                  <a:tcPr/>
                </a:tc>
                <a:tc>
                  <a:txBody>
                    <a:bodyPr/>
                    <a:lstStyle/>
                    <a:p>
                      <a:endParaRPr lang="en-IN" dirty="0"/>
                    </a:p>
                  </a:txBody>
                  <a:tcPr/>
                </a:tc>
                <a:extLst>
                  <a:ext uri="{0D108BD9-81ED-4DB2-BD59-A6C34878D82A}">
                    <a16:rowId xmlns:a16="http://schemas.microsoft.com/office/drawing/2014/main" val="2998194826"/>
                  </a:ext>
                </a:extLst>
              </a:tr>
            </a:tbl>
          </a:graphicData>
        </a:graphic>
      </p:graphicFrame>
    </p:spTree>
    <p:extLst>
      <p:ext uri="{BB962C8B-B14F-4D97-AF65-F5344CB8AC3E}">
        <p14:creationId xmlns:p14="http://schemas.microsoft.com/office/powerpoint/2010/main" val="3712239884"/>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sz="4000" dirty="0" smtClean="0"/>
              <a:t>Discussion on - </a:t>
            </a:r>
            <a:r>
              <a:rPr lang="en-GB" sz="4000" dirty="0"/>
              <a:t>application enablement for Localized Mobile </a:t>
            </a:r>
            <a:r>
              <a:rPr lang="en-GB" sz="4000" dirty="0" err="1"/>
              <a:t>Metaverse</a:t>
            </a:r>
            <a:r>
              <a:rPr lang="en-GB" sz="4000" dirty="0"/>
              <a:t> Services</a:t>
            </a:r>
            <a:r>
              <a:rPr lang="en-IN" sz="4000" dirty="0" smtClean="0"/>
              <a:t> </a:t>
            </a:r>
            <a:endParaRPr lang="en-IN" sz="4000" dirty="0"/>
          </a:p>
        </p:txBody>
      </p:sp>
      <p:sp>
        <p:nvSpPr>
          <p:cNvPr id="3" name="Subtitle 2"/>
          <p:cNvSpPr>
            <a:spLocks noGrp="1"/>
          </p:cNvSpPr>
          <p:nvPr>
            <p:ph type="subTitle" idx="1"/>
          </p:nvPr>
        </p:nvSpPr>
        <p:spPr/>
        <p:txBody>
          <a:bodyPr/>
          <a:lstStyle/>
          <a:p>
            <a:endParaRPr lang="en-IN"/>
          </a:p>
        </p:txBody>
      </p:sp>
    </p:spTree>
    <p:extLst>
      <p:ext uri="{BB962C8B-B14F-4D97-AF65-F5344CB8AC3E}">
        <p14:creationId xmlns:p14="http://schemas.microsoft.com/office/powerpoint/2010/main" val="3583016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Motivation</a:t>
            </a:r>
            <a:endParaRPr lang="en-IN" dirty="0"/>
          </a:p>
        </p:txBody>
      </p:sp>
      <p:sp>
        <p:nvSpPr>
          <p:cNvPr id="3" name="Content Placeholder 2"/>
          <p:cNvSpPr>
            <a:spLocks noGrp="1"/>
          </p:cNvSpPr>
          <p:nvPr>
            <p:ph idx="1"/>
          </p:nvPr>
        </p:nvSpPr>
        <p:spPr>
          <a:xfrm>
            <a:off x="838200" y="1825625"/>
            <a:ext cx="10515600" cy="2784082"/>
          </a:xfrm>
        </p:spPr>
        <p:txBody>
          <a:bodyPr/>
          <a:lstStyle/>
          <a:p>
            <a:r>
              <a:rPr lang="en-IN" sz="2000" dirty="0" smtClean="0"/>
              <a:t>The </a:t>
            </a:r>
            <a:r>
              <a:rPr lang="en-IN" sz="2000" dirty="0" err="1"/>
              <a:t>Metaverse</a:t>
            </a:r>
            <a:r>
              <a:rPr lang="en-IN" sz="2000" dirty="0"/>
              <a:t> applications </a:t>
            </a:r>
            <a:r>
              <a:rPr lang="en-IN" sz="2000" dirty="0" smtClean="0"/>
              <a:t>need </a:t>
            </a:r>
            <a:r>
              <a:rPr lang="en-IN" sz="2000" dirty="0"/>
              <a:t>(very) low-latency, low Power, high capacity and high processing</a:t>
            </a:r>
          </a:p>
          <a:p>
            <a:r>
              <a:rPr lang="en-IN" altLang="ko-KR" sz="2000" dirty="0" smtClean="0"/>
              <a:t>Application </a:t>
            </a:r>
            <a:r>
              <a:rPr lang="en-IN" altLang="ko-KR" sz="2000" dirty="0"/>
              <a:t>enablement will play important role to satisfy </a:t>
            </a:r>
            <a:r>
              <a:rPr lang="en-IN" sz="2000" dirty="0" err="1"/>
              <a:t>Metaverse</a:t>
            </a:r>
            <a:r>
              <a:rPr lang="en-IN" sz="2000" dirty="0"/>
              <a:t> applications</a:t>
            </a:r>
            <a:r>
              <a:rPr lang="en-IN" sz="2000" dirty="0" smtClean="0"/>
              <a:t> </a:t>
            </a:r>
            <a:r>
              <a:rPr lang="en-IN" altLang="ko-KR" sz="2000" dirty="0"/>
              <a:t>requirements </a:t>
            </a:r>
          </a:p>
          <a:p>
            <a:pPr lvl="1"/>
            <a:r>
              <a:rPr lang="en-IN" altLang="ko-KR" sz="1733" dirty="0"/>
              <a:t>To take maximum benefits of the 5G/6G connectivity and to enable </a:t>
            </a:r>
            <a:r>
              <a:rPr lang="en-IN" sz="1800" dirty="0" err="1"/>
              <a:t>Metaverse</a:t>
            </a:r>
            <a:r>
              <a:rPr lang="en-IN" sz="1800" dirty="0"/>
              <a:t> applications</a:t>
            </a:r>
            <a:r>
              <a:rPr lang="en-IN" altLang="ko-KR" sz="1733" dirty="0" smtClean="0"/>
              <a:t> </a:t>
            </a:r>
            <a:r>
              <a:rPr lang="en-IN" altLang="ko-KR" sz="1733" dirty="0"/>
              <a:t>to easily integrate with core network and access the network </a:t>
            </a:r>
            <a:r>
              <a:rPr lang="en-IN" altLang="ko-KR" sz="1733" dirty="0" smtClean="0"/>
              <a:t>capabilities</a:t>
            </a:r>
          </a:p>
          <a:p>
            <a:r>
              <a:rPr lang="en-IN" altLang="ko-KR" sz="2000" dirty="0" err="1"/>
              <a:t>Metaverse</a:t>
            </a:r>
            <a:r>
              <a:rPr lang="en-IN" altLang="ko-KR" sz="2000" dirty="0"/>
              <a:t> is also being studied in other SDOs - </a:t>
            </a:r>
            <a:r>
              <a:rPr lang="en-IN" altLang="ko-KR" sz="2000" dirty="0">
                <a:hlinkClick r:id="rId2"/>
              </a:rPr>
              <a:t>W3C Open </a:t>
            </a:r>
            <a:r>
              <a:rPr lang="en-IN" altLang="ko-KR" sz="2000" dirty="0" err="1">
                <a:hlinkClick r:id="rId2"/>
              </a:rPr>
              <a:t>Metaverse</a:t>
            </a:r>
            <a:r>
              <a:rPr lang="en-IN" altLang="ko-KR" sz="2000" dirty="0">
                <a:hlinkClick r:id="rId2"/>
              </a:rPr>
              <a:t> Interoperability Group </a:t>
            </a:r>
            <a:r>
              <a:rPr lang="en-IN" altLang="ko-KR" sz="2000" dirty="0"/>
              <a:t>, </a:t>
            </a:r>
            <a:r>
              <a:rPr lang="en-IN" altLang="ko-KR" sz="2000" dirty="0">
                <a:hlinkClick r:id="rId3"/>
              </a:rPr>
              <a:t>OneM2M</a:t>
            </a:r>
            <a:r>
              <a:rPr lang="en-IN" altLang="ko-KR" sz="2000" dirty="0"/>
              <a:t> (</a:t>
            </a:r>
            <a:r>
              <a:rPr lang="en-IN" altLang="ko-KR" sz="2000" dirty="0" err="1"/>
              <a:t>Metaverse</a:t>
            </a:r>
            <a:r>
              <a:rPr lang="en-IN" altLang="ko-KR" sz="2000" dirty="0"/>
              <a:t> </a:t>
            </a:r>
            <a:r>
              <a:rPr lang="en-IN" altLang="ko-KR" sz="2000" dirty="0" err="1"/>
              <a:t>IoT</a:t>
            </a:r>
            <a:r>
              <a:rPr lang="en-IN" altLang="ko-KR" sz="2000" dirty="0"/>
              <a:t>), </a:t>
            </a:r>
            <a:r>
              <a:rPr lang="en-IN" altLang="ko-KR" sz="2000" dirty="0" err="1">
                <a:hlinkClick r:id="rId4"/>
              </a:rPr>
              <a:t>Metaverse</a:t>
            </a:r>
            <a:r>
              <a:rPr lang="en-IN" altLang="ko-KR" sz="2000" dirty="0">
                <a:hlinkClick r:id="rId4"/>
              </a:rPr>
              <a:t> Standard Forum</a:t>
            </a:r>
            <a:endParaRPr lang="en-IN" altLang="ko-KR" sz="2000" dirty="0"/>
          </a:p>
          <a:p>
            <a:r>
              <a:rPr lang="en-US" altLang="ko-KR" sz="2000" dirty="0" smtClean="0"/>
              <a:t>3GPP </a:t>
            </a:r>
            <a:r>
              <a:rPr lang="en-US" altLang="ko-KR" sz="2000" dirty="0"/>
              <a:t>SA1 is already studying </a:t>
            </a:r>
            <a:r>
              <a:rPr lang="en-IN" altLang="ko-KR" sz="2000" dirty="0"/>
              <a:t>Localized Mobile </a:t>
            </a:r>
            <a:r>
              <a:rPr lang="en-IN" altLang="ko-KR" sz="2000" dirty="0" err="1"/>
              <a:t>Metaverse</a:t>
            </a:r>
            <a:r>
              <a:rPr lang="en-IN" altLang="ko-KR" sz="2000" dirty="0"/>
              <a:t> Services (in TR 23.856)</a:t>
            </a:r>
            <a:r>
              <a:rPr lang="en-US" altLang="ko-KR" sz="2000" dirty="0"/>
              <a:t>. </a:t>
            </a:r>
          </a:p>
          <a:p>
            <a:pPr lvl="1"/>
            <a:r>
              <a:rPr lang="en-IN" altLang="ko-KR" sz="1800" dirty="0"/>
              <a:t>Some of the use cases and requirements are related to application enablement.</a:t>
            </a:r>
            <a:endParaRPr lang="en-US" altLang="ko-KR" sz="1800" dirty="0"/>
          </a:p>
          <a:p>
            <a:endParaRPr lang="en-IN" altLang="ko-KR" sz="2133" dirty="0"/>
          </a:p>
          <a:p>
            <a:pPr marL="0" indent="0">
              <a:buNone/>
            </a:pPr>
            <a:endParaRPr lang="en-IN" dirty="0"/>
          </a:p>
        </p:txBody>
      </p:sp>
    </p:spTree>
    <p:extLst>
      <p:ext uri="{BB962C8B-B14F-4D97-AF65-F5344CB8AC3E}">
        <p14:creationId xmlns:p14="http://schemas.microsoft.com/office/powerpoint/2010/main" val="1968922602"/>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Example Use cases (From TR 22.856)</a:t>
            </a:r>
            <a:endParaRPr lang="en-IN" dirty="0"/>
          </a:p>
        </p:txBody>
      </p:sp>
      <p:pic>
        <p:nvPicPr>
          <p:cNvPr id="19" name="Picture 18"/>
          <p:cNvPicPr/>
          <p:nvPr/>
        </p:nvPicPr>
        <p:blipFill>
          <a:blip r:embed="rId2">
            <a:extLst>
              <a:ext uri="{28A0092B-C50C-407E-A947-70E740481C1C}">
                <a14:useLocalDpi xmlns:a14="http://schemas.microsoft.com/office/drawing/2010/main" val="0"/>
              </a:ext>
            </a:extLst>
          </a:blip>
          <a:stretch>
            <a:fillRect/>
          </a:stretch>
        </p:blipFill>
        <p:spPr>
          <a:xfrm>
            <a:off x="6280638" y="1802415"/>
            <a:ext cx="2253762" cy="2576546"/>
          </a:xfrm>
          <a:prstGeom prst="rect">
            <a:avLst/>
          </a:prstGeom>
        </p:spPr>
      </p:pic>
      <p:sp>
        <p:nvSpPr>
          <p:cNvPr id="20" name="Rectangle 19"/>
          <p:cNvSpPr/>
          <p:nvPr/>
        </p:nvSpPr>
        <p:spPr>
          <a:xfrm>
            <a:off x="6202487" y="4490688"/>
            <a:ext cx="2403034" cy="523220"/>
          </a:xfrm>
          <a:prstGeom prst="rect">
            <a:avLst/>
          </a:prstGeom>
        </p:spPr>
        <p:txBody>
          <a:bodyPr wrap="square">
            <a:spAutoFit/>
          </a:bodyPr>
          <a:lstStyle/>
          <a:p>
            <a:r>
              <a:rPr lang="en-GB" sz="1400" b="1" dirty="0">
                <a:ea typeface="SimSun" panose="02010600030101010101" pitchFamily="2" charset="-122"/>
              </a:rPr>
              <a:t>3</a:t>
            </a:r>
            <a:r>
              <a:rPr lang="en-GB" sz="1400" b="1" dirty="0" smtClean="0">
                <a:latin typeface="Arial" panose="020B0604020202020204" pitchFamily="34" charset="0"/>
                <a:ea typeface="SimSun" panose="02010600030101010101" pitchFamily="2" charset="-122"/>
              </a:rPr>
              <a:t>. (Clause 5.4) Spatial </a:t>
            </a:r>
            <a:r>
              <a:rPr lang="en-GB" sz="1400" b="1" dirty="0">
                <a:latin typeface="Arial" panose="020B0604020202020204" pitchFamily="34" charset="0"/>
                <a:ea typeface="SimSun" panose="02010600030101010101" pitchFamily="2" charset="-122"/>
              </a:rPr>
              <a:t>Anchor </a:t>
            </a:r>
            <a:r>
              <a:rPr lang="en-GB" sz="1400" b="1" dirty="0" smtClean="0">
                <a:latin typeface="Arial" panose="020B0604020202020204" pitchFamily="34" charset="0"/>
                <a:ea typeface="SimSun" panose="02010600030101010101" pitchFamily="2" charset="-122"/>
              </a:rPr>
              <a:t>Enabler</a:t>
            </a:r>
            <a:endParaRPr lang="en-IN" sz="1400" b="1" dirty="0">
              <a:latin typeface="Arial" panose="020B0604020202020204" pitchFamily="34" charset="0"/>
              <a:ea typeface="SimSun" panose="02010600030101010101" pitchFamily="2" charset="-122"/>
            </a:endParaRPr>
          </a:p>
        </p:txBody>
      </p:sp>
      <p:pic>
        <p:nvPicPr>
          <p:cNvPr id="21" name="Picture 20"/>
          <p:cNvPicPr/>
          <p:nvPr/>
        </p:nvPicPr>
        <p:blipFill>
          <a:blip r:embed="rId3">
            <a:extLst>
              <a:ext uri="{28A0092B-C50C-407E-A947-70E740481C1C}">
                <a14:useLocalDpi xmlns:a14="http://schemas.microsoft.com/office/drawing/2010/main" val="0"/>
              </a:ext>
            </a:extLst>
          </a:blip>
          <a:stretch>
            <a:fillRect/>
          </a:stretch>
        </p:blipFill>
        <p:spPr>
          <a:xfrm>
            <a:off x="764455" y="1802415"/>
            <a:ext cx="5219786" cy="1591025"/>
          </a:xfrm>
          <a:prstGeom prst="rect">
            <a:avLst/>
          </a:prstGeom>
        </p:spPr>
      </p:pic>
      <p:sp>
        <p:nvSpPr>
          <p:cNvPr id="22" name="Rectangle 21"/>
          <p:cNvSpPr/>
          <p:nvPr/>
        </p:nvSpPr>
        <p:spPr>
          <a:xfrm>
            <a:off x="764455" y="3432230"/>
            <a:ext cx="4943982" cy="307777"/>
          </a:xfrm>
          <a:prstGeom prst="rect">
            <a:avLst/>
          </a:prstGeom>
        </p:spPr>
        <p:txBody>
          <a:bodyPr wrap="none">
            <a:spAutoFit/>
          </a:bodyPr>
          <a:lstStyle/>
          <a:p>
            <a:r>
              <a:rPr lang="en-IN" sz="1400" b="1" dirty="0" smtClean="0">
                <a:latin typeface="Arial" panose="020B0604020202020204" pitchFamily="34" charset="0"/>
                <a:ea typeface="SimSun" panose="02010600030101010101" pitchFamily="2" charset="-122"/>
              </a:rPr>
              <a:t>1. (Clause 5.5) Spatial </a:t>
            </a:r>
            <a:r>
              <a:rPr lang="en-IN" sz="1400" b="1" dirty="0">
                <a:latin typeface="Arial" panose="020B0604020202020204" pitchFamily="34" charset="0"/>
                <a:ea typeface="SimSun" panose="02010600030101010101" pitchFamily="2" charset="-122"/>
              </a:rPr>
              <a:t>Mapping and Localization </a:t>
            </a:r>
            <a:r>
              <a:rPr lang="en-IN" sz="1400" b="1" dirty="0" smtClean="0">
                <a:latin typeface="Arial" panose="020B0604020202020204" pitchFamily="34" charset="0"/>
                <a:ea typeface="SimSun" panose="02010600030101010101" pitchFamily="2" charset="-122"/>
              </a:rPr>
              <a:t>Service</a:t>
            </a:r>
            <a:endParaRPr lang="en-IN" sz="1400" b="1" dirty="0">
              <a:latin typeface="Arial" panose="020B0604020202020204" pitchFamily="34" charset="0"/>
              <a:ea typeface="SimSun" panose="02010600030101010101" pitchFamily="2" charset="-122"/>
            </a:endParaRPr>
          </a:p>
        </p:txBody>
      </p:sp>
      <p:sp>
        <p:nvSpPr>
          <p:cNvPr id="23" name="Rectangle 22"/>
          <p:cNvSpPr/>
          <p:nvPr/>
        </p:nvSpPr>
        <p:spPr>
          <a:xfrm>
            <a:off x="764455" y="3808975"/>
            <a:ext cx="2602813" cy="600164"/>
          </a:xfrm>
          <a:prstGeom prst="rect">
            <a:avLst/>
          </a:prstGeom>
        </p:spPr>
        <p:txBody>
          <a:bodyPr wrap="square">
            <a:spAutoFit/>
          </a:bodyPr>
          <a:lstStyle/>
          <a:p>
            <a:pPr marL="171450" indent="-171450">
              <a:buFontTx/>
              <a:buChar char="-"/>
            </a:pPr>
            <a:r>
              <a:rPr lang="en-IN" sz="1100" dirty="0">
                <a:latin typeface="Arial" panose="020B0604020202020204" pitchFamily="34" charset="0"/>
                <a:ea typeface="SimSun" panose="02010600030101010101" pitchFamily="2" charset="-122"/>
              </a:rPr>
              <a:t>Spatial mapping is constructing or updating a map of an unknown </a:t>
            </a:r>
            <a:r>
              <a:rPr lang="en-IN" sz="1100" dirty="0" smtClean="0">
                <a:latin typeface="Arial" panose="020B0604020202020204" pitchFamily="34" charset="0"/>
                <a:ea typeface="SimSun" panose="02010600030101010101" pitchFamily="2" charset="-122"/>
              </a:rPr>
              <a:t>location</a:t>
            </a:r>
            <a:endParaRPr lang="en-IN" sz="1100" dirty="0">
              <a:latin typeface="Arial" panose="020B0604020202020204" pitchFamily="34" charset="0"/>
              <a:ea typeface="SimSun" panose="02010600030101010101" pitchFamily="2" charset="-122"/>
            </a:endParaRPr>
          </a:p>
        </p:txBody>
      </p:sp>
      <p:sp>
        <p:nvSpPr>
          <p:cNvPr id="24" name="Rectangle 23"/>
          <p:cNvSpPr/>
          <p:nvPr/>
        </p:nvSpPr>
        <p:spPr>
          <a:xfrm>
            <a:off x="3456542" y="3778797"/>
            <a:ext cx="2602813" cy="600164"/>
          </a:xfrm>
          <a:prstGeom prst="rect">
            <a:avLst/>
          </a:prstGeom>
        </p:spPr>
        <p:txBody>
          <a:bodyPr wrap="square">
            <a:spAutoFit/>
          </a:bodyPr>
          <a:lstStyle/>
          <a:p>
            <a:pPr marL="171450" indent="-171450">
              <a:buFontTx/>
              <a:buChar char="-"/>
            </a:pPr>
            <a:r>
              <a:rPr lang="en-IN" sz="1100" dirty="0" smtClean="0">
                <a:latin typeface="Arial" panose="020B0604020202020204" pitchFamily="34" charset="0"/>
                <a:ea typeface="SimSun" panose="02010600030101010101" pitchFamily="2" charset="-122"/>
              </a:rPr>
              <a:t>localization </a:t>
            </a:r>
            <a:r>
              <a:rPr lang="en-IN" sz="1100" dirty="0">
                <a:latin typeface="Arial" panose="020B0604020202020204" pitchFamily="34" charset="0"/>
                <a:ea typeface="SimSun" panose="02010600030101010101" pitchFamily="2" charset="-122"/>
              </a:rPr>
              <a:t>is tracking an object to identify its location and orientation over time</a:t>
            </a:r>
          </a:p>
        </p:txBody>
      </p:sp>
      <p:pic>
        <p:nvPicPr>
          <p:cNvPr id="25" name="Picture 24"/>
          <p:cNvPicPr/>
          <p:nvPr/>
        </p:nvPicPr>
        <p:blipFill>
          <a:blip r:embed="rId4">
            <a:extLst>
              <a:ext uri="{28A0092B-C50C-407E-A947-70E740481C1C}">
                <a14:useLocalDpi xmlns:a14="http://schemas.microsoft.com/office/drawing/2010/main" val="0"/>
              </a:ext>
            </a:extLst>
          </a:blip>
          <a:stretch>
            <a:fillRect/>
          </a:stretch>
        </p:blipFill>
        <p:spPr>
          <a:xfrm>
            <a:off x="757881" y="4594404"/>
            <a:ext cx="2684477" cy="1702752"/>
          </a:xfrm>
          <a:prstGeom prst="rect">
            <a:avLst/>
          </a:prstGeom>
        </p:spPr>
      </p:pic>
      <p:sp>
        <p:nvSpPr>
          <p:cNvPr id="26" name="Rectangle 25"/>
          <p:cNvSpPr/>
          <p:nvPr/>
        </p:nvSpPr>
        <p:spPr>
          <a:xfrm>
            <a:off x="3537437" y="4752298"/>
            <a:ext cx="2665050" cy="523220"/>
          </a:xfrm>
          <a:prstGeom prst="rect">
            <a:avLst/>
          </a:prstGeom>
        </p:spPr>
        <p:txBody>
          <a:bodyPr wrap="square">
            <a:spAutoFit/>
          </a:bodyPr>
          <a:lstStyle/>
          <a:p>
            <a:r>
              <a:rPr lang="en-IN" sz="1400" b="1" dirty="0" smtClean="0">
                <a:ea typeface="SimSun" panose="02010600030101010101" pitchFamily="2" charset="-122"/>
              </a:rPr>
              <a:t>2. (Clause 5.1) Localized </a:t>
            </a:r>
            <a:r>
              <a:rPr lang="en-IN" sz="1400" b="1" dirty="0">
                <a:ea typeface="SimSun" panose="02010600030101010101" pitchFamily="2" charset="-122"/>
              </a:rPr>
              <a:t>Mobile </a:t>
            </a:r>
            <a:r>
              <a:rPr lang="en-IN" sz="1400" b="1" dirty="0" err="1">
                <a:ea typeface="SimSun" panose="02010600030101010101" pitchFamily="2" charset="-122"/>
              </a:rPr>
              <a:t>Metaverse</a:t>
            </a:r>
            <a:r>
              <a:rPr lang="en-IN" sz="1400" b="1" dirty="0">
                <a:ea typeface="SimSun" panose="02010600030101010101" pitchFamily="2" charset="-122"/>
              </a:rPr>
              <a:t> Service</a:t>
            </a:r>
          </a:p>
        </p:txBody>
      </p:sp>
      <p:sp>
        <p:nvSpPr>
          <p:cNvPr id="27" name="Rectangle 26"/>
          <p:cNvSpPr/>
          <p:nvPr/>
        </p:nvSpPr>
        <p:spPr>
          <a:xfrm>
            <a:off x="6202487" y="5013908"/>
            <a:ext cx="2403034" cy="1446550"/>
          </a:xfrm>
          <a:prstGeom prst="rect">
            <a:avLst/>
          </a:prstGeom>
        </p:spPr>
        <p:txBody>
          <a:bodyPr wrap="square">
            <a:spAutoFit/>
          </a:bodyPr>
          <a:lstStyle/>
          <a:p>
            <a:pPr marL="171450" lvl="1" indent="-171450">
              <a:buFontTx/>
              <a:buChar char="-"/>
            </a:pPr>
            <a:r>
              <a:rPr lang="en-GB" sz="1100" dirty="0">
                <a:ea typeface="SimSun" panose="02010600030101010101" pitchFamily="2" charset="-122"/>
              </a:rPr>
              <a:t>The 'spatial anchor producer'  determines what to share and its location, and any constraints</a:t>
            </a:r>
          </a:p>
          <a:p>
            <a:pPr marL="171450" lvl="1" indent="-171450">
              <a:buFontTx/>
              <a:buChar char="-"/>
            </a:pPr>
            <a:r>
              <a:rPr lang="en-GB" sz="1100" dirty="0">
                <a:ea typeface="SimSun" panose="02010600030101010101" pitchFamily="2" charset="-122"/>
              </a:rPr>
              <a:t>The 'spatial anchor consumer'  is able to recognize anchors associated with locations, and obtain the associated information</a:t>
            </a:r>
            <a:endParaRPr lang="en-IN" sz="1100" dirty="0">
              <a:ea typeface="SimSun" panose="02010600030101010101" pitchFamily="2" charset="-122"/>
            </a:endParaRPr>
          </a:p>
        </p:txBody>
      </p:sp>
      <p:sp>
        <p:nvSpPr>
          <p:cNvPr id="28" name="Rectangle 27"/>
          <p:cNvSpPr/>
          <p:nvPr/>
        </p:nvSpPr>
        <p:spPr>
          <a:xfrm>
            <a:off x="3534546" y="5386120"/>
            <a:ext cx="2446803" cy="600164"/>
          </a:xfrm>
          <a:prstGeom prst="rect">
            <a:avLst/>
          </a:prstGeom>
        </p:spPr>
        <p:txBody>
          <a:bodyPr wrap="square">
            <a:spAutoFit/>
          </a:bodyPr>
          <a:lstStyle/>
          <a:p>
            <a:pPr marL="171450" lvl="1" indent="-171450">
              <a:buFontTx/>
              <a:buChar char="-"/>
            </a:pPr>
            <a:r>
              <a:rPr lang="en-IN" sz="1100" dirty="0">
                <a:latin typeface="Arial" panose="020B0604020202020204" pitchFamily="34" charset="0"/>
                <a:ea typeface="SimSun" panose="02010600030101010101" pitchFamily="2" charset="-122"/>
              </a:rPr>
              <a:t>It will provide the user with information services integrated into their ordinary experience</a:t>
            </a:r>
          </a:p>
        </p:txBody>
      </p:sp>
      <p:sp>
        <p:nvSpPr>
          <p:cNvPr id="29" name="Rectangle 28"/>
          <p:cNvSpPr/>
          <p:nvPr/>
        </p:nvSpPr>
        <p:spPr>
          <a:xfrm>
            <a:off x="8950766" y="1947363"/>
            <a:ext cx="2403034" cy="307777"/>
          </a:xfrm>
          <a:prstGeom prst="rect">
            <a:avLst/>
          </a:prstGeom>
        </p:spPr>
        <p:txBody>
          <a:bodyPr wrap="square">
            <a:spAutoFit/>
          </a:bodyPr>
          <a:lstStyle/>
          <a:p>
            <a:r>
              <a:rPr lang="en-GB" sz="1400" b="1" dirty="0" smtClean="0">
                <a:ea typeface="SimSun" panose="02010600030101010101" pitchFamily="2" charset="-122"/>
              </a:rPr>
              <a:t>Other use cases</a:t>
            </a:r>
            <a:endParaRPr lang="en-IN" sz="1400" b="1" dirty="0">
              <a:latin typeface="Arial" panose="020B0604020202020204" pitchFamily="34" charset="0"/>
              <a:ea typeface="SimSun" panose="02010600030101010101" pitchFamily="2" charset="-122"/>
            </a:endParaRPr>
          </a:p>
        </p:txBody>
      </p:sp>
      <p:sp>
        <p:nvSpPr>
          <p:cNvPr id="30" name="Rectangle 29"/>
          <p:cNvSpPr/>
          <p:nvPr/>
        </p:nvSpPr>
        <p:spPr>
          <a:xfrm>
            <a:off x="8950766" y="2255140"/>
            <a:ext cx="2895794" cy="2308324"/>
          </a:xfrm>
          <a:prstGeom prst="rect">
            <a:avLst/>
          </a:prstGeom>
        </p:spPr>
        <p:txBody>
          <a:bodyPr wrap="square">
            <a:spAutoFit/>
          </a:bodyPr>
          <a:lstStyle/>
          <a:p>
            <a:pPr marL="0" lvl="1"/>
            <a:r>
              <a:rPr lang="en-IN" sz="1200" b="1" dirty="0" smtClean="0">
                <a:ea typeface="SimSun" panose="02010600030101010101" pitchFamily="2" charset="-122"/>
              </a:rPr>
              <a:t>4.</a:t>
            </a:r>
            <a:r>
              <a:rPr lang="en-IN" sz="1200" dirty="0" smtClean="0">
                <a:ea typeface="SimSun" panose="02010600030101010101" pitchFamily="2" charset="-122"/>
              </a:rPr>
              <a:t> (Clause 5.13</a:t>
            </a:r>
            <a:r>
              <a:rPr lang="en-IN" sz="1200" dirty="0">
                <a:ea typeface="SimSun" panose="02010600030101010101" pitchFamily="2" charset="-122"/>
              </a:rPr>
              <a:t>) </a:t>
            </a:r>
            <a:r>
              <a:rPr lang="en-IN" sz="1200" dirty="0" smtClean="0">
                <a:ea typeface="SimSun" panose="02010600030101010101" pitchFamily="2" charset="-122"/>
              </a:rPr>
              <a:t>Digital </a:t>
            </a:r>
            <a:r>
              <a:rPr lang="en-IN" sz="1200" dirty="0">
                <a:ea typeface="SimSun" panose="02010600030101010101" pitchFamily="2" charset="-122"/>
              </a:rPr>
              <a:t>asset container information access and certification</a:t>
            </a:r>
          </a:p>
          <a:p>
            <a:pPr marL="0" lvl="1"/>
            <a:r>
              <a:rPr lang="en-IN" sz="1200" b="1" dirty="0" smtClean="0">
                <a:ea typeface="SimSun" panose="02010600030101010101" pitchFamily="2" charset="-122"/>
              </a:rPr>
              <a:t>5.</a:t>
            </a:r>
            <a:r>
              <a:rPr lang="en-IN" sz="1200" dirty="0" smtClean="0">
                <a:ea typeface="SimSun" panose="02010600030101010101" pitchFamily="2" charset="-122"/>
              </a:rPr>
              <a:t> (Clause 5.14) Interconnection </a:t>
            </a:r>
            <a:r>
              <a:rPr lang="en-IN" sz="1200" dirty="0">
                <a:ea typeface="SimSun" panose="02010600030101010101" pitchFamily="2" charset="-122"/>
              </a:rPr>
              <a:t>of mobile </a:t>
            </a:r>
            <a:r>
              <a:rPr lang="en-IN" sz="1200" dirty="0" err="1">
                <a:ea typeface="SimSun" panose="02010600030101010101" pitchFamily="2" charset="-122"/>
              </a:rPr>
              <a:t>metaverse</a:t>
            </a:r>
            <a:r>
              <a:rPr lang="en-IN" sz="1200" dirty="0">
                <a:ea typeface="SimSun" panose="02010600030101010101" pitchFamily="2" charset="-122"/>
              </a:rPr>
              <a:t> </a:t>
            </a:r>
            <a:r>
              <a:rPr lang="en-IN" sz="1200" dirty="0" smtClean="0">
                <a:ea typeface="SimSun" panose="02010600030101010101" pitchFamily="2" charset="-122"/>
              </a:rPr>
              <a:t>services</a:t>
            </a:r>
          </a:p>
          <a:p>
            <a:pPr marL="0" lvl="1"/>
            <a:r>
              <a:rPr lang="en-IN" sz="1200" b="1" dirty="0" smtClean="0">
                <a:ea typeface="SimSun" panose="02010600030101010101" pitchFamily="2" charset="-122"/>
              </a:rPr>
              <a:t>6.</a:t>
            </a:r>
            <a:r>
              <a:rPr lang="en-IN" sz="1200" dirty="0" smtClean="0">
                <a:ea typeface="SimSun" panose="02010600030101010101" pitchFamily="2" charset="-122"/>
              </a:rPr>
              <a:t> (Clause 5.15) </a:t>
            </a:r>
            <a:r>
              <a:rPr lang="en-IN" sz="1200" dirty="0">
                <a:ea typeface="SimSun" panose="02010600030101010101" pitchFamily="2" charset="-122"/>
              </a:rPr>
              <a:t>Access to </a:t>
            </a:r>
            <a:r>
              <a:rPr lang="en-IN" sz="1200" dirty="0" smtClean="0">
                <a:ea typeface="SimSun" panose="02010600030101010101" pitchFamily="2" charset="-122"/>
              </a:rPr>
              <a:t>avatars</a:t>
            </a:r>
          </a:p>
          <a:p>
            <a:pPr marL="0" lvl="1"/>
            <a:r>
              <a:rPr lang="en-IN" sz="1200" b="1" dirty="0" smtClean="0">
                <a:ea typeface="SimSun" panose="02010600030101010101" pitchFamily="2" charset="-122"/>
              </a:rPr>
              <a:t>7.</a:t>
            </a:r>
            <a:r>
              <a:rPr lang="en-IN" sz="1200" dirty="0" smtClean="0">
                <a:ea typeface="SimSun" panose="02010600030101010101" pitchFamily="2" charset="-122"/>
              </a:rPr>
              <a:t> (Clause 5.16</a:t>
            </a:r>
            <a:r>
              <a:rPr lang="en-IN" sz="1200" dirty="0">
                <a:ea typeface="SimSun" panose="02010600030101010101" pitchFamily="2" charset="-122"/>
              </a:rPr>
              <a:t>) </a:t>
            </a:r>
            <a:r>
              <a:rPr lang="en-IN" sz="1200" dirty="0" smtClean="0">
                <a:ea typeface="SimSun" panose="02010600030101010101" pitchFamily="2" charset="-122"/>
              </a:rPr>
              <a:t>Use </a:t>
            </a:r>
            <a:r>
              <a:rPr lang="en-IN" sz="1200" dirty="0">
                <a:ea typeface="SimSun" panose="02010600030101010101" pitchFamily="2" charset="-122"/>
              </a:rPr>
              <a:t>case of virtual store in a mobile </a:t>
            </a:r>
            <a:r>
              <a:rPr lang="en-IN" sz="1200" dirty="0" err="1">
                <a:ea typeface="SimSun" panose="02010600030101010101" pitchFamily="2" charset="-122"/>
              </a:rPr>
              <a:t>metaverse</a:t>
            </a:r>
            <a:r>
              <a:rPr lang="en-IN" sz="1200" dirty="0">
                <a:ea typeface="SimSun" panose="02010600030101010101" pitchFamily="2" charset="-122"/>
              </a:rPr>
              <a:t> marketplace </a:t>
            </a:r>
            <a:endParaRPr lang="en-IN" sz="1200" dirty="0" smtClean="0">
              <a:ea typeface="SimSun" panose="02010600030101010101" pitchFamily="2" charset="-122"/>
            </a:endParaRPr>
          </a:p>
          <a:p>
            <a:pPr marL="0" lvl="1"/>
            <a:r>
              <a:rPr lang="en-IN" sz="1200" b="1" dirty="0" smtClean="0">
                <a:ea typeface="SimSun" panose="02010600030101010101" pitchFamily="2" charset="-122"/>
              </a:rPr>
              <a:t>8.</a:t>
            </a:r>
            <a:r>
              <a:rPr lang="en-IN" sz="1200" dirty="0" smtClean="0">
                <a:ea typeface="SimSun" panose="02010600030101010101" pitchFamily="2" charset="-122"/>
              </a:rPr>
              <a:t> </a:t>
            </a:r>
            <a:r>
              <a:rPr lang="en-IN" sz="1200" dirty="0">
                <a:ea typeface="SimSun" panose="02010600030101010101" pitchFamily="2" charset="-122"/>
              </a:rPr>
              <a:t>(Clause 5.26) </a:t>
            </a:r>
            <a:r>
              <a:rPr lang="en-IN" sz="1200" dirty="0" smtClean="0">
                <a:ea typeface="SimSun" panose="02010600030101010101" pitchFamily="2" charset="-122"/>
              </a:rPr>
              <a:t>IMS-based </a:t>
            </a:r>
            <a:r>
              <a:rPr lang="en-IN" sz="1200" dirty="0">
                <a:ea typeface="SimSun" panose="02010600030101010101" pitchFamily="2" charset="-122"/>
              </a:rPr>
              <a:t>3D Avatar Call Support for Accessibility Use </a:t>
            </a:r>
            <a:r>
              <a:rPr lang="en-IN" sz="1200" dirty="0" smtClean="0">
                <a:ea typeface="SimSun" panose="02010600030101010101" pitchFamily="2" charset="-122"/>
              </a:rPr>
              <a:t>Case</a:t>
            </a:r>
          </a:p>
          <a:p>
            <a:pPr marL="0" lvl="1"/>
            <a:r>
              <a:rPr lang="en-IN" sz="1200" b="1" dirty="0" smtClean="0">
                <a:ea typeface="SimSun" panose="02010600030101010101" pitchFamily="2" charset="-122"/>
              </a:rPr>
              <a:t>9.</a:t>
            </a:r>
            <a:r>
              <a:rPr lang="en-IN" sz="1200" dirty="0" smtClean="0">
                <a:ea typeface="SimSun" panose="02010600030101010101" pitchFamily="2" charset="-122"/>
              </a:rPr>
              <a:t> (Clause 5.27</a:t>
            </a:r>
            <a:r>
              <a:rPr lang="en-IN" sz="1200" dirty="0">
                <a:ea typeface="SimSun" panose="02010600030101010101" pitchFamily="2" charset="-122"/>
              </a:rPr>
              <a:t>) </a:t>
            </a:r>
            <a:r>
              <a:rPr lang="en-IN" sz="1200" dirty="0" smtClean="0">
                <a:ea typeface="SimSun" panose="02010600030101010101" pitchFamily="2" charset="-122"/>
              </a:rPr>
              <a:t>Use </a:t>
            </a:r>
            <a:r>
              <a:rPr lang="en-IN" sz="1200" dirty="0">
                <a:ea typeface="SimSun" panose="02010600030101010101" pitchFamily="2" charset="-122"/>
              </a:rPr>
              <a:t>case of Localized Mobile </a:t>
            </a:r>
            <a:r>
              <a:rPr lang="en-IN" sz="1200" dirty="0" err="1">
                <a:ea typeface="SimSun" panose="02010600030101010101" pitchFamily="2" charset="-122"/>
              </a:rPr>
              <a:t>Metaverse</a:t>
            </a:r>
            <a:r>
              <a:rPr lang="en-IN" sz="1200" dirty="0">
                <a:ea typeface="SimSun" panose="02010600030101010101" pitchFamily="2" charset="-122"/>
              </a:rPr>
              <a:t> Overload</a:t>
            </a:r>
          </a:p>
        </p:txBody>
      </p:sp>
    </p:spTree>
    <p:extLst>
      <p:ext uri="{BB962C8B-B14F-4D97-AF65-F5344CB8AC3E}">
        <p14:creationId xmlns:p14="http://schemas.microsoft.com/office/powerpoint/2010/main" val="3340840022"/>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Potential Objectives</a:t>
            </a:r>
            <a:endParaRPr lang="en-IN" dirty="0"/>
          </a:p>
        </p:txBody>
      </p:sp>
      <p:sp>
        <p:nvSpPr>
          <p:cNvPr id="3" name="Content Placeholder 2"/>
          <p:cNvSpPr>
            <a:spLocks noGrp="1"/>
          </p:cNvSpPr>
          <p:nvPr>
            <p:ph idx="1"/>
          </p:nvPr>
        </p:nvSpPr>
        <p:spPr>
          <a:xfrm>
            <a:off x="428625" y="1825625"/>
            <a:ext cx="10925175" cy="4351338"/>
          </a:xfrm>
        </p:spPr>
        <p:txBody>
          <a:bodyPr/>
          <a:lstStyle/>
          <a:p>
            <a:pPr marL="457200" indent="-457200">
              <a:buFont typeface="+mj-lt"/>
              <a:buAutoNum type="arabicPeriod"/>
            </a:pPr>
            <a:r>
              <a:rPr lang="en-GB" sz="2000" dirty="0"/>
              <a:t>Application enablement and management of </a:t>
            </a:r>
            <a:r>
              <a:rPr lang="en-GB" sz="2000" dirty="0" smtClean="0"/>
              <a:t>avatars</a:t>
            </a:r>
          </a:p>
          <a:p>
            <a:pPr lvl="1"/>
            <a:r>
              <a:rPr lang="en-IN" sz="1800" dirty="0"/>
              <a:t>Mobile </a:t>
            </a:r>
            <a:r>
              <a:rPr lang="en-IN" sz="1800" dirty="0" err="1"/>
              <a:t>metaverse</a:t>
            </a:r>
            <a:r>
              <a:rPr lang="en-IN" sz="1800" dirty="0"/>
              <a:t> services often involve the use of digital representation (e.g. </a:t>
            </a:r>
            <a:r>
              <a:rPr lang="en-IN" sz="1800" dirty="0" smtClean="0"/>
              <a:t>avatars)</a:t>
            </a:r>
          </a:p>
          <a:p>
            <a:pPr lvl="1"/>
            <a:r>
              <a:rPr lang="en-IN" sz="1800" dirty="0" smtClean="0"/>
              <a:t>Multiple use cases defined in SA1 requires users to register and use avatars. </a:t>
            </a:r>
            <a:endParaRPr lang="en-GB" sz="1800" dirty="0" smtClean="0"/>
          </a:p>
          <a:p>
            <a:pPr lvl="1"/>
            <a:r>
              <a:rPr lang="en-GB" sz="1800" dirty="0" smtClean="0"/>
              <a:t>Further, clause 5.15 also specifies that: </a:t>
            </a:r>
          </a:p>
          <a:p>
            <a:pPr marL="914400" lvl="2" indent="0">
              <a:buNone/>
            </a:pPr>
            <a:r>
              <a:rPr lang="en-GB" sz="1400" dirty="0" smtClean="0"/>
              <a:t>“</a:t>
            </a:r>
            <a:r>
              <a:rPr lang="en-GB" sz="1400" i="1" dirty="0"/>
              <a:t>The advantage of having a central storage of the information related to avatars is that the same avatar could potentially be used in different mobile </a:t>
            </a:r>
            <a:r>
              <a:rPr lang="en-GB" sz="1400" i="1" dirty="0" err="1"/>
              <a:t>metaverse</a:t>
            </a:r>
            <a:r>
              <a:rPr lang="en-GB" sz="1400" i="1" dirty="0"/>
              <a:t> services. </a:t>
            </a:r>
            <a:r>
              <a:rPr lang="en-GB" sz="1400" dirty="0" smtClean="0"/>
              <a:t>”</a:t>
            </a:r>
          </a:p>
          <a:p>
            <a:pPr lvl="1"/>
            <a:r>
              <a:rPr lang="en-IN" sz="1800" dirty="0" smtClean="0"/>
              <a:t>It is appropriate for SA6 to provide enabling framework for users and </a:t>
            </a:r>
            <a:r>
              <a:rPr lang="en-IN" sz="1800" dirty="0" err="1" smtClean="0"/>
              <a:t>metaverse</a:t>
            </a:r>
            <a:r>
              <a:rPr lang="en-IN" sz="1800" dirty="0" smtClean="0"/>
              <a:t> services to manage avatars.</a:t>
            </a:r>
          </a:p>
          <a:p>
            <a:pPr lvl="1"/>
            <a:r>
              <a:rPr lang="en-IN" sz="1800" dirty="0" smtClean="0"/>
              <a:t>Some of the requirements from SA1 are as follows:</a:t>
            </a:r>
          </a:p>
          <a:p>
            <a:pPr lvl="2"/>
            <a:r>
              <a:rPr lang="en-IN" sz="1400" dirty="0" smtClean="0"/>
              <a:t>[</a:t>
            </a:r>
            <a:r>
              <a:rPr lang="en-IN" sz="1400" dirty="0"/>
              <a:t>PR 5.16.6.2-1] Subject to user’s consent, the 5G system shall support mechanisms to securely register, store and update the digital assets for a user</a:t>
            </a:r>
            <a:r>
              <a:rPr lang="en-IN" sz="1400" dirty="0" smtClean="0"/>
              <a:t>.</a:t>
            </a:r>
          </a:p>
          <a:p>
            <a:pPr lvl="2"/>
            <a:r>
              <a:rPr lang="en-GB" sz="1400" dirty="0"/>
              <a:t>[PR 5.24.6-</a:t>
            </a:r>
            <a:r>
              <a:rPr lang="en-US" sz="1400" dirty="0"/>
              <a:t>4</a:t>
            </a:r>
            <a:r>
              <a:rPr lang="en-GB" sz="1400" dirty="0"/>
              <a:t>] </a:t>
            </a:r>
            <a:r>
              <a:rPr lang="en-US" sz="1400" dirty="0"/>
              <a:t>Subject to </a:t>
            </a:r>
            <a:r>
              <a:rPr lang="en-GB" sz="1400" dirty="0"/>
              <a:t>regulatory requirements, user’s consent and operator’s policy, the </a:t>
            </a:r>
            <a:r>
              <a:rPr lang="en-US" sz="1400" dirty="0"/>
              <a:t>5G system shall be able to </a:t>
            </a:r>
            <a:r>
              <a:rPr lang="en-GB" sz="1400" dirty="0"/>
              <a:t>support mechanisms to </a:t>
            </a:r>
            <a:r>
              <a:rPr lang="en-US" sz="1400" dirty="0"/>
              <a:t>register and update the information of an avatar including the information about the subscriber who is the owner of this avatar and the subscriber who is authorized to use this avatar</a:t>
            </a:r>
            <a:r>
              <a:rPr lang="en-GB" sz="1400" dirty="0" smtClean="0"/>
              <a:t>.</a:t>
            </a:r>
          </a:p>
          <a:p>
            <a:pPr lvl="1"/>
            <a:r>
              <a:rPr lang="en-GB" sz="1800" dirty="0" smtClean="0"/>
              <a:t>Possible gaps:</a:t>
            </a:r>
          </a:p>
          <a:p>
            <a:pPr lvl="2"/>
            <a:r>
              <a:rPr lang="en-GB" sz="1400" dirty="0" smtClean="0"/>
              <a:t>How (or which procedure) to register, store and update the Avatar related information? </a:t>
            </a:r>
            <a:endParaRPr lang="en-GB" sz="1400" dirty="0" smtClean="0"/>
          </a:p>
          <a:p>
            <a:pPr lvl="1"/>
            <a:r>
              <a:rPr lang="en-GB" sz="1800" dirty="0" smtClean="0"/>
              <a:t>Consolidated Potential Requirement: CPR 5.1, CPR 5.2</a:t>
            </a:r>
            <a:endParaRPr lang="en-IN" sz="1800" dirty="0"/>
          </a:p>
        </p:txBody>
      </p:sp>
    </p:spTree>
    <p:extLst>
      <p:ext uri="{BB962C8B-B14F-4D97-AF65-F5344CB8AC3E}">
        <p14:creationId xmlns:p14="http://schemas.microsoft.com/office/powerpoint/2010/main" val="2666241212"/>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Potential Objectives</a:t>
            </a:r>
            <a:endParaRPr lang="en-IN" dirty="0"/>
          </a:p>
        </p:txBody>
      </p:sp>
      <p:sp>
        <p:nvSpPr>
          <p:cNvPr id="3" name="Content Placeholder 2"/>
          <p:cNvSpPr>
            <a:spLocks noGrp="1"/>
          </p:cNvSpPr>
          <p:nvPr>
            <p:ph idx="1"/>
          </p:nvPr>
        </p:nvSpPr>
        <p:spPr>
          <a:xfrm>
            <a:off x="428625" y="1825625"/>
            <a:ext cx="10925175" cy="4603750"/>
          </a:xfrm>
        </p:spPr>
        <p:txBody>
          <a:bodyPr/>
          <a:lstStyle/>
          <a:p>
            <a:pPr marL="457200" indent="-457200">
              <a:buFont typeface="+mj-lt"/>
              <a:buAutoNum type="arabicPeriod" startAt="2"/>
            </a:pPr>
            <a:r>
              <a:rPr lang="en-IN" sz="2000" dirty="0"/>
              <a:t>Application enablement and management of spatial anchors</a:t>
            </a:r>
            <a:endParaRPr lang="en-GB" sz="2000" dirty="0"/>
          </a:p>
          <a:p>
            <a:pPr lvl="1"/>
            <a:r>
              <a:rPr lang="en-IN" sz="1800" dirty="0"/>
              <a:t>Spatial anchor is an association between space and service information</a:t>
            </a:r>
          </a:p>
          <a:p>
            <a:pPr lvl="2"/>
            <a:r>
              <a:rPr lang="en-GB" sz="1400" dirty="0">
                <a:ea typeface="SimSun" panose="02010600030101010101" pitchFamily="2" charset="-122"/>
              </a:rPr>
              <a:t>The 'spatial anchor producer'  determines what to share and its location, and any constraints</a:t>
            </a:r>
          </a:p>
          <a:p>
            <a:pPr lvl="2"/>
            <a:r>
              <a:rPr lang="en-GB" sz="1400" dirty="0">
                <a:ea typeface="SimSun" panose="02010600030101010101" pitchFamily="2" charset="-122"/>
              </a:rPr>
              <a:t>The 'spatial anchor consumer'  is able to recognize anchors associated with locations, and obtain the associated information</a:t>
            </a:r>
            <a:endParaRPr lang="en-IN" sz="1400" dirty="0"/>
          </a:p>
          <a:p>
            <a:pPr lvl="1"/>
            <a:r>
              <a:rPr lang="en-IN" sz="1800" dirty="0"/>
              <a:t>It is appropriate for SA6 to provide enabling framework for users and </a:t>
            </a:r>
            <a:r>
              <a:rPr lang="en-IN" sz="1800" dirty="0" err="1"/>
              <a:t>metaverse</a:t>
            </a:r>
            <a:r>
              <a:rPr lang="en-IN" sz="1800" dirty="0"/>
              <a:t> services to manage spatial anchors and associated information.</a:t>
            </a:r>
          </a:p>
          <a:p>
            <a:pPr lvl="1"/>
            <a:r>
              <a:rPr lang="en-IN" sz="1800" dirty="0"/>
              <a:t>Some of the requirements from SA1 are as follows:</a:t>
            </a:r>
          </a:p>
          <a:p>
            <a:pPr lvl="2"/>
            <a:r>
              <a:rPr lang="en-IN" sz="1400" dirty="0"/>
              <a:t>[PR-5.4.6-5] Subject to operator policy, the 5G system shall provide an authorized third party a means to manage the spatial anchor(s), e.g. add, remove or modify spatial anchors, determine privacy and security aspects, and specifically to enable the third party to define which spatial anchors they manage have restricted access conditions.</a:t>
            </a:r>
          </a:p>
          <a:p>
            <a:pPr lvl="2"/>
            <a:r>
              <a:rPr lang="en-IN" sz="1400" dirty="0"/>
              <a:t>[</a:t>
            </a:r>
            <a:r>
              <a:rPr lang="en-IN" sz="1400" dirty="0" smtClean="0"/>
              <a:t>PR-5.4.6-1] Subject </a:t>
            </a:r>
            <a:r>
              <a:rPr lang="en-IN" sz="1400" dirty="0"/>
              <a:t>to operator policy, the 5G system shall enable an authorized third party to establish an association between a physical location (in three dimensional space, an orientation, etc.) and service information, where the service information is provided to the 5G system and the spatial anchor is either provided or determined by the 5G system.</a:t>
            </a:r>
          </a:p>
          <a:p>
            <a:pPr lvl="1"/>
            <a:r>
              <a:rPr lang="en-IN" sz="1800" dirty="0" smtClean="0"/>
              <a:t>Possible Gaps</a:t>
            </a:r>
            <a:r>
              <a:rPr lang="en-IN" sz="1800" dirty="0"/>
              <a:t>: How to enhance SEAL to enable producer and consumer to perform required OPs</a:t>
            </a:r>
            <a:r>
              <a:rPr lang="en-IN" sz="1800" dirty="0" smtClean="0"/>
              <a:t>?</a:t>
            </a:r>
          </a:p>
          <a:p>
            <a:pPr lvl="1"/>
            <a:r>
              <a:rPr lang="en-GB" sz="1800" dirty="0"/>
              <a:t>Consolidated Potential Requirement:</a:t>
            </a:r>
            <a:r>
              <a:rPr lang="en-IN" sz="1800" dirty="0" smtClean="0"/>
              <a:t> CPR 1.1, CPR 1.2, CPR 1.3</a:t>
            </a:r>
            <a:endParaRPr lang="en-IN" sz="1800" dirty="0"/>
          </a:p>
        </p:txBody>
      </p:sp>
    </p:spTree>
    <p:extLst>
      <p:ext uri="{BB962C8B-B14F-4D97-AF65-F5344CB8AC3E}">
        <p14:creationId xmlns:p14="http://schemas.microsoft.com/office/powerpoint/2010/main" val="1054913307"/>
      </p:ext>
    </p:extLst>
  </p:cSld>
  <p:clrMapOvr>
    <a:masterClrMapping/>
  </p:clrMapOvr>
  <p:transition>
    <p:wipe dir="r"/>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B13BEEBA675044A96DE28BDD893E607" ma:contentTypeVersion="13" ma:contentTypeDescription="Create a new document." ma:contentTypeScope="" ma:versionID="128a8422487fc329a7dc26f28cf6102c">
  <xsd:schema xmlns:xsd="http://www.w3.org/2001/XMLSchema" xmlns:xs="http://www.w3.org/2001/XMLSchema" xmlns:p="http://schemas.microsoft.com/office/2006/metadata/properties" xmlns:ns3="679a257e-872f-4c98-9e8a-0a9c104f72cd" xmlns:ns4="280d8efa-eff2-4910-88d2-79ca146720c4" targetNamespace="http://schemas.microsoft.com/office/2006/metadata/properties" ma:root="true" ma:fieldsID="5ee17176e517ccea8510c39d83da9bad" ns3:_="" ns4:_="">
    <xsd:import namespace="679a257e-872f-4c98-9e8a-0a9c104f72cd"/>
    <xsd:import namespace="280d8efa-eff2-4910-88d2-79ca146720c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9a257e-872f-4c98-9e8a-0a9c104f72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80d8efa-eff2-4910-88d2-79ca146720c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CA3727-A4EB-4398-9783-D0148B061093}">
  <ds:schemaRefs>
    <ds:schemaRef ds:uri="http://purl.org/dc/elements/1.1/"/>
    <ds:schemaRef ds:uri="http://purl.org/dc/terms/"/>
    <ds:schemaRef ds:uri="http://schemas.openxmlformats.org/package/2006/metadata/core-properties"/>
    <ds:schemaRef ds:uri="280d8efa-eff2-4910-88d2-79ca146720c4"/>
    <ds:schemaRef ds:uri="http://www.w3.org/XML/1998/namespace"/>
    <ds:schemaRef ds:uri="http://schemas.microsoft.com/office/2006/documentManagement/types"/>
    <ds:schemaRef ds:uri="http://schemas.microsoft.com/office/2006/metadata/properties"/>
    <ds:schemaRef ds:uri="http://schemas.microsoft.com/office/infopath/2007/PartnerControls"/>
    <ds:schemaRef ds:uri="679a257e-872f-4c98-9e8a-0a9c104f72cd"/>
    <ds:schemaRef ds:uri="http://purl.org/dc/dcmitype/"/>
  </ds:schemaRefs>
</ds:datastoreItem>
</file>

<file path=customXml/itemProps2.xml><?xml version="1.0" encoding="utf-8"?>
<ds:datastoreItem xmlns:ds="http://schemas.openxmlformats.org/officeDocument/2006/customXml" ds:itemID="{7D3A830A-0AC8-45A7-9E99-DF047C23D0D0}">
  <ds:schemaRefs>
    <ds:schemaRef ds:uri="http://schemas.microsoft.com/sharepoint/v3/contenttype/forms"/>
  </ds:schemaRefs>
</ds:datastoreItem>
</file>

<file path=customXml/itemProps3.xml><?xml version="1.0" encoding="utf-8"?>
<ds:datastoreItem xmlns:ds="http://schemas.openxmlformats.org/officeDocument/2006/customXml" ds:itemID="{BD6692E6-AFB4-4AE6-8E62-2D7692F0CE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9a257e-872f-4c98-9e8a-0a9c104f72cd"/>
    <ds:schemaRef ds:uri="280d8efa-eff2-4910-88d2-79ca146720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8842</TotalTime>
  <Words>1562</Words>
  <Application>Microsoft Office PowerPoint</Application>
  <PresentationFormat>Widescreen</PresentationFormat>
  <Paragraphs>137</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맑은 고딕</vt:lpstr>
      <vt:lpstr>SimSun</vt:lpstr>
      <vt:lpstr>Arial</vt:lpstr>
      <vt:lpstr>Arial </vt:lpstr>
      <vt:lpstr>Calibri</vt:lpstr>
      <vt:lpstr>Calibri Light</vt:lpstr>
      <vt:lpstr>Times New Roman</vt:lpstr>
      <vt:lpstr>Office Theme</vt:lpstr>
      <vt:lpstr>FS_MetaApp: application enablement for Localized Mobile Metaverse Services</vt:lpstr>
      <vt:lpstr>FS_MetaApp: Application enablement for Localized Mobile Metaverse Services 1/2</vt:lpstr>
      <vt:lpstr>FS_MetaApp: Application enablement for Localized Mobile Metaverse Services 2/2</vt:lpstr>
      <vt:lpstr>Estimated TU Calculation</vt:lpstr>
      <vt:lpstr>Discussion on - application enablement for Localized Mobile Metaverse Services </vt:lpstr>
      <vt:lpstr>Motivation</vt:lpstr>
      <vt:lpstr>Example Use cases (From TR 22.856)</vt:lpstr>
      <vt:lpstr>Potential Objectives</vt:lpstr>
      <vt:lpstr>Potential Objectives</vt:lpstr>
      <vt:lpstr>Potential Objectives</vt:lpstr>
      <vt:lpstr>Potential Objectives</vt:lpstr>
      <vt:lpstr>Potential Objectives</vt:lpstr>
      <vt:lpstr>Proposal</vt:lpstr>
    </vt:vector>
  </TitlesOfParts>
  <Company>3GPP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3GPP template</dc:title>
  <dc:creator>Kevin Flynn</dc:creator>
  <dc:description>© 3GPP 2018</dc:description>
  <cp:lastModifiedBy>Samsung</cp:lastModifiedBy>
  <cp:revision>1092</cp:revision>
  <dcterms:created xsi:type="dcterms:W3CDTF">2010-02-05T13:52:04Z</dcterms:created>
  <dcterms:modified xsi:type="dcterms:W3CDTF">2023-08-08T03:38:57Z</dcterms:modified>
  <cp:contentStatus>Template 2017</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0x010100BB13BEEBA675044A96DE28BDD893E607</vt:lpwstr>
  </property>
</Properties>
</file>