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3"/>
    <p:sldMasterId id="2147483664" r:id="rId4"/>
    <p:sldMasterId id="2147483668" r:id="rId5"/>
    <p:sldMasterId id="2147483672" r:id="rId6"/>
    <p:sldMasterId id="2147483676" r:id="rId7"/>
    <p:sldMasterId id="2147483680" r:id="rId8"/>
  </p:sldMasterIdLst>
  <p:notesMasterIdLst>
    <p:notesMasterId r:id="rId10"/>
  </p:notesMasterIdLst>
  <p:handoutMasterIdLst>
    <p:handoutMasterId r:id="rId18"/>
  </p:handoutMasterIdLst>
  <p:sldIdLst>
    <p:sldId id="303" r:id="rId9"/>
    <p:sldId id="706" r:id="rId11"/>
    <p:sldId id="717" r:id="rId12"/>
    <p:sldId id="718" r:id="rId13"/>
    <p:sldId id="719" r:id="rId14"/>
    <p:sldId id="720" r:id="rId15"/>
    <p:sldId id="721" r:id="rId16"/>
    <p:sldId id="704" r:id="rId17"/>
  </p:sldIdLst>
  <p:sldSz cx="9144000" cy="6858000" type="screen4x3"/>
  <p:notesSz cx="6797675" cy="9928225"/>
  <p:defaultTextStyle>
    <a:defPPr>
      <a:defRPr lang="en-GB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3300"/>
    <a:srgbClr val="72AF2F"/>
    <a:srgbClr val="000000"/>
    <a:srgbClr val="5C88D0"/>
    <a:srgbClr val="2A6EA8"/>
    <a:srgbClr val="B1D254"/>
    <a:srgbClr val="72732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1"/>
    <p:restoredTop sz="94657"/>
  </p:normalViewPr>
  <p:slideViewPr>
    <p:cSldViewPr snapToGrid="0" showGuides="1">
      <p:cViewPr varScale="1">
        <p:scale>
          <a:sx n="81" d="100"/>
          <a:sy n="81" d="100"/>
        </p:scale>
        <p:origin x="140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1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C2C0BA-2753-45B3-AB32-E594189DEA7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A42B21-1995-4ED6-95EB-CFF7682AF47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90EE61-8C4B-4288-990B-D792458F7E34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6C0BE85-A2B9-4046-9660-13065967008D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lIns="92859" tIns="46430" rIns="92859" bIns="46430" anchor="b" anchorCtr="0"/>
          <a:p>
            <a:pPr lvl="0" algn="r" defTabSz="930275" eaLnBrk="1" hangingPunct="1">
              <a:spcBef>
                <a:spcPct val="0"/>
              </a:spcBef>
            </a:pPr>
            <a:fld id="{9A0DB2DC-4C9A-4742-B13C-FB6460FD3503}" type="slidenum">
              <a:rPr lang="en-GB" altLang="en-US" dirty="0">
                <a:cs typeface="Arial" panose="020B0604020202020204" pitchFamily="34" charset="0"/>
              </a:rPr>
            </a:fld>
            <a:endParaRPr lang="en-GB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</p:spPr>
        <p:txBody>
          <a:bodyPr wrap="square" lIns="92859" tIns="46430" rIns="92859" bIns="46430" anchor="t" anchorCtr="0"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9.8</a:t>
            </a:r>
            <a:r>
              <a:rPr lang="en-US" altLang="zh-CN"/>
              <a:t> </a:t>
            </a:r>
            <a:r>
              <a:rPr lang="zh-CN" altLang="en-US"/>
              <a:t>Information collection from NSCE server(s)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23850" y="73025"/>
            <a:ext cx="348615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3GPP TSG-SA WG6 </a:t>
            </a:r>
            <a:r>
              <a:rPr kumimoji="0" lang="sv-SE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Conference Call</a:t>
            </a:r>
            <a:endParaRPr kumimoji="0" lang="sv-SE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Dec</a:t>
            </a:r>
            <a:r>
              <a:rPr kumimoji="0" lang="en-GB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202</a:t>
            </a: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2</a:t>
            </a:r>
            <a:endParaRPr kumimoji="0" lang="en-US" alt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23850" y="73025"/>
            <a:ext cx="348615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3GPP TSG-SA WG6 </a:t>
            </a:r>
            <a:r>
              <a:rPr kumimoji="0" lang="sv-SE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Conference Call</a:t>
            </a:r>
            <a:endParaRPr kumimoji="0" lang="sv-SE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Dec</a:t>
            </a:r>
            <a:r>
              <a:rPr kumimoji="0" lang="en-GB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202</a:t>
            </a: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2</a:t>
            </a:r>
            <a:endParaRPr kumimoji="0" lang="en-US" alt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23850" y="73025"/>
            <a:ext cx="348615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3GPP TSG-SA WG6 </a:t>
            </a:r>
            <a:r>
              <a:rPr kumimoji="0" lang="sv-SE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Conference Call</a:t>
            </a:r>
            <a:endParaRPr kumimoji="0" lang="sv-SE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Dec</a:t>
            </a:r>
            <a:r>
              <a:rPr kumimoji="0" lang="en-GB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202</a:t>
            </a: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2</a:t>
            </a:r>
            <a:endParaRPr kumimoji="0" lang="en-US" alt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23850" y="73025"/>
            <a:ext cx="348615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3GPP TSG-SA WG6 </a:t>
            </a:r>
            <a:r>
              <a:rPr kumimoji="0" lang="sv-SE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Conference Call</a:t>
            </a:r>
            <a:endParaRPr kumimoji="0" lang="sv-SE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Dec</a:t>
            </a:r>
            <a:r>
              <a:rPr kumimoji="0" lang="en-GB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202</a:t>
            </a: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2</a:t>
            </a:r>
            <a:endParaRPr kumimoji="0" lang="en-US" alt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23850" y="73025"/>
            <a:ext cx="348615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3GPP TSG-SA WG6 </a:t>
            </a:r>
            <a:r>
              <a:rPr kumimoji="0" lang="sv-SE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Conference Call</a:t>
            </a:r>
            <a:endParaRPr kumimoji="0" lang="sv-SE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Dec</a:t>
            </a:r>
            <a:r>
              <a:rPr kumimoji="0" lang="en-GB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202</a:t>
            </a: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2</a:t>
            </a:r>
            <a:endParaRPr kumimoji="0" lang="en-US" alt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23850" y="73025"/>
            <a:ext cx="348615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v-SE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3GPP TSG-SA WG6 </a:t>
            </a:r>
            <a:r>
              <a:rPr kumimoji="0" lang="sv-SE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Conference Call</a:t>
            </a:r>
            <a:endParaRPr kumimoji="0" lang="sv-SE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Dec</a:t>
            </a:r>
            <a:r>
              <a:rPr kumimoji="0" lang="en-GB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202</a:t>
            </a:r>
            <a:r>
              <a:rPr kumimoji="0" lang="en-US" alt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2</a:t>
            </a:r>
            <a:endParaRPr kumimoji="0" lang="en-US" altLang="en-GB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0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3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6" Type="http://schemas.openxmlformats.org/officeDocument/2006/relationships/theme" Target="../theme/theme3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6" Type="http://schemas.openxmlformats.org/officeDocument/2006/relationships/theme" Target="../theme/theme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6" Type="http://schemas.openxmlformats.org/officeDocument/2006/relationships/theme" Target="../theme/theme5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6" Type="http://schemas.openxmlformats.org/officeDocument/2006/relationships/theme" Target="../theme/theme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7.xml.rels><?xml version="1.0" encoding="UTF-8" standalone="yes"?>
<Relationships xmlns="http://schemas.openxmlformats.org/package/2006/relationships"><Relationship Id="rId6" Type="http://schemas.openxmlformats.org/officeDocument/2006/relationships/theme" Target="../theme/theme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AutoShape 14"/>
          <p:cNvSpPr>
            <a:spLocks noChangeArrowheads="1"/>
          </p:cNvSpPr>
          <p:nvPr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4150"/>
            <a:ext cx="8388350" cy="48307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 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8318500" y="6383338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7324FC2-233A-4310-BB56-9851E7A6330B}" type="slidenum">
              <a:rPr kumimoji="0" lang="en-GB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GB" alt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4086225" y="3303588"/>
            <a:ext cx="971550" cy="2460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2012</a:t>
            </a:r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7439025" y="6462713"/>
            <a:ext cx="823913" cy="2159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2021</a:t>
            </a:r>
            <a:endParaRPr kumimoji="0" lang="en-GB" alt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6338" y="415925"/>
            <a:ext cx="13081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DA095C-635E-49A2-A7C1-21994C068B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01A0EE-D363-46FF-9E66-959D742036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AutoShape 14"/>
          <p:cNvSpPr>
            <a:spLocks noChangeArrowheads="1"/>
          </p:cNvSpPr>
          <p:nvPr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4150"/>
            <a:ext cx="8388350" cy="48307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 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8318500" y="6383338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7324FC2-233A-4310-BB56-9851E7A6330B}" type="slidenum">
              <a:rPr kumimoji="0" lang="en-GB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GB" alt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4086225" y="3303588"/>
            <a:ext cx="971550" cy="2460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2012</a:t>
            </a:r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7439025" y="6462713"/>
            <a:ext cx="823913" cy="2159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2021</a:t>
            </a:r>
            <a:endParaRPr kumimoji="0" lang="en-GB" alt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6338" y="415925"/>
            <a:ext cx="13081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AutoShape 14"/>
          <p:cNvSpPr>
            <a:spLocks noChangeArrowheads="1"/>
          </p:cNvSpPr>
          <p:nvPr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4150"/>
            <a:ext cx="8388350" cy="48307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 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8318500" y="6383338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7324FC2-233A-4310-BB56-9851E7A6330B}" type="slidenum">
              <a:rPr kumimoji="0" lang="en-GB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GB" alt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4086225" y="3303588"/>
            <a:ext cx="971550" cy="2460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2012</a:t>
            </a:r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7439025" y="6462713"/>
            <a:ext cx="823913" cy="2159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2021</a:t>
            </a:r>
            <a:endParaRPr kumimoji="0" lang="en-GB" alt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6338" y="415925"/>
            <a:ext cx="13081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AutoShape 14"/>
          <p:cNvSpPr>
            <a:spLocks noChangeArrowheads="1"/>
          </p:cNvSpPr>
          <p:nvPr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4150"/>
            <a:ext cx="8388350" cy="48307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 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8318500" y="6383338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7324FC2-233A-4310-BB56-9851E7A6330B}" type="slidenum">
              <a:rPr kumimoji="0" lang="en-GB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GB" alt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4086225" y="3303588"/>
            <a:ext cx="971550" cy="2460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2012</a:t>
            </a:r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7439025" y="6462713"/>
            <a:ext cx="823913" cy="2159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2021</a:t>
            </a:r>
            <a:endParaRPr kumimoji="0" lang="en-GB" alt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6338" y="415925"/>
            <a:ext cx="13081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AutoShape 14"/>
          <p:cNvSpPr>
            <a:spLocks noChangeArrowheads="1"/>
          </p:cNvSpPr>
          <p:nvPr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4150"/>
            <a:ext cx="8388350" cy="48307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 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8318500" y="6383338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7324FC2-233A-4310-BB56-9851E7A6330B}" type="slidenum">
              <a:rPr kumimoji="0" lang="en-GB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GB" alt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4086225" y="3303588"/>
            <a:ext cx="971550" cy="2460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2012</a:t>
            </a:r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7439025" y="6462713"/>
            <a:ext cx="823913" cy="2159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2021</a:t>
            </a:r>
            <a:endParaRPr kumimoji="0" lang="en-GB" alt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6338" y="415925"/>
            <a:ext cx="13081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AutoShape 14"/>
          <p:cNvSpPr>
            <a:spLocks noChangeArrowheads="1"/>
          </p:cNvSpPr>
          <p:nvPr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4150"/>
            <a:ext cx="8388350" cy="48307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 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8318500" y="6383338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7324FC2-233A-4310-BB56-9851E7A6330B}" type="slidenum">
              <a:rPr kumimoji="0" lang="en-GB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GB" altLang="en-US" sz="1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alt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4086225" y="3303588"/>
            <a:ext cx="971550" cy="2460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2012</a:t>
            </a:r>
            <a:endParaRPr kumimoji="0" lang="en-GB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7439025" y="6462713"/>
            <a:ext cx="823913" cy="2159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2021</a:t>
            </a:r>
            <a:endParaRPr kumimoji="0" lang="en-GB" alt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26338" y="415925"/>
            <a:ext cx="13081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8813" y="1614488"/>
            <a:ext cx="7772400" cy="2466975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0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NSCALE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normative work status</a:t>
            </a:r>
            <a:br>
              <a:rPr kumimoji="0" lang="en-GB" sz="6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dirty="0">
                <a:latin typeface="Arial" panose="020B0604020202020204" pitchFamily="34" charset="0"/>
                <a:ea typeface="+mn-ea"/>
                <a:cs typeface="+mn-cs"/>
              </a:rPr>
              <a:t>Shaowen</a:t>
            </a:r>
            <a:endParaRPr lang="en-US" altLang="en-US" dirty="0"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endParaRPr lang="en-US" altLang="en-US" sz="2000" dirty="0"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ea typeface="+mn-ea"/>
                <a:cs typeface="+mn-cs"/>
              </a:rPr>
              <a:t>CMCC</a:t>
            </a:r>
            <a:endParaRPr lang="en-GB" altLang="en-US" sz="2000" dirty="0"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en-GB" altLang="en-US" dirty="0"/>
              <a:t>Normative work status</a:t>
            </a:r>
            <a:endParaRPr lang="en-GB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88315" y="1371600"/>
          <a:ext cx="8013065" cy="455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695"/>
                <a:gridCol w="2244725"/>
                <a:gridCol w="990600"/>
                <a:gridCol w="753745"/>
                <a:gridCol w="1078865"/>
                <a:gridCol w="1101090"/>
                <a:gridCol w="982345"/>
              </a:tblGrid>
              <a:tr h="11252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Key issues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Normative solution direction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Impacted TS(s)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Newly Proposed or Impacted Feature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Related API definition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Potential Contributors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140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1: Network slice capability management enhancements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12: SEAL enhancement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 impact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514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15: UE triggered network slice adaptation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anose="020B0604020202020204" charset="-122"/>
                          <a:sym typeface="+mn-ea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network slice adaptation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Convida?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252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16: Multi-Network slice management capability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APIs of network slice management request and response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CMCC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3858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17: Multi-Network slice resource optimization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APIs of network slice resource optimization request and response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en-GB" altLang="en-US" dirty="0"/>
              <a:t>Normative work status</a:t>
            </a:r>
            <a:endParaRPr lang="en-GB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200025" y="1372235"/>
          <a:ext cx="8724265" cy="5257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755"/>
                <a:gridCol w="1978025"/>
                <a:gridCol w="942975"/>
                <a:gridCol w="801370"/>
                <a:gridCol w="1137920"/>
                <a:gridCol w="1401445"/>
                <a:gridCol w="866775"/>
              </a:tblGrid>
              <a:tr h="911860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Key issues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Normative solution direction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Impacted TS(s)</a:t>
                      </a:r>
                      <a:endParaRPr 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Newly Proposed or Impacted Feature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Related API definition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Potential Contributors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94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2: Application layer exposed network slice lifecycle management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1: Automatic application layer network slice management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9.4 Application layer network slice lifecycle management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（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done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CMCC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697865">
                <a:tc rowSpan="2">
                  <a:txBody>
                    <a:bodyPr/>
                    <a:p>
                      <a:pPr indent="0" algn="l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3: Discovery &amp; registration aspects for management service exposure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7: Network slice capability registration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9.2 VAL server registration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（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done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CMCC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6985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8: Discovery of management service exposure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9.6 Discovery of management service exposure(2 EN)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Lenove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10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4: Network slice fault management capability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2: Network slice fault management capability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Huawei?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252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5 : Communication service management exposure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11 :Communication service management exposure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Huawei?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en-GB" altLang="en-US" dirty="0"/>
              <a:t>Normative work status</a:t>
            </a:r>
            <a:endParaRPr lang="en-GB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391795" y="1584960"/>
          <a:ext cx="8452485" cy="498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715"/>
                <a:gridCol w="1776095"/>
                <a:gridCol w="1828165"/>
                <a:gridCol w="759460"/>
                <a:gridCol w="1079500"/>
                <a:gridCol w="766445"/>
                <a:gridCol w="840105"/>
              </a:tblGrid>
              <a:tr h="5308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Key issues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Normative solution direction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Impacted TS(s)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Newly Proposed or Impacted Feature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Related API definition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Potential Contributors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6: Application layer QoS verification capability enablement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4: QoS verification capability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AsiaInfo?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Huawei?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252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7: Network slice related performance and analytics exposure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5: Network slice related performance and analytics exposure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anose="020B0604020202020204" charset="-122"/>
                          <a:sym typeface="+mn-ea"/>
                        </a:rPr>
                        <a:t>9.7 Network slice related performance and analytics monitoring(1EN)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Huawei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6985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8: Support for requirements translation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3:Slice API configuration and translation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9.3 Slice API configuration and translation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Lenove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1252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9: Support for trust enablement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6: VAL server authorization and authentication via slice enabler layer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The security aspects of this procedure are specified in subclause 6.5.2.3 of 3GPP TS 33.122 [12].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CMCC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en-GB" altLang="en-US" dirty="0"/>
              <a:t>Normative work status</a:t>
            </a:r>
            <a:endParaRPr lang="en-GB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88315" y="1371600"/>
          <a:ext cx="8013065" cy="4878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/>
                <a:gridCol w="2227580"/>
                <a:gridCol w="796290"/>
                <a:gridCol w="795655"/>
                <a:gridCol w="799465"/>
                <a:gridCol w="1287145"/>
                <a:gridCol w="796290"/>
              </a:tblGrid>
              <a:tr h="9728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Key issues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Normative solution direction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Impacted TS(s)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Newly Proposed or Impacted Feature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Related API definition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Potential Contributors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10: Support for managing trusted third-party owned application(s)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9: Support for managing trusted third-party owned application(s)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Recommended not 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10: Network slice application policy management capability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anose="020B0604020202020204" charset="-122"/>
                          <a:sym typeface="+mn-ea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re-utilize the API in the 9.5?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CMCC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9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20: Network slice optimization based on AF policy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9.5 Network slice optimization based on AF policy (</a:t>
                      </a: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2EN)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CMCC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2192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11: Slicerequirementalignment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19:Slice requirements alignment capability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AsiaInfo?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Huawei?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219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#22: Slice policy and configuration alignment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Convida?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en-GB" altLang="en-US" dirty="0"/>
              <a:t>Normative work status</a:t>
            </a:r>
            <a:endParaRPr lang="en-GB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88315" y="1371600"/>
          <a:ext cx="8013065" cy="4878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/>
                <a:gridCol w="2227580"/>
                <a:gridCol w="796290"/>
                <a:gridCol w="795655"/>
                <a:gridCol w="799465"/>
                <a:gridCol w="1287145"/>
                <a:gridCol w="796290"/>
              </a:tblGrid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Key issues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Normative solution direction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Impacted TS(s)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Newly Proposed or Impacted Feature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Related API definition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Potential Contributors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03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12: Network slice capability exposure in the edge data network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14: Interaction between the NSCE servers.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 panose="020B0604020202020204" charset="-122"/>
                          <a:sym typeface="+mn-ea"/>
                        </a:rPr>
                        <a:t>9.8 Information collection from NSCE server(s)</a:t>
                      </a:r>
                      <a:endParaRPr lang="en-US" sz="140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(4EN)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CMCC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5367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21: Solution on predictive slice modification in edge based NSCE deployments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Lenove?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06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13: Delivery of the existing Network Slice information to the trusted third-party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18: Network Slice Information Delivery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Samsung?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682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KI 14: Network Slice creation to the third-party and UE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 13: Network Slice Allocation by VAL server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Samsung?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en-GB" altLang="en-US" dirty="0"/>
              <a:t>Normative work status</a:t>
            </a:r>
            <a:endParaRPr lang="en-GB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88315" y="1371600"/>
          <a:ext cx="8013065" cy="4878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/>
                <a:gridCol w="2227580"/>
                <a:gridCol w="796290"/>
                <a:gridCol w="795655"/>
                <a:gridCol w="799465"/>
                <a:gridCol w="1287145"/>
                <a:gridCol w="796290"/>
              </a:tblGrid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Key issues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Solution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Normative solution direction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Impacted TS(s)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Newly Proposed or Impacted Feature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Related API definition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Potential Contributors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03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Annex A Deployment models 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normative Annex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not applicable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not applicable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CMCC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385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Annex B (informative): Business models and relationships for NSCALE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Move to clause 5 Business models and relationships for NSCALE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TS 23.435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not applicable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not applicable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Lenove?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en-GB" altLang="en-US" dirty="0"/>
              <a:t>Summary</a:t>
            </a:r>
            <a:endParaRPr lang="en-GB" alt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solutions agreed in study are moved to the normative specifications (3</a:t>
            </a:r>
            <a:r>
              <a:rPr lang="en-US" altLang="en-US" sz="28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sym typeface="+mn-ea"/>
              </a:rPr>
              <a:t>0% complete)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</a:rPr>
              <a:t>9 editor's note needs to be solved.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1"/>
              </a:buBlip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Suggested Normative Work Plan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SA6#52BIS-e (target: at leaset 60% complete)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CMCC plans to propose deployment model and Sol #6\10\16\17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ea"/>
              </a:rPr>
              <a:t>Business models and other Solutions are welcomed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cs typeface="+mn-ea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SA6#53-e </a:t>
            </a:r>
            <a:r>
              <a:rPr lang="en-US" altLang="en-US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sym typeface="+mn-ea"/>
              </a:rPr>
              <a:t> (</a:t>
            </a:r>
            <a:r>
              <a:rPr lang="en-US" altLang="en-US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sym typeface="+mn-ea"/>
              </a:rPr>
              <a:t>target: at leaset 80% complete)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first draft for all agreed solutions, IEs and API definitions.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ENs have to be resolved.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tags/tag1.xml><?xml version="1.0" encoding="utf-8"?>
<p:tagLst xmlns:p="http://schemas.openxmlformats.org/presentationml/2006/main">
  <p:tag name="TABLE_ENDDRAG_ORIGIN_RECT" val="386*384"/>
  <p:tag name="TABLE_ENDDRAG_RECT" val="38*108*386*384"/>
</p:tagLst>
</file>

<file path=ppt/tags/tag2.xml><?xml version="1.0" encoding="utf-8"?>
<p:tagLst xmlns:p="http://schemas.openxmlformats.org/presentationml/2006/main">
  <p:tag name="TABLE_ENDDRAG_ORIGIN_RECT" val="686*447"/>
  <p:tag name="TABLE_ENDDRAG_RECT" val="15*108*686*447"/>
</p:tagLst>
</file>

<file path=ppt/tags/tag3.xml><?xml version="1.0" encoding="utf-8"?>
<p:tagLst xmlns:p="http://schemas.openxmlformats.org/presentationml/2006/main">
  <p:tag name="TABLE_ENDDRAG_ORIGIN_RECT" val="665*392"/>
  <p:tag name="TABLE_ENDDRAG_RECT" val="30*124*665*392"/>
</p:tagLst>
</file>

<file path=ppt/tags/tag4.xml><?xml version="1.0" encoding="utf-8"?>
<p:tagLst xmlns:p="http://schemas.openxmlformats.org/presentationml/2006/main">
  <p:tag name="TABLE_ENDDRAG_ORIGIN_RECT" val="386*384"/>
  <p:tag name="TABLE_ENDDRAG_RECT" val="38*108*386*384"/>
</p:tagLst>
</file>

<file path=ppt/tags/tag5.xml><?xml version="1.0" encoding="utf-8"?>
<p:tagLst xmlns:p="http://schemas.openxmlformats.org/presentationml/2006/main">
  <p:tag name="TABLE_ENDDRAG_ORIGIN_RECT" val="386*384"/>
  <p:tag name="TABLE_ENDDRAG_RECT" val="38*108*386*384"/>
</p:tagLst>
</file>

<file path=ppt/tags/tag6.xml><?xml version="1.0" encoding="utf-8"?>
<p:tagLst xmlns:p="http://schemas.openxmlformats.org/presentationml/2006/main">
  <p:tag name="TABLE_ENDDRAG_ORIGIN_RECT" val="386*384"/>
  <p:tag name="TABLE_ENDDRAG_RECT" val="38*108*386*38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6137</Words>
  <Application>WPS 演示</Application>
  <PresentationFormat>On-screen Show (4:3)</PresentationFormat>
  <Paragraphs>474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7</vt:i4>
      </vt:variant>
      <vt:variant>
        <vt:lpstr>幻灯片标题</vt:lpstr>
      </vt:variant>
      <vt:variant>
        <vt:i4>8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Arial</vt:lpstr>
      <vt:lpstr>Times New Roman</vt:lpstr>
      <vt:lpstr>Arial</vt:lpstr>
      <vt:lpstr>微软雅黑</vt:lpstr>
      <vt:lpstr>Arial Unicode MS</vt:lpstr>
      <vt:lpstr>Office Theme</vt:lpstr>
      <vt:lpstr>Custom Design</vt:lpstr>
      <vt:lpstr>1_Office Theme</vt:lpstr>
      <vt:lpstr>2_Office Theme</vt:lpstr>
      <vt:lpstr>3_Office Theme</vt:lpstr>
      <vt:lpstr>4_Office Theme</vt:lpstr>
      <vt:lpstr>5_Office Theme</vt:lpstr>
      <vt:lpstr>NSCALE normative work status    </vt:lpstr>
      <vt:lpstr>Normative work status</vt:lpstr>
      <vt:lpstr>Normative work status</vt:lpstr>
      <vt:lpstr>Normative work status</vt:lpstr>
      <vt:lpstr>Normative work status</vt:lpstr>
      <vt:lpstr>Normative work status</vt:lpstr>
      <vt:lpstr>Normative work status</vt:lpstr>
      <vt:lpstr>Summary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cmcc-zsw</cp:lastModifiedBy>
  <cp:revision>742</cp:revision>
  <dcterms:created xsi:type="dcterms:W3CDTF">2008-08-30T09:32:00Z</dcterms:created>
  <dcterms:modified xsi:type="dcterms:W3CDTF">2022-12-06T08:29:23Z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(2)Xi5uVun/gHvgpa9LMVTeX1ZFV/1DsGwNhhfKxMDfAzrjtVqHpzvaJefwrflwA2DIFmWgD1eZ
zeHdEnQNT0yb6PZh9oX9z2mRqIocMzZme5csZFR6OGwfPRXyAIEhJsK+BkrEfdfjSMRbWs9v
dgFGRo8oLp2YS36JN+zu/SKMZ5k+ULUL8nfSDFTmPDjlLvSzHQDWeL+1rDco4jJNtIi+dHk8
+nLSD4CHKWC+Ku8nTd</vt:lpwstr>
  </property>
  <property fmtid="{D5CDD505-2E9C-101B-9397-08002B2CF9AE}" pid="3" name="_2015_ms_pID_7253431">
    <vt:lpwstr>dd9GVafjUzJjQ6RNhTmzCbDaAH52A3FE8eGiA4JYKNtu/BPBTcr//a
9Txhn7YBm9W1dW5uEmJXEe25ff9K792biwqJzirxTJ78919pnRB5qquxhl/QyrOtxh4nLW1V
URfAQ/VVhy/1IPB95OAnCrDeEl7Z8I2dwSDaOk7KZnUpIe7gx1kKpioXLiB856eAMgqD1e0x
ge5/wR8qBwK8Wgsy</vt:lpwstr>
  </property>
  <property fmtid="{D5CDD505-2E9C-101B-9397-08002B2CF9AE}" pid="4" name="_2015_ms_pID_7253432">
    <vt:lpwstr>Kw==</vt:lpwstr>
  </property>
  <property fmtid="{D5CDD505-2E9C-101B-9397-08002B2CF9AE}" pid="5" name="ICV">
    <vt:lpwstr>B9775D8F0FAB4F7F9DA7626E2AD29C23</vt:lpwstr>
  </property>
  <property fmtid="{D5CDD505-2E9C-101B-9397-08002B2CF9AE}" pid="6" name="KSOProductBuildVer">
    <vt:lpwstr>2052-11.8.2.11716</vt:lpwstr>
  </property>
</Properties>
</file>