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65" d="100"/>
          <a:sy n="65" d="100"/>
        </p:scale>
        <p:origin x="605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#52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Toulouse, France 14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– 18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November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dirty="0" err="1"/>
              <a:t>FS_eEDGEAPP</a:t>
            </a:r>
            <a:r>
              <a:rPr lang="en-GB" dirty="0"/>
              <a:t> </a:t>
            </a:r>
            <a:r>
              <a:rPr lang="en-GB" dirty="0" err="1"/>
              <a:t>Workplan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Basavaraj (Basu) Pattan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err="1"/>
              <a:t>FS_eEDGEAPP</a:t>
            </a:r>
            <a:r>
              <a:rPr lang="en-GB" altLang="en-US" dirty="0"/>
              <a:t> Rapporteur,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Samsung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952060"/>
              </p:ext>
            </p:extLst>
          </p:nvPr>
        </p:nvGraphicFramePr>
        <p:xfrm>
          <a:off x="240002" y="1922139"/>
          <a:ext cx="11236890" cy="100153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496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4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476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SA6#51-e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 </a:t>
                      </a:r>
                      <a:r>
                        <a:rPr lang="en-US" sz="1800" baseline="0" dirty="0" smtClean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06/2022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 txBox="1">
            <a:spLocks/>
          </p:cNvSpPr>
          <p:nvPr/>
        </p:nvSpPr>
        <p:spPr bwMode="auto">
          <a:xfrm>
            <a:off x="600647" y="527156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en-US" sz="4800" dirty="0" err="1" smtClean="0"/>
              <a:t>FS_eEDGEAPP</a:t>
            </a:r>
            <a:r>
              <a:rPr lang="en-GB" altLang="en-US" sz="4800" dirty="0" smtClean="0"/>
              <a:t> - Overall Status</a:t>
            </a:r>
            <a:endParaRPr lang="en-GB" altLang="en-US" sz="4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318790"/>
              </p:ext>
            </p:extLst>
          </p:nvPr>
        </p:nvGraphicFramePr>
        <p:xfrm>
          <a:off x="240002" y="3307527"/>
          <a:ext cx="4296829" cy="287262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296829">
                  <a:extLst>
                    <a:ext uri="{9D8B030D-6E8A-4147-A177-3AD203B41FA5}">
                      <a16:colId xmlns:a16="http://schemas.microsoft.com/office/drawing/2014/main" val="670287558"/>
                    </a:ext>
                  </a:extLst>
                </a:gridCol>
              </a:tblGrid>
              <a:tr h="3969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Current Status as per TR 23.700-98 V1.3.0</a:t>
                      </a:r>
                      <a:endParaRPr lang="en-US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088023214"/>
                  </a:ext>
                </a:extLst>
              </a:tr>
              <a:tr h="24756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24 Key Issues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10 Architectural Enhancements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49 Solutions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17 Key Issues are Concluded </a:t>
                      </a:r>
                      <a:r>
                        <a:rPr lang="en-IN" sz="1800" kern="1200" baseline="0" dirty="0" err="1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untill</a:t>
                      </a:r>
                      <a:r>
                        <a:rPr lang="en-IN" sz="18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 SA6#51-e meeting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5485225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089293"/>
              </p:ext>
            </p:extLst>
          </p:nvPr>
        </p:nvGraphicFramePr>
        <p:xfrm>
          <a:off x="4689231" y="3307528"/>
          <a:ext cx="6787661" cy="289548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6787661">
                  <a:extLst>
                    <a:ext uri="{9D8B030D-6E8A-4147-A177-3AD203B41FA5}">
                      <a16:colId xmlns:a16="http://schemas.microsoft.com/office/drawing/2014/main" val="670287558"/>
                    </a:ext>
                  </a:extLst>
                </a:gridCol>
              </a:tblGrid>
              <a:tr h="2445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Rapporteur remarks for remaining work until SA6#52</a:t>
                      </a:r>
                      <a:endParaRPr lang="en-US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08802321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 Clause 3 – Abbreviations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Prioritize 7 remaining Key Issues to be Concluded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Addressing ENs – close without action, convert to NOTE, resolve EN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Adding Solution evaluation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 Overall evaluation and Conclusions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Regarding any Open issues within Concluded Key Issues, we </a:t>
                      </a:r>
                      <a:r>
                        <a:rPr kumimoji="0" lang="en-I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 handle them directly under normative work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Deployment models – mainly dependent on KI#6, #22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Editorial checks: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Consistency, References, formatting issues, removing templates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5485225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771"/>
            <a:ext cx="10515600" cy="1104917"/>
          </a:xfrm>
        </p:spPr>
        <p:txBody>
          <a:bodyPr/>
          <a:lstStyle/>
          <a:p>
            <a:r>
              <a:rPr lang="en-GB" altLang="en-US" sz="4800" dirty="0" err="1"/>
              <a:t>FS_eEDGEAPP</a:t>
            </a:r>
            <a:r>
              <a:rPr lang="en-GB" altLang="en-US" sz="4800" dirty="0"/>
              <a:t> - Key Issue Status</a:t>
            </a:r>
            <a:endParaRPr lang="en-GB" altLang="en-US" sz="4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906710"/>
              </p:ext>
            </p:extLst>
          </p:nvPr>
        </p:nvGraphicFramePr>
        <p:xfrm>
          <a:off x="896816" y="1778361"/>
          <a:ext cx="10456984" cy="4635800"/>
        </p:xfrm>
        <a:graphic>
          <a:graphicData uri="http://schemas.openxmlformats.org/drawingml/2006/table">
            <a:tbl>
              <a:tblPr/>
              <a:tblGrid>
                <a:gridCol w="3685023">
                  <a:extLst>
                    <a:ext uri="{9D8B030D-6E8A-4147-A177-3AD203B41FA5}">
                      <a16:colId xmlns:a16="http://schemas.microsoft.com/office/drawing/2014/main" val="3301514015"/>
                    </a:ext>
                  </a:extLst>
                </a:gridCol>
                <a:gridCol w="1021792">
                  <a:extLst>
                    <a:ext uri="{9D8B030D-6E8A-4147-A177-3AD203B41FA5}">
                      <a16:colId xmlns:a16="http://schemas.microsoft.com/office/drawing/2014/main" val="457734337"/>
                    </a:ext>
                  </a:extLst>
                </a:gridCol>
                <a:gridCol w="679938">
                  <a:extLst>
                    <a:ext uri="{9D8B030D-6E8A-4147-A177-3AD203B41FA5}">
                      <a16:colId xmlns:a16="http://schemas.microsoft.com/office/drawing/2014/main" val="2765411680"/>
                    </a:ext>
                  </a:extLst>
                </a:gridCol>
                <a:gridCol w="5070231">
                  <a:extLst>
                    <a:ext uri="{9D8B030D-6E8A-4147-A177-3AD203B41FA5}">
                      <a16:colId xmlns:a16="http://schemas.microsoft.com/office/drawing/2014/main" val="3653850300"/>
                    </a:ext>
                  </a:extLst>
                </a:gridCol>
              </a:tblGrid>
              <a:tr h="3566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Overall Evaluation Available?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Conclusion Available?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Rapporteur remarks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363908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#1: Enhanced notification service to the EEC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Completed.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282747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#2: Enablement of Service APIs exposed by EAS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73885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#3: Enhancements to service continuity planning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35801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#4: EDGE-5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898220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#5: Alignment of EDGEAPP and ETSI MEC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785026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#6: Edge services support across ECSPs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Postponed - new solution, updates to Overall Evaluation and adding Conclusion.</a:t>
                      </a:r>
                      <a:endParaRPr lang="en-IN" sz="9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87952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#7: Application traffic filter exposure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309266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#8: EAS selection synchronization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00722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#9: Enhancement of dynamic EAS instantiation triggering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00827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#10: Support for roaming </a:t>
                      </a:r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UEs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Postponed - Conclusion.</a:t>
                      </a:r>
                      <a:endParaRPr lang="en-IN" sz="9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116475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#11: ACR between EAS and Cloud Application Server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99319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#12: EEL service differentiation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506990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#13: Edge enabler layer support for EAS synchronization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Postponed</a:t>
                      </a:r>
                      <a:r>
                        <a:rPr lang="en-IN" sz="900" b="0" i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 new solution, TBD - </a:t>
                      </a:r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Overall </a:t>
                      </a:r>
                      <a:r>
                        <a:rPr lang="en-IN" sz="900" b="0" i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Evaluation and </a:t>
                      </a:r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Conclusion.</a:t>
                      </a:r>
                      <a:endParaRPr lang="en-IN" sz="9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763388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#14: Application traffic influence for initially selected EAS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49004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#15: Support of constrained devices for Edge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09981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#16: support of NAT deployed within the edge data network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682226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#17: Discovery of a common EAS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Postponed - Overall Evaluation, TBD - Conclusion.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288118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#18: Linkage between EASs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727946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#19: ACR scenario combination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Completed.</a:t>
                      </a:r>
                      <a:endParaRPr kumimoji="0" lang="en-IN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329452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#20: Method of supporting federated EAS service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Postponed</a:t>
                      </a:r>
                      <a:r>
                        <a:rPr lang="en-IN" sz="900" b="0" i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 new solution, TBD - </a:t>
                      </a:r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Overall Evaluation and Conclusion.</a:t>
                      </a:r>
                      <a:endParaRPr lang="en-IN" sz="9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957570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#21: Simultaneously EAS connectivity in ACR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Completed.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11006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#22: EAS discovery in Edge Node sharing scenario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Postponed - new solution, adding Overall Evaluation and Conclusion.</a:t>
                      </a:r>
                      <a:endParaRPr lang="en-IN" sz="9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014086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#23: Reliable Edge service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Postponed</a:t>
                      </a:r>
                      <a:r>
                        <a:rPr lang="en-IN" sz="900" b="0" i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- new solution, TBD - </a:t>
                      </a:r>
                      <a:r>
                        <a:rPr lang="en-IN" sz="9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Overall Evaluation and Conclusion.</a:t>
                      </a:r>
                      <a:endParaRPr lang="en-IN" sz="9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495519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#24: SEAL capability access for EEL support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Completed.</a:t>
                      </a:r>
                      <a:endParaRPr lang="en-IN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5476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/>
              <a:t>Work Plan for </a:t>
            </a:r>
            <a:r>
              <a:rPr lang="en-US" altLang="en-US" b="1" dirty="0" err="1"/>
              <a:t>FS_eEDGEAPP</a:t>
            </a:r>
            <a:r>
              <a:rPr lang="en-US" altLang="en-US" b="1" dirty="0"/>
              <a:t> during SA6#52 Meeting:</a:t>
            </a:r>
          </a:p>
          <a:p>
            <a:r>
              <a:rPr lang="en-US" altLang="en-US" dirty="0"/>
              <a:t>Mark 100% completed and send TR for Approval</a:t>
            </a:r>
          </a:p>
          <a:p>
            <a:r>
              <a:rPr lang="en-US" altLang="en-US" dirty="0"/>
              <a:t>Focus on getting Conclusions for remaining Key Issues</a:t>
            </a:r>
          </a:p>
          <a:p>
            <a:r>
              <a:rPr lang="en-US" altLang="en-US" dirty="0"/>
              <a:t>Any remaining issues in existing solutions after SA6#52 meeting, can be handled directly under normative </a:t>
            </a:r>
            <a:r>
              <a:rPr lang="en-US" altLang="en-US" dirty="0" smtClean="0"/>
              <a:t>work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280d8efa-eff2-4910-88d2-79ca146720c4"/>
    <ds:schemaRef ds:uri="679a257e-872f-4c98-9e8a-0a9c104f72cd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5329</TotalTime>
  <Words>607</Words>
  <Application>Microsoft Office PowerPoint</Application>
  <PresentationFormat>Widescreen</PresentationFormat>
  <Paragraphs>138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FS_eEDGEAPP Workplan</vt:lpstr>
      <vt:lpstr>PowerPoint Presentation</vt:lpstr>
      <vt:lpstr>FS_eEDGEAPP - Key Issue Status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Rapporteur</cp:lastModifiedBy>
  <cp:revision>609</cp:revision>
  <dcterms:created xsi:type="dcterms:W3CDTF">2010-02-05T13:52:04Z</dcterms:created>
  <dcterms:modified xsi:type="dcterms:W3CDTF">2022-11-04T05:31:28Z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