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6"/>
  </p:notesMasterIdLst>
  <p:handoutMasterIdLst>
    <p:handoutMasterId r:id="rId17"/>
  </p:handoutMasterIdLst>
  <p:sldIdLst>
    <p:sldId id="341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83" d="100"/>
          <a:sy n="83" d="100"/>
        </p:scale>
        <p:origin x="566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 smtClean="0">
                <a:latin typeface="Arial "/>
              </a:rPr>
              <a:t>3GPP TSG-SA WG6 Meeting #51-e</a:t>
            </a:r>
          </a:p>
          <a:p>
            <a:pPr eaLnBrk="1" hangingPunct="1">
              <a:defRPr/>
            </a:pPr>
            <a:r>
              <a:rPr lang="en-GB" altLang="en-US" sz="1200" b="1" dirty="0" smtClean="0">
                <a:latin typeface="Arial "/>
              </a:rPr>
              <a:t>e-meeting, 10</a:t>
            </a:r>
            <a:r>
              <a:rPr lang="en-GB" altLang="en-US" sz="1200" b="1" baseline="30000" dirty="0" smtClean="0">
                <a:latin typeface="Arial "/>
              </a:rPr>
              <a:t>th</a:t>
            </a:r>
            <a:r>
              <a:rPr lang="en-GB" altLang="en-US" sz="1200" b="1" dirty="0" smtClean="0">
                <a:latin typeface="Arial "/>
              </a:rPr>
              <a:t> – 19</a:t>
            </a:r>
            <a:r>
              <a:rPr lang="en-GB" altLang="en-US" sz="1200" b="1" baseline="30000" dirty="0" smtClean="0">
                <a:latin typeface="Arial "/>
              </a:rPr>
              <a:t>th</a:t>
            </a:r>
            <a:r>
              <a:rPr lang="en-GB" altLang="en-US" sz="1200" b="1" dirty="0" smtClean="0">
                <a:latin typeface="Arial "/>
              </a:rPr>
              <a:t> October 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 smtClean="0"/>
              <a:t>S6-222xxx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sz="5400" dirty="0" smtClean="0"/>
              <a:t>Common </a:t>
            </a:r>
            <a:r>
              <a:rPr lang="en-GB" altLang="en-US" sz="5400" dirty="0" smtClean="0"/>
              <a:t>EAS – </a:t>
            </a:r>
            <a:br>
              <a:rPr lang="en-GB" altLang="en-US" sz="5400" dirty="0" smtClean="0"/>
            </a:br>
            <a:r>
              <a:rPr lang="en-GB" altLang="en-US" sz="5400" dirty="0" smtClean="0"/>
              <a:t>Discussion &amp; Way Forward for Rel-18</a:t>
            </a:r>
            <a:endParaRPr lang="en-GB" altLang="en-US" sz="54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 smtClean="0"/>
              <a:t>Basavaraj (Basu) Pattan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r>
              <a:rPr lang="en-GB" altLang="en-US" dirty="0" smtClean="0"/>
              <a:t>Samsung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9571"/>
            <a:ext cx="9090891" cy="1104917"/>
          </a:xfrm>
        </p:spPr>
        <p:txBody>
          <a:bodyPr/>
          <a:lstStyle/>
          <a:p>
            <a:r>
              <a:rPr lang="en-IN" sz="3200" dirty="0"/>
              <a:t>How is the group relocated from one common EAS to another?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5650"/>
          </a:xfrm>
        </p:spPr>
        <p:txBody>
          <a:bodyPr>
            <a:normAutofit/>
          </a:bodyPr>
          <a:lstStyle/>
          <a:p>
            <a:r>
              <a:rPr lang="en-IN" dirty="0" smtClean="0"/>
              <a:t>New common EAS selection in case of EAS unavailability or all UEs move to new EDN </a:t>
            </a:r>
          </a:p>
          <a:p>
            <a:r>
              <a:rPr lang="en-IN" dirty="0" smtClean="0"/>
              <a:t>Pre-established group:</a:t>
            </a:r>
            <a:endParaRPr lang="en-IN" dirty="0"/>
          </a:p>
          <a:p>
            <a:pPr marL="914400" lvl="1" indent="-457200">
              <a:buFont typeface="+mj-lt"/>
              <a:buAutoNum type="arabicPeriod"/>
            </a:pPr>
            <a:r>
              <a:rPr lang="en-IN" dirty="0" smtClean="0"/>
              <a:t>Determine T-EAS and perform ACT (Rel-17)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 smtClean="0"/>
              <a:t>Slide#8 to let group members know about new common EAS selected</a:t>
            </a:r>
          </a:p>
          <a:p>
            <a:r>
              <a:rPr lang="en-IN" dirty="0" smtClean="0"/>
              <a:t>Instant group: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Determine T-EAS and perform </a:t>
            </a:r>
            <a:r>
              <a:rPr lang="en-IN" dirty="0" smtClean="0"/>
              <a:t>ACT (Rel-17)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Slide#8 to let group members know about new common EAS </a:t>
            </a:r>
            <a:r>
              <a:rPr lang="en-IN" dirty="0" smtClean="0"/>
              <a:t>selected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00243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TBD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665258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Minimum Basic Requirements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Enable </a:t>
            </a:r>
            <a:r>
              <a:rPr lang="en-IN" dirty="0"/>
              <a:t>a group of application clients </a:t>
            </a:r>
            <a:r>
              <a:rPr lang="en-IN" dirty="0" smtClean="0"/>
              <a:t>(ACs) to </a:t>
            </a:r>
            <a:r>
              <a:rPr lang="en-IN" b="1" dirty="0"/>
              <a:t>discover a common EAS</a:t>
            </a:r>
            <a:r>
              <a:rPr lang="en-IN" dirty="0"/>
              <a:t> i.e., same EASID, EAS endpoint and </a:t>
            </a:r>
            <a:r>
              <a:rPr lang="en-IN" dirty="0" smtClean="0"/>
              <a:t>EDN</a:t>
            </a:r>
          </a:p>
          <a:p>
            <a:pPr lvl="1"/>
            <a:r>
              <a:rPr lang="en-IN" dirty="0"/>
              <a:t>Group formation is </a:t>
            </a:r>
            <a:r>
              <a:rPr lang="en-IN" dirty="0" smtClean="0"/>
              <a:t>pre-established </a:t>
            </a:r>
            <a:r>
              <a:rPr lang="en-IN" dirty="0"/>
              <a:t>and for later use </a:t>
            </a:r>
            <a:r>
              <a:rPr lang="en-IN" dirty="0" smtClean="0"/>
              <a:t>(=</a:t>
            </a:r>
            <a:r>
              <a:rPr lang="en-IN" b="1" dirty="0" smtClean="0"/>
              <a:t>static</a:t>
            </a:r>
            <a:r>
              <a:rPr lang="en-IN" dirty="0" smtClean="0"/>
              <a:t> </a:t>
            </a:r>
            <a:r>
              <a:rPr lang="en-IN" dirty="0"/>
              <a:t>group?)</a:t>
            </a:r>
          </a:p>
          <a:p>
            <a:pPr lvl="1"/>
            <a:r>
              <a:rPr lang="en-IN" dirty="0"/>
              <a:t>Group formation is instant and </a:t>
            </a:r>
            <a:r>
              <a:rPr lang="en-IN" dirty="0" smtClean="0"/>
              <a:t>usually for </a:t>
            </a:r>
            <a:r>
              <a:rPr lang="en-IN" dirty="0"/>
              <a:t>immediate use </a:t>
            </a:r>
            <a:r>
              <a:rPr lang="en-IN" dirty="0" smtClean="0"/>
              <a:t>(=</a:t>
            </a:r>
            <a:r>
              <a:rPr lang="en-IN" b="1" dirty="0" smtClean="0"/>
              <a:t>dynamic</a:t>
            </a:r>
            <a:r>
              <a:rPr lang="en-IN" dirty="0" smtClean="0"/>
              <a:t> </a:t>
            </a:r>
            <a:r>
              <a:rPr lang="en-IN" dirty="0"/>
              <a:t>group?)</a:t>
            </a:r>
          </a:p>
          <a:p>
            <a:r>
              <a:rPr lang="en-IN" dirty="0" smtClean="0"/>
              <a:t>Handling </a:t>
            </a:r>
            <a:r>
              <a:rPr lang="en-IN" dirty="0" smtClean="0"/>
              <a:t>of common EAS due to </a:t>
            </a:r>
            <a:r>
              <a:rPr lang="en-IN" b="1" dirty="0" smtClean="0"/>
              <a:t>group modification</a:t>
            </a:r>
          </a:p>
          <a:p>
            <a:r>
              <a:rPr lang="en-IN" dirty="0" smtClean="0"/>
              <a:t>Enable </a:t>
            </a:r>
            <a:r>
              <a:rPr lang="en-IN" dirty="0"/>
              <a:t>a group of </a:t>
            </a:r>
            <a:r>
              <a:rPr lang="en-IN" dirty="0" smtClean="0"/>
              <a:t>ACs </a:t>
            </a:r>
            <a:r>
              <a:rPr lang="en-IN" dirty="0"/>
              <a:t>to be relocated to a different common </a:t>
            </a:r>
            <a:r>
              <a:rPr lang="en-IN" dirty="0" smtClean="0"/>
              <a:t>EAS </a:t>
            </a:r>
            <a:r>
              <a:rPr lang="en-IN" dirty="0" smtClean="0"/>
              <a:t>i.e. due to </a:t>
            </a:r>
            <a:r>
              <a:rPr lang="en-IN" b="1" dirty="0" smtClean="0"/>
              <a:t>EAS </a:t>
            </a:r>
            <a:r>
              <a:rPr lang="en-IN" b="1" dirty="0" smtClean="0"/>
              <a:t>unavailability </a:t>
            </a:r>
            <a:r>
              <a:rPr lang="en-IN" dirty="0" smtClean="0"/>
              <a:t>or </a:t>
            </a:r>
            <a:r>
              <a:rPr lang="en-IN" dirty="0"/>
              <a:t>relocation of </a:t>
            </a:r>
            <a:r>
              <a:rPr lang="en-IN" b="1" dirty="0"/>
              <a:t>all UEs </a:t>
            </a:r>
            <a:r>
              <a:rPr lang="en-IN" dirty="0"/>
              <a:t>to a new EDN due to </a:t>
            </a:r>
            <a:r>
              <a:rPr lang="en-IN" dirty="0" smtClean="0"/>
              <a:t>mobility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4930821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Architecture decisions to be </a:t>
            </a:r>
            <a:r>
              <a:rPr lang="en-IN" dirty="0" smtClean="0"/>
              <a:t>made on: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How/When is a </a:t>
            </a:r>
            <a:r>
              <a:rPr lang="en-IN" dirty="0" smtClean="0"/>
              <a:t>pre-established </a:t>
            </a:r>
            <a:r>
              <a:rPr lang="en-IN" dirty="0"/>
              <a:t>group formed?</a:t>
            </a:r>
          </a:p>
          <a:p>
            <a:r>
              <a:rPr lang="en-IN" dirty="0" smtClean="0"/>
              <a:t>How/When is a </a:t>
            </a:r>
            <a:r>
              <a:rPr lang="en-IN" dirty="0" smtClean="0"/>
              <a:t>instant </a:t>
            </a:r>
            <a:r>
              <a:rPr lang="en-IN" dirty="0" smtClean="0"/>
              <a:t>group formed?</a:t>
            </a:r>
          </a:p>
          <a:p>
            <a:r>
              <a:rPr lang="en-IN" dirty="0" smtClean="0"/>
              <a:t>How does group members know about group information</a:t>
            </a:r>
            <a:r>
              <a:rPr lang="en-IN" dirty="0" smtClean="0"/>
              <a:t>?</a:t>
            </a:r>
          </a:p>
          <a:p>
            <a:r>
              <a:rPr lang="en-IN" dirty="0" smtClean="0"/>
              <a:t>Who/How </a:t>
            </a:r>
            <a:r>
              <a:rPr lang="en-IN" dirty="0" smtClean="0"/>
              <a:t>is a common EAS </a:t>
            </a:r>
            <a:r>
              <a:rPr lang="en-IN" dirty="0" smtClean="0"/>
              <a:t>selected </a:t>
            </a:r>
            <a:r>
              <a:rPr lang="en-IN" dirty="0" smtClean="0"/>
              <a:t>for a group?</a:t>
            </a:r>
          </a:p>
          <a:p>
            <a:r>
              <a:rPr lang="en-IN" dirty="0" smtClean="0"/>
              <a:t>How does the group members know about </a:t>
            </a:r>
            <a:r>
              <a:rPr lang="en-IN" dirty="0" smtClean="0"/>
              <a:t>the selected </a:t>
            </a:r>
            <a:r>
              <a:rPr lang="en-IN" dirty="0" smtClean="0"/>
              <a:t>common EAS?</a:t>
            </a:r>
          </a:p>
          <a:p>
            <a:r>
              <a:rPr lang="en-IN" dirty="0" smtClean="0"/>
              <a:t>What are the impacts to selected common EAS due to group membership update?</a:t>
            </a:r>
          </a:p>
          <a:p>
            <a:r>
              <a:rPr lang="en-IN" dirty="0" smtClean="0"/>
              <a:t>How is the </a:t>
            </a:r>
            <a:r>
              <a:rPr lang="en-IN" dirty="0" smtClean="0"/>
              <a:t>group </a:t>
            </a:r>
            <a:r>
              <a:rPr lang="en-IN" dirty="0" smtClean="0"/>
              <a:t>relocated </a:t>
            </a:r>
            <a:r>
              <a:rPr lang="en-IN" dirty="0" smtClean="0"/>
              <a:t>from one common EAS to another?</a:t>
            </a:r>
          </a:p>
        </p:txBody>
      </p:sp>
    </p:spTree>
    <p:extLst>
      <p:ext uri="{BB962C8B-B14F-4D97-AF65-F5344CB8AC3E}">
        <p14:creationId xmlns:p14="http://schemas.microsoft.com/office/powerpoint/2010/main" val="2610195520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6461"/>
            <a:ext cx="9072418" cy="1104917"/>
          </a:xfrm>
        </p:spPr>
        <p:txBody>
          <a:bodyPr/>
          <a:lstStyle/>
          <a:p>
            <a:r>
              <a:rPr lang="en-IN" sz="4000" dirty="0"/>
              <a:t>How/When is a </a:t>
            </a:r>
            <a:r>
              <a:rPr lang="en-IN" sz="4000" dirty="0" smtClean="0"/>
              <a:t>pre-established </a:t>
            </a:r>
            <a:r>
              <a:rPr lang="en-IN" sz="4000" dirty="0"/>
              <a:t>group formed?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5650"/>
          </a:xfrm>
        </p:spPr>
        <p:txBody>
          <a:bodyPr>
            <a:normAutofit/>
          </a:bodyPr>
          <a:lstStyle/>
          <a:p>
            <a:r>
              <a:rPr lang="en-IN" dirty="0" smtClean="0"/>
              <a:t>Pre-established </a:t>
            </a:r>
            <a:r>
              <a:rPr lang="en-IN" dirty="0" smtClean="0"/>
              <a:t>group</a:t>
            </a:r>
          </a:p>
          <a:p>
            <a:pPr lvl="1"/>
            <a:r>
              <a:rPr lang="en-IN" dirty="0"/>
              <a:t>group creator </a:t>
            </a:r>
            <a:r>
              <a:rPr lang="en-IN" dirty="0" smtClean="0"/>
              <a:t>knows whom to include in the group</a:t>
            </a:r>
          </a:p>
          <a:p>
            <a:pPr lvl="1"/>
            <a:r>
              <a:rPr lang="en-IN" dirty="0" smtClean="0"/>
              <a:t>members </a:t>
            </a:r>
            <a:r>
              <a:rPr lang="en-IN" dirty="0" smtClean="0"/>
              <a:t>are included in the group before the group is used</a:t>
            </a:r>
          </a:p>
          <a:p>
            <a:pPr lvl="1"/>
            <a:r>
              <a:rPr lang="en-IN" dirty="0" smtClean="0"/>
              <a:t>group members can be added/removed to/from the group</a:t>
            </a:r>
          </a:p>
          <a:p>
            <a:pPr lvl="1"/>
            <a:r>
              <a:rPr lang="en-IN" dirty="0" smtClean="0"/>
              <a:t>Group id is assigned</a:t>
            </a:r>
            <a:endParaRPr lang="en-IN" dirty="0" smtClean="0"/>
          </a:p>
          <a:p>
            <a:pPr marL="228600" lvl="1">
              <a:spcBef>
                <a:spcPts val="1000"/>
              </a:spcBef>
              <a:buBlip>
                <a:blip r:embed="rId2"/>
              </a:buBlip>
            </a:pPr>
            <a:r>
              <a:rPr lang="en-IN" sz="2800" dirty="0" smtClean="0"/>
              <a:t>Role of EEL</a:t>
            </a:r>
          </a:p>
          <a:p>
            <a:pPr lvl="1"/>
            <a:r>
              <a:rPr lang="en-IN" dirty="0" smtClean="0"/>
              <a:t>None</a:t>
            </a:r>
          </a:p>
          <a:p>
            <a:pPr lvl="2"/>
            <a:r>
              <a:rPr lang="en-IN" dirty="0" smtClean="0"/>
              <a:t>group formation happens at application layer and prior to usage of the group</a:t>
            </a:r>
            <a:endParaRPr lang="en-IN" dirty="0" smtClean="0"/>
          </a:p>
          <a:p>
            <a:pPr lvl="1"/>
            <a:endParaRPr lang="en-IN" dirty="0" smtClean="0"/>
          </a:p>
          <a:p>
            <a:pPr lvl="1"/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18156176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How/When is a </a:t>
            </a:r>
            <a:r>
              <a:rPr lang="en-IN" dirty="0" smtClean="0"/>
              <a:t>instant </a:t>
            </a:r>
            <a:r>
              <a:rPr lang="en-IN" dirty="0"/>
              <a:t>group formed?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Instant </a:t>
            </a:r>
            <a:r>
              <a:rPr lang="en-IN" dirty="0" smtClean="0"/>
              <a:t>group</a:t>
            </a:r>
          </a:p>
          <a:p>
            <a:pPr lvl="1"/>
            <a:r>
              <a:rPr lang="en-IN" dirty="0"/>
              <a:t>group </a:t>
            </a:r>
            <a:r>
              <a:rPr lang="en-IN" dirty="0" smtClean="0"/>
              <a:t>is formed based on certain criteria</a:t>
            </a:r>
            <a:endParaRPr lang="en-IN" dirty="0" smtClean="0"/>
          </a:p>
          <a:p>
            <a:pPr lvl="1"/>
            <a:r>
              <a:rPr lang="en-IN" dirty="0" smtClean="0"/>
              <a:t>all members </a:t>
            </a:r>
            <a:r>
              <a:rPr lang="en-IN" dirty="0" smtClean="0"/>
              <a:t>are </a:t>
            </a:r>
            <a:r>
              <a:rPr lang="en-IN" dirty="0" smtClean="0"/>
              <a:t>not necessarily included </a:t>
            </a:r>
            <a:r>
              <a:rPr lang="en-IN" dirty="0" smtClean="0"/>
              <a:t>in the group before the group is used</a:t>
            </a:r>
          </a:p>
          <a:p>
            <a:pPr lvl="1"/>
            <a:r>
              <a:rPr lang="en-IN" dirty="0" smtClean="0"/>
              <a:t>group members can be stationed or moving</a:t>
            </a:r>
          </a:p>
          <a:p>
            <a:pPr lvl="1"/>
            <a:r>
              <a:rPr lang="en-IN" dirty="0" smtClean="0"/>
              <a:t>group </a:t>
            </a:r>
            <a:r>
              <a:rPr lang="en-IN" dirty="0" smtClean="0"/>
              <a:t>members </a:t>
            </a:r>
            <a:r>
              <a:rPr lang="en-IN" dirty="0" smtClean="0"/>
              <a:t>move in/out of </a:t>
            </a:r>
            <a:r>
              <a:rPr lang="en-IN" dirty="0" smtClean="0"/>
              <a:t>the </a:t>
            </a:r>
            <a:r>
              <a:rPr lang="en-IN" dirty="0" smtClean="0"/>
              <a:t>group, upon criteria</a:t>
            </a:r>
          </a:p>
          <a:p>
            <a:pPr lvl="1"/>
            <a:r>
              <a:rPr lang="en-IN" dirty="0" smtClean="0"/>
              <a:t>Group id is assigned</a:t>
            </a:r>
            <a:endParaRPr lang="en-IN" dirty="0" smtClean="0"/>
          </a:p>
          <a:p>
            <a:pPr marL="228600" lvl="1">
              <a:spcBef>
                <a:spcPts val="1000"/>
              </a:spcBef>
              <a:buBlip>
                <a:blip r:embed="rId2"/>
              </a:buBlip>
            </a:pPr>
            <a:r>
              <a:rPr lang="en-IN" sz="2800" dirty="0" smtClean="0"/>
              <a:t>Role </a:t>
            </a:r>
            <a:r>
              <a:rPr lang="en-IN" sz="2800" dirty="0"/>
              <a:t>of EEL</a:t>
            </a:r>
          </a:p>
          <a:p>
            <a:pPr lvl="1"/>
            <a:r>
              <a:rPr lang="en-IN" dirty="0" smtClean="0"/>
              <a:t>group formation can happen at both</a:t>
            </a:r>
          </a:p>
          <a:p>
            <a:pPr lvl="2"/>
            <a:r>
              <a:rPr lang="en-IN" dirty="0" smtClean="0"/>
              <a:t>application layer e.g. location based group and</a:t>
            </a:r>
          </a:p>
          <a:p>
            <a:pPr lvl="2"/>
            <a:r>
              <a:rPr lang="en-IN" dirty="0" smtClean="0"/>
              <a:t>EEL e.g. implicitly formed based on similar interests expressed by ACs</a:t>
            </a:r>
          </a:p>
        </p:txBody>
      </p:sp>
    </p:spTree>
    <p:extLst>
      <p:ext uri="{BB962C8B-B14F-4D97-AF65-F5344CB8AC3E}">
        <p14:creationId xmlns:p14="http://schemas.microsoft.com/office/powerpoint/2010/main" val="1333885584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9571"/>
            <a:ext cx="10515600" cy="1104917"/>
          </a:xfrm>
        </p:spPr>
        <p:txBody>
          <a:bodyPr/>
          <a:lstStyle/>
          <a:p>
            <a:r>
              <a:rPr lang="en-IN" sz="3600" dirty="0"/>
              <a:t>How does group members know about group information?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565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Pre-established group:</a:t>
            </a:r>
            <a:endParaRPr lang="en-IN" dirty="0"/>
          </a:p>
          <a:p>
            <a:pPr lvl="1"/>
            <a:r>
              <a:rPr lang="en-IN" dirty="0" smtClean="0"/>
              <a:t>Sharing </a:t>
            </a:r>
            <a:r>
              <a:rPr lang="en-IN" dirty="0" smtClean="0"/>
              <a:t>of group </a:t>
            </a:r>
            <a:r>
              <a:rPr lang="en-IN" dirty="0" smtClean="0"/>
              <a:t>information through</a:t>
            </a:r>
            <a:endParaRPr lang="en-IN" dirty="0" smtClean="0"/>
          </a:p>
          <a:p>
            <a:pPr lvl="2"/>
            <a:r>
              <a:rPr lang="en-IN" dirty="0" smtClean="0"/>
              <a:t>application layer e.g. configuration, </a:t>
            </a:r>
            <a:r>
              <a:rPr lang="en-IN" dirty="0"/>
              <a:t>n</a:t>
            </a:r>
            <a:r>
              <a:rPr lang="en-IN" dirty="0" smtClean="0"/>
              <a:t>otification</a:t>
            </a:r>
          </a:p>
          <a:p>
            <a:pPr lvl="1"/>
            <a:r>
              <a:rPr lang="en-IN" dirty="0" smtClean="0"/>
              <a:t>Group </a:t>
            </a:r>
            <a:r>
              <a:rPr lang="en-IN" dirty="0"/>
              <a:t>members can be added/removed to/from the </a:t>
            </a:r>
            <a:r>
              <a:rPr lang="en-IN" dirty="0" smtClean="0"/>
              <a:t>group, however that may not be reflected to any ongoing group session</a:t>
            </a:r>
            <a:endParaRPr lang="en-IN" dirty="0"/>
          </a:p>
          <a:p>
            <a:pPr lvl="1"/>
            <a:r>
              <a:rPr lang="en-IN" dirty="0"/>
              <a:t>Role of EEL</a:t>
            </a:r>
          </a:p>
          <a:p>
            <a:pPr lvl="2"/>
            <a:r>
              <a:rPr lang="en-IN" dirty="0" smtClean="0"/>
              <a:t>None - group information sharing including modification and participant information is at application layer</a:t>
            </a:r>
            <a:endParaRPr lang="en-IN" dirty="0"/>
          </a:p>
          <a:p>
            <a:r>
              <a:rPr lang="en-IN" dirty="0" smtClean="0"/>
              <a:t>Instant group: </a:t>
            </a:r>
          </a:p>
          <a:p>
            <a:pPr lvl="1"/>
            <a:r>
              <a:rPr lang="en-IN" dirty="0"/>
              <a:t>Sharing of group </a:t>
            </a:r>
            <a:r>
              <a:rPr lang="en-IN" dirty="0" smtClean="0"/>
              <a:t>information through</a:t>
            </a:r>
            <a:endParaRPr lang="en-IN" dirty="0"/>
          </a:p>
          <a:p>
            <a:pPr lvl="2"/>
            <a:r>
              <a:rPr lang="en-IN" dirty="0" smtClean="0"/>
              <a:t>application layer e.g. notification</a:t>
            </a:r>
            <a:endParaRPr lang="en-IN" dirty="0"/>
          </a:p>
          <a:p>
            <a:pPr lvl="1"/>
            <a:r>
              <a:rPr lang="en-IN" dirty="0" smtClean="0"/>
              <a:t>group </a:t>
            </a:r>
            <a:r>
              <a:rPr lang="en-IN" dirty="0"/>
              <a:t>members move in/out of the group, upon </a:t>
            </a:r>
            <a:r>
              <a:rPr lang="en-IN" dirty="0" smtClean="0"/>
              <a:t>criteria, which is reflected to any ongoing group session</a:t>
            </a:r>
          </a:p>
          <a:p>
            <a:pPr lvl="1"/>
            <a:r>
              <a:rPr lang="en-IN" dirty="0"/>
              <a:t>Role of EEL</a:t>
            </a:r>
          </a:p>
          <a:p>
            <a:pPr lvl="2"/>
            <a:r>
              <a:rPr lang="en-IN" dirty="0" smtClean="0"/>
              <a:t>None</a:t>
            </a:r>
            <a:r>
              <a:rPr lang="en-IN" dirty="0"/>
              <a:t> - group information sharing including modification </a:t>
            </a:r>
            <a:r>
              <a:rPr lang="en-IN" dirty="0" smtClean="0"/>
              <a:t>and participant information is </a:t>
            </a:r>
            <a:r>
              <a:rPr lang="en-IN" dirty="0"/>
              <a:t>at application layer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453253108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9571"/>
            <a:ext cx="9035473" cy="1104917"/>
          </a:xfrm>
        </p:spPr>
        <p:txBody>
          <a:bodyPr/>
          <a:lstStyle/>
          <a:p>
            <a:r>
              <a:rPr lang="en-IN" sz="3600" dirty="0"/>
              <a:t>Who/How is a common EAS </a:t>
            </a:r>
            <a:r>
              <a:rPr lang="en-IN" sz="3600" dirty="0" smtClean="0"/>
              <a:t>selected </a:t>
            </a:r>
            <a:r>
              <a:rPr lang="en-IN" sz="3600" dirty="0"/>
              <a:t>for a group?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565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Pre-established group:</a:t>
            </a:r>
            <a:endParaRPr lang="en-IN" dirty="0"/>
          </a:p>
          <a:p>
            <a:pPr marL="914400" lvl="1" indent="-457200">
              <a:buFont typeface="+mj-lt"/>
              <a:buAutoNum type="arabicPeriod"/>
            </a:pPr>
            <a:r>
              <a:rPr lang="en-IN" dirty="0" smtClean="0"/>
              <a:t>Common EAS to be used can be pre-determined and configured (at application layer)</a:t>
            </a:r>
            <a:endParaRPr lang="en-IN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IN" dirty="0" smtClean="0"/>
              <a:t>During Discover EAS procedure and common EAS selected by EEC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 smtClean="0"/>
              <a:t>During </a:t>
            </a:r>
            <a:r>
              <a:rPr lang="en-IN" dirty="0"/>
              <a:t>Discover EAS procedure </a:t>
            </a:r>
            <a:r>
              <a:rPr lang="en-IN" dirty="0" smtClean="0"/>
              <a:t>and </a:t>
            </a:r>
            <a:r>
              <a:rPr lang="en-IN" dirty="0"/>
              <a:t> common EAS </a:t>
            </a:r>
            <a:r>
              <a:rPr lang="en-IN" dirty="0" smtClean="0"/>
              <a:t>selected by EES</a:t>
            </a:r>
          </a:p>
          <a:p>
            <a:pPr lvl="1"/>
            <a:r>
              <a:rPr lang="en-IN" dirty="0" smtClean="0"/>
              <a:t>Role </a:t>
            </a:r>
            <a:r>
              <a:rPr lang="en-IN" dirty="0"/>
              <a:t>of EEL</a:t>
            </a:r>
          </a:p>
          <a:p>
            <a:pPr lvl="2"/>
            <a:r>
              <a:rPr lang="en-IN" dirty="0" smtClean="0"/>
              <a:t>is present for Solution option 2 and 3</a:t>
            </a:r>
            <a:endParaRPr lang="en-IN" dirty="0"/>
          </a:p>
          <a:p>
            <a:r>
              <a:rPr lang="en-IN" dirty="0" smtClean="0"/>
              <a:t>Instant group: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 smtClean="0"/>
              <a:t>During </a:t>
            </a:r>
            <a:r>
              <a:rPr lang="en-IN" dirty="0"/>
              <a:t>Discover EAS procedure and common EAS selected by EEC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 smtClean="0"/>
              <a:t>During </a:t>
            </a:r>
            <a:r>
              <a:rPr lang="en-IN" dirty="0"/>
              <a:t>Discover EAS procedure and common EAS selected by </a:t>
            </a:r>
            <a:r>
              <a:rPr lang="en-IN" dirty="0" smtClean="0"/>
              <a:t>EES</a:t>
            </a:r>
            <a:endParaRPr lang="en-IN" dirty="0"/>
          </a:p>
          <a:p>
            <a:pPr lvl="1"/>
            <a:r>
              <a:rPr lang="en-IN" dirty="0" smtClean="0"/>
              <a:t>Role </a:t>
            </a:r>
            <a:r>
              <a:rPr lang="en-IN" dirty="0"/>
              <a:t>of EEL</a:t>
            </a:r>
          </a:p>
          <a:p>
            <a:pPr lvl="2"/>
            <a:r>
              <a:rPr lang="en-IN" dirty="0" smtClean="0"/>
              <a:t>is present for both options 1 and 2</a:t>
            </a:r>
          </a:p>
        </p:txBody>
      </p:sp>
    </p:spTree>
    <p:extLst>
      <p:ext uri="{BB962C8B-B14F-4D97-AF65-F5344CB8AC3E}">
        <p14:creationId xmlns:p14="http://schemas.microsoft.com/office/powerpoint/2010/main" val="424222798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9571"/>
            <a:ext cx="9155545" cy="1104917"/>
          </a:xfrm>
        </p:spPr>
        <p:txBody>
          <a:bodyPr/>
          <a:lstStyle/>
          <a:p>
            <a:r>
              <a:rPr lang="en-IN" sz="3600" dirty="0"/>
              <a:t>How does the group members know about </a:t>
            </a:r>
            <a:r>
              <a:rPr lang="en-IN" sz="3600" dirty="0" smtClean="0"/>
              <a:t>selected </a:t>
            </a:r>
            <a:r>
              <a:rPr lang="en-IN" sz="3600" dirty="0"/>
              <a:t>common EAS?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565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Pre-established group:</a:t>
            </a:r>
            <a:endParaRPr lang="en-IN" dirty="0"/>
          </a:p>
          <a:p>
            <a:pPr marL="914400" lvl="1" indent="-457200">
              <a:buFont typeface="+mj-lt"/>
              <a:buAutoNum type="arabicPeriod"/>
            </a:pPr>
            <a:r>
              <a:rPr lang="en-IN" dirty="0" smtClean="0"/>
              <a:t>Application layer selected </a:t>
            </a:r>
            <a:r>
              <a:rPr lang="en-IN" dirty="0"/>
              <a:t>common EAS </a:t>
            </a:r>
            <a:r>
              <a:rPr lang="en-IN" dirty="0" smtClean="0"/>
              <a:t>is known to group members via </a:t>
            </a:r>
            <a:r>
              <a:rPr lang="en-IN" dirty="0" smtClean="0"/>
              <a:t>application layer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 smtClean="0"/>
              <a:t>EEL selected common EAS </a:t>
            </a:r>
            <a:r>
              <a:rPr lang="en-IN" dirty="0"/>
              <a:t>is known to group members </a:t>
            </a:r>
            <a:r>
              <a:rPr lang="en-IN" dirty="0" smtClean="0"/>
              <a:t>via application layer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 smtClean="0"/>
              <a:t>EEL selected common EAS </a:t>
            </a:r>
            <a:r>
              <a:rPr lang="en-IN" dirty="0"/>
              <a:t>is known to group members </a:t>
            </a:r>
            <a:r>
              <a:rPr lang="en-IN" dirty="0" smtClean="0"/>
              <a:t>via EEL</a:t>
            </a:r>
          </a:p>
          <a:p>
            <a:pPr lvl="1"/>
            <a:r>
              <a:rPr lang="en-IN" dirty="0" smtClean="0"/>
              <a:t>Role </a:t>
            </a:r>
            <a:r>
              <a:rPr lang="en-IN" dirty="0"/>
              <a:t>of EEL</a:t>
            </a:r>
          </a:p>
          <a:p>
            <a:pPr lvl="2"/>
            <a:r>
              <a:rPr lang="en-IN" dirty="0" smtClean="0"/>
              <a:t>is present for Solution option 3</a:t>
            </a:r>
            <a:endParaRPr lang="en-IN" dirty="0"/>
          </a:p>
          <a:p>
            <a:r>
              <a:rPr lang="en-IN" dirty="0" smtClean="0"/>
              <a:t>Instant group: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 smtClean="0"/>
              <a:t>EEL selected common EAS (always) </a:t>
            </a:r>
            <a:r>
              <a:rPr lang="en-IN" dirty="0"/>
              <a:t>is known to group members </a:t>
            </a:r>
            <a:r>
              <a:rPr lang="en-IN" dirty="0" smtClean="0"/>
              <a:t>via EEL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IN" dirty="0" smtClean="0"/>
              <a:t>Service provisioning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IN" dirty="0" smtClean="0"/>
              <a:t>EAS discovery response with the support of cloud server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IN" dirty="0" smtClean="0"/>
              <a:t>EAS </a:t>
            </a:r>
            <a:r>
              <a:rPr lang="en-IN" dirty="0"/>
              <a:t>discovery response </a:t>
            </a:r>
            <a:r>
              <a:rPr lang="en-IN" dirty="0" smtClean="0"/>
              <a:t>without the support of </a:t>
            </a:r>
            <a:r>
              <a:rPr lang="en-IN" dirty="0"/>
              <a:t>cloud </a:t>
            </a:r>
            <a:r>
              <a:rPr lang="en-IN" dirty="0" smtClean="0"/>
              <a:t>server</a:t>
            </a:r>
          </a:p>
          <a:p>
            <a:pPr lvl="1"/>
            <a:r>
              <a:rPr lang="en-IN" dirty="0" smtClean="0"/>
              <a:t>Role of EEL</a:t>
            </a:r>
          </a:p>
          <a:p>
            <a:pPr lvl="2"/>
            <a:r>
              <a:rPr lang="en-IN" dirty="0" smtClean="0"/>
              <a:t>is present for all options</a:t>
            </a:r>
          </a:p>
        </p:txBody>
      </p:sp>
    </p:spTree>
    <p:extLst>
      <p:ext uri="{BB962C8B-B14F-4D97-AF65-F5344CB8AC3E}">
        <p14:creationId xmlns:p14="http://schemas.microsoft.com/office/powerpoint/2010/main" val="25125434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9571"/>
            <a:ext cx="9090891" cy="1104917"/>
          </a:xfrm>
        </p:spPr>
        <p:txBody>
          <a:bodyPr/>
          <a:lstStyle/>
          <a:p>
            <a:r>
              <a:rPr lang="en-IN" sz="3200" dirty="0"/>
              <a:t>What are the impacts to </a:t>
            </a:r>
            <a:r>
              <a:rPr lang="en-IN" sz="3200" dirty="0" smtClean="0"/>
              <a:t>selected common </a:t>
            </a:r>
            <a:r>
              <a:rPr lang="en-IN" sz="3200" dirty="0"/>
              <a:t>EAS due to group membership update?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5650"/>
          </a:xfrm>
        </p:spPr>
        <p:txBody>
          <a:bodyPr>
            <a:normAutofit/>
          </a:bodyPr>
          <a:lstStyle/>
          <a:p>
            <a:r>
              <a:rPr lang="en-IN" dirty="0" smtClean="0"/>
              <a:t>Pre-established group:</a:t>
            </a:r>
            <a:endParaRPr lang="en-IN" dirty="0"/>
          </a:p>
          <a:p>
            <a:pPr marL="914400" lvl="1" indent="-457200">
              <a:buFont typeface="+mj-lt"/>
              <a:buAutoNum type="arabicPeriod"/>
            </a:pPr>
            <a:r>
              <a:rPr lang="en-IN" dirty="0" smtClean="0"/>
              <a:t>No impacts, continue same common EAS and the session, if any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 smtClean="0"/>
              <a:t>Group membership update is effective from next session and in such case follow Slide#7 for selecting a common EAS</a:t>
            </a:r>
          </a:p>
          <a:p>
            <a:r>
              <a:rPr lang="en-IN" dirty="0" smtClean="0"/>
              <a:t>Instant group: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No impacts, continue same common EAS and </a:t>
            </a:r>
            <a:r>
              <a:rPr lang="en-IN" dirty="0" smtClean="0"/>
              <a:t>session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Group membership update is effective </a:t>
            </a:r>
            <a:r>
              <a:rPr lang="en-IN" dirty="0" smtClean="0"/>
              <a:t>immediately but the already selected common EAS can be continued (in Rel-18)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691448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679a257e-872f-4c98-9e8a-0a9c104f72cd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80d8efa-eff2-4910-88d2-79ca146720c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6080</TotalTime>
  <Words>776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</vt:lpstr>
      <vt:lpstr>Arial</vt:lpstr>
      <vt:lpstr>Calibri</vt:lpstr>
      <vt:lpstr>Calibri Light</vt:lpstr>
      <vt:lpstr>Times New Roman</vt:lpstr>
      <vt:lpstr>Office Theme</vt:lpstr>
      <vt:lpstr>Common EAS –  Discussion &amp; Way Forward for Rel-18</vt:lpstr>
      <vt:lpstr>Minimum Basic Requirements</vt:lpstr>
      <vt:lpstr>Architecture decisions to be made on:</vt:lpstr>
      <vt:lpstr>How/When is a pre-established group formed?</vt:lpstr>
      <vt:lpstr>How/When is a instant group formed?</vt:lpstr>
      <vt:lpstr>How does group members know about group information?</vt:lpstr>
      <vt:lpstr>Who/How is a common EAS selected for a group?</vt:lpstr>
      <vt:lpstr>How does the group members know about selected common EAS?</vt:lpstr>
      <vt:lpstr>What are the impacts to selected common EAS due to group membership update?</vt:lpstr>
      <vt:lpstr>How is the group relocated from one common EAS to another?</vt:lpstr>
      <vt:lpstr>Conclusion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Rapporteur</cp:lastModifiedBy>
  <cp:revision>792</cp:revision>
  <dcterms:created xsi:type="dcterms:W3CDTF">2010-02-05T13:52:04Z</dcterms:created>
  <dcterms:modified xsi:type="dcterms:W3CDTF">2022-09-12T11:10:14Z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