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73" r:id="rId6"/>
    <p:sldId id="374" r:id="rId7"/>
    <p:sldId id="375" r:id="rId8"/>
    <p:sldId id="376" r:id="rId9"/>
    <p:sldId id="369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CB4804A-7E10-4E5A-BDD6-47177AAC92C4}">
          <p14:sldIdLst>
            <p14:sldId id="341"/>
            <p14:sldId id="373"/>
            <p14:sldId id="374"/>
            <p14:sldId id="375"/>
            <p14:sldId id="376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3310" autoAdjust="0"/>
  </p:normalViewPr>
  <p:slideViewPr>
    <p:cSldViewPr snapToGrid="0">
      <p:cViewPr varScale="1">
        <p:scale>
          <a:sx n="79" d="100"/>
          <a:sy n="79" d="100"/>
        </p:scale>
        <p:origin x="653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55971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</a:t>
            </a:r>
            <a:r>
              <a:rPr lang="sv-SE" altLang="en-US" sz="1200" b="1" dirty="0" smtClean="0">
                <a:latin typeface="Arial "/>
              </a:rPr>
              <a:t>WG6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 smtClean="0">
                <a:latin typeface="Arial "/>
              </a:rPr>
              <a:t>EDGEAPP ICC, 12</a:t>
            </a:r>
            <a:r>
              <a:rPr lang="en-GB" altLang="en-US" sz="1200" b="1" baseline="30000" dirty="0" smtClean="0">
                <a:latin typeface="Arial "/>
              </a:rPr>
              <a:t>th</a:t>
            </a:r>
            <a:r>
              <a:rPr lang="en-GB" altLang="en-US" sz="1200" b="1" dirty="0" smtClean="0">
                <a:latin typeface="Arial "/>
              </a:rPr>
              <a:t> Sep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S6-222302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US" dirty="0" smtClean="0"/>
              <a:t>Requirements for Common EAS support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dirty="0" smtClean="0"/>
              <a:t>Niranth, </a:t>
            </a:r>
            <a:r>
              <a:rPr lang="en-GB" altLang="en-US" dirty="0" err="1" smtClean="0"/>
              <a:t>Yajie</a:t>
            </a:r>
            <a:endParaRPr lang="en-GB" altLang="en-US" dirty="0"/>
          </a:p>
          <a:p>
            <a:pPr marL="0" indent="0" algn="ctr" eaLnBrk="1" hangingPunct="1">
              <a:buFontTx/>
              <a:buNone/>
            </a:pPr>
            <a:r>
              <a:rPr lang="en-GB" altLang="en-US" dirty="0" smtClean="0"/>
              <a:t>Huawei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SA6#50-e, the following technical contributions were discussed on Common EAS topic</a:t>
            </a:r>
          </a:p>
          <a:p>
            <a:pPr lvl="1"/>
            <a:r>
              <a:rPr lang="en-US" dirty="0" smtClean="0"/>
              <a:t>S6-222529 (Huawei)</a:t>
            </a:r>
          </a:p>
          <a:p>
            <a:pPr lvl="2"/>
            <a:r>
              <a:rPr lang="en-US" dirty="0" smtClean="0"/>
              <a:t>Proposed the industry use cases for “multi-player game” and “Smart factory” to be captured in Annex and further proposed requirements for “Enablement of Common EAS discovery” based on use cases.</a:t>
            </a:r>
          </a:p>
          <a:p>
            <a:pPr lvl="2"/>
            <a:r>
              <a:rPr lang="en-US" dirty="0" smtClean="0"/>
              <a:t>Contention is on whether use case is required to be captured in the TR. The use case for “multi-player game” for edge computing usage was not agreed.</a:t>
            </a:r>
          </a:p>
          <a:p>
            <a:pPr lvl="1"/>
            <a:r>
              <a:rPr lang="en-US" dirty="0" smtClean="0"/>
              <a:t>S6-222494 (Qualcomm)</a:t>
            </a:r>
          </a:p>
          <a:p>
            <a:pPr lvl="2"/>
            <a:r>
              <a:rPr lang="en-US" dirty="0" smtClean="0"/>
              <a:t>Proposed requirements for “Common EAS” covering static and dynamic group.</a:t>
            </a:r>
          </a:p>
          <a:p>
            <a:pPr lvl="2"/>
            <a:r>
              <a:rPr lang="en-US" dirty="0" smtClean="0"/>
              <a:t>Contention is on dynamic group requirements.</a:t>
            </a:r>
          </a:p>
          <a:p>
            <a:r>
              <a:rPr lang="en-US" dirty="0" smtClean="0"/>
              <a:t>Observation: Dynamic group related use case (especially the multi-player game) and related requirements needs further discussion.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2005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5772"/>
            <a:ext cx="9074285" cy="786994"/>
          </a:xfrm>
        </p:spPr>
        <p:txBody>
          <a:bodyPr/>
          <a:lstStyle/>
          <a:p>
            <a:r>
              <a:rPr lang="en-US" dirty="0" smtClean="0"/>
              <a:t>Use case for multi-player game deployed on Cloud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4" y="1825625"/>
            <a:ext cx="6131349" cy="46043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required to achieve a common understanding on the Gaming architecture for multi-player game.</a:t>
            </a:r>
          </a:p>
          <a:p>
            <a:r>
              <a:rPr lang="en-US" dirty="0" smtClean="0"/>
              <a:t>A typical architecture of multi-player game consists of a Login server which is deployed centrally and Game servers may be deployed in the same cloud. The Game servers information is available to the Login server.</a:t>
            </a:r>
          </a:p>
          <a:p>
            <a:r>
              <a:rPr lang="en-US" dirty="0" smtClean="0"/>
              <a:t>Typical 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User initiated a Game request to the Login server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Login server performs authorization check and also does resource allocation to the users. Login server provides a game response with game server information.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UEs connect to the game servers provided by login server.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63839" y="4066162"/>
            <a:ext cx="632298" cy="369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UE1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3839" y="4710111"/>
            <a:ext cx="632298" cy="369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7766" y="4066162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User1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3174" y="470134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User2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6877" y="3307403"/>
            <a:ext cx="272374" cy="2461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347637" y="4353285"/>
            <a:ext cx="222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3GPP network system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0847" y="2136190"/>
            <a:ext cx="1483276" cy="422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Login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3217" y="1831888"/>
            <a:ext cx="269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Centralized System (Cloud)</a:t>
            </a: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46851" y="3837727"/>
            <a:ext cx="1171472" cy="3400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Game server#1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93407" y="4950117"/>
            <a:ext cx="1171472" cy="3400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Game server#2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663592" y="1825625"/>
            <a:ext cx="2670170" cy="3760016"/>
          </a:xfrm>
          <a:prstGeom prst="roundRect">
            <a:avLst>
              <a:gd name="adj" fmla="val 6831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4" idx="3"/>
            <a:endCxn id="10" idx="1"/>
          </p:cNvCxnSpPr>
          <p:nvPr/>
        </p:nvCxnSpPr>
        <p:spPr>
          <a:xfrm flipV="1">
            <a:off x="7996137" y="2347526"/>
            <a:ext cx="1174710" cy="190346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0" idx="1"/>
          </p:cNvCxnSpPr>
          <p:nvPr/>
        </p:nvCxnSpPr>
        <p:spPr>
          <a:xfrm flipV="1">
            <a:off x="7996137" y="2347526"/>
            <a:ext cx="1174710" cy="254741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453067" y="3229584"/>
            <a:ext cx="1809470" cy="1943890"/>
          </a:xfrm>
          <a:prstGeom prst="roundRect">
            <a:avLst>
              <a:gd name="adj" fmla="val 6990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40817" y="3229585"/>
            <a:ext cx="182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Sharing similar application criteria (e.g. geo area, gaming service)</a:t>
            </a:r>
            <a:endParaRPr lang="en-US" sz="120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700929" y="2350596"/>
            <a:ext cx="301686" cy="369332"/>
            <a:chOff x="7356502" y="2291521"/>
            <a:chExt cx="301686" cy="369332"/>
          </a:xfrm>
        </p:grpSpPr>
        <p:sp>
          <p:nvSpPr>
            <p:cNvPr id="25" name="Oval 24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920133" y="2388600"/>
            <a:ext cx="1067512" cy="28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Game request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402094" y="2737742"/>
            <a:ext cx="301686" cy="369332"/>
            <a:chOff x="7356502" y="2291521"/>
            <a:chExt cx="301686" cy="369332"/>
          </a:xfrm>
        </p:grpSpPr>
        <p:sp>
          <p:nvSpPr>
            <p:cNvPr id="30" name="Oval 29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1297" y="2727106"/>
            <a:ext cx="190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Game response with Game server information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4" name="Elbow Connector 33"/>
          <p:cNvCxnSpPr>
            <a:stCxn id="12" idx="3"/>
            <a:endCxn id="10" idx="3"/>
          </p:cNvCxnSpPr>
          <p:nvPr/>
        </p:nvCxnSpPr>
        <p:spPr>
          <a:xfrm flipV="1">
            <a:off x="10418323" y="2347526"/>
            <a:ext cx="235800" cy="1660248"/>
          </a:xfrm>
          <a:prstGeom prst="bentConnector3">
            <a:avLst>
              <a:gd name="adj1" fmla="val 1969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3" idx="3"/>
            <a:endCxn id="10" idx="3"/>
          </p:cNvCxnSpPr>
          <p:nvPr/>
        </p:nvCxnSpPr>
        <p:spPr>
          <a:xfrm flipV="1">
            <a:off x="10364879" y="2347526"/>
            <a:ext cx="289244" cy="2772638"/>
          </a:xfrm>
          <a:prstGeom prst="bentConnector3">
            <a:avLst>
              <a:gd name="adj1" fmla="val 1790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917973" y="2425959"/>
            <a:ext cx="118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Gaming servers are known to Login server</a:t>
            </a:r>
            <a:endParaRPr lang="en-US" sz="1200" dirty="0">
              <a:latin typeface="+mn-lt"/>
            </a:endParaRPr>
          </a:p>
        </p:txBody>
      </p:sp>
      <p:cxnSp>
        <p:nvCxnSpPr>
          <p:cNvPr id="39" name="Straight Arrow Connector 38"/>
          <p:cNvCxnSpPr>
            <a:stCxn id="4" idx="3"/>
            <a:endCxn id="12" idx="1"/>
          </p:cNvCxnSpPr>
          <p:nvPr/>
        </p:nvCxnSpPr>
        <p:spPr>
          <a:xfrm flipV="1">
            <a:off x="7996137" y="4007774"/>
            <a:ext cx="1250714" cy="24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3"/>
            <a:endCxn id="12" idx="1"/>
          </p:cNvCxnSpPr>
          <p:nvPr/>
        </p:nvCxnSpPr>
        <p:spPr>
          <a:xfrm flipV="1">
            <a:off x="7996137" y="4007774"/>
            <a:ext cx="1250714" cy="887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8709522" y="3556494"/>
            <a:ext cx="301686" cy="369332"/>
            <a:chOff x="7356502" y="2291521"/>
            <a:chExt cx="301686" cy="369332"/>
          </a:xfrm>
        </p:grpSpPr>
        <p:sp>
          <p:nvSpPr>
            <p:cNvPr id="43" name="Oval 42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928726" y="3594498"/>
            <a:ext cx="2224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UEs connect to the game servers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91463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5771"/>
            <a:ext cx="9074285" cy="780731"/>
          </a:xfrm>
        </p:spPr>
        <p:txBody>
          <a:bodyPr/>
          <a:lstStyle/>
          <a:p>
            <a:r>
              <a:rPr lang="en-US" dirty="0" smtClean="0"/>
              <a:t>Use case for multi-player game deployed on </a:t>
            </a:r>
            <a:r>
              <a:rPr lang="en-US" dirty="0" smtClean="0">
                <a:solidFill>
                  <a:srgbClr val="FF0000"/>
                </a:solidFill>
              </a:rPr>
              <a:t>edge infrastructure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4" y="1825625"/>
            <a:ext cx="6199574" cy="46724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architecture of multi-player game is now considered to utilize edge infrastructure.</a:t>
            </a:r>
          </a:p>
          <a:p>
            <a:r>
              <a:rPr lang="en-US" dirty="0" smtClean="0"/>
              <a:t>The Login </a:t>
            </a:r>
            <a:r>
              <a:rPr lang="en-US" dirty="0"/>
              <a:t>server </a:t>
            </a:r>
            <a:r>
              <a:rPr lang="en-US" dirty="0" smtClean="0"/>
              <a:t>continues to be </a:t>
            </a:r>
            <a:r>
              <a:rPr lang="en-US" dirty="0"/>
              <a:t>deployed centrally and Game servers </a:t>
            </a:r>
            <a:r>
              <a:rPr lang="en-US" dirty="0" smtClean="0"/>
              <a:t>now are deployed </a:t>
            </a:r>
            <a:r>
              <a:rPr lang="en-US" dirty="0"/>
              <a:t>in the </a:t>
            </a:r>
            <a:r>
              <a:rPr lang="en-US" dirty="0" smtClean="0"/>
              <a:t>EDNs. </a:t>
            </a:r>
            <a:r>
              <a:rPr lang="en-US" dirty="0" smtClean="0">
                <a:solidFill>
                  <a:srgbClr val="FF0000"/>
                </a:solidFill>
              </a:rPr>
              <a:t>A new actor called Edge platform is introduced.</a:t>
            </a:r>
            <a:r>
              <a:rPr lang="en-US" dirty="0" smtClean="0"/>
              <a:t> The main responsibility is to support the Login server with game servers information in the EDNs.</a:t>
            </a:r>
            <a:endParaRPr lang="en-US" dirty="0"/>
          </a:p>
          <a:p>
            <a:r>
              <a:rPr lang="en-US" dirty="0"/>
              <a:t>Typical operations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User initiated a Game request to the Login server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Login server performs authorization check and also does resource allocation to the users. </a:t>
            </a:r>
            <a:r>
              <a:rPr lang="en-US" dirty="0" smtClean="0"/>
              <a:t>Login server retrieves game server information which can serve the users.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Login </a:t>
            </a:r>
            <a:r>
              <a:rPr lang="en-US" dirty="0"/>
              <a:t>server provides a game response with game server information.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UEs connect to the game servers provided by login server.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7363839" y="4066162"/>
            <a:ext cx="632298" cy="369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UE1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3839" y="4710111"/>
            <a:ext cx="632298" cy="369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UE2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7766" y="4066162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User1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3174" y="4701346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User2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6877" y="3307403"/>
            <a:ext cx="272374" cy="2461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347637" y="4353285"/>
            <a:ext cx="222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3GPP network system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0847" y="2136190"/>
            <a:ext cx="1483276" cy="422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Login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3217" y="1831888"/>
            <a:ext cx="269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Centralized System (Cloud)</a:t>
            </a: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46851" y="3837727"/>
            <a:ext cx="1171472" cy="3400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Game server#1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93407" y="4950117"/>
            <a:ext cx="1171472" cy="3400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Game server#2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066179" y="3543773"/>
            <a:ext cx="1851794" cy="93095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9061373" y="4654687"/>
            <a:ext cx="1856600" cy="93095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032188" y="414087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EDN-1</a:t>
            </a:r>
            <a:endParaRPr lang="en-US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30150" y="5253260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EDN-2</a:t>
            </a:r>
            <a:endParaRPr lang="en-US" dirty="0">
              <a:latin typeface="+mn-lt"/>
            </a:endParaRPr>
          </a:p>
        </p:txBody>
      </p:sp>
      <p:cxnSp>
        <p:nvCxnSpPr>
          <p:cNvPr id="19" name="Straight Arrow Connector 18"/>
          <p:cNvCxnSpPr>
            <a:stCxn id="4" idx="3"/>
            <a:endCxn id="10" idx="1"/>
          </p:cNvCxnSpPr>
          <p:nvPr/>
        </p:nvCxnSpPr>
        <p:spPr>
          <a:xfrm flipV="1">
            <a:off x="7996137" y="2347526"/>
            <a:ext cx="1174710" cy="190346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0" idx="1"/>
          </p:cNvCxnSpPr>
          <p:nvPr/>
        </p:nvCxnSpPr>
        <p:spPr>
          <a:xfrm flipV="1">
            <a:off x="7996137" y="2347526"/>
            <a:ext cx="1174710" cy="254741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453067" y="3229584"/>
            <a:ext cx="1809470" cy="1943890"/>
          </a:xfrm>
          <a:prstGeom prst="roundRect">
            <a:avLst>
              <a:gd name="adj" fmla="val 6990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440817" y="3229585"/>
            <a:ext cx="1821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Sharing similar application criteria (e.g. geo area, gaming service)</a:t>
            </a:r>
            <a:endParaRPr lang="en-US" sz="1200" dirty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7700929" y="2350596"/>
            <a:ext cx="301686" cy="369332"/>
            <a:chOff x="7356502" y="2291521"/>
            <a:chExt cx="301686" cy="369332"/>
          </a:xfrm>
        </p:grpSpPr>
        <p:sp>
          <p:nvSpPr>
            <p:cNvPr id="25" name="Oval 24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7920133" y="2388600"/>
            <a:ext cx="1067512" cy="28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Game request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402094" y="2737742"/>
            <a:ext cx="301686" cy="369332"/>
            <a:chOff x="7356502" y="2291521"/>
            <a:chExt cx="301686" cy="369332"/>
          </a:xfrm>
        </p:grpSpPr>
        <p:sp>
          <p:nvSpPr>
            <p:cNvPr id="30" name="Oval 29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1297" y="2727106"/>
            <a:ext cx="1902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Game response with Game server information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9" name="Straight Arrow Connector 38"/>
          <p:cNvCxnSpPr>
            <a:stCxn id="4" idx="3"/>
            <a:endCxn id="12" idx="1"/>
          </p:cNvCxnSpPr>
          <p:nvPr/>
        </p:nvCxnSpPr>
        <p:spPr>
          <a:xfrm flipV="1">
            <a:off x="7996137" y="4007774"/>
            <a:ext cx="1250714" cy="243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5" idx="3"/>
            <a:endCxn id="12" idx="1"/>
          </p:cNvCxnSpPr>
          <p:nvPr/>
        </p:nvCxnSpPr>
        <p:spPr>
          <a:xfrm flipV="1">
            <a:off x="7996137" y="4007774"/>
            <a:ext cx="1250714" cy="887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8709522" y="3507858"/>
            <a:ext cx="301686" cy="369332"/>
            <a:chOff x="7356502" y="2291521"/>
            <a:chExt cx="301686" cy="369332"/>
          </a:xfrm>
        </p:grpSpPr>
        <p:sp>
          <p:nvSpPr>
            <p:cNvPr id="43" name="Oval 42"/>
            <p:cNvSpPr/>
            <p:nvPr/>
          </p:nvSpPr>
          <p:spPr>
            <a:xfrm>
              <a:off x="7363839" y="2347526"/>
              <a:ext cx="274320" cy="2743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56502" y="229152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8928726" y="3468038"/>
            <a:ext cx="1436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UEs connect to the game servers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0584083" y="3672807"/>
            <a:ext cx="875099" cy="1805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10156396" y="4353284"/>
            <a:ext cx="17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Edge Platform(s)</a:t>
            </a:r>
            <a:endParaRPr lang="en-US" dirty="0">
              <a:latin typeface="+mn-lt"/>
            </a:endParaRPr>
          </a:p>
        </p:txBody>
      </p:sp>
      <p:cxnSp>
        <p:nvCxnSpPr>
          <p:cNvPr id="20" name="Elbow Connector 19"/>
          <p:cNvCxnSpPr>
            <a:stCxn id="40" idx="0"/>
            <a:endCxn id="10" idx="3"/>
          </p:cNvCxnSpPr>
          <p:nvPr/>
        </p:nvCxnSpPr>
        <p:spPr>
          <a:xfrm rot="16200000" flipV="1">
            <a:off x="10175238" y="2826412"/>
            <a:ext cx="1325281" cy="367510"/>
          </a:xfrm>
          <a:prstGeom prst="bent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0220194" y="2723925"/>
            <a:ext cx="301686" cy="369332"/>
            <a:chOff x="10220194" y="2723925"/>
            <a:chExt cx="301686" cy="369332"/>
          </a:xfrm>
        </p:grpSpPr>
        <p:sp>
          <p:nvSpPr>
            <p:cNvPr id="48" name="Oval 47"/>
            <p:cNvSpPr/>
            <p:nvPr/>
          </p:nvSpPr>
          <p:spPr>
            <a:xfrm>
              <a:off x="10227531" y="2779930"/>
              <a:ext cx="274320" cy="27432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220194" y="2723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0471501" y="2713255"/>
            <a:ext cx="1690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Get Game server information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55348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5771"/>
            <a:ext cx="8986736" cy="776101"/>
          </a:xfrm>
        </p:spPr>
        <p:txBody>
          <a:bodyPr/>
          <a:lstStyle/>
          <a:p>
            <a:r>
              <a:rPr lang="en-US" dirty="0" smtClean="0"/>
              <a:t>Potential requirement</a:t>
            </a:r>
            <a:br>
              <a:rPr lang="en-US" dirty="0" smtClean="0"/>
            </a:br>
            <a:r>
              <a:rPr lang="en-US" dirty="0" smtClean="0"/>
              <a:t>(based on use 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 to support Common EAS.</a:t>
            </a:r>
          </a:p>
          <a:p>
            <a:pPr lvl="1"/>
            <a:r>
              <a:rPr lang="en-US" dirty="0"/>
              <a:t>The Edge enabler layer shall provide a </a:t>
            </a:r>
            <a:r>
              <a:rPr lang="en-US" dirty="0" smtClean="0"/>
              <a:t>mechanism </a:t>
            </a:r>
            <a:r>
              <a:rPr lang="en-US" dirty="0"/>
              <a:t>to </a:t>
            </a:r>
            <a:r>
              <a:rPr lang="en-US" dirty="0" smtClean="0"/>
              <a:t>discover EASs in EDNs to support </a:t>
            </a:r>
            <a:r>
              <a:rPr lang="en-US" dirty="0"/>
              <a:t>common EAS </a:t>
            </a:r>
            <a:r>
              <a:rPr lang="en-US" dirty="0" smtClean="0"/>
              <a:t>selection </a:t>
            </a:r>
            <a:r>
              <a:rPr lang="en-US" dirty="0"/>
              <a:t>for dynamic </a:t>
            </a:r>
            <a:r>
              <a:rPr lang="en-US" dirty="0" smtClean="0"/>
              <a:t>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9541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5151C4-A683-4623-BDF8-37123A4C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1618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679a257e-872f-4c98-9e8a-0a9c104f72cd"/>
    <ds:schemaRef ds:uri="http://schemas.openxmlformats.org/package/2006/metadata/core-properties"/>
    <ds:schemaRef ds:uri="http://purl.org/dc/terms/"/>
    <ds:schemaRef ds:uri="280d8efa-eff2-4910-88d2-79ca146720c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6430</TotalTime>
  <Words>517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</vt:lpstr>
      <vt:lpstr>Calibri</vt:lpstr>
      <vt:lpstr>Calibri Light</vt:lpstr>
      <vt:lpstr>Times New Roman</vt:lpstr>
      <vt:lpstr>Office Theme</vt:lpstr>
      <vt:lpstr>Requirements for Common EAS support</vt:lpstr>
      <vt:lpstr>Background</vt:lpstr>
      <vt:lpstr>Use case for multi-player game deployed on Cloud </vt:lpstr>
      <vt:lpstr>Use case for multi-player game deployed on edge infrastructure </vt:lpstr>
      <vt:lpstr>Potential requirement (based on use case)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</cp:lastModifiedBy>
  <cp:revision>630</cp:revision>
  <dcterms:created xsi:type="dcterms:W3CDTF">2010-02-05T13:52:04Z</dcterms:created>
  <dcterms:modified xsi:type="dcterms:W3CDTF">2022-09-12T07:26:07Z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1662645903</vt:lpwstr>
  </property>
  <property fmtid="{D5CDD505-2E9C-101B-9397-08002B2CF9AE}" pid="7" name="_2015_ms_pID_725343">
    <vt:lpwstr>(2)z1LffbsrAI3290iaPhKUqBHRMr2CEQpBaVqrO4QwfdxLkUBFtblMJZQ16Mqeq6NA39JgR/HN
HlpEzqafWibMUxC5kfhHoc/+qkxt/rdIFcjZ/QSiVtegnhmXMZ3YIn+o3t8+pApbzxZay114
KG4zDhJPD3sQ9LxJwpqoIsWw9O0tfS7LM3lyM2Kqm8C2+/MIxp7HkxJoIeSkjuh7kcKK/dn7
YP9cugKCK2L/FQh3MV</vt:lpwstr>
  </property>
  <property fmtid="{D5CDD505-2E9C-101B-9397-08002B2CF9AE}" pid="8" name="_2015_ms_pID_7253431">
    <vt:lpwstr>8kJJOTrnfh1Zy0mWzgwnSlx2oMSkTEJYUZtWYvO/kMIPGO7UBJa/6S
5APIF1IxusDYrnGVs8bFLPw3Oa1V/4dAQchI2AYov5VzANXIE/BF+MY3IJmIor8v9dkb1NNb
4veufLL5EhQzZPwf6W5jXKI7OBMYKyqo4SnTxdinQQb1Z1pyOuOsqahgdiHNYtrx6nY=</vt:lpwstr>
  </property>
</Properties>
</file>