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60" r:id="rId6"/>
    <p:sldId id="262" r:id="rId7"/>
    <p:sldId id="264" r:id="rId8"/>
    <p:sldId id="267" r:id="rId9"/>
    <p:sldId id="265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19D96-57A1-4365-B2BE-4ADB1B55CE45}" v="41" dt="2021-10-20T23:53:34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oloway" userId="0fba1a10-d962-45e3-b40e-c1d035eec118" providerId="ADAL" clId="{BB419D96-57A1-4365-B2BE-4ADB1B55CE45}"/>
    <pc:docChg chg="undo redo custSel addSld delSld modSld sldOrd">
      <pc:chgData name="Alan Soloway" userId="0fba1a10-d962-45e3-b40e-c1d035eec118" providerId="ADAL" clId="{BB419D96-57A1-4365-B2BE-4ADB1B55CE45}" dt="2021-10-20T23:55:19.167" v="2519" actId="27636"/>
      <pc:docMkLst>
        <pc:docMk/>
      </pc:docMkLst>
      <pc:sldChg chg="modSp new mod">
        <pc:chgData name="Alan Soloway" userId="0fba1a10-d962-45e3-b40e-c1d035eec118" providerId="ADAL" clId="{BB419D96-57A1-4365-B2BE-4ADB1B55CE45}" dt="2021-10-20T23:25:36.886" v="1982" actId="403"/>
        <pc:sldMkLst>
          <pc:docMk/>
          <pc:sldMk cId="2711118402" sldId="256"/>
        </pc:sldMkLst>
        <pc:spChg chg="mod">
          <ac:chgData name="Alan Soloway" userId="0fba1a10-d962-45e3-b40e-c1d035eec118" providerId="ADAL" clId="{BB419D96-57A1-4365-B2BE-4ADB1B55CE45}" dt="2021-10-20T22:49:25.823" v="47" actId="20577"/>
          <ac:spMkLst>
            <pc:docMk/>
            <pc:sldMk cId="2711118402" sldId="256"/>
            <ac:spMk id="2" creationId="{620C2C61-C0EB-4869-ADEB-D2973174E9F3}"/>
          </ac:spMkLst>
        </pc:spChg>
        <pc:spChg chg="mod">
          <ac:chgData name="Alan Soloway" userId="0fba1a10-d962-45e3-b40e-c1d035eec118" providerId="ADAL" clId="{BB419D96-57A1-4365-B2BE-4ADB1B55CE45}" dt="2021-10-20T23:25:36.886" v="1982" actId="403"/>
          <ac:spMkLst>
            <pc:docMk/>
            <pc:sldMk cId="2711118402" sldId="256"/>
            <ac:spMk id="3" creationId="{4497AED1-F4CF-47DB-B4CD-72B8D12F048B}"/>
          </ac:spMkLst>
        </pc:spChg>
      </pc:sldChg>
      <pc:sldChg chg="modSp new del mod">
        <pc:chgData name="Alan Soloway" userId="0fba1a10-d962-45e3-b40e-c1d035eec118" providerId="ADAL" clId="{BB419D96-57A1-4365-B2BE-4ADB1B55CE45}" dt="2021-10-20T23:37:31.517" v="2150" actId="47"/>
        <pc:sldMkLst>
          <pc:docMk/>
          <pc:sldMk cId="2124363345" sldId="257"/>
        </pc:sldMkLst>
        <pc:spChg chg="mod">
          <ac:chgData name="Alan Soloway" userId="0fba1a10-d962-45e3-b40e-c1d035eec118" providerId="ADAL" clId="{BB419D96-57A1-4365-B2BE-4ADB1B55CE45}" dt="2021-10-20T22:49:48.932" v="89" actId="20577"/>
          <ac:spMkLst>
            <pc:docMk/>
            <pc:sldMk cId="2124363345" sldId="257"/>
            <ac:spMk id="2" creationId="{7A98656E-E451-4B75-B9F5-9C0201D1595C}"/>
          </ac:spMkLst>
        </pc:spChg>
        <pc:spChg chg="mod">
          <ac:chgData name="Alan Soloway" userId="0fba1a10-d962-45e3-b40e-c1d035eec118" providerId="ADAL" clId="{BB419D96-57A1-4365-B2BE-4ADB1B55CE45}" dt="2021-10-20T23:25:47.810" v="1984" actId="20577"/>
          <ac:spMkLst>
            <pc:docMk/>
            <pc:sldMk cId="2124363345" sldId="257"/>
            <ac:spMk id="3" creationId="{C6B8000C-D065-4606-93EC-6149E6F8DCC6}"/>
          </ac:spMkLst>
        </pc:spChg>
      </pc:sldChg>
      <pc:sldChg chg="addSp delSp modSp new mod ord">
        <pc:chgData name="Alan Soloway" userId="0fba1a10-d962-45e3-b40e-c1d035eec118" providerId="ADAL" clId="{BB419D96-57A1-4365-B2BE-4ADB1B55CE45}" dt="2021-10-20T23:51:14.144" v="2432" actId="122"/>
        <pc:sldMkLst>
          <pc:docMk/>
          <pc:sldMk cId="1883213780" sldId="258"/>
        </pc:sldMkLst>
        <pc:spChg chg="mod">
          <ac:chgData name="Alan Soloway" userId="0fba1a10-d962-45e3-b40e-c1d035eec118" providerId="ADAL" clId="{BB419D96-57A1-4365-B2BE-4ADB1B55CE45}" dt="2021-10-20T23:51:14.144" v="2432" actId="122"/>
          <ac:spMkLst>
            <pc:docMk/>
            <pc:sldMk cId="1883213780" sldId="258"/>
            <ac:spMk id="2" creationId="{9E4E347A-DB7A-44E2-BBB0-DF8C41B5031D}"/>
          </ac:spMkLst>
        </pc:spChg>
        <pc:graphicFrameChg chg="add del mod modGraphic">
          <ac:chgData name="Alan Soloway" userId="0fba1a10-d962-45e3-b40e-c1d035eec118" providerId="ADAL" clId="{BB419D96-57A1-4365-B2BE-4ADB1B55CE45}" dt="2021-10-20T22:55:44.315" v="194" actId="478"/>
          <ac:graphicFrameMkLst>
            <pc:docMk/>
            <pc:sldMk cId="1883213780" sldId="258"/>
            <ac:graphicFrameMk id="3" creationId="{AF3C7DB3-E0CF-4063-AFBB-CC8E28DC1B10}"/>
          </ac:graphicFrameMkLst>
        </pc:graphicFrameChg>
        <pc:graphicFrameChg chg="add mod modGraphic">
          <ac:chgData name="Alan Soloway" userId="0fba1a10-d962-45e3-b40e-c1d035eec118" providerId="ADAL" clId="{BB419D96-57A1-4365-B2BE-4ADB1B55CE45}" dt="2021-10-20T22:58:42.531" v="226" actId="404"/>
          <ac:graphicFrameMkLst>
            <pc:docMk/>
            <pc:sldMk cId="1883213780" sldId="258"/>
            <ac:graphicFrameMk id="4" creationId="{B22B8D44-50B3-4025-86DE-370FBFF2F57D}"/>
          </ac:graphicFrameMkLst>
        </pc:graphicFrameChg>
      </pc:sldChg>
      <pc:sldChg chg="modSp add mod">
        <pc:chgData name="Alan Soloway" userId="0fba1a10-d962-45e3-b40e-c1d035eec118" providerId="ADAL" clId="{BB419D96-57A1-4365-B2BE-4ADB1B55CE45}" dt="2021-10-20T23:50:30.800" v="2420" actId="20577"/>
        <pc:sldMkLst>
          <pc:docMk/>
          <pc:sldMk cId="3248070951" sldId="259"/>
        </pc:sldMkLst>
        <pc:spChg chg="mod">
          <ac:chgData name="Alan Soloway" userId="0fba1a10-d962-45e3-b40e-c1d035eec118" providerId="ADAL" clId="{BB419D96-57A1-4365-B2BE-4ADB1B55CE45}" dt="2021-10-20T22:59:27.958" v="250" actId="20577"/>
          <ac:spMkLst>
            <pc:docMk/>
            <pc:sldMk cId="3248070951" sldId="259"/>
            <ac:spMk id="2" creationId="{7A98656E-E451-4B75-B9F5-9C0201D1595C}"/>
          </ac:spMkLst>
        </pc:spChg>
        <pc:spChg chg="mod">
          <ac:chgData name="Alan Soloway" userId="0fba1a10-d962-45e3-b40e-c1d035eec118" providerId="ADAL" clId="{BB419D96-57A1-4365-B2BE-4ADB1B55CE45}" dt="2021-10-20T23:50:30.800" v="2420" actId="20577"/>
          <ac:spMkLst>
            <pc:docMk/>
            <pc:sldMk cId="3248070951" sldId="259"/>
            <ac:spMk id="3" creationId="{C6B8000C-D065-4606-93EC-6149E6F8DCC6}"/>
          </ac:spMkLst>
        </pc:spChg>
      </pc:sldChg>
      <pc:sldChg chg="addSp modSp add mod">
        <pc:chgData name="Alan Soloway" userId="0fba1a10-d962-45e3-b40e-c1d035eec118" providerId="ADAL" clId="{BB419D96-57A1-4365-B2BE-4ADB1B55CE45}" dt="2021-10-20T23:41:40.549" v="2193" actId="20577"/>
        <pc:sldMkLst>
          <pc:docMk/>
          <pc:sldMk cId="2098718583" sldId="260"/>
        </pc:sldMkLst>
        <pc:spChg chg="mod">
          <ac:chgData name="Alan Soloway" userId="0fba1a10-d962-45e3-b40e-c1d035eec118" providerId="ADAL" clId="{BB419D96-57A1-4365-B2BE-4ADB1B55CE45}" dt="2021-10-20T23:10:35.663" v="1389" actId="20577"/>
          <ac:spMkLst>
            <pc:docMk/>
            <pc:sldMk cId="2098718583" sldId="260"/>
            <ac:spMk id="2" creationId="{7A98656E-E451-4B75-B9F5-9C0201D1595C}"/>
          </ac:spMkLst>
        </pc:spChg>
        <pc:spChg chg="mod">
          <ac:chgData name="Alan Soloway" userId="0fba1a10-d962-45e3-b40e-c1d035eec118" providerId="ADAL" clId="{BB419D96-57A1-4365-B2BE-4ADB1B55CE45}" dt="2021-10-20T23:41:40.549" v="2193" actId="20577"/>
          <ac:spMkLst>
            <pc:docMk/>
            <pc:sldMk cId="2098718583" sldId="260"/>
            <ac:spMk id="3" creationId="{C6B8000C-D065-4606-93EC-6149E6F8DCC6}"/>
          </ac:spMkLst>
        </pc:spChg>
        <pc:graphicFrameChg chg="add mod modGraphic">
          <ac:chgData name="Alan Soloway" userId="0fba1a10-d962-45e3-b40e-c1d035eec118" providerId="ADAL" clId="{BB419D96-57A1-4365-B2BE-4ADB1B55CE45}" dt="2021-10-20T23:41:25.230" v="2190" actId="1076"/>
          <ac:graphicFrameMkLst>
            <pc:docMk/>
            <pc:sldMk cId="2098718583" sldId="260"/>
            <ac:graphicFrameMk id="4" creationId="{CF5D5DD3-66F4-427B-8D25-E1E71217F7B9}"/>
          </ac:graphicFrameMkLst>
        </pc:graphicFrameChg>
      </pc:sldChg>
      <pc:sldChg chg="addSp delSp modSp add mod">
        <pc:chgData name="Alan Soloway" userId="0fba1a10-d962-45e3-b40e-c1d035eec118" providerId="ADAL" clId="{BB419D96-57A1-4365-B2BE-4ADB1B55CE45}" dt="2021-10-20T23:55:05.439" v="2515" actId="27636"/>
        <pc:sldMkLst>
          <pc:docMk/>
          <pc:sldMk cId="728702193" sldId="261"/>
        </pc:sldMkLst>
        <pc:spChg chg="mod">
          <ac:chgData name="Alan Soloway" userId="0fba1a10-d962-45e3-b40e-c1d035eec118" providerId="ADAL" clId="{BB419D96-57A1-4365-B2BE-4ADB1B55CE45}" dt="2021-10-20T23:51:50.966" v="2433" actId="6549"/>
          <ac:spMkLst>
            <pc:docMk/>
            <pc:sldMk cId="728702193" sldId="261"/>
            <ac:spMk id="2" creationId="{7A98656E-E451-4B75-B9F5-9C0201D1595C}"/>
          </ac:spMkLst>
        </pc:spChg>
        <pc:spChg chg="add del mod">
          <ac:chgData name="Alan Soloway" userId="0fba1a10-d962-45e3-b40e-c1d035eec118" providerId="ADAL" clId="{BB419D96-57A1-4365-B2BE-4ADB1B55CE45}" dt="2021-10-20T23:55:05.439" v="2515" actId="27636"/>
          <ac:spMkLst>
            <pc:docMk/>
            <pc:sldMk cId="728702193" sldId="261"/>
            <ac:spMk id="3" creationId="{C6B8000C-D065-4606-93EC-6149E6F8DCC6}"/>
          </ac:spMkLst>
        </pc:spChg>
        <pc:spChg chg="add del mod">
          <ac:chgData name="Alan Soloway" userId="0fba1a10-d962-45e3-b40e-c1d035eec118" providerId="ADAL" clId="{BB419D96-57A1-4365-B2BE-4ADB1B55CE45}" dt="2021-10-20T23:53:17.869" v="2466" actId="478"/>
          <ac:spMkLst>
            <pc:docMk/>
            <pc:sldMk cId="728702193" sldId="261"/>
            <ac:spMk id="6" creationId="{048D9FA7-FD80-4A36-AE7E-45E181A77475}"/>
          </ac:spMkLst>
        </pc:spChg>
        <pc:graphicFrameChg chg="add mod modGraphic">
          <ac:chgData name="Alan Soloway" userId="0fba1a10-d962-45e3-b40e-c1d035eec118" providerId="ADAL" clId="{BB419D96-57A1-4365-B2BE-4ADB1B55CE45}" dt="2021-10-20T23:34:46.278" v="2088"/>
          <ac:graphicFrameMkLst>
            <pc:docMk/>
            <pc:sldMk cId="728702193" sldId="261"/>
            <ac:graphicFrameMk id="4" creationId="{EDCA45E7-4FB7-4DF4-A1BA-C485DE2E9D4E}"/>
          </ac:graphicFrameMkLst>
        </pc:graphicFrameChg>
        <pc:graphicFrameChg chg="add del">
          <ac:chgData name="Alan Soloway" userId="0fba1a10-d962-45e3-b40e-c1d035eec118" providerId="ADAL" clId="{BB419D96-57A1-4365-B2BE-4ADB1B55CE45}" dt="2021-10-20T23:22:45.067" v="1938"/>
          <ac:graphicFrameMkLst>
            <pc:docMk/>
            <pc:sldMk cId="728702193" sldId="261"/>
            <ac:graphicFrameMk id="5" creationId="{1CCC3B8F-BD4C-4A01-A13D-4F2462794186}"/>
          </ac:graphicFrameMkLst>
        </pc:graphicFrameChg>
      </pc:sldChg>
      <pc:sldChg chg="addSp delSp modSp add mod">
        <pc:chgData name="Alan Soloway" userId="0fba1a10-d962-45e3-b40e-c1d035eec118" providerId="ADAL" clId="{BB419D96-57A1-4365-B2BE-4ADB1B55CE45}" dt="2021-10-20T23:55:19.167" v="2519" actId="27636"/>
        <pc:sldMkLst>
          <pc:docMk/>
          <pc:sldMk cId="3881160633" sldId="262"/>
        </pc:sldMkLst>
        <pc:spChg chg="mod">
          <ac:chgData name="Alan Soloway" userId="0fba1a10-d962-45e3-b40e-c1d035eec118" providerId="ADAL" clId="{BB419D96-57A1-4365-B2BE-4ADB1B55CE45}" dt="2021-10-20T23:51:59.210" v="2434" actId="6549"/>
          <ac:spMkLst>
            <pc:docMk/>
            <pc:sldMk cId="3881160633" sldId="262"/>
            <ac:spMk id="2" creationId="{7A98656E-E451-4B75-B9F5-9C0201D1595C}"/>
          </ac:spMkLst>
        </pc:spChg>
        <pc:spChg chg="del">
          <ac:chgData name="Alan Soloway" userId="0fba1a10-d962-45e3-b40e-c1d035eec118" providerId="ADAL" clId="{BB419D96-57A1-4365-B2BE-4ADB1B55CE45}" dt="2021-10-20T23:53:30.064" v="2469" actId="478"/>
          <ac:spMkLst>
            <pc:docMk/>
            <pc:sldMk cId="3881160633" sldId="262"/>
            <ac:spMk id="3" creationId="{C6B8000C-D065-4606-93EC-6149E6F8DCC6}"/>
          </ac:spMkLst>
        </pc:spChg>
        <pc:spChg chg="add del mod">
          <ac:chgData name="Alan Soloway" userId="0fba1a10-d962-45e3-b40e-c1d035eec118" providerId="ADAL" clId="{BB419D96-57A1-4365-B2BE-4ADB1B55CE45}" dt="2021-10-20T23:53:33.671" v="2470" actId="478"/>
          <ac:spMkLst>
            <pc:docMk/>
            <pc:sldMk cId="3881160633" sldId="262"/>
            <ac:spMk id="6" creationId="{36822147-AEA8-4642-9B98-CDAD90ED6403}"/>
          </ac:spMkLst>
        </pc:spChg>
        <pc:spChg chg="add mod">
          <ac:chgData name="Alan Soloway" userId="0fba1a10-d962-45e3-b40e-c1d035eec118" providerId="ADAL" clId="{BB419D96-57A1-4365-B2BE-4ADB1B55CE45}" dt="2021-10-20T23:55:19.167" v="2519" actId="27636"/>
          <ac:spMkLst>
            <pc:docMk/>
            <pc:sldMk cId="3881160633" sldId="262"/>
            <ac:spMk id="7" creationId="{C58AEFBF-33A1-470B-970D-B83B146E8EE9}"/>
          </ac:spMkLst>
        </pc:spChg>
        <pc:graphicFrameChg chg="mod modGraphic">
          <ac:chgData name="Alan Soloway" userId="0fba1a10-d962-45e3-b40e-c1d035eec118" providerId="ADAL" clId="{BB419D96-57A1-4365-B2BE-4ADB1B55CE45}" dt="2021-10-20T23:37:11.393" v="2149"/>
          <ac:graphicFrameMkLst>
            <pc:docMk/>
            <pc:sldMk cId="3881160633" sldId="262"/>
            <ac:graphicFrameMk id="4" creationId="{EDCA45E7-4FB7-4DF4-A1BA-C485DE2E9D4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4A10F5-9BCB-4D14-9766-5E5D28915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EDAC22-7FA4-454B-BCC3-06098CD70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A8349A-3288-4C04-90AA-4A40E94A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78579F-3ABD-4430-A9F4-D26A38AF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C20881-60AA-41D2-8E8A-959A57D3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A96DEE-2FD7-425A-910D-5E984492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F8DAB0-64B7-4699-A8CD-812D9BEF7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614CEA-FBF8-4D0E-ACBF-E14940C0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8EB396-5F3C-4108-944F-D2030E3F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6640EF-0A30-44BB-97E2-F32F7447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1A0563-1364-43FC-9479-9617224E5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FA80EA-A211-4278-9C0E-1C967F8BF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084A46-9BEF-4D63-81C1-C45565E1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3F8B5F-873B-4D51-AB2E-F15A3867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0B2E00-6AC9-4235-9F06-1CD25985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55A49C-0DCC-4236-8BE3-128AD202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A2B714-1AF0-47AE-8C44-8A130DE8E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C22EC1-5D15-4E9C-A2E8-7EA9D6CA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71C809-F3BD-43A7-8B81-CCB5BC90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4310E9-90E4-4126-AD2A-3566C073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7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0BB47-8180-45B3-8F38-1C829AC5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72522A-9AF4-4B00-BE6E-7B5CCA914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CB669-8949-475F-9466-58F51EB3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804A48-DCE5-41DC-AF65-FE91423B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024BCF-AD41-40CF-9FB6-6B3CB6FB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06EAB-5C83-44B5-8932-DEBDF7BE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CFCA72-2847-4166-85EF-A6B6DA60D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0D99A-EEAC-4594-A095-0E1086718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EFEECD-36E0-487D-A734-27E66FDF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BA99C4-BA5E-4758-93B5-58760CCC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367E80-C750-4CA7-8571-EF726DF4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3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6C4D79-139E-4E8E-BB3E-560120AC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734193-20F1-49AA-9A00-CBD791152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5CA0A3-D31A-431E-A0BC-749D0B88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1E70DB8-0493-478C-A1CC-21141CB46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7530CE9-0D43-4407-A02C-279D4BD26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E4048D-F073-429C-8469-2B8D64B1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2E9FA27-BDEE-400D-A521-2805D57A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E08CB7-58F2-4327-AFD8-3BE18F5C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6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13A28-D079-4231-A80F-2FBD2154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9580DC-ED33-4036-93D1-0FFB004D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450408-6EB2-45F7-A316-0E287B67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3AD6BD-6C36-4E7F-903A-52B48228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F2EBDAD-BFC0-424D-9990-AD1F5567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1E202E-1B24-4C0B-BDDB-82393A4F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E4F9D9-BD09-403A-8836-418BC6BE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2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A699D-AA46-48BD-8BCF-C110EC2A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8A4B11-EDEC-47E0-A5E1-8FDB2F9EF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F53570-D29B-43BC-9171-E9A8665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5D9E25-1974-41F5-8BF6-88E4D88B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5BE3C2-0462-4A09-A9F4-6200757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D4E146-15E2-4A5F-BBA8-12822A63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EE382-CFDD-4E56-A7FF-9EE0B3A2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10C978-0B0D-4AE6-91B4-BFDEA28E8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038C8A-EC3B-47DF-8D38-ABA7A5370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73F954-E53D-48F7-B6EE-CB1C4546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2A57A6-1A3A-44D5-8CC3-9DC5B3D6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02D4A3-3810-4609-B36A-C2C940C9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3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560829-2290-45F4-BC23-B3A490B7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933248-6755-49E4-BD8A-9E056FC6A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A1C19E-B774-42CA-A8E1-43CD4877B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9D80-10CD-4992-A5FE-D78875FED3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013A34-E0B1-4044-91B7-C8FCCE4AF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21DBA6-CD3B-432E-8A97-52A0C9BEE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4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0C2C61-C0EB-4869-ADEB-D2973174E9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SA6 Release 18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97AED1-F4CF-47DB-B4CD-72B8D12F0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[Time </a:t>
            </a:r>
            <a:r>
              <a:rPr lang="en-US" sz="4000" dirty="0"/>
              <a:t>Unit </a:t>
            </a:r>
            <a:r>
              <a:rPr lang="en-US" sz="4000" dirty="0" smtClean="0"/>
              <a:t>Estimation]</a:t>
            </a:r>
          </a:p>
          <a:p>
            <a:r>
              <a:rPr lang="en-US" sz="4000" dirty="0" smtClean="0"/>
              <a:t>SA6 Leadership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1118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Example work plan template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05692"/>
              </p:ext>
            </p:extLst>
          </p:nvPr>
        </p:nvGraphicFramePr>
        <p:xfrm>
          <a:off x="1033464" y="1609726"/>
          <a:ext cx="9891715" cy="4922023"/>
        </p:xfrm>
        <a:graphic>
          <a:graphicData uri="http://schemas.openxmlformats.org/drawingml/2006/table">
            <a:tbl>
              <a:tblPr firstRow="1" firstCol="1" bandRow="1"/>
              <a:tblGrid>
                <a:gridCol w="923924"/>
                <a:gridCol w="2100262"/>
                <a:gridCol w="2381250"/>
                <a:gridCol w="3271838"/>
                <a:gridCol w="1214441"/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&lt;WID/SID&gt;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 Key issues + Solutions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 + Conclusion +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TS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template + Scope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Requirements/Architecture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 filled</a:t>
                      </a: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86738" y="6496063"/>
            <a:ext cx="264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text to be completed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26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E347A-DB7A-44E2-BBB0-DF8C41B5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63" y="-5141"/>
            <a:ext cx="11329903" cy="6544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Schedule for SA6#35 (Our last F2F Meeting)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22B8D44-50B3-4025-86DE-370FBFF2F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12044"/>
              </p:ext>
            </p:extLst>
          </p:nvPr>
        </p:nvGraphicFramePr>
        <p:xfrm>
          <a:off x="201739" y="541288"/>
          <a:ext cx="11788522" cy="6203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395">
                  <a:extLst>
                    <a:ext uri="{9D8B030D-6E8A-4147-A177-3AD203B41FA5}">
                      <a16:colId xmlns:a16="http://schemas.microsoft.com/office/drawing/2014/main" xmlns="" val="2488895006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1215703596"/>
                    </a:ext>
                  </a:extLst>
                </a:gridCol>
                <a:gridCol w="1103153">
                  <a:extLst>
                    <a:ext uri="{9D8B030D-6E8A-4147-A177-3AD203B41FA5}">
                      <a16:colId xmlns:a16="http://schemas.microsoft.com/office/drawing/2014/main" xmlns="" val="1016381796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2392020504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2347522335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1357122578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3040926712"/>
                    </a:ext>
                  </a:extLst>
                </a:gridCol>
                <a:gridCol w="2204882">
                  <a:extLst>
                    <a:ext uri="{9D8B030D-6E8A-4147-A177-3AD203B41FA5}">
                      <a16:colId xmlns:a16="http://schemas.microsoft.com/office/drawing/2014/main" xmlns="" val="185866878"/>
                    </a:ext>
                  </a:extLst>
                </a:gridCol>
                <a:gridCol w="2204882">
                  <a:extLst>
                    <a:ext uri="{9D8B030D-6E8A-4147-A177-3AD203B41FA5}">
                      <a16:colId xmlns:a16="http://schemas.microsoft.com/office/drawing/2014/main" xmlns="" val="789322425"/>
                    </a:ext>
                  </a:extLst>
                </a:gridCol>
              </a:tblGrid>
              <a:tr h="147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Monday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900" dirty="0">
                          <a:effectLst/>
                        </a:rPr>
                        <a:t>Tuesday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900" dirty="0">
                          <a:effectLst/>
                        </a:rPr>
                        <a:t>Wednesday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900">
                          <a:effectLst/>
                        </a:rPr>
                        <a:t>Thursday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900">
                          <a:effectLst/>
                        </a:rPr>
                        <a:t>Friday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2227563270"/>
                  </a:ext>
                </a:extLst>
              </a:tr>
              <a:tr h="1584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900">
                          <a:effectLst/>
                        </a:rPr>
                        <a:t>Meeting will start at 9:00 local time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900">
                          <a:effectLst/>
                        </a:rPr>
                        <a:t>Placeholder for early start or drafting sessions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7881985"/>
                  </a:ext>
                </a:extLst>
              </a:tr>
              <a:tr h="1067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effectLst/>
                        </a:rPr>
                        <a:t>Quarter 1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09:00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to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10:30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Opening of the meeting (AI 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Agenda and Chairman's notes (AI 2)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Report from previous meetings (AI 3)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Incoming LSs (AI 4.1)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Rel-16 Corrections (AI 9) - </a:t>
                      </a:r>
                      <a:r>
                        <a:rPr lang="en-US" sz="900" dirty="0" err="1">
                          <a:effectLst/>
                        </a:rPr>
                        <a:t>eCAPIF</a:t>
                      </a:r>
                      <a:r>
                        <a:rPr lang="en-US" sz="900" dirty="0">
                          <a:effectLst/>
                        </a:rPr>
                        <a:t>/V2XAPP/SEAL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eMCData3 (AI 10.3)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Revisions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8-9: Drafting session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9:00-10:30: Rel-17 EDGEAPP (AI 10.4)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Outgoing LSs (AI 4.2)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Revisions Rel-16 Work Items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Revisions all AIs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Creation of UPDATE04 folder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(LAST UPDATE FOLDER)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107307467"/>
                  </a:ext>
                </a:extLst>
              </a:tr>
              <a:tr h="910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effectLst/>
                        </a:rPr>
                        <a:t>Quarter 2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11:00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12:30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Rel-16 Corrections (AI 9) - eCAPIF/V2XAPP/SEAL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FS_eV2XAPP  (AI 11.6)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>
                          <a:effectLst/>
                        </a:rPr>
                        <a:t>Parallel Track I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TEI17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(AI 10.5)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FS_eV2XAPP  (AI 11.6)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FS_5GMARCH (AI 11.7)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Revisions Studies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Revisions all AIs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2902678076"/>
                  </a:ext>
                </a:extLst>
              </a:tr>
              <a:tr h="147526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Lunch break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882298"/>
                  </a:ext>
                </a:extLst>
              </a:tr>
              <a:tr h="129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effectLst/>
                        </a:rPr>
                        <a:t>Quarter 3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14:00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15:30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eMONASTERY2 (AI 10.1)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FS_EDGEAPP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(AI 11.5)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>
                          <a:effectLst/>
                        </a:rPr>
                        <a:t>Parallel Track I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Studies - FS_MCOver5GS (AI 11.1)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– FS_FFAPP (AI 11.3)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Creation of UPDATE02 folder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Revisions Studies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Work Plan review (AI 13)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Future meetings (AI 14)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AOB (AI 15)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1768289294"/>
                  </a:ext>
                </a:extLst>
              </a:tr>
              <a:tr h="1033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effectLst/>
                        </a:rPr>
                        <a:t>Quarter 4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16:00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17:30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eMONASTERY2 (AI 10.1)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FS_MCOver5GS (AI 11.1)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FS_UASAPP (AI 11.4)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Revisions Rel-17 Work Items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Meeting will close at the latest by 16:00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extLst>
                  <a:ext uri="{0D108BD9-81ED-4DB2-BD59-A6C34878D82A}">
                    <a16:rowId xmlns:a16="http://schemas.microsoft.com/office/drawing/2014/main" xmlns="" val="1264892700"/>
                  </a:ext>
                </a:extLst>
              </a:tr>
              <a:tr h="1156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effectLst/>
                        </a:rPr>
                        <a:t>Quarter 5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18:00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19:30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>
                          <a:effectLst/>
                        </a:rPr>
                        <a:t>Parallel Track I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Rel-17 MCIOPS (AI 10.2)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 FS_ </a:t>
                      </a:r>
                      <a:r>
                        <a:rPr lang="en-US" sz="900" dirty="0" err="1">
                          <a:effectLst/>
                        </a:rPr>
                        <a:t>enhMCLoc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(AI 11.2)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Studies -FS_MC5MBS 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(AI 11.8)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u="sng" dirty="0">
                          <a:effectLst/>
                        </a:rPr>
                        <a:t>Parallel Track II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Rel-17 EDGEAPP (AI 10.4)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Future work / New WIDs (AI 12)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Creation of UPDATE01 folder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Revisions Rel-17 Work Items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Creation of UPDATE03 folder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extLst>
                  <a:ext uri="{0D108BD9-81ED-4DB2-BD59-A6C34878D82A}">
                    <a16:rowId xmlns:a16="http://schemas.microsoft.com/office/drawing/2014/main" xmlns="" val="1358435306"/>
                  </a:ext>
                </a:extLst>
              </a:tr>
              <a:tr h="168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Placeholder for drafting session(s)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extLst>
                  <a:ext uri="{0D108BD9-81ED-4DB2-BD59-A6C34878D82A}">
                    <a16:rowId xmlns:a16="http://schemas.microsoft.com/office/drawing/2014/main" xmlns="" val="372476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35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8656E-E451-4B75-B9F5-9C0201D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Rel-18 Work Planning (S6-212437)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B8000C-D065-4606-93EC-6149E6F8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24" y="1651504"/>
            <a:ext cx="11151351" cy="4989680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Step 1</a:t>
            </a:r>
            <a:r>
              <a:rPr lang="en-GB" dirty="0"/>
              <a:t>: SA6 leadership to prepare the available TUs in Rel-18 based on the agreed meeting schedule and the template for Rapporteur inputs. The TUs will be based on regular F2F meetings (</a:t>
            </a:r>
            <a:r>
              <a:rPr lang="en-GB" b="1" dirty="0"/>
              <a:t>Deadline: Oct 22</a:t>
            </a:r>
            <a:r>
              <a:rPr lang="en-GB" b="1" baseline="30000" dirty="0"/>
              <a:t>nd</a:t>
            </a:r>
            <a:r>
              <a:rPr lang="en-GB" b="1" dirty="0"/>
              <a:t>, Friday</a:t>
            </a:r>
            <a:r>
              <a:rPr lang="en-GB" dirty="0"/>
              <a:t>) </a:t>
            </a:r>
            <a:endParaRPr lang="en-IN" dirty="0"/>
          </a:p>
          <a:p>
            <a:pPr lvl="0"/>
            <a:r>
              <a:rPr lang="en-GB" b="1" dirty="0"/>
              <a:t>Step 2</a:t>
            </a:r>
            <a:r>
              <a:rPr lang="en-GB" dirty="0"/>
              <a:t>: Rapporteurs to provide estimates of TUs for the proposed WID/SID objectives based on the provided template (</a:t>
            </a:r>
            <a:r>
              <a:rPr lang="en-GB" b="1" dirty="0"/>
              <a:t>Deadline: Oct 27</a:t>
            </a:r>
            <a:r>
              <a:rPr lang="en-GB" b="1" baseline="30000" dirty="0"/>
              <a:t>th</a:t>
            </a:r>
            <a:r>
              <a:rPr lang="en-GB" b="1" dirty="0"/>
              <a:t>, Wed</a:t>
            </a:r>
            <a:r>
              <a:rPr lang="en-GB" dirty="0"/>
              <a:t>)</a:t>
            </a:r>
            <a:endParaRPr lang="en-IN" dirty="0"/>
          </a:p>
          <a:p>
            <a:pPr lvl="0"/>
            <a:r>
              <a:rPr lang="en-GB" b="1" dirty="0"/>
              <a:t>Step 3</a:t>
            </a:r>
            <a:r>
              <a:rPr lang="en-GB" dirty="0"/>
              <a:t>: SA6 leadership to provide the aggregated summary of inputs (</a:t>
            </a:r>
            <a:r>
              <a:rPr lang="en-GB" b="1" dirty="0"/>
              <a:t>Deadline: Oct 29</a:t>
            </a:r>
            <a:r>
              <a:rPr lang="en-GB" b="1" baseline="30000" dirty="0"/>
              <a:t>th</a:t>
            </a:r>
            <a:r>
              <a:rPr lang="en-GB" b="1" dirty="0"/>
              <a:t>, Friday</a:t>
            </a:r>
            <a:r>
              <a:rPr lang="en-GB" dirty="0"/>
              <a:t>)</a:t>
            </a:r>
            <a:endParaRPr lang="en-IN" dirty="0"/>
          </a:p>
          <a:p>
            <a:pPr lvl="0"/>
            <a:r>
              <a:rPr lang="en-GB" b="1" dirty="0"/>
              <a:t>Step 4</a:t>
            </a:r>
            <a:r>
              <a:rPr lang="en-GB" dirty="0"/>
              <a:t>: SA6 to review the aggregated summary provided by the leadership over an informal conference call (</a:t>
            </a:r>
            <a:r>
              <a:rPr lang="en-GB" b="1" dirty="0"/>
              <a:t>Deadline: Nov 8</a:t>
            </a:r>
            <a:r>
              <a:rPr lang="en-GB" b="1" baseline="30000" dirty="0"/>
              <a:t>th</a:t>
            </a:r>
            <a:r>
              <a:rPr lang="en-GB" b="1" dirty="0"/>
              <a:t>, Monday</a:t>
            </a:r>
            <a:r>
              <a:rPr lang="en-GB" dirty="0"/>
              <a:t>)</a:t>
            </a:r>
            <a:endParaRPr lang="en-IN" dirty="0"/>
          </a:p>
          <a:p>
            <a:pPr lvl="0"/>
            <a:r>
              <a:rPr lang="en-GB" b="1" dirty="0"/>
              <a:t>Step 5</a:t>
            </a:r>
            <a:r>
              <a:rPr lang="en-GB" dirty="0"/>
              <a:t>: SA6 to endorse the workload assessment summary during SA6#46-e meeting.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3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8656E-E451-4B75-B9F5-9C0201D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Time Unit (TU)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B8000C-D065-4606-93EC-6149E6F8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24" y="1651504"/>
            <a:ext cx="11151351" cy="498968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A “quarter” is a meeting block at a F2F meeting</a:t>
            </a:r>
          </a:p>
          <a:p>
            <a:pPr lvl="1"/>
            <a:r>
              <a:rPr lang="en-US" dirty="0"/>
              <a:t>There are 4 quarters in a normal meeting day</a:t>
            </a:r>
          </a:p>
          <a:p>
            <a:pPr lvl="1"/>
            <a:r>
              <a:rPr lang="en-US" dirty="0"/>
              <a:t>Each quarter has a duration of 1.5 </a:t>
            </a:r>
            <a:r>
              <a:rPr lang="en-US" dirty="0" smtClean="0"/>
              <a:t>hours</a:t>
            </a:r>
          </a:p>
          <a:p>
            <a:pPr lvl="1"/>
            <a:r>
              <a:rPr lang="en-US" dirty="0"/>
              <a:t>On average SA6 handles 8-9 </a:t>
            </a:r>
            <a:r>
              <a:rPr lang="en-US" dirty="0" err="1"/>
              <a:t>Tdocs</a:t>
            </a:r>
            <a:r>
              <a:rPr lang="en-US" dirty="0"/>
              <a:t> per quarter</a:t>
            </a:r>
          </a:p>
          <a:p>
            <a:r>
              <a:rPr lang="en-US" sz="2600" dirty="0"/>
              <a:t>We have had additional quarters in a day by meeting before or after the normal day, but very rarely did we exceed 5 quarters in a day</a:t>
            </a:r>
          </a:p>
          <a:p>
            <a:r>
              <a:rPr lang="en-US" sz="2600" dirty="0"/>
              <a:t>During a normal meeting, we have had parallel sessions for up to 9</a:t>
            </a:r>
            <a:r>
              <a:rPr lang="en-US" sz="2600" dirty="0" smtClean="0"/>
              <a:t> quarters, this can be extend to 12 quarters i.e. Monday Q3 – Wednesday Q4 (see next slide)</a:t>
            </a:r>
            <a:endParaRPr lang="en-US" sz="2200" dirty="0"/>
          </a:p>
          <a:p>
            <a:r>
              <a:rPr lang="en-US" b="1" dirty="0"/>
              <a:t>A TU is a quarter dedicated to study or work items</a:t>
            </a:r>
          </a:p>
          <a:p>
            <a:pPr lvl="1"/>
            <a:r>
              <a:rPr lang="en-US" dirty="0"/>
              <a:t>Those quarters not dedicated to study or work items (e.g. LSs) are not counted as TUs</a:t>
            </a:r>
          </a:p>
          <a:p>
            <a:pPr lvl="1"/>
            <a:r>
              <a:rPr lang="en-US" dirty="0"/>
              <a:t>Quarters dedicated to revisions are not counted as </a:t>
            </a:r>
            <a:r>
              <a:rPr lang="en-US" dirty="0" smtClean="0"/>
              <a:t>TUs e.g. plenary sessions, handling revisions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E347A-DB7A-44E2-BBB0-DF8C41B5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62" y="192822"/>
            <a:ext cx="11481932" cy="6544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Expected SA6 meeting schedule (after F2F resumption)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22B8D44-50B3-4025-86DE-370FBFF2F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40501"/>
              </p:ext>
            </p:extLst>
          </p:nvPr>
        </p:nvGraphicFramePr>
        <p:xfrm>
          <a:off x="208953" y="781253"/>
          <a:ext cx="11788522" cy="5877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395">
                  <a:extLst>
                    <a:ext uri="{9D8B030D-6E8A-4147-A177-3AD203B41FA5}">
                      <a16:colId xmlns:a16="http://schemas.microsoft.com/office/drawing/2014/main" xmlns="" val="2488895006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1215703596"/>
                    </a:ext>
                  </a:extLst>
                </a:gridCol>
                <a:gridCol w="1103153">
                  <a:extLst>
                    <a:ext uri="{9D8B030D-6E8A-4147-A177-3AD203B41FA5}">
                      <a16:colId xmlns:a16="http://schemas.microsoft.com/office/drawing/2014/main" xmlns="" val="1016381796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2392020504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2347522335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1357122578"/>
                    </a:ext>
                  </a:extLst>
                </a:gridCol>
                <a:gridCol w="1102442">
                  <a:extLst>
                    <a:ext uri="{9D8B030D-6E8A-4147-A177-3AD203B41FA5}">
                      <a16:colId xmlns:a16="http://schemas.microsoft.com/office/drawing/2014/main" xmlns="" val="3040926712"/>
                    </a:ext>
                  </a:extLst>
                </a:gridCol>
                <a:gridCol w="2204882">
                  <a:extLst>
                    <a:ext uri="{9D8B030D-6E8A-4147-A177-3AD203B41FA5}">
                      <a16:colId xmlns:a16="http://schemas.microsoft.com/office/drawing/2014/main" xmlns="" val="185866878"/>
                    </a:ext>
                  </a:extLst>
                </a:gridCol>
                <a:gridCol w="2204882">
                  <a:extLst>
                    <a:ext uri="{9D8B030D-6E8A-4147-A177-3AD203B41FA5}">
                      <a16:colId xmlns:a16="http://schemas.microsoft.com/office/drawing/2014/main" xmlns="" val="789322425"/>
                    </a:ext>
                  </a:extLst>
                </a:gridCol>
              </a:tblGrid>
              <a:tr h="364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Monday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1100" dirty="0">
                          <a:effectLst/>
                        </a:rPr>
                        <a:t>Tuesday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1100" dirty="0">
                          <a:effectLst/>
                        </a:rPr>
                        <a:t>Wednesday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1100" dirty="0">
                          <a:effectLst/>
                        </a:rPr>
                        <a:t>Thursday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1100" dirty="0">
                          <a:effectLst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2227563270"/>
                  </a:ext>
                </a:extLst>
              </a:tr>
              <a:tr h="168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Meeting will start at 9:00 local time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1225" algn="l"/>
                          <a:tab pos="1295400" algn="l"/>
                          <a:tab pos="1600200" algn="l"/>
                          <a:tab pos="4572000" algn="l"/>
                        </a:tabLst>
                      </a:pPr>
                      <a:r>
                        <a:rPr lang="en-US" sz="1100" dirty="0">
                          <a:effectLst/>
                        </a:rPr>
                        <a:t>Placeholder for early start or drafting sessions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7881985"/>
                  </a:ext>
                </a:extLst>
              </a:tr>
              <a:tr h="925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Quarter 1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09:00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to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10:30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(Agenda, Reports, LSs, early discussion papers, Future work, FASMOs, etc.)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107307467"/>
                  </a:ext>
                </a:extLst>
              </a:tr>
              <a:tr h="789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Quarter 2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11:00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12:30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(Agenda, Reports, LSs, early discussion papers, Future work, FASMOs, etc.)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2902678076"/>
                  </a:ext>
                </a:extLst>
              </a:tr>
              <a:tr h="183864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Lunch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break (12:30 – 14:00)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882298"/>
                  </a:ext>
                </a:extLst>
              </a:tr>
              <a:tr h="1038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Quarter 3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14:00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15:30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(Work plan review, Future meetings, AOB)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1768289294"/>
                  </a:ext>
                </a:extLst>
              </a:tr>
              <a:tr h="9438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Quarter 4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16:00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17:30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Meeting will close at the latest by 16:00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1264892700"/>
                  </a:ext>
                </a:extLst>
              </a:tr>
              <a:tr h="10120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Quarter 5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</a:rPr>
                        <a:t>18:00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19:30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  <a:endParaRPr lang="en-US" sz="1100" dirty="0" smtClean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</a:t>
                      </a:r>
                      <a:endParaRPr lang="en-US" sz="1100" dirty="0">
                        <a:effectLst/>
                      </a:endParaRP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u="sng" dirty="0">
                          <a:effectLst/>
                        </a:rPr>
                        <a:t>Parallel Track </a:t>
                      </a:r>
                      <a:r>
                        <a:rPr lang="en-US" sz="1100" u="sng" dirty="0" smtClean="0">
                          <a:effectLst/>
                        </a:rPr>
                        <a:t>II</a:t>
                      </a:r>
                    </a:p>
                  </a:txBody>
                  <a:tcPr marL="34362" marR="34362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(Future work, Outgoing LSs)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plenary session (Revisions)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extLst>
                  <a:ext uri="{0D108BD9-81ED-4DB2-BD59-A6C34878D82A}">
                    <a16:rowId xmlns:a16="http://schemas.microsoft.com/office/drawing/2014/main" xmlns="" val="1358435306"/>
                  </a:ext>
                </a:extLst>
              </a:tr>
              <a:tr h="168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Placeholder for drafting session(s)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34362" marR="34362" marT="0" marB="0"/>
                </a:tc>
                <a:extLst>
                  <a:ext uri="{0D108BD9-81ED-4DB2-BD59-A6C34878D82A}">
                    <a16:rowId xmlns:a16="http://schemas.microsoft.com/office/drawing/2014/main" xmlns="" val="372476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2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8656E-E451-4B75-B9F5-9C0201D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TUs in Rel-18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B8000C-D065-4606-93EC-6149E6F8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286"/>
            <a:ext cx="10766196" cy="5250312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</a:t>
            </a:r>
            <a:r>
              <a:rPr lang="en-US" dirty="0" smtClean="0"/>
              <a:t>12 </a:t>
            </a:r>
            <a:r>
              <a:rPr lang="en-US" dirty="0"/>
              <a:t>quarters that count as TUs in the </a:t>
            </a:r>
            <a:r>
              <a:rPr lang="en-US" dirty="0" smtClean="0"/>
              <a:t>Parallel </a:t>
            </a:r>
            <a:r>
              <a:rPr lang="en-US" dirty="0"/>
              <a:t>T</a:t>
            </a:r>
            <a:r>
              <a:rPr lang="en-US" dirty="0" smtClean="0"/>
              <a:t>rack I and 12 </a:t>
            </a:r>
            <a:r>
              <a:rPr lang="en-US" dirty="0"/>
              <a:t>quarters that count as TUs in the </a:t>
            </a:r>
            <a:r>
              <a:rPr lang="en-US" dirty="0" smtClean="0"/>
              <a:t>Parallel </a:t>
            </a:r>
            <a:r>
              <a:rPr lang="en-US" dirty="0"/>
              <a:t>T</a:t>
            </a:r>
            <a:r>
              <a:rPr lang="en-US" dirty="0" smtClean="0"/>
              <a:t>rack 2 for </a:t>
            </a:r>
            <a:r>
              <a:rPr lang="en-US" dirty="0"/>
              <a:t>a total of </a:t>
            </a:r>
            <a:r>
              <a:rPr lang="en-US" b="1" dirty="0" smtClean="0"/>
              <a:t>24 </a:t>
            </a:r>
            <a:r>
              <a:rPr lang="en-US" b="1" dirty="0"/>
              <a:t>TUs per F2F meeting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Assuming </a:t>
            </a:r>
            <a:r>
              <a:rPr lang="en-US" dirty="0"/>
              <a:t>that all BIS meetings are held, there are 10 </a:t>
            </a:r>
            <a:r>
              <a:rPr lang="en-US" dirty="0" smtClean="0"/>
              <a:t>meetings </a:t>
            </a:r>
            <a:r>
              <a:rPr lang="en-US" dirty="0"/>
              <a:t>left in Rel-18</a:t>
            </a:r>
          </a:p>
          <a:p>
            <a:r>
              <a:rPr lang="en-US" dirty="0"/>
              <a:t>That gives a total of </a:t>
            </a:r>
            <a:r>
              <a:rPr lang="en-US" b="1" dirty="0" smtClean="0"/>
              <a:t>240 </a:t>
            </a:r>
            <a:r>
              <a:rPr lang="en-US" b="1" dirty="0"/>
              <a:t>TUs</a:t>
            </a:r>
            <a:r>
              <a:rPr lang="en-US" dirty="0"/>
              <a:t> for all study and work items in </a:t>
            </a:r>
            <a:r>
              <a:rPr lang="en-US" dirty="0" smtClean="0"/>
              <a:t>Rel-18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F5D5DD3-66F4-427B-8D25-E1E71217F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82479"/>
              </p:ext>
            </p:extLst>
          </p:nvPr>
        </p:nvGraphicFramePr>
        <p:xfrm>
          <a:off x="1431356" y="2313558"/>
          <a:ext cx="8718791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349">
                  <a:extLst>
                    <a:ext uri="{9D8B030D-6E8A-4147-A177-3AD203B41FA5}">
                      <a16:colId xmlns:a16="http://schemas.microsoft.com/office/drawing/2014/main" xmlns="" val="2063798098"/>
                    </a:ext>
                  </a:extLst>
                </a:gridCol>
                <a:gridCol w="2982063">
                  <a:extLst>
                    <a:ext uri="{9D8B030D-6E8A-4147-A177-3AD203B41FA5}">
                      <a16:colId xmlns:a16="http://schemas.microsoft.com/office/drawing/2014/main" xmlns="" val="1473672393"/>
                    </a:ext>
                  </a:extLst>
                </a:gridCol>
                <a:gridCol w="4130379">
                  <a:extLst>
                    <a:ext uri="{9D8B030D-6E8A-4147-A177-3AD203B41FA5}">
                      <a16:colId xmlns:a16="http://schemas.microsoft.com/office/drawing/2014/main" xmlns="" val="2953572313"/>
                    </a:ext>
                  </a:extLst>
                </a:gridCol>
              </a:tblGrid>
              <a:tr h="18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Meeting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Date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Location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881889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8655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SA6#46-e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15 – 23 November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Online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08123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862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SA6#47-e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14 – </a:t>
                      </a:r>
                      <a:r>
                        <a:rPr lang="en-GB" sz="1400" dirty="0" smtClean="0">
                          <a:effectLst/>
                        </a:rPr>
                        <a:t>22 </a:t>
                      </a:r>
                      <a:r>
                        <a:rPr lang="en-GB" sz="1400" dirty="0">
                          <a:effectLst/>
                        </a:rPr>
                        <a:t>February 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3117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SA6#48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04 – 08 April 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North America,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367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16 – 20 May 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Asia,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8356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SA6#49-BIS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27 June – 01 July 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[Only, if needed]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22728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22 – 26 August 2022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Europe,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7531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SA6#51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10 – 14 October 2022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Asia,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3115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SA6#52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14 – 18 November 2022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North America,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151473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37460" algn="l"/>
                          <a:tab pos="3352165" algn="ctr"/>
                        </a:tabLst>
                      </a:pPr>
                      <a:r>
                        <a:rPr lang="en-GB" sz="1400" dirty="0">
                          <a:effectLst/>
                        </a:rPr>
                        <a:t>		2023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8394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SA6#52-BIS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16 – 20 January 2023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[Only, if needed]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9357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SA6#53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</a:rPr>
                        <a:t>27 Feb – 03 Mar 2023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</a:rPr>
                        <a:t>Europe, Location, TBC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4204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8656E-E451-4B75-B9F5-9C0201D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 Estimate per Study / Work Item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DCA45E7-4FB7-4DF4-A1BA-C485DE2E9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962411"/>
              </p:ext>
            </p:extLst>
          </p:nvPr>
        </p:nvGraphicFramePr>
        <p:xfrm>
          <a:off x="118337" y="2345860"/>
          <a:ext cx="11358797" cy="406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483">
                  <a:extLst>
                    <a:ext uri="{9D8B030D-6E8A-4147-A177-3AD203B41FA5}">
                      <a16:colId xmlns:a16="http://schemas.microsoft.com/office/drawing/2014/main" xmlns="" val="2297641606"/>
                    </a:ext>
                  </a:extLst>
                </a:gridCol>
                <a:gridCol w="1210081">
                  <a:extLst>
                    <a:ext uri="{9D8B030D-6E8A-4147-A177-3AD203B41FA5}">
                      <a16:colId xmlns:a16="http://schemas.microsoft.com/office/drawing/2014/main" xmlns="" val="2119489261"/>
                    </a:ext>
                  </a:extLst>
                </a:gridCol>
                <a:gridCol w="787138">
                  <a:extLst>
                    <a:ext uri="{9D8B030D-6E8A-4147-A177-3AD203B41FA5}">
                      <a16:colId xmlns:a16="http://schemas.microsoft.com/office/drawing/2014/main" xmlns="" val="170569289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xmlns="" val="3691763442"/>
                    </a:ext>
                  </a:extLst>
                </a:gridCol>
                <a:gridCol w="777711">
                  <a:extLst>
                    <a:ext uri="{9D8B030D-6E8A-4147-A177-3AD203B41FA5}">
                      <a16:colId xmlns:a16="http://schemas.microsoft.com/office/drawing/2014/main" xmlns="" val="457147555"/>
                    </a:ext>
                  </a:extLst>
                </a:gridCol>
                <a:gridCol w="787138">
                  <a:extLst>
                    <a:ext uri="{9D8B030D-6E8A-4147-A177-3AD203B41FA5}">
                      <a16:colId xmlns:a16="http://schemas.microsoft.com/office/drawing/2014/main" xmlns="" val="3300215894"/>
                    </a:ext>
                  </a:extLst>
                </a:gridCol>
                <a:gridCol w="843699">
                  <a:extLst>
                    <a:ext uri="{9D8B030D-6E8A-4147-A177-3AD203B41FA5}">
                      <a16:colId xmlns:a16="http://schemas.microsoft.com/office/drawing/2014/main" xmlns="" val="3127159607"/>
                    </a:ext>
                  </a:extLst>
                </a:gridCol>
                <a:gridCol w="742509">
                  <a:extLst>
                    <a:ext uri="{9D8B030D-6E8A-4147-A177-3AD203B41FA5}">
                      <a16:colId xmlns:a16="http://schemas.microsoft.com/office/drawing/2014/main" xmlns="" val="2408622213"/>
                    </a:ext>
                  </a:extLst>
                </a:gridCol>
                <a:gridCol w="765781">
                  <a:extLst>
                    <a:ext uri="{9D8B030D-6E8A-4147-A177-3AD203B41FA5}">
                      <a16:colId xmlns:a16="http://schemas.microsoft.com/office/drawing/2014/main" xmlns="" val="3138387062"/>
                    </a:ext>
                  </a:extLst>
                </a:gridCol>
                <a:gridCol w="758857">
                  <a:extLst>
                    <a:ext uri="{9D8B030D-6E8A-4147-A177-3AD203B41FA5}">
                      <a16:colId xmlns:a16="http://schemas.microsoft.com/office/drawing/2014/main" xmlns="" val="2923608516"/>
                    </a:ext>
                  </a:extLst>
                </a:gridCol>
                <a:gridCol w="837618">
                  <a:extLst>
                    <a:ext uri="{9D8B030D-6E8A-4147-A177-3AD203B41FA5}">
                      <a16:colId xmlns:a16="http://schemas.microsoft.com/office/drawing/2014/main" xmlns="" val="448347500"/>
                    </a:ext>
                  </a:extLst>
                </a:gridCol>
                <a:gridCol w="778395">
                  <a:extLst>
                    <a:ext uri="{9D8B030D-6E8A-4147-A177-3AD203B41FA5}">
                      <a16:colId xmlns:a16="http://schemas.microsoft.com/office/drawing/2014/main" xmlns="" val="2151588066"/>
                    </a:ext>
                  </a:extLst>
                </a:gridCol>
                <a:gridCol w="7783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SID/WID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r>
                        <a:rPr lang="en-US" sz="1400" baseline="0" dirty="0" smtClean="0"/>
                        <a:t> d</a:t>
                      </a:r>
                      <a:r>
                        <a:rPr lang="en-US" sz="1400" dirty="0" smtClean="0"/>
                        <a:t>ependencies (</a:t>
                      </a:r>
                      <a:r>
                        <a:rPr lang="en-US" sz="1200" dirty="0" smtClean="0"/>
                        <a:t>on other WG</a:t>
                      </a:r>
                      <a:r>
                        <a:rPr lang="en-US" sz="1400" dirty="0" smtClean="0"/>
                        <a:t>)*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SA6#46-e </a:t>
                      </a:r>
                      <a:r>
                        <a:rPr lang="en-US" sz="1400" dirty="0"/>
                        <a:t>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SA6#47-e </a:t>
                      </a:r>
                      <a:r>
                        <a:rPr lang="en-US" sz="1400" dirty="0"/>
                        <a:t>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SA6#48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SA6#49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SA6#49-BIS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SA6#50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SA6#51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SA6#52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SA6#52-BIS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SA6#53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38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FS_eEDGEAPP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4 (SID)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(SID)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(SID)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(SID)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(WID)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(WID)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(WID)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(WID)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(WID)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(WID)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40</a:t>
                      </a:r>
                      <a:r>
                        <a:rPr lang="en-US" sz="1400" b="1" baseline="0" dirty="0" smtClean="0"/>
                        <a:t> TUs</a:t>
                      </a:r>
                      <a:endParaRPr lang="en-US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37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FS_eUASAPP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7330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FS_eV2XAPP2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3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FS_SEALDD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052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FFAPP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8882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eSEAL2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3764438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r>
                        <a:rPr lang="en-US" sz="1400" dirty="0"/>
                        <a:t>FS_ADAES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492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FS_GRIDAPP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0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FS_SFCEDN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168964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C58AEFBF-33A1-470B-970D-B83B146E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91" y="1525585"/>
            <a:ext cx="10826564" cy="779651"/>
          </a:xfrm>
        </p:spPr>
        <p:txBody>
          <a:bodyPr>
            <a:normAutofit/>
          </a:bodyPr>
          <a:lstStyle/>
          <a:p>
            <a:r>
              <a:rPr lang="en-US" sz="2400" dirty="0"/>
              <a:t>Rapporteurs to fill estimated TUs for each meeting for each study / work item</a:t>
            </a:r>
          </a:p>
          <a:p>
            <a:pPr lvl="1"/>
            <a:r>
              <a:rPr lang="en-US" sz="2000" dirty="0"/>
              <a:t>If a </a:t>
            </a:r>
            <a:r>
              <a:rPr lang="en-US" sz="2000" dirty="0" smtClean="0"/>
              <a:t>follow-up WID (to </a:t>
            </a:r>
            <a:r>
              <a:rPr lang="en-US" sz="2000" dirty="0"/>
              <a:t>a Rel-18 SID) is expected in Rel-18, that should be included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337" y="6414940"/>
            <a:ext cx="1159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List any strong dependencies on other WGs, if it has impacts our schedule e.g. if SA6 work needs to be planned based on output from the other WGs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20295961">
            <a:off x="3153209" y="4942868"/>
            <a:ext cx="4773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Example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6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8656E-E451-4B75-B9F5-9C0201D1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365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TU Estimate per Study / Work Item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DCA45E7-4FB7-4DF4-A1BA-C485DE2E9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8911"/>
              </p:ext>
            </p:extLst>
          </p:nvPr>
        </p:nvGraphicFramePr>
        <p:xfrm>
          <a:off x="118337" y="1853967"/>
          <a:ext cx="11358796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483">
                  <a:extLst>
                    <a:ext uri="{9D8B030D-6E8A-4147-A177-3AD203B41FA5}">
                      <a16:colId xmlns:a16="http://schemas.microsoft.com/office/drawing/2014/main" xmlns="" val="2297641606"/>
                    </a:ext>
                  </a:extLst>
                </a:gridCol>
                <a:gridCol w="1210081">
                  <a:extLst>
                    <a:ext uri="{9D8B030D-6E8A-4147-A177-3AD203B41FA5}">
                      <a16:colId xmlns:a16="http://schemas.microsoft.com/office/drawing/2014/main" xmlns="" val="2119489261"/>
                    </a:ext>
                  </a:extLst>
                </a:gridCol>
                <a:gridCol w="787138">
                  <a:extLst>
                    <a:ext uri="{9D8B030D-6E8A-4147-A177-3AD203B41FA5}">
                      <a16:colId xmlns:a16="http://schemas.microsoft.com/office/drawing/2014/main" xmlns="" val="170569289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xmlns="" val="3691763442"/>
                    </a:ext>
                  </a:extLst>
                </a:gridCol>
                <a:gridCol w="777711">
                  <a:extLst>
                    <a:ext uri="{9D8B030D-6E8A-4147-A177-3AD203B41FA5}">
                      <a16:colId xmlns:a16="http://schemas.microsoft.com/office/drawing/2014/main" xmlns="" val="457147555"/>
                    </a:ext>
                  </a:extLst>
                </a:gridCol>
                <a:gridCol w="787138">
                  <a:extLst>
                    <a:ext uri="{9D8B030D-6E8A-4147-A177-3AD203B41FA5}">
                      <a16:colId xmlns:a16="http://schemas.microsoft.com/office/drawing/2014/main" xmlns="" val="3300215894"/>
                    </a:ext>
                  </a:extLst>
                </a:gridCol>
                <a:gridCol w="843699">
                  <a:extLst>
                    <a:ext uri="{9D8B030D-6E8A-4147-A177-3AD203B41FA5}">
                      <a16:colId xmlns:a16="http://schemas.microsoft.com/office/drawing/2014/main" xmlns="" val="3127159607"/>
                    </a:ext>
                  </a:extLst>
                </a:gridCol>
                <a:gridCol w="744718">
                  <a:extLst>
                    <a:ext uri="{9D8B030D-6E8A-4147-A177-3AD203B41FA5}">
                      <a16:colId xmlns:a16="http://schemas.microsoft.com/office/drawing/2014/main" xmlns="" val="2408622213"/>
                    </a:ext>
                  </a:extLst>
                </a:gridCol>
                <a:gridCol w="763571">
                  <a:extLst>
                    <a:ext uri="{9D8B030D-6E8A-4147-A177-3AD203B41FA5}">
                      <a16:colId xmlns:a16="http://schemas.microsoft.com/office/drawing/2014/main" xmlns="" val="3138387062"/>
                    </a:ext>
                  </a:extLst>
                </a:gridCol>
                <a:gridCol w="758857">
                  <a:extLst>
                    <a:ext uri="{9D8B030D-6E8A-4147-A177-3AD203B41FA5}">
                      <a16:colId xmlns:a16="http://schemas.microsoft.com/office/drawing/2014/main" xmlns="" val="2923608516"/>
                    </a:ext>
                  </a:extLst>
                </a:gridCol>
                <a:gridCol w="837618">
                  <a:extLst>
                    <a:ext uri="{9D8B030D-6E8A-4147-A177-3AD203B41FA5}">
                      <a16:colId xmlns:a16="http://schemas.microsoft.com/office/drawing/2014/main" xmlns="" val="448347500"/>
                    </a:ext>
                  </a:extLst>
                </a:gridCol>
                <a:gridCol w="778395">
                  <a:extLst>
                    <a:ext uri="{9D8B030D-6E8A-4147-A177-3AD203B41FA5}">
                      <a16:colId xmlns:a16="http://schemas.microsoft.com/office/drawing/2014/main" xmlns="" val="2151588066"/>
                    </a:ext>
                  </a:extLst>
                </a:gridCol>
                <a:gridCol w="7783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SID/WID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r>
                        <a:rPr lang="en-US" sz="1400" baseline="0" dirty="0" smtClean="0"/>
                        <a:t> d</a:t>
                      </a:r>
                      <a:r>
                        <a:rPr lang="en-US" sz="1400" dirty="0" smtClean="0"/>
                        <a:t>ependencies (</a:t>
                      </a:r>
                      <a:r>
                        <a:rPr lang="en-US" sz="1200" dirty="0" smtClean="0"/>
                        <a:t>on other WG</a:t>
                      </a:r>
                      <a:r>
                        <a:rPr lang="en-US" sz="1400" dirty="0" smtClean="0"/>
                        <a:t>)*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SA6#46 </a:t>
                      </a:r>
                      <a:r>
                        <a:rPr lang="en-US" sz="1400" dirty="0"/>
                        <a:t>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SA6#47 </a:t>
                      </a:r>
                      <a:r>
                        <a:rPr lang="en-US" sz="1400" dirty="0"/>
                        <a:t>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SA6#48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SA6#49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SA6#49-BIS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SA6#50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SA6#51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SA6#52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SA6#52-BIS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SA6#53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38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FS_MCOver5GS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7</a:t>
                      </a:r>
                      <a:r>
                        <a:rPr lang="en-US" sz="1400" b="1" smtClean="0"/>
                        <a:t> </a:t>
                      </a:r>
                      <a:r>
                        <a:rPr lang="en-US" sz="1400" b="1" dirty="0" smtClean="0"/>
                        <a:t>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37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MCOver5MBS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7330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MCOver5GProSe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3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MCGWUE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052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enh4MCPTT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FS_IRail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8882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FS_NSCALE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3764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FS_SNAAPP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492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FS_ACE_IOT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0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FS_5GFLS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168964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C58AEFBF-33A1-470B-970D-B83B146E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16" y="1074316"/>
            <a:ext cx="10826564" cy="779651"/>
          </a:xfrm>
        </p:spPr>
        <p:txBody>
          <a:bodyPr>
            <a:normAutofit/>
          </a:bodyPr>
          <a:lstStyle/>
          <a:p>
            <a:r>
              <a:rPr lang="en-US" sz="2400" dirty="0"/>
              <a:t>Rapporteurs to fill estimated TUs for each meeting for each study / work item</a:t>
            </a:r>
          </a:p>
          <a:p>
            <a:pPr lvl="1"/>
            <a:r>
              <a:rPr lang="en-US" sz="2000" dirty="0"/>
              <a:t>If a </a:t>
            </a:r>
            <a:r>
              <a:rPr lang="en-US" sz="2000" dirty="0" smtClean="0"/>
              <a:t>follow-up WID (to </a:t>
            </a:r>
            <a:r>
              <a:rPr lang="en-US" sz="2000" dirty="0"/>
              <a:t>a Rel-18 SID) is expected in Rel-18, that should be included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337" y="6414940"/>
            <a:ext cx="1159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List any strong dependencies on other WGs, if it has impacts our schedule e.g. if SA6 work needs to be planned based on output from the other WGs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20295961">
            <a:off x="3351171" y="3749260"/>
            <a:ext cx="4773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Example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8656E-E451-4B75-B9F5-9C0201D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Action(s)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B8000C-D065-4606-93EC-6149E6F8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24" y="1651504"/>
            <a:ext cx="11151351" cy="4989680"/>
          </a:xfrm>
        </p:spPr>
        <p:txBody>
          <a:bodyPr>
            <a:normAutofit/>
          </a:bodyPr>
          <a:lstStyle/>
          <a:p>
            <a:r>
              <a:rPr lang="en-US" dirty="0"/>
              <a:t>Rapporteurs to fill the TU estimates as per the slides 6/7 for your respective WID/SIDs (and follow-up WIDs)</a:t>
            </a:r>
            <a:endParaRPr lang="en-US" dirty="0" smtClean="0"/>
          </a:p>
          <a:p>
            <a:pPr lvl="1"/>
            <a:r>
              <a:rPr lang="en-US" dirty="0" smtClean="0"/>
              <a:t>Rapporteur inputs to be mailed directly to the leadership (Suresh, Alan, </a:t>
            </a:r>
            <a:r>
              <a:rPr lang="en-US" dirty="0" err="1" smtClean="0"/>
              <a:t>Jukka</a:t>
            </a:r>
            <a:r>
              <a:rPr lang="en-US" dirty="0" smtClean="0"/>
              <a:t>), NOT to the SA6 mailing list, by Oct 27</a:t>
            </a:r>
            <a:r>
              <a:rPr lang="en-US" baseline="30000" dirty="0" smtClean="0"/>
              <a:t>th</a:t>
            </a:r>
            <a:r>
              <a:rPr lang="en-US" dirty="0" smtClean="0"/>
              <a:t> (Wed) – Step 2</a:t>
            </a:r>
          </a:p>
          <a:p>
            <a:r>
              <a:rPr lang="en-US" dirty="0" smtClean="0"/>
              <a:t>Informal conference call to be held on Oct 26</a:t>
            </a:r>
            <a:r>
              <a:rPr lang="en-US" baseline="30000" dirty="0" smtClean="0"/>
              <a:t>th</a:t>
            </a:r>
            <a:r>
              <a:rPr lang="en-US" dirty="0" smtClean="0"/>
              <a:t> (Tue) with Rapporteurs for any clarifications on the template, at 13:00 UTC (30mins)</a:t>
            </a:r>
          </a:p>
          <a:p>
            <a:r>
              <a:rPr lang="en-GB" dirty="0" smtClean="0"/>
              <a:t>SA6 </a:t>
            </a:r>
            <a:r>
              <a:rPr lang="en-GB" dirty="0"/>
              <a:t>leadership to provide the aggregated summary of </a:t>
            </a:r>
            <a:r>
              <a:rPr lang="en-GB" dirty="0" smtClean="0"/>
              <a:t>the Rapporteur inputs, by Oct 29</a:t>
            </a:r>
            <a:r>
              <a:rPr lang="en-GB" baseline="30000" dirty="0" smtClean="0"/>
              <a:t>th</a:t>
            </a:r>
            <a:r>
              <a:rPr lang="en-GB" dirty="0" smtClean="0"/>
              <a:t> – Step 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16" y="2778387"/>
            <a:ext cx="10515600" cy="1325563"/>
          </a:xfrm>
        </p:spPr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8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1679</Words>
  <Application>Microsoft Office PowerPoint</Application>
  <PresentationFormat>Widescreen</PresentationFormat>
  <Paragraphs>455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</vt:lpstr>
      <vt:lpstr>Arial</vt:lpstr>
      <vt:lpstr>Calibri</vt:lpstr>
      <vt:lpstr>Calibri Light</vt:lpstr>
      <vt:lpstr>Times New Roman</vt:lpstr>
      <vt:lpstr>Office Theme</vt:lpstr>
      <vt:lpstr>SA6 Release 18 Planning</vt:lpstr>
      <vt:lpstr>Rel-18 Work Planning (S6-212437)</vt:lpstr>
      <vt:lpstr>Definition of a Time Unit (TU)</vt:lpstr>
      <vt:lpstr>Expected SA6 meeting schedule (after F2F resumption)</vt:lpstr>
      <vt:lpstr>Total TUs in Rel-18</vt:lpstr>
      <vt:lpstr>TU Estimate per Study / Work Item</vt:lpstr>
      <vt:lpstr>TU Estimate per Study / Work Item</vt:lpstr>
      <vt:lpstr>Action(s)</vt:lpstr>
      <vt:lpstr>Annex</vt:lpstr>
      <vt:lpstr>Example work plan template (SID + WID)</vt:lpstr>
      <vt:lpstr>Example: Schedule for SA6#35 (Our last F2F Meeting)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SA6 Release 18 Planning</dc:title>
  <dc:creator>Alan Soloway</dc:creator>
  <cp:lastModifiedBy>Suresh</cp:lastModifiedBy>
  <cp:revision>63</cp:revision>
  <dcterms:created xsi:type="dcterms:W3CDTF">2021-10-20T22:48:59Z</dcterms:created>
  <dcterms:modified xsi:type="dcterms:W3CDTF">2021-11-08T08:12:23Z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