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60" r:id="rId5"/>
    <p:sldId id="262" r:id="rId6"/>
    <p:sldId id="261" r:id="rId7"/>
    <p:sldId id="263" r:id="rId8"/>
    <p:sldId id="259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61A78-57CD-4EA8-96E8-E87F0D7B5DE4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40F7B-C41F-49F7-8A48-66112C698A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12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2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22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23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84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0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52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11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71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43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700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48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E940-C702-40EC-B268-EC29F418C669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6BAED-8A53-44F7-A2D3-FCDB67D52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285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ngli.Raymond@huawe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2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3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4.vsd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MBS Progress in SA2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LiMeng</a:t>
            </a:r>
          </a:p>
          <a:p>
            <a:r>
              <a:rPr lang="en-US" altLang="zh-CN" dirty="0" smtClean="0">
                <a:hlinkClick r:id="rId2"/>
              </a:rPr>
              <a:t>Mengli.Raymond@huawei.com</a:t>
            </a:r>
            <a:endParaRPr lang="en-US" altLang="zh-CN" dirty="0" smtClean="0"/>
          </a:p>
          <a:p>
            <a:r>
              <a:rPr lang="en-US" altLang="zh-CN" dirty="0" smtClean="0"/>
              <a:t>2021.04.04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02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Overview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228514" cy="4351338"/>
          </a:xfrm>
        </p:spPr>
        <p:txBody>
          <a:bodyPr/>
          <a:lstStyle/>
          <a:p>
            <a:r>
              <a:rPr lang="en-US" altLang="zh-CN" dirty="0" smtClean="0"/>
              <a:t>5MBS (SP-201106) is expected to be finished in June.</a:t>
            </a:r>
          </a:p>
          <a:p>
            <a:pPr lvl="1"/>
            <a:r>
              <a:rPr lang="en-US" altLang="zh-CN" dirty="0" smtClean="0"/>
              <a:t>Two meetings left: April (12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– 16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), May (17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– 28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);</a:t>
            </a:r>
          </a:p>
          <a:p>
            <a:pPr fontAlgn="t"/>
            <a:r>
              <a:rPr lang="en-US" altLang="zh-CN" dirty="0"/>
              <a:t>After the </a:t>
            </a:r>
            <a:r>
              <a:rPr lang="en-US" altLang="zh-CN" dirty="0" smtClean="0"/>
              <a:t>first meeting (143E), the normative study is about 20% complete.</a:t>
            </a:r>
          </a:p>
          <a:p>
            <a:pPr lvl="1" fontAlgn="t"/>
            <a:r>
              <a:rPr lang="en-US" altLang="ko-KR" dirty="0" smtClean="0"/>
              <a:t>TS skeleton and 18 </a:t>
            </a:r>
            <a:r>
              <a:rPr lang="en-US" altLang="ko-KR" dirty="0" err="1" smtClean="0"/>
              <a:t>pCRs</a:t>
            </a:r>
            <a:r>
              <a:rPr lang="en-US" altLang="ko-KR" dirty="0" smtClean="0"/>
              <a:t> </a:t>
            </a:r>
            <a:r>
              <a:rPr lang="en-US" altLang="zh-CN" dirty="0" smtClean="0"/>
              <a:t>agreed</a:t>
            </a:r>
            <a:r>
              <a:rPr lang="en-US" altLang="ko-KR" dirty="0" smtClean="0"/>
              <a:t> to TS 23.247.</a:t>
            </a:r>
          </a:p>
          <a:p>
            <a:pPr lvl="1" fontAlgn="t"/>
            <a:r>
              <a:rPr lang="en-US" altLang="zh-CN" dirty="0" smtClean="0"/>
              <a:t>The aspects addressed in 143E:</a:t>
            </a:r>
          </a:p>
          <a:p>
            <a:pPr lvl="2" fontAlgn="t"/>
            <a:r>
              <a:rPr lang="en-US" altLang="zh-CN" dirty="0" smtClean="0"/>
              <a:t>See next page.</a:t>
            </a:r>
          </a:p>
        </p:txBody>
      </p:sp>
    </p:spTree>
    <p:extLst>
      <p:ext uri="{BB962C8B-B14F-4D97-AF65-F5344CB8AC3E}">
        <p14:creationId xmlns:p14="http://schemas.microsoft.com/office/powerpoint/2010/main" val="4462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Overview </a:t>
            </a:r>
            <a:r>
              <a:rPr lang="en-US" altLang="zh-CN" b="1" dirty="0"/>
              <a:t>(cont’d)</a:t>
            </a:r>
            <a:r>
              <a:rPr lang="en-US" altLang="zh-CN" b="1" dirty="0" smtClean="0"/>
              <a:t>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58052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following aspects </a:t>
            </a:r>
            <a:r>
              <a:rPr lang="en-US" sz="2400" dirty="0" smtClean="0"/>
              <a:t>will be specified in the normative phase: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960748" y="2144650"/>
            <a:ext cx="6213050" cy="4497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General concept: 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Mostly done</a:t>
            </a: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, </a:t>
            </a: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minor </a:t>
            </a: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wording issue TBD in 144E;</a:t>
            </a:r>
            <a:endParaRPr lang="en-US" sz="1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Architecture: </a:t>
            </a:r>
            <a:endParaRPr lang="en-US" sz="16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General architecture</a:t>
            </a:r>
            <a:r>
              <a:rPr lang="en-US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: Specified in 143E;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IWK with </a:t>
            </a: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EPS</a:t>
            </a:r>
            <a:endParaRPr lang="en-US" sz="14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Reference </a:t>
            </a: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point</a:t>
            </a:r>
            <a:endParaRPr lang="en-US" sz="14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Functional entities</a:t>
            </a:r>
            <a:r>
              <a:rPr lang="en-US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: Specified in 143E</a:t>
            </a: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;</a:t>
            </a:r>
            <a:endParaRPr lang="en-US" sz="1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Functionalities and features: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Authorization</a:t>
            </a:r>
            <a:r>
              <a:rPr lang="en-US" sz="1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: </a:t>
            </a:r>
            <a:r>
              <a:rPr lang="en-US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Specified in </a:t>
            </a:r>
            <a:r>
              <a:rPr lang="en-US" sz="1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143E;</a:t>
            </a:r>
            <a:endParaRPr lang="en-US" sz="1400" dirty="0">
              <a:solidFill>
                <a:prstClr val="black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Local MBS </a:t>
            </a:r>
            <a:r>
              <a:rPr lang="en-US" sz="1400" dirty="0" smtClean="0">
                <a:solidFill>
                  <a:prstClr val="black"/>
                </a:solidFill>
              </a:rPr>
              <a:t>service</a:t>
            </a:r>
            <a:r>
              <a:rPr lang="en-US" sz="1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: </a:t>
            </a:r>
            <a:r>
              <a:rPr lang="en-US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Specified in </a:t>
            </a:r>
            <a:r>
              <a:rPr lang="en-US" sz="1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143E;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Mobility support: </a:t>
            </a:r>
            <a:r>
              <a:rPr lang="en-US" sz="1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Specified in 143E</a:t>
            </a: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;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Subscription</a:t>
            </a:r>
            <a:endParaRPr lang="en-US" sz="14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Identifiers: </a:t>
            </a:r>
            <a:r>
              <a:rPr lang="en-US" sz="1400" b="1" dirty="0" smtClean="0">
                <a:solidFill>
                  <a:srgbClr val="0070C0"/>
                </a:solidFill>
              </a:rPr>
              <a:t>Specified in 143E;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err="1" smtClean="0"/>
              <a:t>QoS</a:t>
            </a:r>
            <a:r>
              <a:rPr lang="en-US" sz="1400" dirty="0" smtClean="0"/>
              <a:t> handling:  </a:t>
            </a:r>
            <a:r>
              <a:rPr lang="en-US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Specified in 143E;</a:t>
            </a:r>
            <a:endParaRPr lang="en-US" sz="1400" dirty="0">
              <a:solidFill>
                <a:prstClr val="black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User plane management</a:t>
            </a:r>
            <a:endParaRPr lang="en-US" sz="1400" dirty="0" smtClean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IWK functionalities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MBS Session and Service Context</a:t>
            </a:r>
            <a:endParaRPr lang="en-US" sz="1400" dirty="0">
              <a:solidFill>
                <a:prstClr val="black"/>
              </a:solidFill>
              <a:sym typeface="Wingdings" panose="05000000000000000000" pitchFamily="2" charset="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38887" y="2144650"/>
            <a:ext cx="6042580" cy="437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MBS Procedure</a:t>
            </a:r>
            <a:endParaRPr lang="en-US" sz="1600" dirty="0">
              <a:solidFill>
                <a:prstClr val="black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Common for broadcast and </a:t>
            </a:r>
            <a:r>
              <a:rPr lang="en-US" sz="1400" dirty="0" smtClean="0">
                <a:solidFill>
                  <a:prstClr val="black"/>
                </a:solidFill>
              </a:rPr>
              <a:t>multicast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Configuration: </a:t>
            </a:r>
            <a:r>
              <a:rPr lang="en-US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Specified in </a:t>
            </a:r>
            <a:r>
              <a:rPr lang="en-US" sz="1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143E;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ym typeface="Wingdings" panose="05000000000000000000" pitchFamily="2" charset="2"/>
              </a:rPr>
              <a:t>MB-SMF discovery: </a:t>
            </a:r>
            <a:r>
              <a:rPr lang="en-US" sz="1400" b="1" dirty="0">
                <a:solidFill>
                  <a:srgbClr val="0070C0"/>
                </a:solidFill>
                <a:sym typeface="Wingdings" panose="05000000000000000000" pitchFamily="2" charset="2"/>
              </a:rPr>
              <a:t>Specified in </a:t>
            </a:r>
            <a:r>
              <a:rPr lang="en-US" sz="1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143E.</a:t>
            </a:r>
            <a:endParaRPr lang="en-US" sz="1400" dirty="0">
              <a:solidFill>
                <a:prstClr val="black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Multicast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Session join/establishment: </a:t>
            </a:r>
            <a:r>
              <a:rPr lang="en-US" sz="1400" b="1" dirty="0">
                <a:solidFill>
                  <a:srgbClr val="0070C0"/>
                </a:solidFill>
              </a:rPr>
              <a:t>Specified in 143E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MBS leave procedure and Session Release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MBS session </a:t>
            </a:r>
            <a:r>
              <a:rPr lang="en-US" sz="1400" dirty="0" smtClean="0">
                <a:solidFill>
                  <a:prstClr val="black"/>
                </a:solidFill>
              </a:rPr>
              <a:t>activation/deactivation/update </a:t>
            </a:r>
            <a:r>
              <a:rPr lang="en-US" sz="1400" dirty="0">
                <a:solidFill>
                  <a:prstClr val="black"/>
                </a:solidFill>
              </a:rPr>
              <a:t>procedure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UE authorization procedure for MBS join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Mobility Procedures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Support of Local multicast service with/without the location-dependent content.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Broadcast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Session Establishment/release/update: </a:t>
            </a:r>
            <a:r>
              <a:rPr lang="en-US" sz="1400" b="1" dirty="0" smtClean="0">
                <a:solidFill>
                  <a:srgbClr val="0070C0"/>
                </a:solidFill>
              </a:rPr>
              <a:t>Specified in 143E;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Support of Local broadcast</a:t>
            </a:r>
            <a:r>
              <a:rPr lang="en-US" sz="1400" b="1" dirty="0" smtClean="0">
                <a:solidFill>
                  <a:srgbClr val="0070C0"/>
                </a:solidFill>
              </a:rPr>
              <a:t>: </a:t>
            </a:r>
            <a:r>
              <a:rPr lang="en-US" sz="1400" b="1" dirty="0">
                <a:solidFill>
                  <a:srgbClr val="0070C0"/>
                </a:solidFill>
              </a:rPr>
              <a:t>Specified in 143E</a:t>
            </a:r>
            <a:r>
              <a:rPr lang="en-US" sz="1400" b="1" dirty="0" smtClean="0">
                <a:solidFill>
                  <a:srgbClr val="0070C0"/>
                </a:solidFill>
              </a:rPr>
              <a:t>;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Protocol Stack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Network Function services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Current Specification</a:t>
            </a:r>
            <a:endParaRPr lang="zh-CN" altLang="en-US" b="1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862783"/>
              </p:ext>
            </p:extLst>
          </p:nvPr>
        </p:nvGraphicFramePr>
        <p:xfrm>
          <a:off x="950524" y="2796539"/>
          <a:ext cx="6951416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r:id="rId4" imgW="8163313" imgH="3743754" progId="Visio.Drawing.15">
                  <p:embed/>
                </p:oleObj>
              </mc:Choice>
              <mc:Fallback>
                <p:oleObj r:id="rId4" imgW="8163313" imgH="37437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524" y="2796539"/>
                        <a:ext cx="6951416" cy="3167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General Architecture</a:t>
            </a:r>
            <a:endParaRPr lang="zh-CN" altLang="en-US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8382000" y="1825625"/>
            <a:ext cx="34518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Service layer NFs (MBSF/MBSTF) are optional.</a:t>
            </a:r>
          </a:p>
          <a:p>
            <a:r>
              <a:rPr lang="en-US" altLang="zh-CN" sz="2000" dirty="0" smtClean="0"/>
              <a:t>Multicast and broadcast use the same architecture.</a:t>
            </a:r>
          </a:p>
          <a:p>
            <a:r>
              <a:rPr lang="en-US" altLang="zh-CN" sz="2000" dirty="0" smtClean="0"/>
              <a:t>SA2 cannot determine whether the Interface between MBSF and MBSTF is SBI or not.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400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Current Specification (cont’d)</a:t>
            </a:r>
            <a:endParaRPr lang="zh-CN" altLang="en-US" b="1" dirty="0"/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Common Call flow for broadcast/multicast</a:t>
            </a:r>
          </a:p>
          <a:p>
            <a:pPr lvl="1"/>
            <a:r>
              <a:rPr lang="en-US" altLang="zh-CN" dirty="0" smtClean="0"/>
              <a:t>Configuration procedure.</a:t>
            </a:r>
          </a:p>
          <a:p>
            <a:pPr lvl="2"/>
            <a:r>
              <a:rPr lang="en-US" altLang="zh-CN" dirty="0" smtClean="0"/>
              <a:t>Fetching TMGI;</a:t>
            </a:r>
          </a:p>
          <a:p>
            <a:pPr lvl="2"/>
            <a:r>
              <a:rPr lang="en-US" altLang="zh-CN" dirty="0" smtClean="0"/>
              <a:t>Provisioning Service Requirement;</a:t>
            </a:r>
          </a:p>
          <a:p>
            <a:pPr lvl="2"/>
            <a:r>
              <a:rPr lang="en-US" altLang="zh-CN" dirty="0" smtClean="0"/>
              <a:t>Establishing “N6 tunnel”. </a:t>
            </a:r>
            <a:endParaRPr lang="zh-CN" altLang="en-US" dirty="0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249330"/>
              </p:ext>
            </p:extLst>
          </p:nvPr>
        </p:nvGraphicFramePr>
        <p:xfrm>
          <a:off x="7348895" y="1470501"/>
          <a:ext cx="4250650" cy="506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r:id="rId4" imgW="5991308" imgH="7124666" progId="Visio.Drawing.15">
                  <p:embed/>
                </p:oleObj>
              </mc:Choice>
              <mc:Fallback>
                <p:oleObj r:id="rId4" imgW="5991308" imgH="7124666" progId="Visio.Drawing.15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8895" y="1470501"/>
                        <a:ext cx="4250650" cy="5061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4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Current Specification (cont’d)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72200" y="1779905"/>
            <a:ext cx="5501640" cy="4351338"/>
          </a:xfrm>
        </p:spPr>
        <p:txBody>
          <a:bodyPr/>
          <a:lstStyle/>
          <a:p>
            <a:r>
              <a:rPr lang="en-US" altLang="zh-CN" dirty="0" smtClean="0"/>
              <a:t>Call flow for Broadcast</a:t>
            </a:r>
          </a:p>
          <a:p>
            <a:pPr lvl="1"/>
            <a:r>
              <a:rPr lang="en-US" altLang="zh-CN" dirty="0" smtClean="0"/>
              <a:t>Paradigm/frame is similar as MBMS. </a:t>
            </a:r>
          </a:p>
          <a:p>
            <a:pPr lvl="2"/>
            <a:r>
              <a:rPr lang="en-US" altLang="zh-CN" dirty="0" smtClean="0"/>
              <a:t>Triggered by Server, and establish the resources in a top-to-down manner.</a:t>
            </a:r>
          </a:p>
          <a:p>
            <a:pPr lvl="1"/>
            <a:r>
              <a:rPr lang="en-US" altLang="zh-CN" dirty="0" smtClean="0"/>
              <a:t>First few steps should be the same as configuration (slide #3);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819062"/>
              </p:ext>
            </p:extLst>
          </p:nvPr>
        </p:nvGraphicFramePr>
        <p:xfrm>
          <a:off x="137160" y="1690688"/>
          <a:ext cx="6096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4" imgW="9150708" imgH="6261275" progId="Visio.Drawing.15">
                  <p:embed/>
                </p:oleObj>
              </mc:Choice>
              <mc:Fallback>
                <p:oleObj r:id="rId4" imgW="9150708" imgH="626127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" y="1690688"/>
                        <a:ext cx="6096000" cy="422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3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Current Specification (cont’d)</a:t>
            </a:r>
            <a:endParaRPr lang="zh-CN" altLang="en-US" b="1" dirty="0"/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472031" cy="4351338"/>
          </a:xfrm>
        </p:spPr>
        <p:txBody>
          <a:bodyPr/>
          <a:lstStyle/>
          <a:p>
            <a:r>
              <a:rPr lang="en-US" altLang="zh-CN" dirty="0" smtClean="0"/>
              <a:t>Call flow for Multicast</a:t>
            </a:r>
          </a:p>
          <a:p>
            <a:pPr lvl="1"/>
            <a:r>
              <a:rPr lang="en-US" altLang="zh-CN" dirty="0" smtClean="0"/>
              <a:t>SMF Handling UE’s join</a:t>
            </a:r>
          </a:p>
          <a:p>
            <a:pPr lvl="2"/>
            <a:r>
              <a:rPr lang="en-US" altLang="zh-CN" dirty="0" smtClean="0"/>
              <a:t>Receiving join NAS message;</a:t>
            </a:r>
          </a:p>
          <a:p>
            <a:pPr lvl="2"/>
            <a:r>
              <a:rPr lang="en-US" altLang="zh-CN" dirty="0" smtClean="0"/>
              <a:t>Authorize UE’s join request;</a:t>
            </a:r>
          </a:p>
          <a:p>
            <a:pPr lvl="2"/>
            <a:r>
              <a:rPr lang="en-US" altLang="zh-CN" dirty="0" smtClean="0"/>
              <a:t>Maintaining UE’s MBS session related status;</a:t>
            </a:r>
          </a:p>
          <a:p>
            <a:pPr lvl="2"/>
            <a:r>
              <a:rPr lang="en-US" altLang="zh-CN" dirty="0" smtClean="0"/>
              <a:t>Determining the delivery mode (i.e., 5GC individual delivery and shared delivery)</a:t>
            </a:r>
            <a:endParaRPr lang="en-US" altLang="zh-CN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64091"/>
              </p:ext>
            </p:extLst>
          </p:nvPr>
        </p:nvGraphicFramePr>
        <p:xfrm>
          <a:off x="5675502" y="2055302"/>
          <a:ext cx="5829300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r:id="rId4" imgW="6824913" imgH="3729288" progId="Visio.Drawing.15">
                  <p:embed/>
                </p:oleObj>
              </mc:Choice>
              <mc:Fallback>
                <p:oleObj r:id="rId4" imgW="6824913" imgH="3729288" progId="Visio.Drawing.1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502" y="2055302"/>
                        <a:ext cx="5829300" cy="317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6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Pending issues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17236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The following issues will be standardized in future meetings (all SA2 issues free of SA6 dependency):</a:t>
            </a:r>
          </a:p>
          <a:p>
            <a:pPr lvl="1"/>
            <a:r>
              <a:rPr lang="en-GB" altLang="ko-KR" sz="1600" b="1" dirty="0" smtClean="0"/>
              <a:t>Architecture </a:t>
            </a:r>
            <a:r>
              <a:rPr lang="en-GB" altLang="ko-KR" sz="1600" b="1" dirty="0"/>
              <a:t>for interworking with EPS</a:t>
            </a:r>
            <a:r>
              <a:rPr lang="en-GB" altLang="ko-KR" sz="1600" b="1" dirty="0" smtClean="0"/>
              <a:t>: </a:t>
            </a:r>
            <a:r>
              <a:rPr lang="en-US" altLang="zh-CN" sz="1600" dirty="0" smtClean="0"/>
              <a:t>Description </a:t>
            </a:r>
            <a:r>
              <a:rPr lang="en-US" altLang="zh-CN" sz="1600" dirty="0"/>
              <a:t>based on 8.10 and A.3 of TR 23.757</a:t>
            </a:r>
            <a:endParaRPr lang="en-GB" altLang="ko-KR" sz="1600" dirty="0"/>
          </a:p>
          <a:p>
            <a:pPr lvl="1"/>
            <a:r>
              <a:rPr lang="en-GB" altLang="zh-CN" sz="1600" b="1" dirty="0"/>
              <a:t>User plane Management: </a:t>
            </a:r>
            <a:r>
              <a:rPr lang="en-US" altLang="zh-CN" sz="1600" dirty="0"/>
              <a:t>Describing how UP is managed for shared delivery and individual delivery</a:t>
            </a:r>
            <a:endParaRPr lang="zh-CN" altLang="zh-CN" sz="1600" dirty="0"/>
          </a:p>
          <a:p>
            <a:pPr lvl="1"/>
            <a:r>
              <a:rPr lang="en-GB" altLang="zh-CN" sz="1600" b="1" dirty="0"/>
              <a:t>MBS Session and Service </a:t>
            </a:r>
            <a:r>
              <a:rPr lang="en-GB" altLang="zh-CN" sz="1600" b="1" dirty="0" smtClean="0"/>
              <a:t>Context.</a:t>
            </a:r>
            <a:endParaRPr lang="zh-CN" altLang="zh-CN" sz="1600" dirty="0"/>
          </a:p>
          <a:p>
            <a:pPr lvl="1"/>
            <a:r>
              <a:rPr lang="en-US" altLang="zh-CN" sz="1600" b="1" dirty="0"/>
              <a:t>MBS procedures for multicast </a:t>
            </a:r>
            <a:r>
              <a:rPr lang="en-US" altLang="zh-CN" sz="1600" b="1" dirty="0" smtClean="0"/>
              <a:t>Session.</a:t>
            </a:r>
            <a:endParaRPr lang="en-US" altLang="zh-CN" sz="1600" b="1" dirty="0"/>
          </a:p>
          <a:p>
            <a:pPr lvl="2"/>
            <a:r>
              <a:rPr lang="en-GB" altLang="zh-CN" sz="1400" dirty="0" smtClean="0">
                <a:effectLst/>
              </a:rPr>
              <a:t>MBS leave procedure and Session Release</a:t>
            </a:r>
            <a:endParaRPr lang="zh-CN" altLang="zh-CN" sz="1800" dirty="0" smtClean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2"/>
            <a:r>
              <a:rPr lang="en-GB" altLang="zh-CN" sz="1400" dirty="0" smtClean="0">
                <a:effectLst/>
              </a:rPr>
              <a:t>MBS session start(activation)/stop(deactivation)/update procedure</a:t>
            </a:r>
            <a:endParaRPr lang="zh-CN" altLang="zh-CN" sz="1800" dirty="0" smtClean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2"/>
            <a:r>
              <a:rPr lang="en-GB" altLang="zh-CN" sz="1400" dirty="0" smtClean="0">
                <a:effectLst/>
              </a:rPr>
              <a:t>UE authorization procedure for MBS join</a:t>
            </a:r>
            <a:endParaRPr lang="zh-CN" altLang="zh-CN" sz="1800" dirty="0" smtClean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2"/>
            <a:r>
              <a:rPr lang="en-GB" altLang="zh-CN" sz="1400" dirty="0" smtClean="0">
                <a:effectLst/>
              </a:rPr>
              <a:t>Mobility Procedure</a:t>
            </a:r>
            <a:r>
              <a:rPr lang="en-US" altLang="zh-CN" sz="1400" dirty="0" smtClean="0">
                <a:effectLst/>
              </a:rPr>
              <a:t>s</a:t>
            </a:r>
            <a:endParaRPr lang="zh-CN" altLang="zh-CN" sz="1800" dirty="0" smtClean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2"/>
            <a:r>
              <a:rPr lang="en-GB" altLang="zh-CN" sz="1400" dirty="0" smtClean="0">
                <a:effectLst/>
              </a:rPr>
              <a:t>Support of Local multicast service with/without the location-dependent content.</a:t>
            </a:r>
            <a:endParaRPr lang="zh-CN" altLang="zh-CN" sz="1400" dirty="0" smtClean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en-US" altLang="zh-CN" sz="1600" b="1" dirty="0"/>
              <a:t>MBS procedures for inter System </a:t>
            </a:r>
            <a:r>
              <a:rPr lang="en-US" altLang="zh-CN" sz="1600" b="1" dirty="0" smtClean="0"/>
              <a:t>Mobility.</a:t>
            </a:r>
            <a:endParaRPr lang="en-US" altLang="zh-CN" sz="1200" b="1" dirty="0" smtClean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lvl="1"/>
            <a:r>
              <a:rPr lang="en-US" altLang="zh-CN" sz="1600" b="1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Control </a:t>
            </a:r>
            <a:r>
              <a:rPr lang="en-US" altLang="zh-CN" sz="1600" b="1" dirty="0">
                <a:ea typeface="Malgun Gothic" panose="020B0503020000020004" pitchFamily="34" charset="-127"/>
                <a:cs typeface="Times New Roman" panose="02020603050405020304" pitchFamily="18" charset="0"/>
              </a:rPr>
              <a:t>and user plane </a:t>
            </a:r>
            <a:r>
              <a:rPr lang="en-US" altLang="zh-CN" sz="1600" b="1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stacks.</a:t>
            </a:r>
            <a:endParaRPr lang="zh-CN" altLang="zh-CN" sz="1600" b="1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lvl="1"/>
            <a:r>
              <a:rPr lang="en-US" altLang="zh-CN" sz="1600" b="1" dirty="0">
                <a:ea typeface="Malgun Gothic" panose="020B0503020000020004" pitchFamily="34" charset="-127"/>
                <a:cs typeface="Times New Roman" panose="02020603050405020304" pitchFamily="18" charset="0"/>
              </a:rPr>
              <a:t>Network Function </a:t>
            </a:r>
            <a:r>
              <a:rPr lang="en-US" altLang="zh-CN" sz="1600" b="1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Services: defining the services of the NFs involved in MBS call-flow (247/501/502). </a:t>
            </a:r>
            <a:endParaRPr lang="zh-CN" altLang="zh-CN" sz="1600" b="1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lvl="1"/>
            <a:endParaRPr kumimoji="0" lang="en-GB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62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4034" y="2529485"/>
            <a:ext cx="10515600" cy="1325563"/>
          </a:xfrm>
        </p:spPr>
        <p:txBody>
          <a:bodyPr/>
          <a:lstStyle/>
          <a:p>
            <a:r>
              <a:rPr lang="en-US" altLang="zh-CN" b="1" dirty="0" smtClean="0"/>
              <a:t>Thank you.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048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523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Malgun Gothic</vt:lpstr>
      <vt:lpstr>Malgun Gothic</vt:lpstr>
      <vt:lpstr>SimSun</vt:lpstr>
      <vt:lpstr>Arial</vt:lpstr>
      <vt:lpstr>Calibri</vt:lpstr>
      <vt:lpstr>Calibri Light</vt:lpstr>
      <vt:lpstr>等线</vt:lpstr>
      <vt:lpstr>Times New Roman</vt:lpstr>
      <vt:lpstr>Wingdings</vt:lpstr>
      <vt:lpstr>Office 主题</vt:lpstr>
      <vt:lpstr>Microsoft Visio Drawing</vt:lpstr>
      <vt:lpstr>MBS Progress in SA2</vt:lpstr>
      <vt:lpstr>Overview</vt:lpstr>
      <vt:lpstr>Overview (cont’d) </vt:lpstr>
      <vt:lpstr>Current Specification</vt:lpstr>
      <vt:lpstr>Current Specification (cont’d)</vt:lpstr>
      <vt:lpstr>Current Specification (cont’d)</vt:lpstr>
      <vt:lpstr>Current Specification (cont’d)</vt:lpstr>
      <vt:lpstr>Pending issues</vt:lpstr>
      <vt:lpstr>Thank you.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MBS Progress in SA2</dc:title>
  <dc:creator>Huawei User</dc:creator>
  <cp:lastModifiedBy>Niranth</cp:lastModifiedBy>
  <cp:revision>44</cp:revision>
  <dcterms:created xsi:type="dcterms:W3CDTF">2021-04-01T01:22:40Z</dcterms:created>
  <dcterms:modified xsi:type="dcterms:W3CDTF">2021-04-05T11:21:31Z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(3)uqRArBtUYXdOFOvAfX74kfC/qHr9hYuWQ7T+AblZenuS7WNqi//tVBRu/I2xqSFyPfFNGXTN
8sDDKSm+ZntyhWsqXdL8Nu0IPKGwfkFRuttYih14jmGkjnkAB/au//zyJz2bUqs0IN9WcuC9
HUSA44m5hQYQwsm2k/a5NkKIlEphGWOG4YYtO7ZsmUADfyzJIImPqVbBQd0m/EgZFElWcwWT
udKPxWRdFBMkO9TJQg</vt:lpwstr>
  </property>
  <property fmtid="{D5CDD505-2E9C-101B-9397-08002B2CF9AE}" pid="3" name="_2015_ms_pID_7253431">
    <vt:lpwstr>+Fx+iT8HlqBrlKwrpynO7Y2GBHjdb0R+89xl5W+fGMYGE7jeq3s+bO
HOlkhoPgwLe9MPwqUsaMxDAj/BFQJsQuwCaGOrNJzlQJXKp01Ypr+YayFv4wO2il92dX2FlH
dxhtrL75xYJCeKNWK6Adl0ePSmoVZQgw4QX9DGWAJcqG3rvsNRU/bH1nBL1yfzLXGWJT/Wvn
J8yFEYPuH39of1wosYCouzFouzo0dM6XN5AQ</vt:lpwstr>
  </property>
  <property fmtid="{D5CDD505-2E9C-101B-9397-08002B2CF9AE}" pid="4" name="_2015_ms_pID_7253432">
    <vt:lpwstr>bw==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1617586680</vt:lpwstr>
  </property>
</Properties>
</file>