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BDD7EE"/>
    <a:srgbClr val="990000"/>
    <a:srgbClr val="F65858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1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1B87-F987-4824-AB2E-861E95096D2C}" type="datetimeFigureOut">
              <a:rPr lang="zh-CN" altLang="en-US" smtClean="0"/>
              <a:t>2021/4/5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3C59-C0B7-4256-905E-18E16441DB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7819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1B87-F987-4824-AB2E-861E95096D2C}" type="datetimeFigureOut">
              <a:rPr lang="zh-CN" altLang="en-US" smtClean="0"/>
              <a:t>2021/4/5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3C59-C0B7-4256-905E-18E16441DB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9298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1B87-F987-4824-AB2E-861E95096D2C}" type="datetimeFigureOut">
              <a:rPr lang="zh-CN" altLang="en-US" smtClean="0"/>
              <a:t>2021/4/5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3C59-C0B7-4256-905E-18E16441DB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4324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1B87-F987-4824-AB2E-861E95096D2C}" type="datetimeFigureOut">
              <a:rPr lang="zh-CN" altLang="en-US" smtClean="0"/>
              <a:t>2021/4/5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3C59-C0B7-4256-905E-18E16441DB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2531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1B87-F987-4824-AB2E-861E95096D2C}" type="datetimeFigureOut">
              <a:rPr lang="zh-CN" altLang="en-US" smtClean="0"/>
              <a:t>2021/4/5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3C59-C0B7-4256-905E-18E16441DB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6399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1B87-F987-4824-AB2E-861E95096D2C}" type="datetimeFigureOut">
              <a:rPr lang="zh-CN" altLang="en-US" smtClean="0"/>
              <a:t>2021/4/5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3C59-C0B7-4256-905E-18E16441DB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141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1B87-F987-4824-AB2E-861E95096D2C}" type="datetimeFigureOut">
              <a:rPr lang="zh-CN" altLang="en-US" smtClean="0"/>
              <a:t>2021/4/5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3C59-C0B7-4256-905E-18E16441DB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3904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1B87-F987-4824-AB2E-861E95096D2C}" type="datetimeFigureOut">
              <a:rPr lang="zh-CN" altLang="en-US" smtClean="0"/>
              <a:t>2021/4/5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3C59-C0B7-4256-905E-18E16441DB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120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1B87-F987-4824-AB2E-861E95096D2C}" type="datetimeFigureOut">
              <a:rPr lang="zh-CN" altLang="en-US" smtClean="0"/>
              <a:t>2021/4/5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3C59-C0B7-4256-905E-18E16441DB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2936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1B87-F987-4824-AB2E-861E95096D2C}" type="datetimeFigureOut">
              <a:rPr lang="zh-CN" altLang="en-US" smtClean="0"/>
              <a:t>2021/4/5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3C59-C0B7-4256-905E-18E16441DB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1951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1B87-F987-4824-AB2E-861E95096D2C}" type="datetimeFigureOut">
              <a:rPr lang="zh-CN" altLang="en-US" smtClean="0"/>
              <a:t>2021/4/5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3C59-C0B7-4256-905E-18E16441DB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2800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C1B87-F987-4824-AB2E-861E95096D2C}" type="datetimeFigureOut">
              <a:rPr lang="zh-CN" altLang="en-US" smtClean="0"/>
              <a:t>2021/4/5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33C59-C0B7-4256-905E-18E16441DB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590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SA6 work on MCover5GMBS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Huawei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1955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38" y="43483"/>
            <a:ext cx="10515600" cy="87317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2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 over 5G MBS in SA6</a:t>
            </a:r>
            <a:endParaRPr lang="zh-CN" altLang="en-US" sz="3200" b="1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724042"/>
              </p:ext>
            </p:extLst>
          </p:nvPr>
        </p:nvGraphicFramePr>
        <p:xfrm>
          <a:off x="395438" y="5035215"/>
          <a:ext cx="10865686" cy="1547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398"/>
                <a:gridCol w="1969742"/>
                <a:gridCol w="3302898"/>
                <a:gridCol w="3524648"/>
              </a:tblGrid>
              <a:tr h="2106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Essential aspects</a:t>
                      </a:r>
                      <a:endParaRPr lang="zh-CN" altLang="en-US" sz="1100" b="1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aseline="0" dirty="0" smtClean="0"/>
                        <a:t>Potential Feature </a:t>
                      </a:r>
                      <a:r>
                        <a:rPr lang="en-US" altLang="zh-CN" sz="1100" dirty="0" smtClean="0"/>
                        <a:t>Category</a:t>
                      </a:r>
                      <a:r>
                        <a:rPr lang="en-US" altLang="zh-CN" sz="1100" baseline="0" dirty="0" smtClean="0"/>
                        <a:t> 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Potential</a:t>
                      </a:r>
                      <a:r>
                        <a:rPr lang="en-US" altLang="zh-CN" sz="1100" baseline="0" dirty="0" smtClean="0"/>
                        <a:t> d</a:t>
                      </a:r>
                      <a:r>
                        <a:rPr lang="en-US" altLang="zh-CN" sz="1100" dirty="0" smtClean="0"/>
                        <a:t>etailed</a:t>
                      </a:r>
                      <a:r>
                        <a:rPr lang="en-US" altLang="zh-CN" sz="1100" baseline="0" dirty="0" smtClean="0"/>
                        <a:t> features in SA6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Dependency on</a:t>
                      </a:r>
                      <a:r>
                        <a:rPr lang="en-US" altLang="zh-CN" sz="1100" baseline="0" dirty="0" smtClean="0"/>
                        <a:t> </a:t>
                      </a:r>
                      <a:r>
                        <a:rPr lang="en-US" altLang="zh-CN" sz="1100" dirty="0" smtClean="0"/>
                        <a:t>SA2 features/procedures</a:t>
                      </a:r>
                      <a:endParaRPr lang="zh-CN" altLang="en-US" sz="1100" dirty="0"/>
                    </a:p>
                  </a:txBody>
                  <a:tcPr/>
                </a:tc>
              </a:tr>
              <a:tr h="42329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① Prepare network resource</a:t>
                      </a:r>
                      <a:endParaRPr lang="zh-CN" altLang="en-US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50" dirty="0" smtClean="0"/>
                        <a:t>5G MBS service</a:t>
                      </a:r>
                      <a:r>
                        <a:rPr lang="en-US" altLang="zh-CN" sz="1050" baseline="0" dirty="0" smtClean="0"/>
                        <a:t> (multicast/broadcast) activation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altLang="zh-CN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 service server to request </a:t>
                      </a:r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</a:rPr>
                        <a:t>5G MBS service</a:t>
                      </a:r>
                      <a:r>
                        <a:rPr lang="en-US" altLang="zh-CN" sz="1050" baseline="0" dirty="0" smtClean="0">
                          <a:solidFill>
                            <a:schemeClr val="tx1"/>
                          </a:solidFill>
                        </a:rPr>
                        <a:t> from the 5GC for the group communication delivery 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5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N33/</a:t>
                      </a:r>
                      <a:r>
                        <a:rPr lang="en-US" altLang="zh-CN" sz="105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Npcf</a:t>
                      </a:r>
                      <a:r>
                        <a:rPr lang="en-US" altLang="zh-CN" sz="105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altLang="zh-CN" sz="105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Nmbsmf</a:t>
                      </a:r>
                      <a:r>
                        <a:rPr lang="en-US" altLang="zh-CN" sz="105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TS 23.247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050" u="sng" baseline="0" dirty="0" smtClean="0"/>
                        <a:t>Allow the AF to activate the 5G MBS service;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050" u="sng" baseline="0" dirty="0" smtClean="0"/>
                        <a:t>get the MBS session ID(i.e., TMGI or source IP multicast address) and service description e.g., radio frequency;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050" u="sng" baseline="0" dirty="0" smtClean="0"/>
                        <a:t>get the N6 tunneling address. </a:t>
                      </a:r>
                      <a:endParaRPr lang="zh-CN" altLang="en-US" sz="1050" u="sng" dirty="0" smtClean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zh-CN" altLang="en-US" sz="1050" u="sng" dirty="0"/>
                    </a:p>
                  </a:txBody>
                  <a:tcPr/>
                </a:tc>
              </a:tr>
              <a:tr h="423291">
                <a:tc>
                  <a:txBody>
                    <a:bodyPr/>
                    <a:lstStyle/>
                    <a:p>
                      <a:r>
                        <a:rPr lang="en-US" altLang="zh-CN" sz="1050" b="1" dirty="0" smtClean="0"/>
                        <a:t>② Notify the user</a:t>
                      </a:r>
                      <a:endParaRPr lang="zh-CN" altLang="en-US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50" dirty="0" smtClean="0"/>
                        <a:t>Service announcement 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altLang="zh-CN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MBMS bearer</a:t>
                      </a:r>
                      <a:r>
                        <a:rPr lang="en-GB" altLang="zh-CN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altLang="zh-CN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announcement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altLang="zh-CN" sz="10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MapGroupToBearer</a:t>
                      </a:r>
                      <a:endParaRPr lang="zh-CN" alt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zh-CN" altLang="en-US" sz="1200" u="sng" dirty="0"/>
                    </a:p>
                  </a:txBody>
                  <a:tcPr/>
                </a:tc>
              </a:tr>
              <a:tr h="442335">
                <a:tc>
                  <a:txBody>
                    <a:bodyPr/>
                    <a:lstStyle/>
                    <a:p>
                      <a:r>
                        <a:rPr lang="en-US" altLang="zh-CN" sz="1050" b="1" dirty="0" smtClean="0"/>
                        <a:t>③ Data delivery over</a:t>
                      </a:r>
                      <a:r>
                        <a:rPr lang="en-US" altLang="zh-CN" sz="1050" b="1" baseline="0" dirty="0" smtClean="0"/>
                        <a:t> multicast/broadcast</a:t>
                      </a:r>
                      <a:endParaRPr lang="zh-CN" altLang="en-US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50" dirty="0" smtClean="0"/>
                        <a:t>Deliver data over 5GMBS flows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altLang="zh-CN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of </a:t>
                      </a:r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</a:rPr>
                        <a:t>5G MBS flows for DL data delivery</a:t>
                      </a:r>
                      <a:endParaRPr lang="zh-CN" altLang="en-US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altLang="zh-CN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FEC/</a:t>
                      </a:r>
                      <a:r>
                        <a:rPr lang="en-GB" altLang="zh-CN" sz="10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RoHC</a:t>
                      </a:r>
                      <a:r>
                        <a:rPr lang="en-GB" altLang="zh-CN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handling</a:t>
                      </a:r>
                      <a:r>
                        <a:rPr lang="en-GB" altLang="zh-CN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 at MC service server</a:t>
                      </a:r>
                      <a:r>
                        <a:rPr lang="en-US" altLang="zh-CN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altLang="zh-CN" sz="10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zh-CN" sz="1200" u="sng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21297" y="3349897"/>
            <a:ext cx="361509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l"/>
            </a:pPr>
            <a:r>
              <a:rPr lang="en-US" altLang="zh-CN" sz="1000" b="1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MC over 5G MBS application layer </a:t>
            </a:r>
            <a:r>
              <a:rPr lang="en-US" altLang="zh-CN" sz="1000" b="1" dirty="0" smtClea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architecture in R17</a:t>
            </a:r>
            <a:endParaRPr lang="en-US" altLang="zh-CN" sz="1000" b="1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0844" y="2488116"/>
            <a:ext cx="4222596" cy="224143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21297" y="4729551"/>
            <a:ext cx="354776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l"/>
            </a:pPr>
            <a:r>
              <a:rPr lang="en-US" altLang="zh-CN" sz="1000" b="1" dirty="0" smtClea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Essential aspects needs to be addressed in SA6 R17</a:t>
            </a:r>
            <a:endParaRPr lang="en-US" altLang="zh-CN" sz="1000" b="1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6" name="TextBox 3"/>
          <p:cNvSpPr txBox="1"/>
          <p:nvPr/>
        </p:nvSpPr>
        <p:spPr>
          <a:xfrm>
            <a:off x="321297" y="807075"/>
            <a:ext cx="10972778" cy="16215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l"/>
            </a:pPr>
            <a:r>
              <a:rPr lang="en-US" altLang="zh-CN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Working assumption and principle</a:t>
            </a:r>
          </a:p>
          <a:p>
            <a:pPr marL="628650" lvl="1" indent="-17145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 R17, only </a:t>
            </a:r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support the </a:t>
            </a:r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minimum/basic </a:t>
            </a:r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set of features to enable the MC services.</a:t>
            </a:r>
            <a:endParaRPr lang="en-US" altLang="zh-CN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l"/>
            </a:pPr>
            <a:r>
              <a:rPr lang="en-US" altLang="zh-CN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roadmap for MC over 5G MBS should be:</a:t>
            </a:r>
          </a:p>
          <a:p>
            <a:pPr marL="628650" lvl="1" indent="-17145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R17</a:t>
            </a:r>
            <a:r>
              <a:rPr lang="en-US" altLang="zh-CN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– support </a:t>
            </a:r>
            <a:r>
              <a:rPr lang="en-US" altLang="zh-CN" sz="9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zh-CN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ransport Only mode </a:t>
            </a:r>
            <a:r>
              <a:rPr lang="en-US" altLang="zh-CN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for all the MC services (MCPTT, </a:t>
            </a:r>
            <a:r>
              <a:rPr lang="en-US" altLang="zh-CN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MCVideo</a:t>
            </a:r>
            <a:r>
              <a:rPr lang="en-US" altLang="zh-CN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MCData</a:t>
            </a:r>
            <a:r>
              <a:rPr lang="en-US" altLang="zh-CN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zh-CN" sz="9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without using MBSF and MBSTF capabilities</a:t>
            </a:r>
            <a:r>
              <a:rPr lang="en-US" altLang="zh-CN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900" b="1" dirty="0">
                <a:latin typeface="Arial" panose="020B0604020202020204" pitchFamily="34" charset="0"/>
                <a:cs typeface="Arial" panose="020B0604020202020204" pitchFamily="34" charset="0"/>
              </a:rPr>
              <a:t>Full Service mode </a:t>
            </a:r>
            <a:r>
              <a:rPr lang="en-US" altLang="zh-CN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is not </a:t>
            </a:r>
            <a:r>
              <a:rPr lang="en-US" altLang="zh-CN" sz="9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zh-CN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necessity.</a:t>
            </a:r>
          </a:p>
          <a:p>
            <a:pPr marL="628650" lvl="1" indent="-17145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R18</a:t>
            </a:r>
            <a:r>
              <a:rPr lang="en-US" altLang="zh-CN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– support </a:t>
            </a:r>
            <a:r>
              <a:rPr lang="en-US" altLang="zh-CN" sz="9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zh-CN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ull Service mode </a:t>
            </a:r>
            <a:r>
              <a:rPr lang="en-US" altLang="zh-CN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altLang="zh-CN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MCData</a:t>
            </a:r>
            <a:r>
              <a:rPr lang="en-US" altLang="zh-CN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en-US" altLang="zh-CN" sz="9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utilizing the MBSF and MBSTF capabilities</a:t>
            </a:r>
            <a:r>
              <a:rPr lang="en-US" altLang="zh-CN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zh-CN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p"/>
            </a:pPr>
            <a:r>
              <a:rPr lang="en-US" altLang="zh-CN" sz="1050" b="1" dirty="0" smtClea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The reasons are as follows:</a:t>
            </a:r>
          </a:p>
          <a:p>
            <a:pPr marL="628650" lvl="1" indent="-17145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900" dirty="0" smtClea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1) The MC service server already supports the service layer functionalities (e.g., service authorization, membership</a:t>
            </a:r>
            <a:r>
              <a:rPr lang="en-US" altLang="zh-CN" sz="900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, security, service announcement, unicast/multicast switching</a:t>
            </a:r>
            <a:r>
              <a:rPr lang="en-US" altLang="zh-CN" sz="900" dirty="0" smtClea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), ;</a:t>
            </a:r>
          </a:p>
          <a:p>
            <a:pPr marL="628650" lvl="1" indent="-17145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900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en-US" altLang="zh-CN" sz="900" dirty="0" smtClea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) The MBSF and MBSTF are defined by SA4, and the progress is a bit of slow that fails to enable SA6 to use those MBSF/MBSTF service in R17.</a:t>
            </a:r>
          </a:p>
        </p:txBody>
      </p:sp>
    </p:spTree>
    <p:extLst>
      <p:ext uri="{BB962C8B-B14F-4D97-AF65-F5344CB8AC3E}">
        <p14:creationId xmlns:p14="http://schemas.microsoft.com/office/powerpoint/2010/main" val="248279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38" y="153370"/>
            <a:ext cx="10515600" cy="87317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200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of 5G multicast service</a:t>
            </a:r>
            <a:endParaRPr lang="zh-CN" altLang="en-US" sz="3200" b="1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4217838"/>
              </p:ext>
            </p:extLst>
          </p:nvPr>
        </p:nvGraphicFramePr>
        <p:xfrm>
          <a:off x="395438" y="1466607"/>
          <a:ext cx="2971800" cy="295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Picture" r:id="rId3" imgW="2970582" imgH="2968823" progId="Word.Picture.8">
                  <p:embed/>
                </p:oleObj>
              </mc:Choice>
              <mc:Fallback>
                <p:oleObj name="Picture" r:id="rId3" imgW="2970582" imgH="2968823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438" y="1466607"/>
                        <a:ext cx="2971800" cy="295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711613"/>
              </p:ext>
            </p:extLst>
          </p:nvPr>
        </p:nvGraphicFramePr>
        <p:xfrm>
          <a:off x="4075692" y="1451755"/>
          <a:ext cx="7575288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5988"/>
                <a:gridCol w="2796540"/>
                <a:gridCol w="3032760"/>
              </a:tblGrid>
              <a:tr h="1706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Essential aspects</a:t>
                      </a:r>
                      <a:endParaRPr lang="zh-CN" altLang="en-US" sz="1100" b="1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aseline="0" dirty="0" smtClean="0"/>
                        <a:t>Related procedures in SA6 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Key</a:t>
                      </a:r>
                      <a:r>
                        <a:rPr lang="en-US" altLang="zh-CN" sz="1100" baseline="0" dirty="0" smtClean="0"/>
                        <a:t> changes/enhancements</a:t>
                      </a:r>
                      <a:endParaRPr lang="zh-CN" altLang="en-US" sz="1100" dirty="0"/>
                    </a:p>
                  </a:txBody>
                  <a:tcPr/>
                </a:tc>
              </a:tr>
              <a:tr h="37653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Service announcement</a:t>
                      </a:r>
                      <a:endParaRPr lang="zh-CN" altLang="en-US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050" baseline="0" dirty="0" smtClean="0"/>
                        <a:t>10.7.3.5 MBMS bearer announcement over MBMS bearer in TS 23.280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05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 the </a:t>
                      </a:r>
                      <a:r>
                        <a:rPr lang="en-US" altLang="zh-CN" sz="1050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“MBMS bearer announcement” message to include source IP multicast address for 5G MBS multicast session</a:t>
                      </a:r>
                      <a:endParaRPr lang="zh-CN" altLang="en-US" sz="105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92828">
                <a:tc>
                  <a:txBody>
                    <a:bodyPr/>
                    <a:lstStyle/>
                    <a:p>
                      <a:r>
                        <a:rPr lang="en-US" altLang="zh-CN" sz="1050" b="1" dirty="0" smtClean="0"/>
                        <a:t>Session</a:t>
                      </a:r>
                      <a:r>
                        <a:rPr lang="en-US" altLang="zh-CN" sz="1050" b="1" baseline="0" dirty="0" smtClean="0"/>
                        <a:t> Establishment</a:t>
                      </a:r>
                      <a:endParaRPr lang="zh-CN" altLang="en-US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050" dirty="0" smtClean="0"/>
                        <a:t>10.7.3.1</a:t>
                      </a:r>
                      <a:r>
                        <a:rPr lang="en-US" altLang="zh-CN" sz="1050" baseline="0" dirty="0" smtClean="0"/>
                        <a:t> </a:t>
                      </a:r>
                      <a:r>
                        <a:rPr lang="en-US" altLang="zh-CN" sz="1050" dirty="0" smtClean="0"/>
                        <a:t>Use of pre-established MBMS bearers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050" dirty="0" smtClean="0"/>
                        <a:t>10.7.3.2</a:t>
                      </a:r>
                      <a:r>
                        <a:rPr lang="en-US" altLang="zh-CN" sz="1050" baseline="0" dirty="0" smtClean="0"/>
                        <a:t> </a:t>
                      </a:r>
                      <a:r>
                        <a:rPr lang="en-US" altLang="zh-CN" sz="1050" dirty="0" smtClean="0"/>
                        <a:t>Use of dynamic MBMS bearer establishment in</a:t>
                      </a:r>
                      <a:r>
                        <a:rPr lang="en-US" altLang="zh-CN" sz="1050" baseline="0" dirty="0" smtClean="0"/>
                        <a:t> TS 23.280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05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Modify</a:t>
                      </a:r>
                      <a:r>
                        <a:rPr lang="en-US" altLang="zh-CN" sz="1050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step 1 to align with 5G MBS session configuration mechanism.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050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Modify step 3 to align with multicast session join at the UE.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05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 step 4</a:t>
                      </a:r>
                      <a:r>
                        <a:rPr lang="en-US" altLang="zh-CN" sz="1050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which is not applicable for multicast</a:t>
                      </a:r>
                      <a:endParaRPr lang="zh-CN" altLang="en-US" sz="105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65676">
                <a:tc>
                  <a:txBody>
                    <a:bodyPr/>
                    <a:lstStyle/>
                    <a:p>
                      <a:r>
                        <a:rPr lang="en-US" altLang="zh-CN" sz="1050" b="1" dirty="0" smtClean="0"/>
                        <a:t>Data Transfer </a:t>
                      </a:r>
                      <a:endParaRPr lang="zh-CN" altLang="en-US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altLang="zh-CN" sz="105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1967">
                <a:tc>
                  <a:txBody>
                    <a:bodyPr/>
                    <a:lstStyle/>
                    <a:p>
                      <a:pPr marL="18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b="1" dirty="0" smtClean="0"/>
                        <a:t>&gt; DL Media over multicast</a:t>
                      </a:r>
                      <a:endParaRPr lang="zh-CN" altLang="en-US" sz="1050" b="1" dirty="0" smtClean="0"/>
                    </a:p>
                    <a:p>
                      <a:pPr marL="180000" lvl="0"/>
                      <a:endParaRPr lang="zh-CN" altLang="en-US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050" dirty="0" smtClean="0"/>
                        <a:t>10.7.3.1</a:t>
                      </a:r>
                      <a:r>
                        <a:rPr lang="en-US" altLang="zh-CN" sz="1050" baseline="0" dirty="0" smtClean="0"/>
                        <a:t> </a:t>
                      </a:r>
                      <a:r>
                        <a:rPr lang="en-US" altLang="zh-CN" sz="1050" dirty="0" smtClean="0"/>
                        <a:t>Use of pre-established MBMS bearers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050" dirty="0" smtClean="0"/>
                        <a:t>10.7.3.2</a:t>
                      </a:r>
                      <a:r>
                        <a:rPr lang="en-US" altLang="zh-CN" sz="1050" baseline="0" dirty="0" smtClean="0"/>
                        <a:t> </a:t>
                      </a:r>
                      <a:r>
                        <a:rPr lang="en-US" altLang="zh-CN" sz="1050" dirty="0" smtClean="0"/>
                        <a:t>Use of dynamic MBMS bearer establishment in</a:t>
                      </a:r>
                      <a:r>
                        <a:rPr lang="en-US" altLang="zh-CN" sz="1050" baseline="0" dirty="0" smtClean="0"/>
                        <a:t> TS 23.280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altLang="zh-CN" sz="1050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Refer to the session establishment part</a:t>
                      </a:r>
                    </a:p>
                  </a:txBody>
                  <a:tcPr/>
                </a:tc>
              </a:tr>
              <a:tr h="692828">
                <a:tc>
                  <a:txBody>
                    <a:bodyPr/>
                    <a:lstStyle/>
                    <a:p>
                      <a:pPr marL="18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b="1" dirty="0" smtClean="0"/>
                        <a:t>&gt; floor control over multicast</a:t>
                      </a:r>
                      <a:endParaRPr lang="zh-CN" altLang="en-US" sz="1050" b="1" dirty="0" smtClean="0"/>
                    </a:p>
                    <a:p>
                      <a:pPr marL="180000" lvl="0"/>
                      <a:endParaRPr lang="zh-CN" altLang="en-US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050" dirty="0" smtClean="0"/>
                        <a:t>10.7.3.4</a:t>
                      </a:r>
                      <a:r>
                        <a:rPr lang="en-US" altLang="zh-CN" sz="1050" baseline="0" dirty="0" smtClean="0"/>
                        <a:t> </a:t>
                      </a:r>
                      <a:r>
                        <a:rPr lang="en-US" altLang="zh-CN" sz="1050" dirty="0" smtClean="0"/>
                        <a:t>Use of MBMS bearer for application level control signaling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05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Modify</a:t>
                      </a:r>
                      <a:r>
                        <a:rPr lang="en-US" altLang="zh-CN" sz="1050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step 1 to align with 5G MBS session configuration mechanism.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050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Modify step 3 to align with multicast session join at the UE.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05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 step 4</a:t>
                      </a:r>
                      <a:r>
                        <a:rPr lang="en-US" altLang="zh-CN" sz="1050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which is not applicable for multicast</a:t>
                      </a:r>
                      <a:endParaRPr lang="zh-CN" altLang="en-US" sz="1050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71106">
                <a:tc>
                  <a:txBody>
                    <a:bodyPr/>
                    <a:lstStyle/>
                    <a:p>
                      <a:pPr marL="18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b="1" dirty="0" smtClean="0"/>
                        <a:t>&gt; group status over multicast</a:t>
                      </a:r>
                      <a:endParaRPr lang="zh-CN" altLang="en-US" sz="105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050" dirty="0" smtClean="0"/>
                        <a:t>10.7.3.13</a:t>
                      </a:r>
                      <a:r>
                        <a:rPr lang="en-US" altLang="zh-CN" sz="1050" baseline="0" dirty="0" smtClean="0"/>
                        <a:t> </a:t>
                      </a:r>
                      <a:r>
                        <a:rPr lang="en-US" altLang="zh-CN" sz="1050" dirty="0" smtClean="0"/>
                        <a:t>Use of MBMS bearer for group status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altLang="zh-CN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Reused with term, reference update</a:t>
                      </a:r>
                    </a:p>
                  </a:txBody>
                  <a:tcPr/>
                </a:tc>
              </a:tr>
              <a:tr h="481967">
                <a:tc>
                  <a:txBody>
                    <a:bodyPr/>
                    <a:lstStyle/>
                    <a:p>
                      <a:pPr marL="180000" lvl="0"/>
                      <a:r>
                        <a:rPr lang="en-US" altLang="zh-CN" sz="1050" b="1" dirty="0" smtClean="0"/>
                        <a:t>&gt; FEC</a:t>
                      </a:r>
                      <a:r>
                        <a:rPr lang="en-US" altLang="zh-CN" sz="1050" b="1" baseline="0" dirty="0" smtClean="0"/>
                        <a:t> and ROHC </a:t>
                      </a:r>
                      <a:endParaRPr lang="zh-CN" altLang="en-US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050" dirty="0" smtClean="0"/>
                        <a:t>10.7.3.11.2	Header compression by the MC service server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050" dirty="0" smtClean="0"/>
                        <a:t>10.7.3.12.2	Header compression by the MC service server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altLang="zh-CN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Reused with term, reference update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3983617" y="1125812"/>
            <a:ext cx="450796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l"/>
            </a:pPr>
            <a:r>
              <a:rPr lang="en-US" altLang="zh-CN" sz="1000" b="1" dirty="0" smtClea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SA6 works of using multicast service (</a:t>
            </a:r>
            <a:r>
              <a:rPr lang="en-US" altLang="zh-CN" sz="1000" i="1" dirty="0" smtClea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Term changes are no specially </a:t>
            </a:r>
            <a:r>
              <a:rPr lang="en-US" altLang="zh-CN" sz="1000" b="1" dirty="0" smtClea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) </a:t>
            </a:r>
            <a:endParaRPr lang="en-US" altLang="zh-CN" sz="1000" b="1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5438" y="1153856"/>
            <a:ext cx="269817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l"/>
            </a:pPr>
            <a:r>
              <a:rPr lang="en-US" altLang="zh-CN" sz="1000" b="1" dirty="0" smtClea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Procedures of using multicast service </a:t>
            </a:r>
            <a:endParaRPr lang="en-US" altLang="zh-CN" sz="1000" b="1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55932" y="4296246"/>
            <a:ext cx="165081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altLang="zh-CN" sz="1000" i="1" dirty="0" smtClean="0">
                <a:solidFill>
                  <a:schemeClr val="accent4">
                    <a:lumMod val="50000"/>
                  </a:schemeClr>
                </a:solidFill>
              </a:rPr>
              <a:t>Fig 4.2.1 in TS 23.247</a:t>
            </a:r>
            <a:endParaRPr lang="zh-CN" altLang="zh-CN" sz="1000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82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38" y="153370"/>
            <a:ext cx="10515600" cy="87317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200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of 5G broadcast service</a:t>
            </a:r>
            <a:endParaRPr lang="zh-CN" altLang="en-US" sz="3200" b="1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968935"/>
              </p:ext>
            </p:extLst>
          </p:nvPr>
        </p:nvGraphicFramePr>
        <p:xfrm>
          <a:off x="3817620" y="1451755"/>
          <a:ext cx="7599110" cy="4699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707"/>
                <a:gridCol w="2396209"/>
                <a:gridCol w="3461194"/>
              </a:tblGrid>
              <a:tr h="204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Essential aspects</a:t>
                      </a:r>
                      <a:endParaRPr lang="zh-CN" altLang="en-US" sz="1100" b="1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aseline="0" dirty="0" smtClean="0"/>
                        <a:t>Related procedures in SA6 / TS 23.280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Key</a:t>
                      </a:r>
                      <a:r>
                        <a:rPr lang="en-US" altLang="zh-CN" sz="1100" baseline="0" dirty="0" smtClean="0"/>
                        <a:t> changes/enhancements</a:t>
                      </a:r>
                      <a:endParaRPr lang="zh-CN" altLang="en-US" sz="1100" dirty="0"/>
                    </a:p>
                  </a:txBody>
                  <a:tcPr/>
                </a:tc>
              </a:tr>
              <a:tr h="32478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Service announcement</a:t>
                      </a:r>
                      <a:endParaRPr lang="zh-CN" altLang="en-US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050" baseline="0" dirty="0" smtClean="0"/>
                        <a:t>10.7.3.5 MBMS bearer announcement over MBMS bearer 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Reuse</a:t>
                      </a:r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with term and reference update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77400">
                <a:tc>
                  <a:txBody>
                    <a:bodyPr/>
                    <a:lstStyle/>
                    <a:p>
                      <a:r>
                        <a:rPr lang="en-US" altLang="zh-CN" sz="1050" b="1" dirty="0" smtClean="0"/>
                        <a:t>Session</a:t>
                      </a:r>
                      <a:r>
                        <a:rPr lang="en-US" altLang="zh-CN" sz="1050" b="1" baseline="0" dirty="0" smtClean="0"/>
                        <a:t> Establishment</a:t>
                      </a:r>
                      <a:endParaRPr lang="zh-CN" altLang="en-US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050" dirty="0" smtClean="0"/>
                        <a:t>10.7.3.1</a:t>
                      </a:r>
                      <a:r>
                        <a:rPr lang="en-US" altLang="zh-CN" sz="1050" baseline="0" dirty="0" smtClean="0"/>
                        <a:t> </a:t>
                      </a:r>
                      <a:r>
                        <a:rPr lang="en-US" altLang="zh-CN" sz="1050" dirty="0" smtClean="0"/>
                        <a:t>Use of pre-established MBMS bearers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050" dirty="0" smtClean="0"/>
                        <a:t>10.7.3.2 Use of dynamic MBMS bearer establishment in</a:t>
                      </a:r>
                      <a:r>
                        <a:rPr lang="en-US" altLang="zh-CN" sz="1050" baseline="0" dirty="0" smtClean="0"/>
                        <a:t> TS 23.280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050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 the configuration mechanism for 5G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Reuse</a:t>
                      </a:r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with term and reference update</a:t>
                      </a:r>
                      <a:endParaRPr lang="zh-CN" altLang="en-US" sz="105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zh-CN" sz="1050" kern="1200" baseline="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79487">
                <a:tc>
                  <a:txBody>
                    <a:bodyPr/>
                    <a:lstStyle/>
                    <a:p>
                      <a:r>
                        <a:rPr lang="en-US" altLang="zh-CN" sz="1050" b="1" dirty="0" smtClean="0"/>
                        <a:t>Data Transfer</a:t>
                      </a:r>
                      <a:endParaRPr lang="zh-CN" altLang="en-US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altLang="zh-CN" sz="1050" i="1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77400">
                <a:tc>
                  <a:txBody>
                    <a:bodyPr/>
                    <a:lstStyle/>
                    <a:p>
                      <a:pPr marL="18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b="1" dirty="0" smtClean="0"/>
                        <a:t>&gt; DL Media over multicast</a:t>
                      </a:r>
                      <a:endParaRPr lang="zh-CN" altLang="en-US" sz="105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050" dirty="0" smtClean="0"/>
                        <a:t>10.7.3.1</a:t>
                      </a:r>
                      <a:r>
                        <a:rPr lang="en-US" altLang="zh-CN" sz="1050" baseline="0" dirty="0" smtClean="0"/>
                        <a:t> </a:t>
                      </a:r>
                      <a:r>
                        <a:rPr lang="en-US" altLang="zh-CN" sz="1050" dirty="0" smtClean="0"/>
                        <a:t>Use of pre-established MBMS bearers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050" dirty="0" smtClean="0"/>
                        <a:t>10.7.3.2 Use of dynamic MBMS bearer establishment</a:t>
                      </a:r>
                      <a:endParaRPr lang="zh-CN" altLang="en-US" sz="105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altLang="zh-CN" sz="1050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Refer to the session establishment part</a:t>
                      </a:r>
                    </a:p>
                  </a:txBody>
                  <a:tcPr/>
                </a:tc>
              </a:tr>
              <a:tr h="324787">
                <a:tc>
                  <a:txBody>
                    <a:bodyPr/>
                    <a:lstStyle/>
                    <a:p>
                      <a:pPr marL="18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b="1" dirty="0" smtClean="0"/>
                        <a:t>&gt; floor control over multicast</a:t>
                      </a:r>
                      <a:endParaRPr lang="zh-CN" altLang="en-US" sz="105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050" dirty="0" smtClean="0"/>
                        <a:t>10.7.3.4</a:t>
                      </a:r>
                      <a:r>
                        <a:rPr lang="en-US" altLang="zh-CN" sz="1050" baseline="0" dirty="0" smtClean="0"/>
                        <a:t> </a:t>
                      </a:r>
                      <a:r>
                        <a:rPr lang="en-US" altLang="zh-CN" sz="1050" dirty="0" smtClean="0"/>
                        <a:t>Use of MBMS bearer for application level control </a:t>
                      </a:r>
                      <a:r>
                        <a:rPr lang="en-US" altLang="zh-CN" sz="1050" dirty="0" err="1" smtClean="0"/>
                        <a:t>signalling</a:t>
                      </a:r>
                      <a:endParaRPr lang="en-US" altLang="zh-CN" sz="105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altLang="zh-CN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Reused with term, reference update</a:t>
                      </a:r>
                    </a:p>
                  </a:txBody>
                  <a:tcPr/>
                </a:tc>
              </a:tr>
              <a:tr h="324787">
                <a:tc>
                  <a:txBody>
                    <a:bodyPr/>
                    <a:lstStyle/>
                    <a:p>
                      <a:pPr marL="18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b="1" dirty="0" smtClean="0"/>
                        <a:t>&gt; group status over multicast</a:t>
                      </a:r>
                      <a:endParaRPr lang="zh-CN" altLang="en-US" sz="105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050" dirty="0" smtClean="0"/>
                        <a:t>10.7.3.13</a:t>
                      </a:r>
                      <a:r>
                        <a:rPr lang="en-US" altLang="zh-CN" sz="1050" baseline="0" dirty="0" smtClean="0"/>
                        <a:t> </a:t>
                      </a:r>
                      <a:r>
                        <a:rPr lang="en-US" altLang="zh-CN" sz="1050" dirty="0" smtClean="0"/>
                        <a:t>Use of MBMS bearer for group status</a:t>
                      </a:r>
                      <a:endParaRPr lang="zh-CN" altLang="en-US" sz="105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altLang="zh-CN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Reused with term, reference update</a:t>
                      </a:r>
                    </a:p>
                  </a:txBody>
                  <a:tcPr/>
                </a:tc>
              </a:tr>
              <a:tr h="577400">
                <a:tc>
                  <a:txBody>
                    <a:bodyPr/>
                    <a:lstStyle/>
                    <a:p>
                      <a:pPr marL="18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b="1" dirty="0" smtClean="0"/>
                        <a:t>&gt; unicast/broadcast</a:t>
                      </a:r>
                      <a:r>
                        <a:rPr lang="en-US" altLang="zh-CN" sz="1050" b="1" baseline="0" dirty="0" smtClean="0"/>
                        <a:t> switching</a:t>
                      </a:r>
                      <a:endParaRPr lang="zh-CN" altLang="en-US" sz="105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050" dirty="0" smtClean="0"/>
                        <a:t>10.7.3.3</a:t>
                      </a:r>
                      <a:r>
                        <a:rPr lang="en-US" altLang="zh-CN" sz="1050" baseline="0" dirty="0" smtClean="0"/>
                        <a:t> </a:t>
                      </a:r>
                      <a:r>
                        <a:rPr lang="en-US" altLang="zh-CN" sz="1050" dirty="0" smtClean="0"/>
                        <a:t>Switching from MBMS bearer to unicast bearer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050" dirty="0" smtClean="0"/>
                        <a:t>10.7.3.6</a:t>
                      </a:r>
                      <a:r>
                        <a:rPr lang="en-US" altLang="zh-CN" sz="1050" baseline="0" dirty="0" smtClean="0"/>
                        <a:t> </a:t>
                      </a:r>
                      <a:r>
                        <a:rPr lang="en-US" altLang="zh-CN" sz="1050" dirty="0" smtClean="0"/>
                        <a:t>MBMS bearer quality detection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altLang="zh-CN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Reused with term, reference update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altLang="zh-CN" sz="105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 MBSFN related description</a:t>
                      </a:r>
                    </a:p>
                  </a:txBody>
                  <a:tcPr/>
                </a:tc>
              </a:tr>
              <a:tr h="577400">
                <a:tc>
                  <a:txBody>
                    <a:bodyPr/>
                    <a:lstStyle/>
                    <a:p>
                      <a:pPr marL="18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b="1" dirty="0" smtClean="0"/>
                        <a:t>&gt; FEC</a:t>
                      </a:r>
                      <a:r>
                        <a:rPr lang="en-US" altLang="zh-CN" sz="1050" b="1" baseline="0" dirty="0" smtClean="0"/>
                        <a:t> and ROHC </a:t>
                      </a:r>
                      <a:endParaRPr lang="zh-CN" altLang="en-US" sz="105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050" dirty="0" smtClean="0"/>
                        <a:t>10.7.3.11.2	Header compression by the MC service server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050" dirty="0" smtClean="0"/>
                        <a:t>10.7.3.12.2	Header compression by the MC service server</a:t>
                      </a:r>
                      <a:endParaRPr lang="zh-CN" altLang="en-US" sz="105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altLang="zh-CN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Reused with term, reference update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3817620" y="1100759"/>
            <a:ext cx="45143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l"/>
            </a:pPr>
            <a:r>
              <a:rPr lang="en-US" altLang="zh-CN" sz="1000" b="1" dirty="0" smtClea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SA6 works of using broadcast service (</a:t>
            </a:r>
            <a:r>
              <a:rPr lang="en-US" altLang="zh-CN" sz="1000" i="1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Term changes are no list here</a:t>
            </a:r>
            <a:r>
              <a:rPr lang="en-US" altLang="zh-CN" sz="1000" b="1" dirty="0" smtClea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) </a:t>
            </a:r>
            <a:endParaRPr lang="en-US" altLang="zh-CN" sz="1000" b="1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5438" y="993836"/>
            <a:ext cx="269817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l"/>
            </a:pPr>
            <a:r>
              <a:rPr lang="en-US" altLang="zh-CN" sz="1000" b="1" dirty="0" smtClea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Procedures of using multicast service </a:t>
            </a:r>
            <a:endParaRPr lang="en-US" altLang="zh-CN" sz="1000" b="1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55932" y="3446057"/>
            <a:ext cx="165081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altLang="zh-CN" sz="1000" i="1" dirty="0" smtClean="0">
                <a:solidFill>
                  <a:schemeClr val="accent4">
                    <a:lumMod val="50000"/>
                  </a:schemeClr>
                </a:solidFill>
              </a:rPr>
              <a:t>Fig 4.2.2 in TS 23.247</a:t>
            </a:r>
            <a:endParaRPr lang="zh-CN" altLang="zh-CN" sz="10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0827922"/>
              </p:ext>
            </p:extLst>
          </p:nvPr>
        </p:nvGraphicFramePr>
        <p:xfrm>
          <a:off x="395438" y="1346980"/>
          <a:ext cx="2971800" cy="223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3" name="Picture" r:id="rId3" imgW="2970582" imgH="2248759" progId="Word.Picture.8">
                  <p:embed/>
                </p:oleObj>
              </mc:Choice>
              <mc:Fallback>
                <p:oleObj name="Picture" r:id="rId3" imgW="2970582" imgH="2248759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438" y="1346980"/>
                        <a:ext cx="2971800" cy="2238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930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840" y="1026541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800" b="1" dirty="0" smtClean="0"/>
              <a:t>How to select multicast/broadcast </a:t>
            </a:r>
            <a:r>
              <a:rPr lang="en-US" altLang="zh-CN" sz="1800" b="1" dirty="0"/>
              <a:t>? </a:t>
            </a:r>
            <a:endParaRPr lang="en-US" altLang="zh-CN" sz="1800" b="1" dirty="0" smtClean="0"/>
          </a:p>
          <a:p>
            <a:pPr lvl="1"/>
            <a:r>
              <a:rPr lang="en-US" altLang="zh-CN" sz="1400" b="1" dirty="0" smtClean="0"/>
              <a:t>Principle</a:t>
            </a:r>
          </a:p>
          <a:p>
            <a:pPr lvl="2"/>
            <a:r>
              <a:rPr lang="en-US" altLang="zh-CN" sz="1200" dirty="0" smtClean="0"/>
              <a:t>For a specific group call, the selection can be determined at the begin of the call setup by the MC service operator’s policy or configuration, e.g., based on group side, service type.</a:t>
            </a:r>
          </a:p>
          <a:p>
            <a:pPr lvl="2"/>
            <a:r>
              <a:rPr lang="en-US" altLang="zh-CN" sz="1200" dirty="0"/>
              <a:t>The selected multicast/broadcast will NOT change during a ongoing group call session.</a:t>
            </a:r>
            <a:endParaRPr lang="en-US" altLang="zh-CN" sz="1000" dirty="0"/>
          </a:p>
          <a:p>
            <a:pPr lvl="1"/>
            <a:r>
              <a:rPr lang="en-US" altLang="zh-CN" sz="1400" b="1" dirty="0" smtClean="0"/>
              <a:t>Potential impacts to standard</a:t>
            </a:r>
          </a:p>
          <a:p>
            <a:pPr lvl="2"/>
            <a:r>
              <a:rPr lang="en-US" altLang="zh-CN" sz="1200" dirty="0" smtClean="0"/>
              <a:t>Add some general description about the selection, </a:t>
            </a:r>
          </a:p>
          <a:p>
            <a:pPr lvl="2"/>
            <a:r>
              <a:rPr lang="en-US" altLang="zh-CN" sz="1200" dirty="0" smtClean="0"/>
              <a:t>introduce new parameter(s) in the profiles if required.</a:t>
            </a:r>
            <a:endParaRPr lang="en-US" altLang="zh-CN" sz="1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438" y="153370"/>
            <a:ext cx="10515600" cy="87317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200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aspects</a:t>
            </a:r>
            <a:endParaRPr lang="zh-CN" altLang="en-US" sz="3200" b="1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55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840" y="1026541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800" b="1" dirty="0" smtClean="0"/>
              <a:t>As per the analysis, we think that the MCOver5GS normative work can be completed in Rel.17 in 2 meetings (SA6#42BIS-e and SA6#43e).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800" b="1" dirty="0" smtClean="0"/>
              <a:t>During SA#91e, the guidance was provided to further discuss in SA6 and agreements can be made for further approval in SA#92e.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800" b="1" dirty="0" smtClean="0"/>
              <a:t>Hence, the suggested way forward for this work is:</a:t>
            </a: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CN" sz="1400" b="1" dirty="0" smtClean="0"/>
              <a:t>During SA6#42BIS-e agree to the revised WID for MCOver5GS and further also progress both study and normative work to include the 5MBS related changes (SA6#43e is also available to progress this topic).</a:t>
            </a: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CN" sz="1400" b="1" dirty="0" smtClean="0"/>
              <a:t>Submit the revised WID for MCOver</a:t>
            </a:r>
            <a:r>
              <a:rPr lang="en-US" altLang="zh-CN" sz="1400" b="1" dirty="0" smtClean="0"/>
              <a:t>5GS for approval to SA#92e along with the TS 23.289 for approval.</a:t>
            </a:r>
            <a:endParaRPr lang="en-US" altLang="zh-CN" sz="1400" b="1" dirty="0" smtClean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800" b="1" dirty="0" smtClean="0"/>
              <a:t>It is proposed to endorse this suggested way forward.</a:t>
            </a:r>
            <a:endParaRPr lang="en-US" altLang="zh-CN" sz="1800" b="1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438" y="153370"/>
            <a:ext cx="10515600" cy="87317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200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zh-CN" altLang="en-US" sz="3200" b="1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26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3749</TotalTime>
  <Words>911</Words>
  <Application>Microsoft Office PowerPoint</Application>
  <PresentationFormat>Widescreen</PresentationFormat>
  <Paragraphs>115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Microsoft YaHei</vt:lpstr>
      <vt:lpstr>SimSun</vt:lpstr>
      <vt:lpstr>Arial</vt:lpstr>
      <vt:lpstr>Calibri</vt:lpstr>
      <vt:lpstr>Calibri Light</vt:lpstr>
      <vt:lpstr>Wingdings</vt:lpstr>
      <vt:lpstr>Office Theme</vt:lpstr>
      <vt:lpstr>Picture</vt:lpstr>
      <vt:lpstr>SA6 work on MCover5GMBS</vt:lpstr>
      <vt:lpstr>MC over 5G MBS in SA6</vt:lpstr>
      <vt:lpstr>Use of 5G multicast service</vt:lpstr>
      <vt:lpstr>Use of 5G broadcast service</vt:lpstr>
      <vt:lpstr>Other aspects</vt:lpstr>
      <vt:lpstr>Summary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Huawei</dc:creator>
  <cp:lastModifiedBy>Niranth</cp:lastModifiedBy>
  <cp:revision>133</cp:revision>
  <dcterms:created xsi:type="dcterms:W3CDTF">2021-03-02T07:18:42Z</dcterms:created>
  <dcterms:modified xsi:type="dcterms:W3CDTF">2021-04-05T11:20:03Z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(3)4QZ8KkKpn34Mwe7vVYxVjI00yuohR2SF3LEO05RORjlevAqEKFfx6AGwYHucXBoq41oNOvSM
sj04GZuyxz7LDHe+scTH1ftxsnCXrw2I/e2m+Tluu1YISIeAM0skCevjiS32hP1iS8esLp3u
rnQaie/UObLpkhQFplgClX/ze7qdqlroFva0+EhKHHmpWFsyDr14kJR7F7RNDSCI0aGYXPOA
uM+bSE8YsJ0UXBGXkM</vt:lpwstr>
  </property>
  <property fmtid="{D5CDD505-2E9C-101B-9397-08002B2CF9AE}" pid="3" name="_2015_ms_pID_7253431">
    <vt:lpwstr>l0kh4chtIZfWDML1zQcZBrAiakOyTQvX5AbbD5B27OhjcwmhuLgHH5
OgRWxKcEtIrnWsQGSSlXt+X57y0mI9HXguAi36T/jsuxEUNbKR+2T4nlfnIjN1aVYkuEjLun
GMHQKBpbciIw0V1DbMs/Sr761LeSqf8eQ4mtcm7iem6xRm4Y8M6IL/W5eK1Vpr7/phCta5XR
SxxOJYi5xdzWiJpQH2mvt7abDzuPWWpkDUnw</vt:lpwstr>
  </property>
  <property fmtid="{D5CDD505-2E9C-101B-9397-08002B2CF9AE}" pid="4" name="_2015_ms_pID_7253432">
    <vt:lpwstr>Zw==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1616836458</vt:lpwstr>
  </property>
</Properties>
</file>