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6" r:id="rId4"/>
  </p:sldMasterIdLst>
  <p:notesMasterIdLst>
    <p:notesMasterId r:id="rId28"/>
  </p:notesMasterIdLst>
  <p:handoutMasterIdLst>
    <p:handoutMasterId r:id="rId29"/>
  </p:handoutMasterIdLst>
  <p:sldIdLst>
    <p:sldId id="362" r:id="rId5"/>
    <p:sldId id="363" r:id="rId6"/>
    <p:sldId id="907" r:id="rId7"/>
    <p:sldId id="2147480989" r:id="rId8"/>
    <p:sldId id="2147480976" r:id="rId9"/>
    <p:sldId id="2147480980" r:id="rId10"/>
    <p:sldId id="2147480996" r:id="rId11"/>
    <p:sldId id="2147480997" r:id="rId12"/>
    <p:sldId id="2147480994" r:id="rId13"/>
    <p:sldId id="2147481002" r:id="rId14"/>
    <p:sldId id="2147481003" r:id="rId15"/>
    <p:sldId id="2147480990" r:id="rId16"/>
    <p:sldId id="2147481001" r:id="rId17"/>
    <p:sldId id="2147480993" r:id="rId18"/>
    <p:sldId id="2147480991" r:id="rId19"/>
    <p:sldId id="2147480981" r:id="rId20"/>
    <p:sldId id="2147481000" r:id="rId21"/>
    <p:sldId id="2147480992" r:id="rId22"/>
    <p:sldId id="2147480983" r:id="rId23"/>
    <p:sldId id="2147480985" r:id="rId24"/>
    <p:sldId id="2147481004" r:id="rId25"/>
    <p:sldId id="933" r:id="rId26"/>
    <p:sldId id="2147480999" r:id="rId27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B040"/>
    <a:srgbClr val="C00000"/>
    <a:srgbClr val="00C6FB"/>
    <a:srgbClr val="C6D254"/>
    <a:srgbClr val="C00E0E"/>
    <a:srgbClr val="B3B1B2"/>
    <a:srgbClr val="33CC33"/>
    <a:srgbClr val="66CCFF"/>
    <a:srgbClr val="00FF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007" autoAdjust="0"/>
  </p:normalViewPr>
  <p:slideViewPr>
    <p:cSldViewPr snapToGrid="0" showGuides="1">
      <p:cViewPr varScale="1">
        <p:scale>
          <a:sx n="103" d="100"/>
          <a:sy n="103" d="100"/>
        </p:scale>
        <p:origin x="117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4238" y="77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BAD0620-CC16-404B-B551-3DC42B4DBA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94F7581-54C3-4F11-819F-7542C86256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45D02ED-03E7-49A7-A7AE-8A98E9AFBC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A0D5A3C-9F2C-4C2B-8318-6391BD15B2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B61262-F3FE-4E70-B107-2B74005DF8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4F93CDD-5094-4F34-88D0-9B32B053B5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3CA9B43-0864-4DC0-AAEA-5B3E9F9CDF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9A77F46-A2C9-4392-96AC-30C8AB5962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3E52F82-4A81-45F7-B443-767910818E3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B3CF682-F8D6-40BA-8C98-ECA21B4098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F639953-01D8-4E03-B84A-59753C345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BCD10C-D5DB-4DDE-9359-72217E4C07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69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977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hlSlideMaster.Title SlideHeader" descr=".">
            <a:extLst>
              <a:ext uri="{FF2B5EF4-FFF2-40B4-BE49-F238E27FC236}">
                <a16:creationId xmlns:a16="http://schemas.microsoft.com/office/drawing/2014/main" id="{309FB937-15D8-40A0-9FB7-E16F80BCB89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06149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83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hlSlideMaster.Title and ContentHeader" descr=".">
            <a:extLst>
              <a:ext uri="{FF2B5EF4-FFF2-40B4-BE49-F238E27FC236}">
                <a16:creationId xmlns:a16="http://schemas.microsoft.com/office/drawing/2014/main" id="{3ABA85F5-3BDD-4E4C-96D1-A2A81D86842D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25556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hlSlideMaster.Section HeaderHeader" descr=".">
            <a:extLst>
              <a:ext uri="{FF2B5EF4-FFF2-40B4-BE49-F238E27FC236}">
                <a16:creationId xmlns:a16="http://schemas.microsoft.com/office/drawing/2014/main" id="{07EADB97-8BC2-426E-8855-54F72C1F42BC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4" name="flSlideMaster.Section HeaderFooter" descr=".">
            <a:extLst>
              <a:ext uri="{FF2B5EF4-FFF2-40B4-BE49-F238E27FC236}">
                <a16:creationId xmlns:a16="http://schemas.microsoft.com/office/drawing/2014/main" id="{F36B9096-306F-4180-8A85-09B335AA0400}"/>
              </a:ext>
            </a:extLst>
          </p:cNvPr>
          <p:cNvSpPr txBox="1"/>
          <p:nvPr userDrawn="1"/>
        </p:nvSpPr>
        <p:spPr>
          <a:xfrm>
            <a:off x="8820912" y="6537960"/>
            <a:ext cx="3371088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84178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hlSlideMaster.1_Section HeaderHeader" descr=".">
            <a:extLst>
              <a:ext uri="{FF2B5EF4-FFF2-40B4-BE49-F238E27FC236}">
                <a16:creationId xmlns:a16="http://schemas.microsoft.com/office/drawing/2014/main" id="{9FC43272-417B-4119-9F87-EC5E6D778D6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556474"/>
      </p:ext>
    </p:extLst>
  </p:cSld>
  <p:clrMapOvr>
    <a:masterClrMapping/>
  </p:clrMapOvr>
  <p:transition>
    <p:wipe dir="r"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99A89519-8D1F-4C1C-ADC2-4470291B7F3C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F467B7E-544F-48E5-BEDB-99BC1CEFD9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29D303E-68B8-488B-8EE7-B4B1B5421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39981097-E200-47AA-85D8-567D688D6073}"/>
              </a:ext>
            </a:extLst>
          </p:cNvPr>
          <p:cNvSpPr/>
          <p:nvPr userDrawn="1"/>
        </p:nvSpPr>
        <p:spPr>
          <a:xfrm>
            <a:off x="0" y="1271587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A74F498-2A3A-4D48-8ADE-65A441209D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82300" y="6591300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</a:rPr>
              <a:t>© 3GPP 2025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487E43C1-7FD7-4237-B7B7-FF2895546F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2634" y="6370638"/>
            <a:ext cx="11061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&lt;EVENT – Update:  VIEW / Slide Master&gt;</a:t>
            </a:r>
          </a:p>
        </p:txBody>
      </p:sp>
      <p:pic>
        <p:nvPicPr>
          <p:cNvPr id="1033" name="Picture 1">
            <a:extLst>
              <a:ext uri="{FF2B5EF4-FFF2-40B4-BE49-F238E27FC236}">
                <a16:creationId xmlns:a16="http://schemas.microsoft.com/office/drawing/2014/main" id="{7188B4A3-DA55-4C62-8EA2-66685B86185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87" y="271462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>
            <a:extLst>
              <a:ext uri="{FF2B5EF4-FFF2-40B4-BE49-F238E27FC236}">
                <a16:creationId xmlns:a16="http://schemas.microsoft.com/office/drawing/2014/main" id="{54F3A418-D8D0-4D4F-8FDC-361FF196C0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4042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1E35E1B-0369-453E-A3C0-650E56AFDE17}" type="slidenum">
              <a:rPr lang="en-GB" altLang="en-US" sz="1400" smtClean="0">
                <a:latin typeface="Century Gothic" panose="020B0502020202020204" pitchFamily="34" charset="0"/>
              </a:rPr>
              <a:pPr>
                <a:defRPr/>
              </a:pPr>
              <a:t>‹#›</a:t>
            </a:fld>
            <a:endParaRPr lang="en-GB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7E211E-1EE4-485C-B276-6E049AD8DCCE}"/>
              </a:ext>
            </a:extLst>
          </p:cNvPr>
          <p:cNvSpPr txBox="1"/>
          <p:nvPr userDrawn="1"/>
        </p:nvSpPr>
        <p:spPr>
          <a:xfrm>
            <a:off x="3908120" y="6372663"/>
            <a:ext cx="5981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TCCA Critical </a:t>
            </a:r>
            <a:r>
              <a:rPr lang="fi-FI" sz="1200" dirty="0" err="1">
                <a:solidFill>
                  <a:schemeClr val="bg1"/>
                </a:solidFill>
              </a:rPr>
              <a:t>Communications</a:t>
            </a:r>
            <a:r>
              <a:rPr lang="fi-FI" sz="1200" dirty="0">
                <a:solidFill>
                  <a:schemeClr val="bg1"/>
                </a:solidFill>
              </a:rPr>
              <a:t> World, </a:t>
            </a:r>
            <a:r>
              <a:rPr lang="fi-FI" sz="1200" dirty="0" err="1">
                <a:solidFill>
                  <a:schemeClr val="bg1"/>
                </a:solidFill>
              </a:rPr>
              <a:t>Brussels</a:t>
            </a:r>
            <a:r>
              <a:rPr lang="fi-FI" sz="1200" dirty="0">
                <a:solidFill>
                  <a:schemeClr val="bg1"/>
                </a:solidFill>
              </a:rPr>
              <a:t> 17-19.6.2025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Tx/>
        <a:buBlip>
          <a:blip r:embed="rId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3gpp.org/ftp/Information/presentations/3GPP_PowerPoint_template/2025_06_general_external.ppt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DC4DE7F-DCEA-4804-9910-D86AC58F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13" y="2841171"/>
            <a:ext cx="10321099" cy="1453017"/>
          </a:xfrm>
        </p:spPr>
        <p:txBody>
          <a:bodyPr/>
          <a:lstStyle/>
          <a:p>
            <a:pPr eaLnBrk="1" hangingPunct="1"/>
            <a:r>
              <a:rPr lang="en-GB" altLang="en-US" sz="4400" dirty="0">
                <a:latin typeface="Montserrat" panose="00000500000000000000" pitchFamily="50" charset="0"/>
              </a:rPr>
              <a:t>3GPP Mission Critical Standards – Past, Present and the Future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5109CE4-3B5E-4CA5-887C-00ECE79A9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73163" y="4497389"/>
            <a:ext cx="8342312" cy="943292"/>
          </a:xfrm>
        </p:spPr>
        <p:txBody>
          <a:bodyPr rtlCol="0">
            <a:normAutofit lnSpcReduction="10000"/>
          </a:bodyPr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Jukka Vialén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3GPP SA6 Vice Chair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5C71A-5984-4126-90C6-A98CD7316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63" y="5767840"/>
            <a:ext cx="1770018" cy="37187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4F78-0DD8-4F28-B097-2E34A97F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2" y="254122"/>
            <a:ext cx="9767835" cy="950258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Montserrat" panose="00000500000000000000" pitchFamily="50" charset="0"/>
              </a:rPr>
              <a:t>Rel-19 MCX enhancements – Location protocol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4F6E-D2F5-44C9-8B55-F3A1FF928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0" y="1583883"/>
            <a:ext cx="5908580" cy="1597856"/>
          </a:xfrm>
        </p:spPr>
        <p:txBody>
          <a:bodyPr/>
          <a:lstStyle/>
          <a:p>
            <a:r>
              <a:rPr lang="en-GB" sz="2000" b="1" dirty="0">
                <a:latin typeface="Montserrat" panose="00000500000000000000" pitchFamily="50" charset="0"/>
              </a:rPr>
              <a:t>MC Location protocol Rel-18 (stage 3) 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In Rel-18 and earlier, stage 3 location procedures are per service (MCPTT, </a:t>
            </a:r>
            <a:r>
              <a:rPr lang="en-GB" sz="1800" dirty="0" err="1">
                <a:latin typeface="Montserrat" panose="00000500000000000000" pitchFamily="50" charset="0"/>
              </a:rPr>
              <a:t>MCData</a:t>
            </a:r>
            <a:r>
              <a:rPr lang="en-GB" sz="1800" dirty="0">
                <a:latin typeface="Montserrat" panose="00000500000000000000" pitchFamily="50" charset="0"/>
              </a:rPr>
              <a:t>, </a:t>
            </a:r>
            <a:r>
              <a:rPr lang="en-GB" sz="1800" dirty="0" err="1">
                <a:latin typeface="Montserrat" panose="00000500000000000000" pitchFamily="50" charset="0"/>
              </a:rPr>
              <a:t>MCVideo</a:t>
            </a:r>
            <a:r>
              <a:rPr lang="en-GB" sz="1800" dirty="0">
                <a:latin typeface="Montserrat" panose="00000500000000000000" pitchFamily="50" charset="0"/>
              </a:rPr>
              <a:t>). 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This is not aligned with stage 2 architecture.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AD11D5-8437-4613-B73A-A6CCD0F60515}"/>
              </a:ext>
            </a:extLst>
          </p:cNvPr>
          <p:cNvCxnSpPr/>
          <p:nvPr/>
        </p:nvCxnSpPr>
        <p:spPr>
          <a:xfrm>
            <a:off x="5984033" y="1800808"/>
            <a:ext cx="0" cy="425475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59A1820-A08F-425F-BBC5-652D9287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692" y="2999192"/>
            <a:ext cx="4585609" cy="3392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500D1-16AD-4D55-B743-235C28CA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80" y="3429000"/>
            <a:ext cx="4457700" cy="29108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CA1646-8F41-4E6A-850C-AB9D110BFB50}"/>
              </a:ext>
            </a:extLst>
          </p:cNvPr>
          <p:cNvSpPr txBox="1">
            <a:spLocks/>
          </p:cNvSpPr>
          <p:nvPr/>
        </p:nvSpPr>
        <p:spPr bwMode="auto">
          <a:xfrm>
            <a:off x="6096000" y="1583883"/>
            <a:ext cx="5753878" cy="130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latin typeface="Montserrat" panose="00000500000000000000" pitchFamily="50" charset="0"/>
              </a:rPr>
              <a:t>MC Location protocol Rel-19 (stage 3) </a:t>
            </a:r>
          </a:p>
          <a:p>
            <a:pPr lvl="1"/>
            <a:r>
              <a:rPr lang="en-US" sz="1800" dirty="0">
                <a:latin typeface="Montserrat" panose="00000500000000000000" pitchFamily="50" charset="0"/>
              </a:rPr>
              <a:t>LMS and LMC introduced. Location procedures common for all services</a:t>
            </a:r>
          </a:p>
          <a:p>
            <a:pPr lvl="1"/>
            <a:r>
              <a:rPr lang="en-US" sz="1800" dirty="0">
                <a:latin typeface="Montserrat" panose="00000500000000000000" pitchFamily="50" charset="0"/>
              </a:rPr>
              <a:t>Now aligned with stage 2 architecture.</a:t>
            </a:r>
          </a:p>
        </p:txBody>
      </p:sp>
    </p:spTree>
    <p:extLst>
      <p:ext uri="{BB962C8B-B14F-4D97-AF65-F5344CB8AC3E}">
        <p14:creationId xmlns:p14="http://schemas.microsoft.com/office/powerpoint/2010/main" val="332563919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951F-F760-4E0C-B2E7-89AA5748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1" y="349117"/>
            <a:ext cx="9932125" cy="719092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Montserrat" panose="00000500000000000000" pitchFamily="50" charset="0"/>
              </a:rPr>
              <a:t>Rel-19 MCX enhancements – Location reporting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078A-2E03-4DEF-ABB0-E9466263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1" y="1797999"/>
            <a:ext cx="11924522" cy="4087751"/>
          </a:xfrm>
        </p:spPr>
        <p:txBody>
          <a:bodyPr/>
          <a:lstStyle/>
          <a:p>
            <a:r>
              <a:rPr lang="en-GB" sz="2400" dirty="0">
                <a:latin typeface="Montserrat" panose="00000500000000000000" pitchFamily="2" charset="0"/>
              </a:rPr>
              <a:t>Enhancements to location reporting (stage 2)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Groups as target for location request i.e. location report requested from all currently affiliated group members.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Aggregation in LMS for location triggers towards the same client.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Location info from PLMN operator (optional Le interface between LMS and 3GPP LCS).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Default configuration for location reporting (in the user profile).</a:t>
            </a:r>
          </a:p>
        </p:txBody>
      </p:sp>
    </p:spTree>
    <p:extLst>
      <p:ext uri="{BB962C8B-B14F-4D97-AF65-F5344CB8AC3E}">
        <p14:creationId xmlns:p14="http://schemas.microsoft.com/office/powerpoint/2010/main" val="327058956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220F-5EE9-4ED2-9389-B473D5C3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54" y="319405"/>
            <a:ext cx="10515600" cy="856252"/>
          </a:xfrm>
        </p:spPr>
        <p:txBody>
          <a:bodyPr/>
          <a:lstStyle/>
          <a:p>
            <a:r>
              <a:rPr lang="en-GB" sz="3600" dirty="0">
                <a:solidFill>
                  <a:srgbClr val="C00000"/>
                </a:solidFill>
                <a:latin typeface="Montserrat" panose="00000500000000000000" pitchFamily="50" charset="0"/>
              </a:rPr>
              <a:t>Rel-19 MCX enhancements – FRMCS Ph5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C277-41E5-45D9-A88B-B6E62407E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597024"/>
            <a:ext cx="11328400" cy="4647021"/>
          </a:xfrm>
        </p:spPr>
        <p:txBody>
          <a:bodyPr/>
          <a:lstStyle/>
          <a:p>
            <a:r>
              <a:rPr lang="en-GB" sz="2400" b="1" dirty="0">
                <a:latin typeface="Montserrat" panose="00000500000000000000" pitchFamily="50" charset="0"/>
              </a:rPr>
              <a:t>FRMCS Ph5</a:t>
            </a:r>
            <a:endParaRPr lang="en-GB" sz="2400" dirty="0">
              <a:latin typeface="Montserrat" panose="00000500000000000000" pitchFamily="2" charset="0"/>
            </a:endParaRPr>
          </a:p>
          <a:p>
            <a:pPr lvl="1"/>
            <a:r>
              <a:rPr lang="en-GB" sz="2000" dirty="0">
                <a:latin typeface="Montserrat" panose="00000500000000000000" pitchFamily="50" charset="0"/>
              </a:rPr>
              <a:t>MC gateway UE enhancements</a:t>
            </a:r>
          </a:p>
          <a:p>
            <a:pPr lvl="2"/>
            <a:r>
              <a:rPr lang="en-GB" sz="1800" dirty="0">
                <a:latin typeface="Montserrat" panose="00000500000000000000" pitchFamily="50" charset="0"/>
              </a:rPr>
              <a:t>MCGWUE was introduced in Rel-18, enables MC service access from non-3GPP device.</a:t>
            </a:r>
          </a:p>
          <a:p>
            <a:pPr lvl="2"/>
            <a:r>
              <a:rPr lang="en-GB" sz="1800" dirty="0">
                <a:latin typeface="Montserrat" panose="00000500000000000000" pitchFamily="50" charset="0"/>
              </a:rPr>
              <a:t>Several enhancements in Rel-19.</a:t>
            </a:r>
            <a:endParaRPr lang="en-GB" sz="1600" dirty="0">
              <a:latin typeface="Montserrat" panose="00000500000000000000" pitchFamily="50" charset="0"/>
            </a:endParaRPr>
          </a:p>
          <a:p>
            <a:pPr lvl="1"/>
            <a:r>
              <a:rPr lang="en-GB" sz="2000" dirty="0">
                <a:latin typeface="Montserrat" panose="00000500000000000000" pitchFamily="50" charset="0"/>
              </a:rPr>
              <a:t>Ad-hoc Group Communication</a:t>
            </a:r>
          </a:p>
          <a:p>
            <a:pPr lvl="2"/>
            <a:r>
              <a:rPr lang="en-GB" sz="1800" dirty="0">
                <a:latin typeface="Montserrat" panose="00000500000000000000" pitchFamily="50" charset="0"/>
              </a:rPr>
              <a:t>Introduced in Rel-18. Enables group creation “ad-hoc” with participants list or criteria. AH group is deleted when the communication terminates.</a:t>
            </a:r>
          </a:p>
          <a:p>
            <a:pPr lvl="2"/>
            <a:r>
              <a:rPr lang="en-GB" sz="1800" dirty="0">
                <a:latin typeface="Montserrat" panose="00000500000000000000" pitchFamily="50" charset="0"/>
              </a:rPr>
              <a:t>Several enhancements in Rel-19.</a:t>
            </a:r>
            <a:endParaRPr lang="en-GB" sz="1600" dirty="0">
              <a:latin typeface="Montserrat" panose="00000500000000000000" pitchFamily="50" charset="0"/>
            </a:endParaRPr>
          </a:p>
          <a:p>
            <a:pPr lvl="1"/>
            <a:r>
              <a:rPr lang="en-GB" sz="2000" dirty="0">
                <a:latin typeface="Montserrat" panose="00000500000000000000" pitchFamily="50" charset="0"/>
              </a:rPr>
              <a:t>CP/UP separation</a:t>
            </a:r>
          </a:p>
          <a:p>
            <a:pPr lvl="2"/>
            <a:r>
              <a:rPr lang="en-GB" sz="1800" dirty="0">
                <a:latin typeface="Montserrat" panose="00000500000000000000" pitchFamily="50" charset="0"/>
              </a:rPr>
              <a:t>Allow different IP address for MCX server, Floor control (MCPTT) / Transmission control (</a:t>
            </a:r>
            <a:r>
              <a:rPr lang="en-GB" sz="1800" dirty="0" err="1">
                <a:latin typeface="Montserrat" panose="00000500000000000000" pitchFamily="50" charset="0"/>
              </a:rPr>
              <a:t>MCVideo</a:t>
            </a:r>
            <a:r>
              <a:rPr lang="en-GB" sz="1800" dirty="0">
                <a:latin typeface="Montserrat" panose="00000500000000000000" pitchFamily="50" charset="0"/>
              </a:rPr>
              <a:t>) server and media distribution function.</a:t>
            </a:r>
          </a:p>
          <a:p>
            <a:pPr lvl="1"/>
            <a:r>
              <a:rPr lang="en-GB" sz="2200" dirty="0">
                <a:latin typeface="Montserrat" panose="00000500000000000000" pitchFamily="50" charset="0"/>
              </a:rPr>
              <a:t>Interworking with GSM-R</a:t>
            </a:r>
          </a:p>
        </p:txBody>
      </p:sp>
    </p:spTree>
    <p:extLst>
      <p:ext uri="{BB962C8B-B14F-4D97-AF65-F5344CB8AC3E}">
        <p14:creationId xmlns:p14="http://schemas.microsoft.com/office/powerpoint/2010/main" val="122208056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B40B-D4EE-4779-B5B0-BE74157B5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6" y="72517"/>
            <a:ext cx="10515600" cy="1325563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Montserrat" panose="00000500000000000000" pitchFamily="50" charset="0"/>
              </a:rPr>
              <a:t>Rel-19 MCX enhancements – IOPS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0D7E-47A6-4647-BCFA-189F6C4A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616619"/>
            <a:ext cx="11758438" cy="4421110"/>
          </a:xfrm>
        </p:spPr>
        <p:txBody>
          <a:bodyPr/>
          <a:lstStyle/>
          <a:p>
            <a:r>
              <a:rPr lang="en-GB" sz="2400" b="1" dirty="0">
                <a:latin typeface="Montserrat" panose="00000500000000000000" pitchFamily="2" charset="0"/>
              </a:rPr>
              <a:t>IOPS</a:t>
            </a:r>
            <a:endParaRPr lang="en-GB" sz="2400" dirty="0">
              <a:latin typeface="Montserrat" panose="00000500000000000000" pitchFamily="2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Isolated Operation for Public Safety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Introduced for LTE in Rel-13. TS 23.401 (LTE system architecture).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 application layer functionality in Rel-17. TS 23.180 (MCX services in IOPS mode of operation).</a:t>
            </a:r>
            <a:endParaRPr lang="en-US" sz="1800" dirty="0">
              <a:solidFill>
                <a:srgbClr val="00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From TS 23.401:</a:t>
            </a:r>
          </a:p>
          <a:p>
            <a:pPr lvl="2"/>
            <a:r>
              <a:rPr lang="en-GB" sz="1800" i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“Isolated Operation for Public Safety (IOPS) provides the ability to maintain a level of communications for public safety users, via an IOPS-capable </a:t>
            </a:r>
            <a:r>
              <a:rPr lang="en-GB" sz="1800" i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eNodeB</a:t>
            </a:r>
            <a:r>
              <a:rPr lang="en-GB" sz="1800" i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(or set of connected IOPS-capable </a:t>
            </a:r>
            <a:r>
              <a:rPr lang="en-GB" sz="1800" i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eNodeBs</a:t>
            </a:r>
            <a:r>
              <a:rPr lang="en-GB" sz="1800" i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), following the loss of backhaul communications”.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Rel-19 enhancements: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aking the application layer MC IOPS (TS 23.180) agnostic to the 3GPP network (LTE / 5GS).</a:t>
            </a:r>
            <a:endParaRPr lang="en-US" sz="1800" dirty="0">
              <a:solidFill>
                <a:srgbClr val="000000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5G-IOPS has a pending update to TS 23.501 (5GS System architecture).</a:t>
            </a:r>
          </a:p>
          <a:p>
            <a:endParaRPr lang="en-US" sz="1600" dirty="0">
              <a:latin typeface="Montserrat" panose="000005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4187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951F-F760-4E0C-B2E7-89AA5748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2" y="330456"/>
            <a:ext cx="9024257" cy="719092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Montserrat" panose="00000500000000000000" pitchFamily="50" charset="0"/>
              </a:rPr>
              <a:t>Rel-19 MCX enhancements - other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078A-2E03-4DEF-ABB0-E9466263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2" y="1816660"/>
            <a:ext cx="11210364" cy="4087751"/>
          </a:xfrm>
        </p:spPr>
        <p:txBody>
          <a:bodyPr/>
          <a:lstStyle/>
          <a:p>
            <a:r>
              <a:rPr lang="en-GB" sz="2400" b="1" dirty="0">
                <a:latin typeface="Montserrat" panose="00000500000000000000" pitchFamily="50" charset="0"/>
              </a:rPr>
              <a:t>Other MCX enhancements 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5G capability enhancement for </a:t>
            </a:r>
            <a:r>
              <a:rPr lang="en-GB" sz="2000" dirty="0" err="1">
                <a:latin typeface="Montserrat" panose="00000500000000000000" pitchFamily="2" charset="0"/>
              </a:rPr>
              <a:t>MCVideo</a:t>
            </a:r>
            <a:endParaRPr lang="en-GB" sz="2000" dirty="0">
              <a:latin typeface="Montserrat" panose="00000500000000000000" pitchFamily="2" charset="0"/>
            </a:endParaRPr>
          </a:p>
          <a:p>
            <a:pPr lvl="2"/>
            <a:r>
              <a:rPr lang="en-US" sz="1800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L4S: “Low Latency, Low Loss and Scalable Throughput” - service for </a:t>
            </a:r>
            <a:r>
              <a:rPr lang="en-US" sz="1800" dirty="0" err="1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MCVideo</a:t>
            </a:r>
            <a:endParaRPr lang="en-GB" sz="1800" dirty="0"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Remote floor request in emergency communication	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5G Prose UE-to-UE relay</a:t>
            </a:r>
          </a:p>
        </p:txBody>
      </p:sp>
    </p:spTree>
    <p:extLst>
      <p:ext uri="{BB962C8B-B14F-4D97-AF65-F5344CB8AC3E}">
        <p14:creationId xmlns:p14="http://schemas.microsoft.com/office/powerpoint/2010/main" val="918039763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C0A5-AD6F-472E-A12E-B2A5D943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411"/>
            <a:ext cx="8538882" cy="842555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Montserrat" panose="00000500000000000000" pitchFamily="50" charset="0"/>
              </a:rPr>
              <a:t>Rel-20 5G-Advanced - new and enhanced MCX features</a:t>
            </a: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72D289-B1D8-4185-BB06-6D44BED45E65}"/>
              </a:ext>
            </a:extLst>
          </p:cNvPr>
          <p:cNvSpPr txBox="1">
            <a:spLocks/>
          </p:cNvSpPr>
          <p:nvPr/>
        </p:nvSpPr>
        <p:spPr bwMode="auto">
          <a:xfrm>
            <a:off x="2718663" y="1821857"/>
            <a:ext cx="7177861" cy="43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Montserrat" panose="00000500000000000000" pitchFamily="2" charset="0"/>
              </a:rPr>
              <a:t>Rel-20 5GA schedule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Stage 2 complete 09/2026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Stage 3 freeze 03/2027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Release end 06/2027</a:t>
            </a:r>
          </a:p>
          <a:p>
            <a:pPr defTabSz="685750">
              <a:defRPr/>
            </a:pPr>
            <a:r>
              <a:rPr lang="en-GB" sz="2400" b="1" dirty="0">
                <a:latin typeface="Montserrat" panose="00000500000000000000" pitchFamily="2" charset="0"/>
              </a:rPr>
              <a:t>New MC features</a:t>
            </a:r>
          </a:p>
          <a:p>
            <a:pPr lvl="1" defTabSz="685750">
              <a:defRPr/>
            </a:pPr>
            <a:r>
              <a:rPr lang="en-IN" sz="2000" b="1" kern="0" dirty="0">
                <a:solidFill>
                  <a:srgbClr val="FF0000">
                    <a:alpha val="50000"/>
                  </a:srgb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Discreet listening</a:t>
            </a:r>
          </a:p>
          <a:p>
            <a:pPr lvl="1" defTabSz="685750">
              <a:defRPr/>
            </a:pPr>
            <a:r>
              <a:rPr lang="en-IN" sz="2000" b="1" kern="0" dirty="0">
                <a:solidFill>
                  <a:srgbClr val="FF0000">
                    <a:alpha val="50000"/>
                  </a:srgb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(Lawful interception)</a:t>
            </a:r>
          </a:p>
          <a:p>
            <a:pPr defTabSz="685750">
              <a:defRPr/>
            </a:pPr>
            <a:r>
              <a:rPr lang="en-GB" sz="2400" b="1" dirty="0">
                <a:latin typeface="Montserrat" panose="00000500000000000000" pitchFamily="2" charset="0"/>
              </a:rPr>
              <a:t>Enhancements</a:t>
            </a:r>
          </a:p>
          <a:p>
            <a:pPr lvl="1" defTabSz="685750">
              <a:defRPr/>
            </a:pPr>
            <a:r>
              <a:rPr lang="en-IN" sz="20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Recording</a:t>
            </a:r>
            <a:endParaRPr lang="en-GB" sz="2000" b="1" dirty="0">
              <a:latin typeface="Montserrat" panose="00000500000000000000" pitchFamily="2" charset="0"/>
            </a:endParaRPr>
          </a:p>
          <a:p>
            <a:pPr lvl="1" defTabSz="685750">
              <a:defRPr/>
            </a:pPr>
            <a:r>
              <a:rPr lang="en-IN" sz="20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FRMCS_Ph6</a:t>
            </a:r>
          </a:p>
          <a:p>
            <a:pPr lvl="1" defTabSz="685750">
              <a:defRPr/>
            </a:pPr>
            <a:r>
              <a:rPr lang="en-IN" sz="20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Multi-hop relay</a:t>
            </a:r>
          </a:p>
          <a:p>
            <a:pPr lvl="1" defTabSz="685750">
              <a:defRPr/>
            </a:pPr>
            <a:r>
              <a:rPr lang="en-IN" sz="20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046268179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FE88-26B9-048A-FBA8-DF69BA84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529" y="-37916"/>
            <a:ext cx="10515600" cy="1325563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Montserrat" panose="00000500000000000000" pitchFamily="50" charset="0"/>
              </a:rPr>
              <a:t>Rel-20 5GA new MCX features – Discreet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F85E-36EF-586E-7068-C6E3719F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78" y="1690206"/>
            <a:ext cx="11745122" cy="4566903"/>
          </a:xfrm>
        </p:spPr>
        <p:txBody>
          <a:bodyPr/>
          <a:lstStyle/>
          <a:p>
            <a:r>
              <a:rPr lang="en-GB" sz="2400" b="1" dirty="0">
                <a:latin typeface="Montserrat" panose="00000500000000000000" pitchFamily="2" charset="0"/>
              </a:rPr>
              <a:t>Discreet listening 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User requirement (TS 22.280): </a:t>
            </a:r>
            <a:r>
              <a:rPr lang="en-GB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“The MCX Service shall provide discreet listening capabilities without noticeable impact on or knowledge of the target MCX User, or the members of the target MCX Service Group….”.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SA1 user requirements in Rel-13 </a:t>
            </a:r>
            <a:r>
              <a:rPr lang="en-GB" sz="2000" dirty="0">
                <a:latin typeface="Montserrat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GB" sz="2000" dirty="0">
                <a:latin typeface="Montserrat" panose="00000500000000000000" pitchFamily="2" charset="0"/>
              </a:rPr>
              <a:t>First SA6 study in Rel-16 </a:t>
            </a:r>
            <a:r>
              <a:rPr lang="en-GB" sz="2000" dirty="0">
                <a:latin typeface="Montserrat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GB" sz="2000" dirty="0">
                <a:latin typeface="Montserrat" panose="00000500000000000000" pitchFamily="2" charset="0"/>
              </a:rPr>
              <a:t>SA6 work item in Rel-19 </a:t>
            </a:r>
            <a:r>
              <a:rPr lang="en-GB" sz="2000" dirty="0">
                <a:latin typeface="Montserrat" panose="00000500000000000000" pitchFamily="2" charset="0"/>
                <a:sym typeface="Wingdings" panose="05000000000000000000" pitchFamily="2" charset="2"/>
              </a:rPr>
              <a:t> postponed to Rel-20.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  <a:sym typeface="Wingdings" panose="05000000000000000000" pitchFamily="2" charset="2"/>
              </a:rPr>
              <a:t>SA6 Rel-20 new study item approved 03/2025.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  <a:sym typeface="Wingdings" panose="05000000000000000000" pitchFamily="2" charset="2"/>
              </a:rPr>
              <a:t>No architecture yet, but potentially can reuse some of the </a:t>
            </a:r>
            <a:r>
              <a:rPr lang="en-GB" sz="2000" dirty="0">
                <a:latin typeface="Montserrat" panose="00000500000000000000" pitchFamily="2" charset="0"/>
              </a:rPr>
              <a:t>Recording functionality (FFS).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NOTE: This is not Ambient listening.</a:t>
            </a:r>
          </a:p>
          <a:p>
            <a:pPr marL="0" indent="0"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n-GB" sz="1600" dirty="0">
              <a:latin typeface="Montserrat" panose="00000500000000000000" pitchFamily="2" charset="0"/>
            </a:endParaRPr>
          </a:p>
          <a:p>
            <a:endParaRPr lang="en-GB" sz="1800" dirty="0">
              <a:latin typeface="Montserrat" panose="00000500000000000000" pitchFamily="2" charset="0"/>
            </a:endParaRPr>
          </a:p>
          <a:p>
            <a:endParaRPr lang="en-GB" sz="1800" dirty="0">
              <a:latin typeface="Montserrat" panose="00000500000000000000" pitchFamily="2" charset="0"/>
            </a:endParaRPr>
          </a:p>
          <a:p>
            <a:endParaRPr lang="en-GB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6802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9A88-8F65-4289-9271-D22DF1B0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09" y="255397"/>
            <a:ext cx="7835900" cy="916813"/>
          </a:xfrm>
        </p:spPr>
        <p:txBody>
          <a:bodyPr/>
          <a:lstStyle/>
          <a:p>
            <a:r>
              <a:rPr lang="en-GB" sz="3600" dirty="0">
                <a:solidFill>
                  <a:srgbClr val="C00000"/>
                </a:solidFill>
                <a:latin typeface="Montserrat" panose="00000500000000000000" pitchFamily="50" charset="0"/>
              </a:rPr>
              <a:t>Rel-20 5GA new MCX features - LI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AEED-97CC-4D0E-93D6-6A87F2732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7" y="1745673"/>
            <a:ext cx="6021976" cy="4351338"/>
          </a:xfrm>
        </p:spPr>
        <p:txBody>
          <a:bodyPr/>
          <a:lstStyle/>
          <a:p>
            <a:r>
              <a:rPr lang="en-GB" sz="2400" b="1" dirty="0">
                <a:latin typeface="Montserrat" panose="00000500000000000000" pitchFamily="50" charset="0"/>
              </a:rPr>
              <a:t>Lawful interception of MCS </a:t>
            </a:r>
          </a:p>
          <a:p>
            <a:pPr lvl="1"/>
            <a:r>
              <a:rPr lang="en-GB" sz="2000" dirty="0">
                <a:latin typeface="Montserrat" panose="00000500000000000000" pitchFamily="50" charset="0"/>
              </a:rPr>
              <a:t>NOTE: not in SA6 Rel-20 work plan</a:t>
            </a:r>
          </a:p>
          <a:p>
            <a:pPr lvl="1"/>
            <a:r>
              <a:rPr lang="en-GB" sz="2000" dirty="0">
                <a:latin typeface="Montserrat" panose="00000500000000000000" pitchFamily="50" charset="0"/>
              </a:rPr>
              <a:t>Discussions with SA3-LI group started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EC13F-7593-4723-BF78-D8747C9B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1" y="1606115"/>
            <a:ext cx="5346550" cy="4481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14C46-9EC9-4034-A7FF-278053E661C8}"/>
              </a:ext>
            </a:extLst>
          </p:cNvPr>
          <p:cNvSpPr txBox="1"/>
          <p:nvPr/>
        </p:nvSpPr>
        <p:spPr>
          <a:xfrm>
            <a:off x="8909125" y="601842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TS 33.126/127/128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50029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689B-DFBE-4159-8F3C-8922C751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9" y="254091"/>
            <a:ext cx="10515600" cy="960755"/>
          </a:xfrm>
        </p:spPr>
        <p:txBody>
          <a:bodyPr/>
          <a:lstStyle/>
          <a:p>
            <a:r>
              <a:rPr lang="en-GB" sz="3600" dirty="0">
                <a:solidFill>
                  <a:srgbClr val="C00000"/>
                </a:solidFill>
                <a:latin typeface="Montserrat" panose="00000500000000000000" pitchFamily="50" charset="0"/>
              </a:rPr>
              <a:t>Rel-20 5GA MCX enhancements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F7CF-EF64-4852-AE70-13D7DA68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33" y="1632607"/>
            <a:ext cx="11805712" cy="4601174"/>
          </a:xfrm>
        </p:spPr>
        <p:txBody>
          <a:bodyPr/>
          <a:lstStyle/>
          <a:p>
            <a:r>
              <a:rPr lang="en-GB" sz="2000" dirty="0">
                <a:latin typeface="Montserrat" panose="00000500000000000000" pitchFamily="50" charset="0"/>
              </a:rPr>
              <a:t>Recording 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A major update to Rel-19 version. </a:t>
            </a:r>
          </a:p>
          <a:p>
            <a:pPr lvl="1"/>
            <a:r>
              <a:rPr lang="en-GB" sz="1800" dirty="0">
                <a:latin typeface="Montserrat" panose="00000500000000000000" pitchFamily="2" charset="0"/>
                <a:sym typeface="Wingdings" panose="05000000000000000000" pitchFamily="2" charset="2"/>
              </a:rPr>
              <a:t>SA6 Rel-20 new study item approved 03/2025</a:t>
            </a:r>
          </a:p>
          <a:p>
            <a:r>
              <a:rPr lang="en-GB" sz="2000" dirty="0">
                <a:latin typeface="Montserrat" panose="00000500000000000000" pitchFamily="50" charset="0"/>
              </a:rPr>
              <a:t>FRMCS Ph6 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Ad-hoc group communication enhancements – e.g. call forwarding, merging multiple ad-hoc group calls, multi-talker control.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MCGWUE enhancements – migration, location, interconnection, multiple GWUEs per service.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Enhancements to GSM-R interworking.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5G Prose </a:t>
            </a:r>
            <a:r>
              <a:rPr lang="en-GB" sz="2000" dirty="0" err="1">
                <a:latin typeface="Montserrat" panose="00000500000000000000" pitchFamily="2" charset="0"/>
              </a:rPr>
              <a:t>multihop</a:t>
            </a:r>
            <a:r>
              <a:rPr lang="en-GB" sz="2000" dirty="0">
                <a:latin typeface="Montserrat" panose="00000500000000000000" pitchFamily="2" charset="0"/>
              </a:rPr>
              <a:t> relay </a:t>
            </a:r>
          </a:p>
          <a:p>
            <a:pPr lvl="1"/>
            <a:r>
              <a:rPr lang="en-GB" sz="1800" dirty="0">
                <a:latin typeface="Montserrat" panose="00000500000000000000" pitchFamily="2" charset="0"/>
              </a:rPr>
              <a:t>UE-to-UE and UE-to-network</a:t>
            </a:r>
          </a:p>
          <a:p>
            <a:r>
              <a:rPr lang="en-GB" sz="2000" dirty="0">
                <a:latin typeface="Montserrat" panose="00000500000000000000" pitchFamily="50" charset="0"/>
              </a:rPr>
              <a:t>Other enhancements, e.g.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Temporary vs permanent UE disable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Pause and resume for ambient listening</a:t>
            </a:r>
          </a:p>
        </p:txBody>
      </p:sp>
    </p:spTree>
    <p:extLst>
      <p:ext uri="{BB962C8B-B14F-4D97-AF65-F5344CB8AC3E}">
        <p14:creationId xmlns:p14="http://schemas.microsoft.com/office/powerpoint/2010/main" val="425687100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FE88-26B9-048A-FBA8-DF69BA84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" y="241664"/>
            <a:ext cx="8858359" cy="914400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Montserrat" panose="00000500000000000000" pitchFamily="50" charset="0"/>
              </a:rPr>
              <a:t>The future - Release-21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F85E-36EF-586E-7068-C6E3719F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31" y="1698212"/>
            <a:ext cx="11491069" cy="4457192"/>
          </a:xfrm>
        </p:spPr>
        <p:txBody>
          <a:bodyPr/>
          <a:lstStyle/>
          <a:p>
            <a:r>
              <a:rPr lang="en-GB" sz="2000" dirty="0">
                <a:latin typeface="Montserrat" panose="00000500000000000000" pitchFamily="50" charset="0"/>
              </a:rPr>
              <a:t>Rel-21 will be the first 3GPP 6G release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In Rel-20 only 6G studies, no normative 6G work.</a:t>
            </a:r>
          </a:p>
          <a:p>
            <a:r>
              <a:rPr lang="en-GB" sz="2000" dirty="0">
                <a:latin typeface="Montserrat" panose="00000500000000000000" pitchFamily="50" charset="0"/>
              </a:rPr>
              <a:t>Rel-21 timeline to be decided latest in June 2026.</a:t>
            </a:r>
          </a:p>
          <a:p>
            <a:r>
              <a:rPr lang="en-GB" sz="2000" dirty="0">
                <a:latin typeface="Montserrat" panose="00000500000000000000" pitchFamily="50" charset="0"/>
              </a:rPr>
              <a:t>No 6G specific MCX use cases or requirements have been identified (yet).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TR 22.870 Study on Use Cases and Service Requirements, Stage 1 (target: 03/2026)</a:t>
            </a:r>
          </a:p>
          <a:p>
            <a:r>
              <a:rPr lang="en-GB" sz="2000" dirty="0">
                <a:latin typeface="Montserrat" panose="00000500000000000000" pitchFamily="50" charset="0"/>
              </a:rPr>
              <a:t>Possible “G-agnostic” SA6 MCX topics for Rel-21: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Enhancements to Rel-20 big features (Recording/Discreet listening)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Lawful Interception?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FRMCS-Ph7?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Feedback from end users and MCX operators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MCX stage 2 – stage 3 alignments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Review of all SA1 MC requirements – what have been missed?</a:t>
            </a:r>
          </a:p>
          <a:p>
            <a:pPr marL="0" indent="0">
              <a:buNone/>
            </a:pPr>
            <a:endParaRPr lang="en-GB" sz="2000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endParaRPr lang="en-GB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endParaRPr lang="en-GB" sz="1600" dirty="0">
              <a:latin typeface="Montserrat" panose="00000500000000000000" pitchFamily="50" charset="0"/>
            </a:endParaRPr>
          </a:p>
          <a:p>
            <a:endParaRPr lang="en-GB" sz="1800" dirty="0">
              <a:latin typeface="Montserrat" panose="00000500000000000000" pitchFamily="50" charset="0"/>
            </a:endParaRPr>
          </a:p>
          <a:p>
            <a:endParaRPr lang="en-GB" sz="1800" dirty="0">
              <a:latin typeface="Montserrat" panose="00000500000000000000" pitchFamily="50" charset="0"/>
            </a:endParaRPr>
          </a:p>
          <a:p>
            <a:endParaRPr lang="en-GB" sz="20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4492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6D0583D-A3B8-49EF-86B0-2735A35E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0097"/>
            <a:ext cx="10491787" cy="1325562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Montserrat" panose="00000500000000000000" pitchFamily="50" charset="0"/>
              </a:rPr>
              <a:t>Content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2DEC876-F5D2-42E5-914C-27C88222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057" y="1851597"/>
            <a:ext cx="9648229" cy="3555988"/>
          </a:xfrm>
        </p:spPr>
        <p:txBody>
          <a:bodyPr/>
          <a:lstStyle/>
          <a:p>
            <a:pPr marL="628650" indent="-628650">
              <a:defRPr/>
            </a:pPr>
            <a:r>
              <a:rPr lang="en-GB" sz="2000" b="1" dirty="0">
                <a:latin typeface="Montserrat" panose="00000500000000000000" pitchFamily="50" charset="0"/>
              </a:rPr>
              <a:t>Past</a:t>
            </a:r>
            <a:r>
              <a:rPr lang="en-GB" sz="2000" dirty="0">
                <a:latin typeface="Montserrat" panose="00000500000000000000" pitchFamily="50" charset="0"/>
              </a:rPr>
              <a:t> </a:t>
            </a:r>
          </a:p>
          <a:p>
            <a:pPr marL="1314450" lvl="2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The 3GPP MCX working groups and workflow</a:t>
            </a:r>
          </a:p>
          <a:p>
            <a:pPr marL="1314450" lvl="2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11 years of MCX standardization in 3GPP</a:t>
            </a:r>
          </a:p>
          <a:p>
            <a:pPr marL="628650" indent="-628650">
              <a:defRPr/>
            </a:pPr>
            <a:r>
              <a:rPr lang="en-GB" sz="2000" b="1" dirty="0">
                <a:latin typeface="Montserrat" panose="00000500000000000000" pitchFamily="50" charset="0"/>
              </a:rPr>
              <a:t>Present</a:t>
            </a:r>
          </a:p>
          <a:p>
            <a:pPr marL="1314450" lvl="2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MCX Rel-19 and Rel-20 - new features and enhancements</a:t>
            </a:r>
          </a:p>
          <a:p>
            <a:pPr marL="628650" indent="-628650">
              <a:defRPr/>
            </a:pPr>
            <a:r>
              <a:rPr lang="en-GB" sz="2000" b="1" dirty="0">
                <a:latin typeface="Montserrat" panose="00000500000000000000" pitchFamily="50" charset="0"/>
              </a:rPr>
              <a:t>The future</a:t>
            </a:r>
          </a:p>
          <a:p>
            <a:pPr marL="1314450" lvl="2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Potential MC topics for Rel-21</a:t>
            </a:r>
          </a:p>
          <a:p>
            <a:pPr marL="1314450" lvl="2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6G</a:t>
            </a:r>
          </a:p>
          <a:p>
            <a:pPr marL="628650" indent="-628650">
              <a:defRPr/>
            </a:pPr>
            <a:r>
              <a:rPr lang="en-GB" sz="2000" b="1" dirty="0">
                <a:latin typeface="Montserrat" panose="00000500000000000000" pitchFamily="50" charset="0"/>
              </a:rPr>
              <a:t>Summary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6D0583D-A3B8-49EF-86B0-2735A35E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0097"/>
            <a:ext cx="10491787" cy="1325562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Montserrat" panose="00000500000000000000" pitchFamily="50" charset="0"/>
              </a:rPr>
              <a:t>Summary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2DEC876-F5D2-42E5-914C-27C88222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23" y="1677821"/>
            <a:ext cx="11545593" cy="4341338"/>
          </a:xfrm>
        </p:spPr>
        <p:txBody>
          <a:bodyPr/>
          <a:lstStyle/>
          <a:p>
            <a:pPr marL="628650" indent="-628650">
              <a:defRPr/>
            </a:pPr>
            <a:r>
              <a:rPr lang="en-GB" sz="2400" b="1" dirty="0">
                <a:latin typeface="Montserrat" panose="00000500000000000000" pitchFamily="50" charset="0"/>
              </a:rPr>
              <a:t>Past</a:t>
            </a:r>
          </a:p>
          <a:p>
            <a:pPr marL="857250" lvl="1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The 8</a:t>
            </a:r>
            <a:r>
              <a:rPr lang="en-GB" sz="1800" baseline="30000" dirty="0">
                <a:latin typeface="Montserrat" panose="00000500000000000000" pitchFamily="50" charset="0"/>
              </a:rPr>
              <a:t>th</a:t>
            </a:r>
            <a:r>
              <a:rPr lang="en-GB" sz="1800" dirty="0">
                <a:latin typeface="Montserrat" panose="00000500000000000000" pitchFamily="50" charset="0"/>
              </a:rPr>
              <a:t> MCX release - 3GPP Rel-20 – ongoing.</a:t>
            </a:r>
          </a:p>
          <a:p>
            <a:pPr marL="857250" lvl="1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All releases have introduced at least one new feature in addition to enhancements and corrections.</a:t>
            </a:r>
          </a:p>
          <a:p>
            <a:pPr marL="857250" lvl="1" indent="-628650">
              <a:defRPr/>
            </a:pPr>
            <a:endParaRPr lang="en-GB" sz="1800" dirty="0">
              <a:latin typeface="Montserrat" panose="00000500000000000000" pitchFamily="50" charset="0"/>
            </a:endParaRPr>
          </a:p>
          <a:p>
            <a:pPr marL="628650" indent="-628650">
              <a:defRPr/>
            </a:pPr>
            <a:r>
              <a:rPr lang="en-GB" sz="2400" b="1" dirty="0">
                <a:latin typeface="Montserrat" panose="00000500000000000000" pitchFamily="50" charset="0"/>
              </a:rPr>
              <a:t>Present (Rel-19 + Rel-20)</a:t>
            </a:r>
          </a:p>
          <a:p>
            <a:pPr marL="857250" lvl="1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Several big and small features and essential enhancements/corrections under work.</a:t>
            </a:r>
          </a:p>
          <a:p>
            <a:pPr marL="857250" lvl="1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Stage 2 Release 19 completed 12/2024. Release 20 target 09/2026.</a:t>
            </a:r>
          </a:p>
          <a:p>
            <a:pPr marL="857250" lvl="1" indent="-628650">
              <a:defRPr/>
            </a:pPr>
            <a:endParaRPr lang="en-GB" sz="1800" dirty="0">
              <a:latin typeface="Montserrat" panose="00000500000000000000" pitchFamily="50" charset="0"/>
            </a:endParaRPr>
          </a:p>
          <a:p>
            <a:pPr marL="628650" indent="-628650">
              <a:defRPr/>
            </a:pPr>
            <a:r>
              <a:rPr lang="en-GB" sz="2400" b="1" dirty="0">
                <a:latin typeface="Montserrat" panose="00000500000000000000" pitchFamily="50" charset="0"/>
              </a:rPr>
              <a:t>Future (Rel-21)</a:t>
            </a:r>
          </a:p>
          <a:p>
            <a:pPr marL="857250" lvl="1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No 6G MCX requirements/use cases identified so far.</a:t>
            </a:r>
          </a:p>
          <a:p>
            <a:pPr marL="857250" lvl="1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Possible “G-agnostic” topics: e.g. enhancements to Rel-20 features and more real end user feedback.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4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24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24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24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52017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44CF-6B78-4C27-97FD-9E589AAB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0" y="92900"/>
            <a:ext cx="10515600" cy="1325563"/>
          </a:xfrm>
        </p:spPr>
        <p:txBody>
          <a:bodyPr/>
          <a:lstStyle/>
          <a:p>
            <a:r>
              <a:rPr lang="fi-FI" dirty="0"/>
              <a:t>If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learn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3GPP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A1BEC-8D57-4321-A1D3-0B5BC7F5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1750980"/>
            <a:ext cx="10769082" cy="4351338"/>
          </a:xfrm>
        </p:spPr>
        <p:txBody>
          <a:bodyPr/>
          <a:lstStyle/>
          <a:p>
            <a:r>
              <a:rPr lang="fi-FI" sz="2400" dirty="0"/>
              <a:t>A general 3GPP </a:t>
            </a:r>
            <a:r>
              <a:rPr lang="fi-FI" sz="2400" dirty="0" err="1"/>
              <a:t>presentation</a:t>
            </a:r>
            <a:r>
              <a:rPr lang="fi-FI" sz="2400" dirty="0"/>
              <a:t> (</a:t>
            </a:r>
            <a:r>
              <a:rPr lang="fi-FI" sz="2400" dirty="0" err="1"/>
              <a:t>updated</a:t>
            </a:r>
            <a:r>
              <a:rPr lang="fi-FI" sz="2400" dirty="0"/>
              <a:t> </a:t>
            </a:r>
            <a:r>
              <a:rPr lang="fi-FI" sz="2400" dirty="0" err="1"/>
              <a:t>every</a:t>
            </a:r>
            <a:r>
              <a:rPr lang="fi-FI" sz="2400" dirty="0"/>
              <a:t> 3 </a:t>
            </a:r>
            <a:r>
              <a:rPr lang="fi-FI" sz="2400" dirty="0" err="1"/>
              <a:t>months</a:t>
            </a:r>
            <a:r>
              <a:rPr lang="fi-FI" sz="2400" dirty="0"/>
              <a:t>) is </a:t>
            </a:r>
            <a:r>
              <a:rPr lang="fi-FI" sz="2400" dirty="0" err="1"/>
              <a:t>available</a:t>
            </a:r>
            <a:r>
              <a:rPr lang="fi-FI" sz="2400" dirty="0"/>
              <a:t>:</a:t>
            </a:r>
          </a:p>
          <a:p>
            <a:pPr lvl="1"/>
            <a:r>
              <a:rPr lang="fi-FI" sz="1600" dirty="0">
                <a:hlinkClick r:id="rId2"/>
              </a:rPr>
              <a:t>https://www.3gpp.org/ftp/Information/presentations/3GPP_PowerPoint_template/2025_06_general_external.pptx</a:t>
            </a:r>
            <a:endParaRPr lang="fi-FI" sz="1600" dirty="0"/>
          </a:p>
          <a:p>
            <a:pPr marL="457200" lvl="1" indent="0">
              <a:buNone/>
            </a:pPr>
            <a:endParaRPr lang="fi-FI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3457B-28F2-4DA6-A111-CE25D47BC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066" y="2659225"/>
            <a:ext cx="6695040" cy="367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4483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93FA-4750-4ACA-BD7F-DE20AC3C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1224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Century Gothic" panose="020B0502020202020204" pitchFamily="34" charset="0"/>
              </a:rPr>
              <a:t>For more info on 3GPP…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550D6-6401-4279-A78C-43016E8B83B8}"/>
              </a:ext>
            </a:extLst>
          </p:cNvPr>
          <p:cNvSpPr/>
          <p:nvPr/>
        </p:nvSpPr>
        <p:spPr>
          <a:xfrm>
            <a:off x="8162571" y="2100777"/>
            <a:ext cx="2111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www.3gpp.org/highlights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442AA5-E436-4E1B-B514-0855B086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1972823"/>
            <a:ext cx="4819519" cy="3187006"/>
          </a:xfrm>
        </p:spPr>
        <p:txBody>
          <a:bodyPr/>
          <a:lstStyle/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Specifications, working documents, news, portal, technology articles: </a:t>
            </a:r>
          </a:p>
          <a:p>
            <a:pPr marL="906463" lvl="1" indent="-449263"/>
            <a:r>
              <a:rPr lang="en-GB" sz="1400" dirty="0">
                <a:latin typeface="Century Gothic" panose="020B0502020202020204" pitchFamily="34" charset="0"/>
              </a:rPr>
              <a:t>Online;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 </a:t>
            </a:r>
          </a:p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Consider attending a WG or TSG meeting (listing):</a:t>
            </a:r>
          </a:p>
          <a:p>
            <a:pPr marL="906463" lvl="1" indent="-449263"/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https://portal.3gpp.org/ 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Subscribe to our regular newsletter:</a:t>
            </a:r>
          </a:p>
          <a:p>
            <a:pPr lvl="1"/>
            <a:r>
              <a:rPr lang="en-GB" sz="1400" dirty="0">
                <a:latin typeface="Century Gothic" panose="020B0502020202020204" pitchFamily="34" charset="0"/>
              </a:rPr>
              <a:t> 	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www.3gpp.org/highlights </a:t>
            </a:r>
          </a:p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Keep in touch: </a:t>
            </a:r>
          </a:p>
          <a:p>
            <a:pPr marL="906463" lvl="1" indent="-449263"/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www.3gpp.org/contact </a:t>
            </a:r>
          </a:p>
          <a:p>
            <a:pPr marL="906463" lvl="1" indent="-449263"/>
            <a:endParaRPr lang="en-GB" sz="1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49263" indent="-449263"/>
            <a:endParaRPr lang="en-GB" sz="18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BD0061-07BA-4CA3-946B-55C3C6ECDC43}"/>
              </a:ext>
            </a:extLst>
          </p:cNvPr>
          <p:cNvSpPr/>
          <p:nvPr/>
        </p:nvSpPr>
        <p:spPr>
          <a:xfrm>
            <a:off x="85912" y="6581001"/>
            <a:ext cx="1305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0757F-15A4-D3EB-D05C-6FF7B71A9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829" y="2075626"/>
            <a:ext cx="2550918" cy="2589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9231B-6483-1AAD-22F9-AE579DC54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264" y="3267449"/>
            <a:ext cx="4100282" cy="2723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912BE-E3B2-FFB8-CC7B-3AFB72C3208A}"/>
              </a:ext>
            </a:extLst>
          </p:cNvPr>
          <p:cNvSpPr txBox="1"/>
          <p:nvPr/>
        </p:nvSpPr>
        <p:spPr>
          <a:xfrm>
            <a:off x="10274046" y="6073268"/>
            <a:ext cx="1991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28603094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541A-03D5-4EBA-913B-CBBB59A5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0547" y="3203756"/>
            <a:ext cx="5412379" cy="1325563"/>
          </a:xfrm>
        </p:spPr>
        <p:txBody>
          <a:bodyPr/>
          <a:lstStyle/>
          <a:p>
            <a:pPr marL="0" indent="0">
              <a:buNone/>
            </a:pPr>
            <a:r>
              <a:rPr lang="fi-FI" sz="8000" dirty="0" err="1"/>
              <a:t>Thank</a:t>
            </a:r>
            <a:r>
              <a:rPr lang="fi-FI" sz="8000" dirty="0"/>
              <a:t> </a:t>
            </a:r>
            <a:r>
              <a:rPr lang="fi-FI" sz="8000" dirty="0" err="1"/>
              <a:t>You</a:t>
            </a:r>
            <a:r>
              <a:rPr lang="fi-FI" sz="8000" dirty="0"/>
              <a:t> 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5887050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>
            <a:extLst>
              <a:ext uri="{FF2B5EF4-FFF2-40B4-BE49-F238E27FC236}">
                <a16:creationId xmlns:a16="http://schemas.microsoft.com/office/drawing/2014/main" id="{40726B4C-443E-4446-9F01-CB521299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52" y="195278"/>
            <a:ext cx="9726180" cy="1140114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  <a:latin typeface="Montserrat" panose="00000500000000000000" pitchFamily="50" charset="0"/>
              </a:rPr>
              <a:t>MCX working groups in 3GPP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E5E0D4-81BC-40D8-9A0A-996BE05CF0B0}"/>
              </a:ext>
            </a:extLst>
          </p:cNvPr>
          <p:cNvGrpSpPr/>
          <p:nvPr/>
        </p:nvGrpSpPr>
        <p:grpSpPr>
          <a:xfrm>
            <a:off x="2502898" y="1711235"/>
            <a:ext cx="6553614" cy="4573664"/>
            <a:chOff x="165239" y="904172"/>
            <a:chExt cx="6712225" cy="5361658"/>
          </a:xfrm>
        </p:grpSpPr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CC62973C-074D-425D-864F-96CAC9E2B689}"/>
                </a:ext>
              </a:extLst>
            </p:cNvPr>
            <p:cNvSpPr/>
            <p:nvPr/>
          </p:nvSpPr>
          <p:spPr>
            <a:xfrm>
              <a:off x="165239" y="1539010"/>
              <a:ext cx="1917778" cy="539019"/>
            </a:xfrm>
            <a:custGeom>
              <a:avLst/>
              <a:gdLst>
                <a:gd name="connsiteX0" fmla="*/ 0 w 1096684"/>
                <a:gd name="connsiteY0" fmla="*/ 54834 h 548342"/>
                <a:gd name="connsiteX1" fmla="*/ 54834 w 1096684"/>
                <a:gd name="connsiteY1" fmla="*/ 0 h 548342"/>
                <a:gd name="connsiteX2" fmla="*/ 1041850 w 1096684"/>
                <a:gd name="connsiteY2" fmla="*/ 0 h 548342"/>
                <a:gd name="connsiteX3" fmla="*/ 1096684 w 1096684"/>
                <a:gd name="connsiteY3" fmla="*/ 54834 h 548342"/>
                <a:gd name="connsiteX4" fmla="*/ 1096684 w 1096684"/>
                <a:gd name="connsiteY4" fmla="*/ 493508 h 548342"/>
                <a:gd name="connsiteX5" fmla="*/ 1041850 w 1096684"/>
                <a:gd name="connsiteY5" fmla="*/ 548342 h 548342"/>
                <a:gd name="connsiteX6" fmla="*/ 54834 w 1096684"/>
                <a:gd name="connsiteY6" fmla="*/ 548342 h 548342"/>
                <a:gd name="connsiteX7" fmla="*/ 0 w 1096684"/>
                <a:gd name="connsiteY7" fmla="*/ 493508 h 548342"/>
                <a:gd name="connsiteX8" fmla="*/ 0 w 1096684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684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1041850" y="0"/>
                  </a:lnTo>
                  <a:cubicBezTo>
                    <a:pt x="1072134" y="0"/>
                    <a:pt x="1096684" y="24550"/>
                    <a:pt x="1096684" y="54834"/>
                  </a:cubicBezTo>
                  <a:lnTo>
                    <a:pt x="1096684" y="493508"/>
                  </a:lnTo>
                  <a:cubicBezTo>
                    <a:pt x="1096684" y="523792"/>
                    <a:pt x="1072134" y="548342"/>
                    <a:pt x="1041850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540" tIns="36380" rIns="46540" bIns="36380" numCol="1" spcCol="1270" anchor="ctr" anchorCtr="0">
              <a:noAutofit/>
            </a:bodyPr>
            <a:lstStyle/>
            <a:p>
              <a:pPr marL="0" lvl="0" indent="0" algn="ctr" defTabSz="7112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/>
                <a:t>TSG RAN – Radio Access Network</a:t>
              </a:r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269AD7A5-7AAD-4C7E-96D3-34BA4F5A8ADA}"/>
                </a:ext>
              </a:extLst>
            </p:cNvPr>
            <p:cNvSpPr/>
            <p:nvPr/>
          </p:nvSpPr>
          <p:spPr>
            <a:xfrm>
              <a:off x="489158" y="2212785"/>
              <a:ext cx="1670194" cy="539019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tx1"/>
                  </a:solidFill>
                </a:rPr>
                <a:t>RAN1 – Radio Layer 1 (Physical Layer)</a:t>
              </a:r>
            </a:p>
          </p:txBody>
        </p:sp>
        <p:sp>
          <p:nvSpPr>
            <p:cNvPr id="30" name="Freeform: Shape 27">
              <a:extLst>
                <a:ext uri="{FF2B5EF4-FFF2-40B4-BE49-F238E27FC236}">
                  <a16:creationId xmlns:a16="http://schemas.microsoft.com/office/drawing/2014/main" id="{032B8033-8BC7-4B1B-836B-4EC79643E739}"/>
                </a:ext>
              </a:extLst>
            </p:cNvPr>
            <p:cNvSpPr/>
            <p:nvPr/>
          </p:nvSpPr>
          <p:spPr>
            <a:xfrm>
              <a:off x="498079" y="2803039"/>
              <a:ext cx="1670195" cy="539019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RAN2 – Radio Layer 2 and Radio Layer 3 RRC</a:t>
              </a:r>
            </a:p>
          </p:txBody>
        </p:sp>
        <p:sp>
          <p:nvSpPr>
            <p:cNvPr id="32" name="Freeform: Shape 29">
              <a:extLst>
                <a:ext uri="{FF2B5EF4-FFF2-40B4-BE49-F238E27FC236}">
                  <a16:creationId xmlns:a16="http://schemas.microsoft.com/office/drawing/2014/main" id="{FB1D8465-E14A-4E24-A326-9B7D127E8BDC}"/>
                </a:ext>
              </a:extLst>
            </p:cNvPr>
            <p:cNvSpPr/>
            <p:nvPr/>
          </p:nvSpPr>
          <p:spPr>
            <a:xfrm>
              <a:off x="489159" y="3374344"/>
              <a:ext cx="1670196" cy="794111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RAN3 – (E-)UTRAN/NG-RAN Architecture and Related Network Interfaces</a:t>
              </a:r>
            </a:p>
          </p:txBody>
        </p:sp>
        <p:sp>
          <p:nvSpPr>
            <p:cNvPr id="34" name="Freeform: Shape 31">
              <a:extLst>
                <a:ext uri="{FF2B5EF4-FFF2-40B4-BE49-F238E27FC236}">
                  <a16:creationId xmlns:a16="http://schemas.microsoft.com/office/drawing/2014/main" id="{E8A13065-D3E9-4854-9683-36B3186D3618}"/>
                </a:ext>
              </a:extLst>
            </p:cNvPr>
            <p:cNvSpPr/>
            <p:nvPr/>
          </p:nvSpPr>
          <p:spPr>
            <a:xfrm>
              <a:off x="489157" y="4200937"/>
              <a:ext cx="1670195" cy="650821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tx1"/>
                  </a:solidFill>
                </a:rPr>
                <a:t>RAN4 – Radio Performance and Protocol Aspects</a:t>
              </a:r>
            </a:p>
          </p:txBody>
        </p:sp>
        <p:sp>
          <p:nvSpPr>
            <p:cNvPr id="36" name="Freeform: Shape 33">
              <a:extLst>
                <a:ext uri="{FF2B5EF4-FFF2-40B4-BE49-F238E27FC236}">
                  <a16:creationId xmlns:a16="http://schemas.microsoft.com/office/drawing/2014/main" id="{21FB73EC-20FF-40B0-908F-6EB39D3BBD20}"/>
                </a:ext>
              </a:extLst>
            </p:cNvPr>
            <p:cNvSpPr/>
            <p:nvPr/>
          </p:nvSpPr>
          <p:spPr>
            <a:xfrm>
              <a:off x="498078" y="4905240"/>
              <a:ext cx="1661273" cy="650821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rgbClr val="FF0000"/>
                  </a:solidFill>
                </a:rPr>
                <a:t>RAN 5 - Mobile Terminal Conformance Testing</a:t>
              </a:r>
            </a:p>
          </p:txBody>
        </p:sp>
        <p:sp>
          <p:nvSpPr>
            <p:cNvPr id="38" name="Freeform: Shape 35">
              <a:extLst>
                <a:ext uri="{FF2B5EF4-FFF2-40B4-BE49-F238E27FC236}">
                  <a16:creationId xmlns:a16="http://schemas.microsoft.com/office/drawing/2014/main" id="{EF7E9AA8-BB69-46EA-A028-5732F9A71DC4}"/>
                </a:ext>
              </a:extLst>
            </p:cNvPr>
            <p:cNvSpPr/>
            <p:nvPr/>
          </p:nvSpPr>
          <p:spPr>
            <a:xfrm>
              <a:off x="548795" y="5581657"/>
              <a:ext cx="1534222" cy="539019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000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9" name="Freeform: Shape 36">
              <a:extLst>
                <a:ext uri="{FF2B5EF4-FFF2-40B4-BE49-F238E27FC236}">
                  <a16:creationId xmlns:a16="http://schemas.microsoft.com/office/drawing/2014/main" id="{D4AC15AA-2B3B-462E-95B4-5AFA205A73BF}"/>
                </a:ext>
              </a:extLst>
            </p:cNvPr>
            <p:cNvSpPr/>
            <p:nvPr/>
          </p:nvSpPr>
          <p:spPr>
            <a:xfrm>
              <a:off x="2562463" y="1539010"/>
              <a:ext cx="1917778" cy="539019"/>
            </a:xfrm>
            <a:custGeom>
              <a:avLst/>
              <a:gdLst>
                <a:gd name="connsiteX0" fmla="*/ 0 w 1096684"/>
                <a:gd name="connsiteY0" fmla="*/ 54834 h 548342"/>
                <a:gd name="connsiteX1" fmla="*/ 54834 w 1096684"/>
                <a:gd name="connsiteY1" fmla="*/ 0 h 548342"/>
                <a:gd name="connsiteX2" fmla="*/ 1041850 w 1096684"/>
                <a:gd name="connsiteY2" fmla="*/ 0 h 548342"/>
                <a:gd name="connsiteX3" fmla="*/ 1096684 w 1096684"/>
                <a:gd name="connsiteY3" fmla="*/ 54834 h 548342"/>
                <a:gd name="connsiteX4" fmla="*/ 1096684 w 1096684"/>
                <a:gd name="connsiteY4" fmla="*/ 493508 h 548342"/>
                <a:gd name="connsiteX5" fmla="*/ 1041850 w 1096684"/>
                <a:gd name="connsiteY5" fmla="*/ 548342 h 548342"/>
                <a:gd name="connsiteX6" fmla="*/ 54834 w 1096684"/>
                <a:gd name="connsiteY6" fmla="*/ 548342 h 548342"/>
                <a:gd name="connsiteX7" fmla="*/ 0 w 1096684"/>
                <a:gd name="connsiteY7" fmla="*/ 493508 h 548342"/>
                <a:gd name="connsiteX8" fmla="*/ 0 w 1096684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684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1041850" y="0"/>
                  </a:lnTo>
                  <a:cubicBezTo>
                    <a:pt x="1072134" y="0"/>
                    <a:pt x="1096684" y="24550"/>
                    <a:pt x="1096684" y="54834"/>
                  </a:cubicBezTo>
                  <a:lnTo>
                    <a:pt x="1096684" y="493508"/>
                  </a:lnTo>
                  <a:cubicBezTo>
                    <a:pt x="1096684" y="523792"/>
                    <a:pt x="1072134" y="548342"/>
                    <a:pt x="1041850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540" tIns="36380" rIns="46540" bIns="36380" numCol="1" spcCol="1270" anchor="ctr" anchorCtr="0">
              <a:noAutofit/>
            </a:bodyPr>
            <a:lstStyle/>
            <a:p>
              <a:pPr marL="0" lvl="0" indent="0" algn="ctr" defTabSz="7112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/>
                <a:t>TSG SA – Service and System Aspects</a:t>
              </a:r>
            </a:p>
          </p:txBody>
        </p:sp>
        <p:sp>
          <p:nvSpPr>
            <p:cNvPr id="41" name="Freeform: Shape 38">
              <a:extLst>
                <a:ext uri="{FF2B5EF4-FFF2-40B4-BE49-F238E27FC236}">
                  <a16:creationId xmlns:a16="http://schemas.microsoft.com/office/drawing/2014/main" id="{E3097C5C-A69B-4CC5-A728-B63592F6DDBC}"/>
                </a:ext>
              </a:extLst>
            </p:cNvPr>
            <p:cNvSpPr/>
            <p:nvPr/>
          </p:nvSpPr>
          <p:spPr>
            <a:xfrm>
              <a:off x="2876449" y="2212785"/>
              <a:ext cx="1650123" cy="539019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>
                  <a:solidFill>
                    <a:srgbClr val="FF0000"/>
                  </a:solidFill>
                </a:rPr>
                <a:t>SA WG1</a:t>
              </a:r>
            </a:p>
            <a:p>
              <a:pPr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>
                  <a:solidFill>
                    <a:srgbClr val="FF0000"/>
                  </a:solidFill>
                </a:rPr>
                <a:t>Services</a:t>
              </a:r>
            </a:p>
          </p:txBody>
        </p:sp>
        <p:sp>
          <p:nvSpPr>
            <p:cNvPr id="43" name="Freeform: Shape 40">
              <a:extLst>
                <a:ext uri="{FF2B5EF4-FFF2-40B4-BE49-F238E27FC236}">
                  <a16:creationId xmlns:a16="http://schemas.microsoft.com/office/drawing/2014/main" id="{7C209475-76E9-44AF-83B2-5A55D9EC720B}"/>
                </a:ext>
              </a:extLst>
            </p:cNvPr>
            <p:cNvSpPr/>
            <p:nvPr/>
          </p:nvSpPr>
          <p:spPr>
            <a:xfrm>
              <a:off x="2876448" y="2886559"/>
              <a:ext cx="1650124" cy="581667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rgbClr val="FF0000"/>
                  </a:solidFill>
                </a:rPr>
                <a:t>SA WG2 - System Architecture and Services</a:t>
              </a:r>
            </a:p>
          </p:txBody>
        </p:sp>
        <p:sp>
          <p:nvSpPr>
            <p:cNvPr id="45" name="Freeform: Shape 42">
              <a:extLst>
                <a:ext uri="{FF2B5EF4-FFF2-40B4-BE49-F238E27FC236}">
                  <a16:creationId xmlns:a16="http://schemas.microsoft.com/office/drawing/2014/main" id="{A71EEDE5-666F-4F10-9767-FADB3174A5B2}"/>
                </a:ext>
              </a:extLst>
            </p:cNvPr>
            <p:cNvSpPr/>
            <p:nvPr/>
          </p:nvSpPr>
          <p:spPr>
            <a:xfrm>
              <a:off x="2876449" y="3560333"/>
              <a:ext cx="1650125" cy="539019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>
                  <a:solidFill>
                    <a:srgbClr val="FF0000"/>
                  </a:solidFill>
                </a:rPr>
                <a:t>SA WG3</a:t>
              </a:r>
            </a:p>
            <a:p>
              <a:pPr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>
                  <a:solidFill>
                    <a:srgbClr val="FF0000"/>
                  </a:solidFill>
                </a:rPr>
                <a:t>Security and Privacy</a:t>
              </a:r>
            </a:p>
          </p:txBody>
        </p:sp>
        <p:sp>
          <p:nvSpPr>
            <p:cNvPr id="47" name="Freeform: Shape 44">
              <a:extLst>
                <a:ext uri="{FF2B5EF4-FFF2-40B4-BE49-F238E27FC236}">
                  <a16:creationId xmlns:a16="http://schemas.microsoft.com/office/drawing/2014/main" id="{00346D72-922A-4A32-962C-2C880BB16B91}"/>
                </a:ext>
              </a:extLst>
            </p:cNvPr>
            <p:cNvSpPr/>
            <p:nvPr/>
          </p:nvSpPr>
          <p:spPr>
            <a:xfrm>
              <a:off x="2876449" y="4165004"/>
              <a:ext cx="1650125" cy="608123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SA WG4 - Multimedia Codecs, Systems and Services</a:t>
              </a:r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id="{B47FD56E-9165-4B1F-B1AB-C90E9BA95C1D}"/>
                </a:ext>
              </a:extLst>
            </p:cNvPr>
            <p:cNvSpPr/>
            <p:nvPr/>
          </p:nvSpPr>
          <p:spPr>
            <a:xfrm>
              <a:off x="2859472" y="4838779"/>
              <a:ext cx="1687171" cy="539019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SA WG5 - Management, Orchestration and Charging</a:t>
              </a:r>
            </a:p>
          </p:txBody>
        </p:sp>
        <p:sp>
          <p:nvSpPr>
            <p:cNvPr id="50" name="Freeform: Shape 48">
              <a:extLst>
                <a:ext uri="{FF2B5EF4-FFF2-40B4-BE49-F238E27FC236}">
                  <a16:creationId xmlns:a16="http://schemas.microsoft.com/office/drawing/2014/main" id="{3938AE16-2D36-4DF0-A9B7-A1F7794DDC20}"/>
                </a:ext>
              </a:extLst>
            </p:cNvPr>
            <p:cNvSpPr/>
            <p:nvPr/>
          </p:nvSpPr>
          <p:spPr>
            <a:xfrm>
              <a:off x="2876449" y="5443450"/>
              <a:ext cx="1670195" cy="822380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rgbClr val="FF0000"/>
                  </a:solidFill>
                </a:rPr>
                <a:t>SA WG6 - Application Enablement and Critical Communication Applications</a:t>
              </a:r>
              <a:endParaRPr lang="en-GB" sz="10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51" name="Freeform: Shape 49">
              <a:extLst>
                <a:ext uri="{FF2B5EF4-FFF2-40B4-BE49-F238E27FC236}">
                  <a16:creationId xmlns:a16="http://schemas.microsoft.com/office/drawing/2014/main" id="{BFA7FE84-3174-4AA9-ACC3-A111DEBFC808}"/>
                </a:ext>
              </a:extLst>
            </p:cNvPr>
            <p:cNvSpPr/>
            <p:nvPr/>
          </p:nvSpPr>
          <p:spPr>
            <a:xfrm>
              <a:off x="4959686" y="1539010"/>
              <a:ext cx="1917778" cy="539019"/>
            </a:xfrm>
            <a:custGeom>
              <a:avLst/>
              <a:gdLst>
                <a:gd name="connsiteX0" fmla="*/ 0 w 1096684"/>
                <a:gd name="connsiteY0" fmla="*/ 54834 h 548342"/>
                <a:gd name="connsiteX1" fmla="*/ 54834 w 1096684"/>
                <a:gd name="connsiteY1" fmla="*/ 0 h 548342"/>
                <a:gd name="connsiteX2" fmla="*/ 1041850 w 1096684"/>
                <a:gd name="connsiteY2" fmla="*/ 0 h 548342"/>
                <a:gd name="connsiteX3" fmla="*/ 1096684 w 1096684"/>
                <a:gd name="connsiteY3" fmla="*/ 54834 h 548342"/>
                <a:gd name="connsiteX4" fmla="*/ 1096684 w 1096684"/>
                <a:gd name="connsiteY4" fmla="*/ 493508 h 548342"/>
                <a:gd name="connsiteX5" fmla="*/ 1041850 w 1096684"/>
                <a:gd name="connsiteY5" fmla="*/ 548342 h 548342"/>
                <a:gd name="connsiteX6" fmla="*/ 54834 w 1096684"/>
                <a:gd name="connsiteY6" fmla="*/ 548342 h 548342"/>
                <a:gd name="connsiteX7" fmla="*/ 0 w 1096684"/>
                <a:gd name="connsiteY7" fmla="*/ 493508 h 548342"/>
                <a:gd name="connsiteX8" fmla="*/ 0 w 1096684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684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1041850" y="0"/>
                  </a:lnTo>
                  <a:cubicBezTo>
                    <a:pt x="1072134" y="0"/>
                    <a:pt x="1096684" y="24550"/>
                    <a:pt x="1096684" y="54834"/>
                  </a:cubicBezTo>
                  <a:lnTo>
                    <a:pt x="1096684" y="493508"/>
                  </a:lnTo>
                  <a:cubicBezTo>
                    <a:pt x="1096684" y="523792"/>
                    <a:pt x="1072134" y="548342"/>
                    <a:pt x="1041850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540" tIns="36380" rIns="46540" bIns="36380" numCol="1" spcCol="1270" anchor="ctr" anchorCtr="0">
              <a:noAutofit/>
            </a:bodyPr>
            <a:lstStyle/>
            <a:p>
              <a:pPr marL="0" lvl="0" indent="0" algn="ctr" defTabSz="7112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i="0" u="none" kern="1200" dirty="0"/>
                <a:t>TSG CT – Core Network and Terminals</a:t>
              </a:r>
              <a:endParaRPr lang="en-GB" sz="1400" b="1" kern="1200" dirty="0"/>
            </a:p>
          </p:txBody>
        </p:sp>
        <p:sp>
          <p:nvSpPr>
            <p:cNvPr id="52" name="Freeform: Shape 50">
              <a:extLst>
                <a:ext uri="{FF2B5EF4-FFF2-40B4-BE49-F238E27FC236}">
                  <a16:creationId xmlns:a16="http://schemas.microsoft.com/office/drawing/2014/main" id="{C2404565-CBE5-4D42-9591-D4908D616B88}"/>
                </a:ext>
              </a:extLst>
            </p:cNvPr>
            <p:cNvSpPr/>
            <p:nvPr/>
          </p:nvSpPr>
          <p:spPr>
            <a:xfrm>
              <a:off x="5151465" y="2078029"/>
              <a:ext cx="191777" cy="4042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1256"/>
                  </a:lnTo>
                  <a:lnTo>
                    <a:pt x="109668" y="411256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atinLnBrk="0"/>
              <a:endParaRPr lang="en-GB"/>
            </a:p>
          </p:txBody>
        </p:sp>
        <p:sp>
          <p:nvSpPr>
            <p:cNvPr id="53" name="Freeform: Shape 51">
              <a:extLst>
                <a:ext uri="{FF2B5EF4-FFF2-40B4-BE49-F238E27FC236}">
                  <a16:creationId xmlns:a16="http://schemas.microsoft.com/office/drawing/2014/main" id="{F6BE7798-BA61-4F0C-AD21-BE621FD9DFD8}"/>
                </a:ext>
              </a:extLst>
            </p:cNvPr>
            <p:cNvSpPr/>
            <p:nvPr/>
          </p:nvSpPr>
          <p:spPr>
            <a:xfrm>
              <a:off x="5263739" y="2248537"/>
              <a:ext cx="1534222" cy="596770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>
                  <a:solidFill>
                    <a:srgbClr val="FF0000"/>
                  </a:solidFill>
                </a:rPr>
                <a:t>CT WG1 - User Equipment - Core Network Protocols</a:t>
              </a:r>
            </a:p>
          </p:txBody>
        </p:sp>
        <p:sp>
          <p:nvSpPr>
            <p:cNvPr id="54" name="Freeform: Shape 52">
              <a:extLst>
                <a:ext uri="{FF2B5EF4-FFF2-40B4-BE49-F238E27FC236}">
                  <a16:creationId xmlns:a16="http://schemas.microsoft.com/office/drawing/2014/main" id="{5F3604E7-5149-44B5-9C97-B3B2F8A99B40}"/>
                </a:ext>
              </a:extLst>
            </p:cNvPr>
            <p:cNvSpPr/>
            <p:nvPr/>
          </p:nvSpPr>
          <p:spPr>
            <a:xfrm>
              <a:off x="5151465" y="2078029"/>
              <a:ext cx="191777" cy="10780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96684"/>
                  </a:lnTo>
                  <a:lnTo>
                    <a:pt x="109668" y="1096684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atinLnBrk="0"/>
              <a:endParaRPr lang="en-GB"/>
            </a:p>
          </p:txBody>
        </p:sp>
        <p:sp>
          <p:nvSpPr>
            <p:cNvPr id="55" name="Freeform: Shape 53">
              <a:extLst>
                <a:ext uri="{FF2B5EF4-FFF2-40B4-BE49-F238E27FC236}">
                  <a16:creationId xmlns:a16="http://schemas.microsoft.com/office/drawing/2014/main" id="{401FA0A7-988A-4BF9-925A-EFC926262E97}"/>
                </a:ext>
              </a:extLst>
            </p:cNvPr>
            <p:cNvSpPr/>
            <p:nvPr/>
          </p:nvSpPr>
          <p:spPr>
            <a:xfrm>
              <a:off x="5263739" y="2886559"/>
              <a:ext cx="1534222" cy="808527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i="0" u="none" kern="1200" dirty="0"/>
                <a:t>CT WG3 - Interworking with External Networks &amp; Policy and Charging Control</a:t>
              </a:r>
              <a:endParaRPr lang="en-GB" sz="1200" kern="1200" dirty="0"/>
            </a:p>
          </p:txBody>
        </p:sp>
        <p:sp>
          <p:nvSpPr>
            <p:cNvPr id="56" name="Freeform: Shape 54">
              <a:extLst>
                <a:ext uri="{FF2B5EF4-FFF2-40B4-BE49-F238E27FC236}">
                  <a16:creationId xmlns:a16="http://schemas.microsoft.com/office/drawing/2014/main" id="{FC8900BF-3F43-4894-880E-FDF858E0931F}"/>
                </a:ext>
              </a:extLst>
            </p:cNvPr>
            <p:cNvSpPr/>
            <p:nvPr/>
          </p:nvSpPr>
          <p:spPr>
            <a:xfrm>
              <a:off x="5151465" y="2078029"/>
              <a:ext cx="191777" cy="17518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82112"/>
                  </a:lnTo>
                  <a:lnTo>
                    <a:pt x="109668" y="178211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atinLnBrk="0"/>
              <a:endParaRPr lang="en-GB"/>
            </a:p>
          </p:txBody>
        </p:sp>
        <p:sp>
          <p:nvSpPr>
            <p:cNvPr id="57" name="Freeform: Shape 55">
              <a:extLst>
                <a:ext uri="{FF2B5EF4-FFF2-40B4-BE49-F238E27FC236}">
                  <a16:creationId xmlns:a16="http://schemas.microsoft.com/office/drawing/2014/main" id="{F0386513-BB64-4F4D-828B-AFA5C37A3DF7}"/>
                </a:ext>
              </a:extLst>
            </p:cNvPr>
            <p:cNvSpPr/>
            <p:nvPr/>
          </p:nvSpPr>
          <p:spPr>
            <a:xfrm>
              <a:off x="5254829" y="3847850"/>
              <a:ext cx="1534222" cy="539019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i="0" u="none" kern="1200"/>
                <a:t>CT WG4 - Core Network Protocols</a:t>
              </a:r>
              <a:endParaRPr lang="en-GB" sz="1200" kern="1200" dirty="0"/>
            </a:p>
          </p:txBody>
        </p:sp>
        <p:sp>
          <p:nvSpPr>
            <p:cNvPr id="58" name="Freeform: Shape 56">
              <a:extLst>
                <a:ext uri="{FF2B5EF4-FFF2-40B4-BE49-F238E27FC236}">
                  <a16:creationId xmlns:a16="http://schemas.microsoft.com/office/drawing/2014/main" id="{4BEC4E68-39B1-4AFA-8AB2-DEF8020BCC80}"/>
                </a:ext>
              </a:extLst>
            </p:cNvPr>
            <p:cNvSpPr/>
            <p:nvPr/>
          </p:nvSpPr>
          <p:spPr>
            <a:xfrm>
              <a:off x="5151465" y="2078029"/>
              <a:ext cx="191777" cy="24255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67539"/>
                  </a:lnTo>
                  <a:lnTo>
                    <a:pt x="109668" y="246753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atinLnBrk="0"/>
              <a:endParaRPr lang="en-GB"/>
            </a:p>
          </p:txBody>
        </p:sp>
        <p:sp>
          <p:nvSpPr>
            <p:cNvPr id="59" name="Freeform: Shape 57">
              <a:extLst>
                <a:ext uri="{FF2B5EF4-FFF2-40B4-BE49-F238E27FC236}">
                  <a16:creationId xmlns:a16="http://schemas.microsoft.com/office/drawing/2014/main" id="{6CE6DC5E-D604-4A26-91E7-F418CBA89525}"/>
                </a:ext>
              </a:extLst>
            </p:cNvPr>
            <p:cNvSpPr/>
            <p:nvPr/>
          </p:nvSpPr>
          <p:spPr>
            <a:xfrm>
              <a:off x="5263739" y="4584949"/>
              <a:ext cx="1534222" cy="608123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i="0" u="none" kern="1200" dirty="0"/>
                <a:t>CT WG6 - Smart Card Application Aspects</a:t>
              </a:r>
              <a:endParaRPr lang="en-GB" sz="1200" kern="1200" dirty="0"/>
            </a:p>
          </p:txBody>
        </p:sp>
        <p:sp>
          <p:nvSpPr>
            <p:cNvPr id="60" name="Freeform: Shape 33">
              <a:extLst>
                <a:ext uri="{FF2B5EF4-FFF2-40B4-BE49-F238E27FC236}">
                  <a16:creationId xmlns:a16="http://schemas.microsoft.com/office/drawing/2014/main" id="{546BF369-F260-43A8-9483-88145B73118C}"/>
                </a:ext>
              </a:extLst>
            </p:cNvPr>
            <p:cNvSpPr/>
            <p:nvPr/>
          </p:nvSpPr>
          <p:spPr>
            <a:xfrm>
              <a:off x="489159" y="5647309"/>
              <a:ext cx="1661272" cy="539019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lvl="0" algn="ctr" defTabSz="4445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chemeClr val="accent6">
                      <a:lumMod val="75000"/>
                    </a:schemeClr>
                  </a:solidFill>
                </a:rPr>
                <a:t>RAN AH1 – TSG RAN ITU-R Ad Hoc</a:t>
              </a:r>
            </a:p>
          </p:txBody>
        </p:sp>
        <p:sp>
          <p:nvSpPr>
            <p:cNvPr id="61" name="Freeform: Shape 23">
              <a:extLst>
                <a:ext uri="{FF2B5EF4-FFF2-40B4-BE49-F238E27FC236}">
                  <a16:creationId xmlns:a16="http://schemas.microsoft.com/office/drawing/2014/main" id="{B715E2CD-ABA4-44AA-928D-56A955DEF86C}"/>
                </a:ext>
              </a:extLst>
            </p:cNvPr>
            <p:cNvSpPr/>
            <p:nvPr/>
          </p:nvSpPr>
          <p:spPr>
            <a:xfrm>
              <a:off x="1514259" y="904172"/>
              <a:ext cx="4301926" cy="367754"/>
            </a:xfrm>
            <a:custGeom>
              <a:avLst/>
              <a:gdLst>
                <a:gd name="connsiteX0" fmla="*/ 0 w 1096684"/>
                <a:gd name="connsiteY0" fmla="*/ 54834 h 548342"/>
                <a:gd name="connsiteX1" fmla="*/ 54834 w 1096684"/>
                <a:gd name="connsiteY1" fmla="*/ 0 h 548342"/>
                <a:gd name="connsiteX2" fmla="*/ 1041850 w 1096684"/>
                <a:gd name="connsiteY2" fmla="*/ 0 h 548342"/>
                <a:gd name="connsiteX3" fmla="*/ 1096684 w 1096684"/>
                <a:gd name="connsiteY3" fmla="*/ 54834 h 548342"/>
                <a:gd name="connsiteX4" fmla="*/ 1096684 w 1096684"/>
                <a:gd name="connsiteY4" fmla="*/ 493508 h 548342"/>
                <a:gd name="connsiteX5" fmla="*/ 1041850 w 1096684"/>
                <a:gd name="connsiteY5" fmla="*/ 548342 h 548342"/>
                <a:gd name="connsiteX6" fmla="*/ 54834 w 1096684"/>
                <a:gd name="connsiteY6" fmla="*/ 548342 h 548342"/>
                <a:gd name="connsiteX7" fmla="*/ 0 w 1096684"/>
                <a:gd name="connsiteY7" fmla="*/ 493508 h 548342"/>
                <a:gd name="connsiteX8" fmla="*/ 0 w 1096684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684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1041850" y="0"/>
                  </a:lnTo>
                  <a:cubicBezTo>
                    <a:pt x="1072134" y="0"/>
                    <a:pt x="1096684" y="24550"/>
                    <a:pt x="1096684" y="54834"/>
                  </a:cubicBezTo>
                  <a:lnTo>
                    <a:pt x="1096684" y="493508"/>
                  </a:lnTo>
                  <a:cubicBezTo>
                    <a:pt x="1096684" y="523792"/>
                    <a:pt x="1072134" y="548342"/>
                    <a:pt x="1041850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540" tIns="36380" rIns="46540" bIns="36380" numCol="1" spcCol="1270" anchor="ctr" anchorCtr="0">
              <a:noAutofit/>
            </a:bodyPr>
            <a:lstStyle/>
            <a:p>
              <a:pPr lvl="0" algn="ctr" defTabSz="71120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/>
                <a:t>PCG – Project Coordination Group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BDCCA90-8BE0-4CEB-8C13-E4F2CC3E4427}"/>
                </a:ext>
              </a:extLst>
            </p:cNvPr>
            <p:cNvGrpSpPr/>
            <p:nvPr/>
          </p:nvGrpSpPr>
          <p:grpSpPr>
            <a:xfrm>
              <a:off x="1143002" y="1277700"/>
              <a:ext cx="4924427" cy="239450"/>
              <a:chOff x="1143002" y="1277699"/>
              <a:chExt cx="4924427" cy="508960"/>
            </a:xfrm>
          </p:grpSpPr>
          <p:sp>
            <p:nvSpPr>
              <p:cNvPr id="64" name="Right Brace 63">
                <a:extLst>
                  <a:ext uri="{FF2B5EF4-FFF2-40B4-BE49-F238E27FC236}">
                    <a16:creationId xmlns:a16="http://schemas.microsoft.com/office/drawing/2014/main" id="{3DC8937C-3FD5-4478-A4AA-5C0C77C15A25}"/>
                  </a:ext>
                </a:extLst>
              </p:cNvPr>
              <p:cNvSpPr/>
              <p:nvPr/>
            </p:nvSpPr>
            <p:spPr>
              <a:xfrm rot="16200000">
                <a:off x="3350736" y="-930035"/>
                <a:ext cx="508960" cy="4924427"/>
              </a:xfrm>
              <a:prstGeom prst="rightBrace">
                <a:avLst>
                  <a:gd name="adj1" fmla="val 0"/>
                  <a:gd name="adj2" fmla="val 49883"/>
                </a:avLst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latinLnBrk="0"/>
                <a:endParaRPr lang="en-IN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8C7215B-82AB-4026-BE66-58BA4ADE3096}"/>
                  </a:ext>
                </a:extLst>
              </p:cNvPr>
              <p:cNvCxnSpPr/>
              <p:nvPr/>
            </p:nvCxnSpPr>
            <p:spPr>
              <a:xfrm>
                <a:off x="3600450" y="1543050"/>
                <a:ext cx="0" cy="2436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E916CA-FBE7-4FF7-A22F-634E8B9FED78}"/>
              </a:ext>
            </a:extLst>
          </p:cNvPr>
          <p:cNvCxnSpPr>
            <a:cxnSpLocks/>
          </p:cNvCxnSpPr>
          <p:nvPr/>
        </p:nvCxnSpPr>
        <p:spPr>
          <a:xfrm flipH="1">
            <a:off x="2651760" y="2710543"/>
            <a:ext cx="19594" cy="32657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0BF8DD-2044-4FA0-A0AE-AE34F90BD26A}"/>
              </a:ext>
            </a:extLst>
          </p:cNvPr>
          <p:cNvCxnSpPr/>
          <p:nvPr/>
        </p:nvCxnSpPr>
        <p:spPr>
          <a:xfrm>
            <a:off x="2671354" y="3057422"/>
            <a:ext cx="14781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D8013BD-4F19-4354-8260-37259092847F}"/>
              </a:ext>
            </a:extLst>
          </p:cNvPr>
          <p:cNvCxnSpPr/>
          <p:nvPr/>
        </p:nvCxnSpPr>
        <p:spPr>
          <a:xfrm>
            <a:off x="2686594" y="3667022"/>
            <a:ext cx="14781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6CE6070-252F-41D4-8D47-ADCF8DBB2CCF}"/>
              </a:ext>
            </a:extLst>
          </p:cNvPr>
          <p:cNvCxnSpPr/>
          <p:nvPr/>
        </p:nvCxnSpPr>
        <p:spPr>
          <a:xfrm>
            <a:off x="2667000" y="4222193"/>
            <a:ext cx="14781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19D0F2C-939C-46EE-AB09-90AFADEAAD7D}"/>
              </a:ext>
            </a:extLst>
          </p:cNvPr>
          <p:cNvCxnSpPr/>
          <p:nvPr/>
        </p:nvCxnSpPr>
        <p:spPr>
          <a:xfrm>
            <a:off x="2680063" y="4810022"/>
            <a:ext cx="14781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6902B08-C57E-4D92-A97F-1EAD958D9991}"/>
              </a:ext>
            </a:extLst>
          </p:cNvPr>
          <p:cNvCxnSpPr/>
          <p:nvPr/>
        </p:nvCxnSpPr>
        <p:spPr>
          <a:xfrm>
            <a:off x="2667000" y="5372692"/>
            <a:ext cx="14781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21CD9B1-0250-489F-A3CB-5583C20E0AAC}"/>
              </a:ext>
            </a:extLst>
          </p:cNvPr>
          <p:cNvCxnSpPr>
            <a:cxnSpLocks/>
          </p:cNvCxnSpPr>
          <p:nvPr/>
        </p:nvCxnSpPr>
        <p:spPr>
          <a:xfrm>
            <a:off x="2658291" y="5976258"/>
            <a:ext cx="16087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1C807C7-9A20-48DF-8251-42B4BDB0A5AA}"/>
              </a:ext>
            </a:extLst>
          </p:cNvPr>
          <p:cNvCxnSpPr>
            <a:cxnSpLocks/>
          </p:cNvCxnSpPr>
          <p:nvPr/>
        </p:nvCxnSpPr>
        <p:spPr>
          <a:xfrm flipH="1">
            <a:off x="4959531" y="2706189"/>
            <a:ext cx="19594" cy="32657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801B77-52EA-407A-A1FE-A3CC4D8CAC54}"/>
              </a:ext>
            </a:extLst>
          </p:cNvPr>
          <p:cNvCxnSpPr>
            <a:cxnSpLocks/>
          </p:cNvCxnSpPr>
          <p:nvPr/>
        </p:nvCxnSpPr>
        <p:spPr>
          <a:xfrm>
            <a:off x="4992188" y="3052356"/>
            <a:ext cx="16087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DEAC6D9-4003-46B8-A99F-55AE802B3DB3}"/>
              </a:ext>
            </a:extLst>
          </p:cNvPr>
          <p:cNvCxnSpPr>
            <a:cxnSpLocks/>
          </p:cNvCxnSpPr>
          <p:nvPr/>
        </p:nvCxnSpPr>
        <p:spPr>
          <a:xfrm>
            <a:off x="4979125" y="3633652"/>
            <a:ext cx="16087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4EDD542-E6E9-4B5F-9256-8CB8ECDB338A}"/>
              </a:ext>
            </a:extLst>
          </p:cNvPr>
          <p:cNvCxnSpPr>
            <a:cxnSpLocks/>
          </p:cNvCxnSpPr>
          <p:nvPr/>
        </p:nvCxnSpPr>
        <p:spPr>
          <a:xfrm>
            <a:off x="4979125" y="4221481"/>
            <a:ext cx="16087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F15D17B-0CFF-4A86-A29C-879C855D39E4}"/>
              </a:ext>
            </a:extLst>
          </p:cNvPr>
          <p:cNvCxnSpPr>
            <a:cxnSpLocks/>
          </p:cNvCxnSpPr>
          <p:nvPr/>
        </p:nvCxnSpPr>
        <p:spPr>
          <a:xfrm>
            <a:off x="4972594" y="4822372"/>
            <a:ext cx="16087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06B4954-AEE5-4C68-8449-A1BD6016A541}"/>
              </a:ext>
            </a:extLst>
          </p:cNvPr>
          <p:cNvCxnSpPr>
            <a:cxnSpLocks/>
          </p:cNvCxnSpPr>
          <p:nvPr/>
        </p:nvCxnSpPr>
        <p:spPr>
          <a:xfrm>
            <a:off x="4972594" y="5377544"/>
            <a:ext cx="16087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06AF3A-412B-40B9-8ED1-17FA79F624A8}"/>
              </a:ext>
            </a:extLst>
          </p:cNvPr>
          <p:cNvCxnSpPr>
            <a:cxnSpLocks/>
          </p:cNvCxnSpPr>
          <p:nvPr/>
        </p:nvCxnSpPr>
        <p:spPr>
          <a:xfrm>
            <a:off x="4972594" y="5965373"/>
            <a:ext cx="16087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42EE-7D51-4527-9788-98A35501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2" y="293645"/>
            <a:ext cx="8752112" cy="700753"/>
          </a:xfrm>
        </p:spPr>
        <p:txBody>
          <a:bodyPr/>
          <a:lstStyle/>
          <a:p>
            <a:r>
              <a:rPr lang="fi-FI" dirty="0"/>
              <a:t>MCX </a:t>
            </a:r>
            <a:r>
              <a:rPr lang="fi-FI" dirty="0" err="1"/>
              <a:t>standardization</a:t>
            </a:r>
            <a:r>
              <a:rPr lang="fi-FI" dirty="0"/>
              <a:t> </a:t>
            </a:r>
            <a:r>
              <a:rPr lang="fi-FI" dirty="0" err="1"/>
              <a:t>workflow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8EB251-01C7-49D4-AEA8-2E9D7C4357A1}"/>
              </a:ext>
            </a:extLst>
          </p:cNvPr>
          <p:cNvSpPr/>
          <p:nvPr/>
        </p:nvSpPr>
        <p:spPr>
          <a:xfrm>
            <a:off x="5599906" y="3899421"/>
            <a:ext cx="1585362" cy="5712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CT1 </a:t>
            </a:r>
            <a:r>
              <a:rPr lang="fi-FI" b="1" dirty="0" err="1">
                <a:solidFill>
                  <a:schemeClr val="tx1"/>
                </a:solidFill>
              </a:rPr>
              <a:t>Protocols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F042D2-809A-42C9-9892-324B4E42B610}"/>
              </a:ext>
            </a:extLst>
          </p:cNvPr>
          <p:cNvSpPr/>
          <p:nvPr/>
        </p:nvSpPr>
        <p:spPr>
          <a:xfrm>
            <a:off x="7183382" y="4374422"/>
            <a:ext cx="1714415" cy="824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RAN5 </a:t>
            </a:r>
          </a:p>
          <a:p>
            <a:pPr algn="ctr"/>
            <a:r>
              <a:rPr lang="fi-FI" sz="1600" b="1" dirty="0" err="1">
                <a:solidFill>
                  <a:schemeClr val="tx1"/>
                </a:solidFill>
              </a:rPr>
              <a:t>Protocol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dirty="0" err="1">
                <a:solidFill>
                  <a:schemeClr val="tx1"/>
                </a:solidFill>
              </a:rPr>
              <a:t>test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dirty="0" err="1">
                <a:solidFill>
                  <a:schemeClr val="tx1"/>
                </a:solidFill>
              </a:rPr>
              <a:t>specifications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A390F6-1A16-4E5A-B896-4CBEB1CE0A40}"/>
              </a:ext>
            </a:extLst>
          </p:cNvPr>
          <p:cNvSpPr/>
          <p:nvPr/>
        </p:nvSpPr>
        <p:spPr>
          <a:xfrm>
            <a:off x="9511290" y="2859547"/>
            <a:ext cx="1853788" cy="64945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i-FI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Implementations</a:t>
            </a:r>
            <a:endParaRPr lang="fi-F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18BACC-B169-4323-98F6-8E58681A1D5F}"/>
              </a:ext>
            </a:extLst>
          </p:cNvPr>
          <p:cNvSpPr/>
          <p:nvPr/>
        </p:nvSpPr>
        <p:spPr>
          <a:xfrm>
            <a:off x="9511290" y="3893494"/>
            <a:ext cx="1853789" cy="72725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ETSI MCX </a:t>
            </a:r>
            <a:r>
              <a:rPr lang="fi-FI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plugtests</a:t>
            </a:r>
            <a:endParaRPr lang="fi-F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AE4B00-8889-482D-8C17-824197B206A0}"/>
              </a:ext>
            </a:extLst>
          </p:cNvPr>
          <p:cNvCxnSpPr>
            <a:cxnSpLocks/>
            <a:stCxn id="11" idx="3"/>
            <a:endCxn id="22" idx="1"/>
          </p:cNvCxnSpPr>
          <p:nvPr/>
        </p:nvCxnSpPr>
        <p:spPr>
          <a:xfrm flipV="1">
            <a:off x="8897797" y="4257122"/>
            <a:ext cx="613493" cy="529756"/>
          </a:xfrm>
          <a:prstGeom prst="straightConnector1">
            <a:avLst/>
          </a:prstGeom>
          <a:ln w="2540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74928F-52A2-4023-ADC9-4C8E96752DAE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7203233" y="3184273"/>
            <a:ext cx="2308057" cy="911866"/>
          </a:xfrm>
          <a:prstGeom prst="straightConnector1">
            <a:avLst/>
          </a:prstGeom>
          <a:ln w="2540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C13DB98-E45B-47B1-ADBC-D35D29495FF8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10438184" y="3508998"/>
            <a:ext cx="1" cy="384496"/>
          </a:xfrm>
          <a:prstGeom prst="straightConnector1">
            <a:avLst/>
          </a:prstGeom>
          <a:ln w="47625" cmpd="dbl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EE31A6B-AB9D-4146-B4D3-665D933D1463}"/>
              </a:ext>
            </a:extLst>
          </p:cNvPr>
          <p:cNvSpPr/>
          <p:nvPr/>
        </p:nvSpPr>
        <p:spPr>
          <a:xfrm>
            <a:off x="8074949" y="5183585"/>
            <a:ext cx="828790" cy="37822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i-FI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ETSI MCC TF160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BEDE7FF-55A2-4ADD-9603-0BD9DEFFF383}"/>
              </a:ext>
            </a:extLst>
          </p:cNvPr>
          <p:cNvSpPr/>
          <p:nvPr/>
        </p:nvSpPr>
        <p:spPr>
          <a:xfrm>
            <a:off x="7179741" y="5183585"/>
            <a:ext cx="891824" cy="37822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i-FI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ETSI STF T028</a:t>
            </a:r>
          </a:p>
        </p:txBody>
      </p:sp>
      <p:sp>
        <p:nvSpPr>
          <p:cNvPr id="50" name="Rounded Rectangle 46">
            <a:extLst>
              <a:ext uri="{FF2B5EF4-FFF2-40B4-BE49-F238E27FC236}">
                <a16:creationId xmlns:a16="http://schemas.microsoft.com/office/drawing/2014/main" id="{3BF68CF8-3FA2-48AA-B4CE-83CF35E2D773}"/>
              </a:ext>
            </a:extLst>
          </p:cNvPr>
          <p:cNvSpPr/>
          <p:nvPr/>
        </p:nvSpPr>
        <p:spPr>
          <a:xfrm>
            <a:off x="1129942" y="1721403"/>
            <a:ext cx="2041205" cy="584775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SA1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User requirements</a:t>
            </a:r>
          </a:p>
        </p:txBody>
      </p:sp>
      <p:sp>
        <p:nvSpPr>
          <p:cNvPr id="57" name="Rounded Rectangle 47">
            <a:extLst>
              <a:ext uri="{FF2B5EF4-FFF2-40B4-BE49-F238E27FC236}">
                <a16:creationId xmlns:a16="http://schemas.microsoft.com/office/drawing/2014/main" id="{ACF59776-A0D3-48B0-9767-40F13341D024}"/>
              </a:ext>
            </a:extLst>
          </p:cNvPr>
          <p:cNvSpPr/>
          <p:nvPr/>
        </p:nvSpPr>
        <p:spPr>
          <a:xfrm>
            <a:off x="3620665" y="3526891"/>
            <a:ext cx="1963651" cy="406804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SA3 Security</a:t>
            </a:r>
          </a:p>
        </p:txBody>
      </p:sp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3849C791-4AE7-4BDE-AF65-E453505EFD8A}"/>
              </a:ext>
            </a:extLst>
          </p:cNvPr>
          <p:cNvSpPr/>
          <p:nvPr/>
        </p:nvSpPr>
        <p:spPr>
          <a:xfrm>
            <a:off x="3194087" y="2923189"/>
            <a:ext cx="2389686" cy="600259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SA6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MC applications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E400A79-D3AE-41FA-8E58-529065930ED4}"/>
              </a:ext>
            </a:extLst>
          </p:cNvPr>
          <p:cNvSpPr/>
          <p:nvPr/>
        </p:nvSpPr>
        <p:spPr>
          <a:xfrm>
            <a:off x="9511289" y="4886090"/>
            <a:ext cx="1853789" cy="4808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GCF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1BFD044-D097-44CB-A66B-69D583912A9F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8910735" y="4898572"/>
            <a:ext cx="600554" cy="227921"/>
          </a:xfrm>
          <a:prstGeom prst="straightConnector1">
            <a:avLst/>
          </a:prstGeom>
          <a:ln w="2540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FE2CCC91-31AD-45DD-8DA3-31EF56934022}"/>
              </a:ext>
            </a:extLst>
          </p:cNvPr>
          <p:cNvSpPr/>
          <p:nvPr/>
        </p:nvSpPr>
        <p:spPr>
          <a:xfrm>
            <a:off x="2769474" y="1868034"/>
            <a:ext cx="792863" cy="928371"/>
          </a:xfrm>
          <a:prstGeom prst="arc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4E78C220-B5E8-4C88-8C41-36FA0694A590}"/>
              </a:ext>
            </a:extLst>
          </p:cNvPr>
          <p:cNvSpPr/>
          <p:nvPr/>
        </p:nvSpPr>
        <p:spPr>
          <a:xfrm rot="16585525" flipH="1">
            <a:off x="2603319" y="1501963"/>
            <a:ext cx="1441745" cy="1823951"/>
          </a:xfrm>
          <a:prstGeom prst="arc">
            <a:avLst>
              <a:gd name="adj1" fmla="val 16200000"/>
              <a:gd name="adj2" fmla="val 21153993"/>
            </a:avLst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ABC43168-A3BB-4960-9133-40B0FED839C4}"/>
              </a:ext>
            </a:extLst>
          </p:cNvPr>
          <p:cNvSpPr/>
          <p:nvPr/>
        </p:nvSpPr>
        <p:spPr>
          <a:xfrm>
            <a:off x="5065936" y="3684889"/>
            <a:ext cx="1030063" cy="406804"/>
          </a:xfrm>
          <a:prstGeom prst="arc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55EF55A-4A75-4781-95A9-EA2B54F98684}"/>
              </a:ext>
            </a:extLst>
          </p:cNvPr>
          <p:cNvSpPr/>
          <p:nvPr/>
        </p:nvSpPr>
        <p:spPr>
          <a:xfrm>
            <a:off x="4728335" y="3186915"/>
            <a:ext cx="1664319" cy="1433834"/>
          </a:xfrm>
          <a:prstGeom prst="arc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383ACC6D-4E93-4C20-8E07-0FE7D1DC181D}"/>
              </a:ext>
            </a:extLst>
          </p:cNvPr>
          <p:cNvSpPr/>
          <p:nvPr/>
        </p:nvSpPr>
        <p:spPr>
          <a:xfrm>
            <a:off x="6679613" y="4175953"/>
            <a:ext cx="1046750" cy="369332"/>
          </a:xfrm>
          <a:prstGeom prst="arc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4B3074-0B06-4065-A697-40526EEE7838}"/>
              </a:ext>
            </a:extLst>
          </p:cNvPr>
          <p:cNvCxnSpPr>
            <a:cxnSpLocks/>
          </p:cNvCxnSpPr>
          <p:nvPr/>
        </p:nvCxnSpPr>
        <p:spPr>
          <a:xfrm>
            <a:off x="1261871" y="5755010"/>
            <a:ext cx="1821228" cy="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5413B-F5BC-43E6-BEDF-1D10675AC728}"/>
              </a:ext>
            </a:extLst>
          </p:cNvPr>
          <p:cNvCxnSpPr>
            <a:cxnSpLocks/>
          </p:cNvCxnSpPr>
          <p:nvPr/>
        </p:nvCxnSpPr>
        <p:spPr>
          <a:xfrm flipV="1">
            <a:off x="3110437" y="5737823"/>
            <a:ext cx="2393380" cy="13064"/>
          </a:xfrm>
          <a:prstGeom prst="straightConnector1">
            <a:avLst/>
          </a:prstGeom>
          <a:ln w="666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279864-BB5C-4977-88D1-787D3C821487}"/>
              </a:ext>
            </a:extLst>
          </p:cNvPr>
          <p:cNvCxnSpPr>
            <a:cxnSpLocks/>
          </p:cNvCxnSpPr>
          <p:nvPr/>
        </p:nvCxnSpPr>
        <p:spPr>
          <a:xfrm flipV="1">
            <a:off x="5521119" y="5727211"/>
            <a:ext cx="1701192" cy="15875"/>
          </a:xfrm>
          <a:prstGeom prst="straightConnector1">
            <a:avLst/>
          </a:prstGeom>
          <a:ln w="666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1F16AB-4557-46CB-A1CD-532F3BE91B08}"/>
              </a:ext>
            </a:extLst>
          </p:cNvPr>
          <p:cNvSpPr txBox="1"/>
          <p:nvPr/>
        </p:nvSpPr>
        <p:spPr>
          <a:xfrm>
            <a:off x="3506831" y="5374030"/>
            <a:ext cx="15953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12-18 </a:t>
            </a:r>
            <a:r>
              <a:rPr lang="fi-FI" dirty="0" err="1"/>
              <a:t>months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191232-C3FE-4A81-A4D2-F9874A3B178A}"/>
              </a:ext>
            </a:extLst>
          </p:cNvPr>
          <p:cNvSpPr txBox="1"/>
          <p:nvPr/>
        </p:nvSpPr>
        <p:spPr>
          <a:xfrm>
            <a:off x="5810046" y="5364411"/>
            <a:ext cx="1133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9 </a:t>
            </a:r>
            <a:r>
              <a:rPr lang="fi-FI" dirty="0" err="1"/>
              <a:t>months</a:t>
            </a:r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95AD791-A63B-4D04-8456-1771E7A8D4C5}"/>
              </a:ext>
            </a:extLst>
          </p:cNvPr>
          <p:cNvCxnSpPr>
            <a:cxnSpLocks/>
          </p:cNvCxnSpPr>
          <p:nvPr/>
        </p:nvCxnSpPr>
        <p:spPr>
          <a:xfrm>
            <a:off x="7228137" y="5723768"/>
            <a:ext cx="1669660" cy="9975"/>
          </a:xfrm>
          <a:prstGeom prst="straightConnector1">
            <a:avLst/>
          </a:prstGeom>
          <a:ln w="666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882D94A-92DD-4C16-AF44-38421955280B}"/>
              </a:ext>
            </a:extLst>
          </p:cNvPr>
          <p:cNvSpPr txBox="1"/>
          <p:nvPr/>
        </p:nvSpPr>
        <p:spPr>
          <a:xfrm>
            <a:off x="1372938" y="5384523"/>
            <a:ext cx="13965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12+ </a:t>
            </a:r>
            <a:r>
              <a:rPr lang="fi-FI" dirty="0" err="1"/>
              <a:t>months</a:t>
            </a:r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EE72DF8-70FC-4409-9E93-F85AF4E07ADE}"/>
              </a:ext>
            </a:extLst>
          </p:cNvPr>
          <p:cNvCxnSpPr>
            <a:cxnSpLocks/>
          </p:cNvCxnSpPr>
          <p:nvPr/>
        </p:nvCxnSpPr>
        <p:spPr>
          <a:xfrm>
            <a:off x="1014262" y="1691156"/>
            <a:ext cx="0" cy="4059730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7A65E60-C40E-4655-9B19-139BF8B53292}"/>
              </a:ext>
            </a:extLst>
          </p:cNvPr>
          <p:cNvSpPr txBox="1"/>
          <p:nvPr/>
        </p:nvSpPr>
        <p:spPr>
          <a:xfrm>
            <a:off x="415276" y="18813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N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6AFF60A-9EEA-44A1-BDC0-D436D0589578}"/>
              </a:ext>
            </a:extLst>
          </p:cNvPr>
          <p:cNvSpPr txBox="1"/>
          <p:nvPr/>
        </p:nvSpPr>
        <p:spPr>
          <a:xfrm>
            <a:off x="323030" y="285021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N-1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A9DCB9-3D5F-4404-B0BD-7D4853A405CA}"/>
              </a:ext>
            </a:extLst>
          </p:cNvPr>
          <p:cNvSpPr txBox="1"/>
          <p:nvPr/>
        </p:nvSpPr>
        <p:spPr>
          <a:xfrm>
            <a:off x="318548" y="393792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N-2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96C35A-33ED-4E32-BF23-1E14B5C58546}"/>
              </a:ext>
            </a:extLst>
          </p:cNvPr>
          <p:cNvSpPr txBox="1"/>
          <p:nvPr/>
        </p:nvSpPr>
        <p:spPr>
          <a:xfrm>
            <a:off x="337210" y="45890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N-3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77F2296-9DB2-4B4E-8BE7-5574FB633625}"/>
              </a:ext>
            </a:extLst>
          </p:cNvPr>
          <p:cNvSpPr txBox="1"/>
          <p:nvPr/>
        </p:nvSpPr>
        <p:spPr>
          <a:xfrm>
            <a:off x="1533254" y="5792252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STAGE 1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06EC39-A25A-4C85-A7C3-F163D4C9F8A2}"/>
              </a:ext>
            </a:extLst>
          </p:cNvPr>
          <p:cNvSpPr txBox="1"/>
          <p:nvPr/>
        </p:nvSpPr>
        <p:spPr>
          <a:xfrm>
            <a:off x="3682638" y="5775016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STAGE 2</a:t>
            </a:r>
            <a:endParaRPr lang="en-US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049B85-0826-4B21-96E2-4E2D735F9E9D}"/>
              </a:ext>
            </a:extLst>
          </p:cNvPr>
          <p:cNvSpPr txBox="1"/>
          <p:nvPr/>
        </p:nvSpPr>
        <p:spPr>
          <a:xfrm>
            <a:off x="5696314" y="5777012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STAGE 3</a:t>
            </a:r>
            <a:endParaRPr lang="en-US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61980E-B384-4F85-8226-634A95794A8C}"/>
              </a:ext>
            </a:extLst>
          </p:cNvPr>
          <p:cNvSpPr txBox="1"/>
          <p:nvPr/>
        </p:nvSpPr>
        <p:spPr>
          <a:xfrm>
            <a:off x="7352939" y="5779370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”STAGE 4”</a:t>
            </a:r>
            <a:endParaRPr lang="en-US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7072E5C-7A6D-4EC1-B0BA-751E31AD5F21}"/>
              </a:ext>
            </a:extLst>
          </p:cNvPr>
          <p:cNvSpPr txBox="1"/>
          <p:nvPr/>
        </p:nvSpPr>
        <p:spPr>
          <a:xfrm rot="16200000">
            <a:off x="-793350" y="3302925"/>
            <a:ext cx="195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3GPP Release</a:t>
            </a:r>
            <a:endParaRPr lang="en-US" dirty="0"/>
          </a:p>
        </p:txBody>
      </p:sp>
      <p:sp>
        <p:nvSpPr>
          <p:cNvPr id="41" name="Rounded Rectangle 50">
            <a:extLst>
              <a:ext uri="{FF2B5EF4-FFF2-40B4-BE49-F238E27FC236}">
                <a16:creationId xmlns:a16="http://schemas.microsoft.com/office/drawing/2014/main" id="{E246A2D2-B92A-4AA1-9D1F-B09902CFB7E2}"/>
              </a:ext>
            </a:extLst>
          </p:cNvPr>
          <p:cNvSpPr/>
          <p:nvPr/>
        </p:nvSpPr>
        <p:spPr>
          <a:xfrm>
            <a:off x="3182618" y="2322311"/>
            <a:ext cx="2389686" cy="600259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SA2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System architecture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969A1E11-DCE9-4835-A151-126740B968E9}"/>
              </a:ext>
            </a:extLst>
          </p:cNvPr>
          <p:cNvSpPr/>
          <p:nvPr/>
        </p:nvSpPr>
        <p:spPr>
          <a:xfrm rot="16585525" flipH="1">
            <a:off x="2668787" y="721744"/>
            <a:ext cx="2460411" cy="3586090"/>
          </a:xfrm>
          <a:prstGeom prst="arc">
            <a:avLst>
              <a:gd name="adj1" fmla="val 16200000"/>
              <a:gd name="adj2" fmla="val 21153993"/>
            </a:avLst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A66DC0D3-FCE0-4CD9-AC13-F4D770E69C84}"/>
              </a:ext>
            </a:extLst>
          </p:cNvPr>
          <p:cNvSpPr/>
          <p:nvPr/>
        </p:nvSpPr>
        <p:spPr>
          <a:xfrm>
            <a:off x="4489232" y="2591567"/>
            <a:ext cx="2165778" cy="2577020"/>
          </a:xfrm>
          <a:prstGeom prst="arc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1401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id="{8625ED05-D2A1-13C8-F4EE-9B1E67066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5" y="2031232"/>
            <a:ext cx="1000486" cy="623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C597E-7129-0625-DC7C-418ADD0DF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64" y="1840586"/>
            <a:ext cx="1021891" cy="1021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FFE86-CDA8-3408-44AF-CEFAC438D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94" y="1878604"/>
            <a:ext cx="1245188" cy="1009869"/>
          </a:xfrm>
          <a:prstGeom prst="rect">
            <a:avLst/>
          </a:prstGeom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id="{1C5BC6B6-6FEB-2ADB-3254-5C7A3726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2" y="179435"/>
            <a:ext cx="9708880" cy="890325"/>
          </a:xfrm>
        </p:spPr>
        <p:txBody>
          <a:bodyPr>
            <a:noAutofit/>
          </a:bodyPr>
          <a:lstStyle/>
          <a:p>
            <a:r>
              <a:rPr lang="en-GB" sz="3200" dirty="0"/>
              <a:t>11 years of Mission Critical application layer standardization in 3GPP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CFB99D-9E3E-F20E-E0E6-397EF6E529C1}"/>
              </a:ext>
            </a:extLst>
          </p:cNvPr>
          <p:cNvSpPr txBox="1"/>
          <p:nvPr/>
        </p:nvSpPr>
        <p:spPr bwMode="auto">
          <a:xfrm>
            <a:off x="6305632" y="3695725"/>
            <a:ext cx="11589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MCPTT 5.0</a:t>
            </a:r>
          </a:p>
          <a:p>
            <a:pPr algn="r" defTabSz="685750">
              <a:defRPr/>
            </a:pPr>
            <a:r>
              <a:rPr lang="en-IN" sz="1200" b="1" kern="0" dirty="0" err="1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MCData</a:t>
            </a: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4.0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MCIOPS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MCOver5GS</a:t>
            </a: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FRMCS_Ph3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9B164-12BA-92C3-5F74-4AC133C5AFC9}"/>
              </a:ext>
            </a:extLst>
          </p:cNvPr>
          <p:cNvSpPr txBox="1"/>
          <p:nvPr/>
        </p:nvSpPr>
        <p:spPr bwMode="auto">
          <a:xfrm>
            <a:off x="3181000" y="3708302"/>
            <a:ext cx="147668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MCPTT 3.0</a:t>
            </a:r>
          </a:p>
          <a:p>
            <a:pPr algn="r" defTabSz="685750">
              <a:defRPr/>
            </a:pPr>
            <a:r>
              <a:rPr lang="en-IN" sz="1200" b="1" kern="0" dirty="0" err="1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MCVideo</a:t>
            </a: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2.0</a:t>
            </a:r>
          </a:p>
          <a:p>
            <a:pPr algn="r" defTabSz="685750">
              <a:defRPr/>
            </a:pPr>
            <a:r>
              <a:rPr lang="en-IN" sz="1200" b="1" kern="0" dirty="0" err="1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MCData</a:t>
            </a: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2.0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 Interworking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FRMCS_Ph1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229A14-3811-2EE2-AD09-00A3A3E273BD}"/>
              </a:ext>
            </a:extLst>
          </p:cNvPr>
          <p:cNvSpPr txBox="1"/>
          <p:nvPr/>
        </p:nvSpPr>
        <p:spPr bwMode="auto">
          <a:xfrm>
            <a:off x="4597269" y="3339608"/>
            <a:ext cx="17101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MCPTT 4.0</a:t>
            </a:r>
          </a:p>
          <a:p>
            <a:pPr algn="r" defTabSz="685750">
              <a:defRPr/>
            </a:pPr>
            <a:r>
              <a:rPr lang="en-IN" sz="1200" b="1" kern="0" dirty="0" err="1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MCData</a:t>
            </a: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3.0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 IWF 2.0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 MBMS API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 Location (study)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 </a:t>
            </a:r>
            <a:r>
              <a:rPr lang="en-IN" sz="1200" b="1" kern="0" dirty="0" err="1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log&amp;DL</a:t>
            </a: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(study)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FRMCS_Ph2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AB9ED2-D03A-2711-4589-E8D47A7B4564}"/>
              </a:ext>
            </a:extLst>
          </p:cNvPr>
          <p:cNvSpPr/>
          <p:nvPr/>
        </p:nvSpPr>
        <p:spPr bwMode="auto">
          <a:xfrm>
            <a:off x="1372444" y="4100593"/>
            <a:ext cx="672620" cy="323165"/>
          </a:xfrm>
          <a:prstGeom prst="rect">
            <a:avLst/>
          </a:prstGeom>
        </p:spPr>
        <p:txBody>
          <a:bodyPr wrap="none" r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r>
              <a:rPr lang="en-US" altLang="en-US" sz="1500" b="1" kern="0" dirty="0">
                <a:solidFill>
                  <a:srgbClr val="7030A0"/>
                </a:solidFill>
                <a:latin typeface="Open Sans"/>
                <a:ea typeface="Open Sans"/>
                <a:cs typeface="Open Sans"/>
              </a:rPr>
              <a:t>Rel-13</a:t>
            </a:r>
            <a:endParaRPr lang="en-US" altLang="en-US" sz="1500" kern="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E5E6D-207D-28B6-FA8C-BF822542076F}"/>
              </a:ext>
            </a:extLst>
          </p:cNvPr>
          <p:cNvSpPr/>
          <p:nvPr/>
        </p:nvSpPr>
        <p:spPr bwMode="auto">
          <a:xfrm>
            <a:off x="2543042" y="3774923"/>
            <a:ext cx="672620" cy="323165"/>
          </a:xfrm>
          <a:prstGeom prst="rect">
            <a:avLst/>
          </a:prstGeom>
        </p:spPr>
        <p:txBody>
          <a:bodyPr wrap="none" r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r>
              <a:rPr lang="en-US" altLang="en-US" sz="1500" b="1" kern="0" dirty="0">
                <a:solidFill>
                  <a:srgbClr val="00B0F0"/>
                </a:solidFill>
                <a:latin typeface="Open Sans"/>
                <a:ea typeface="Open Sans"/>
                <a:cs typeface="Open Sans"/>
              </a:rPr>
              <a:t>Rel-14</a:t>
            </a:r>
            <a:endParaRPr lang="en-US" altLang="en-US" sz="1500" kern="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5B0F40-E0D5-077D-F289-8986A095B5BB}"/>
              </a:ext>
            </a:extLst>
          </p:cNvPr>
          <p:cNvSpPr/>
          <p:nvPr/>
        </p:nvSpPr>
        <p:spPr bwMode="auto">
          <a:xfrm>
            <a:off x="3897457" y="3388591"/>
            <a:ext cx="672620" cy="323165"/>
          </a:xfrm>
          <a:prstGeom prst="rect">
            <a:avLst/>
          </a:prstGeom>
        </p:spPr>
        <p:txBody>
          <a:bodyPr wrap="none" r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r>
              <a:rPr lang="en-US" altLang="en-US" sz="1500" b="1" kern="0" dirty="0">
                <a:solidFill>
                  <a:srgbClr val="297FB8"/>
                </a:solidFill>
                <a:latin typeface="Open Sans"/>
                <a:ea typeface="Open Sans"/>
                <a:cs typeface="Open Sans"/>
              </a:rPr>
              <a:t>Rel-15</a:t>
            </a:r>
            <a:endParaRPr lang="en-US" altLang="en-US" sz="1500" kern="0" dirty="0">
              <a:solidFill>
                <a:srgbClr val="297FB8"/>
              </a:solidFill>
              <a:latin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97ECEA-4317-C11B-EC41-F8A9AFCDA48A}"/>
              </a:ext>
            </a:extLst>
          </p:cNvPr>
          <p:cNvSpPr/>
          <p:nvPr/>
        </p:nvSpPr>
        <p:spPr bwMode="auto">
          <a:xfrm>
            <a:off x="5522554" y="2998239"/>
            <a:ext cx="672620" cy="323165"/>
          </a:xfrm>
          <a:prstGeom prst="rect">
            <a:avLst/>
          </a:prstGeom>
        </p:spPr>
        <p:txBody>
          <a:bodyPr wrap="none" r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r>
              <a:rPr lang="en-US" altLang="en-US" sz="1500" b="1" kern="0" dirty="0">
                <a:solidFill>
                  <a:srgbClr val="27AE61"/>
                </a:solidFill>
                <a:latin typeface="Open Sans"/>
                <a:ea typeface="Open Sans"/>
                <a:cs typeface="Open Sans"/>
              </a:rPr>
              <a:t>Rel-16</a:t>
            </a:r>
            <a:endParaRPr lang="en-US" altLang="en-US" sz="2700" kern="0" dirty="0">
              <a:solidFill>
                <a:srgbClr val="27AE61"/>
              </a:solidFill>
              <a:latin typeface="Calibri" pitchFamily="34" charset="0"/>
            </a:endParaRPr>
          </a:p>
        </p:txBody>
      </p:sp>
      <p:cxnSp>
        <p:nvCxnSpPr>
          <p:cNvPr id="16395" name="Straight Connector 11">
            <a:extLst>
              <a:ext uri="{FF2B5EF4-FFF2-40B4-BE49-F238E27FC236}">
                <a16:creationId xmlns:a16="http://schemas.microsoft.com/office/drawing/2014/main" id="{E2905104-C3F6-356B-CDA2-6A60C69AE4F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949" y="4383870"/>
            <a:ext cx="2342" cy="320058"/>
          </a:xfrm>
          <a:prstGeom prst="line">
            <a:avLst/>
          </a:prstGeom>
          <a:noFill/>
          <a:ln w="15875" algn="ctr">
            <a:solidFill>
              <a:srgbClr val="3D4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Connector 12">
            <a:extLst>
              <a:ext uri="{FF2B5EF4-FFF2-40B4-BE49-F238E27FC236}">
                <a16:creationId xmlns:a16="http://schemas.microsoft.com/office/drawing/2014/main" id="{036798DF-7ABC-999E-8A70-AFF208F5BF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0310" y="4408409"/>
            <a:ext cx="912284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Straight Connector 13">
            <a:extLst>
              <a:ext uri="{FF2B5EF4-FFF2-40B4-BE49-F238E27FC236}">
                <a16:creationId xmlns:a16="http://schemas.microsoft.com/office/drawing/2014/main" id="{4011984C-A663-61AD-BE0B-C00B00088E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9738" y="4079070"/>
            <a:ext cx="6061" cy="630091"/>
          </a:xfrm>
          <a:prstGeom prst="line">
            <a:avLst/>
          </a:prstGeom>
          <a:noFill/>
          <a:ln w="158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Straight Connector 14">
            <a:extLst>
              <a:ext uri="{FF2B5EF4-FFF2-40B4-BE49-F238E27FC236}">
                <a16:creationId xmlns:a16="http://schemas.microsoft.com/office/drawing/2014/main" id="{33F9A34B-421D-2D81-77DD-22791FE0CF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11585" y="4060497"/>
            <a:ext cx="914400" cy="0"/>
          </a:xfrm>
          <a:prstGeom prst="line">
            <a:avLst/>
          </a:prstGeom>
          <a:noFill/>
          <a:ln w="571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Straight Connector 15">
            <a:extLst>
              <a:ext uri="{FF2B5EF4-FFF2-40B4-BE49-F238E27FC236}">
                <a16:creationId xmlns:a16="http://schemas.microsoft.com/office/drawing/2014/main" id="{7A1A172E-D93F-C583-A558-5E6F9771C3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0462" y="3742509"/>
            <a:ext cx="13063" cy="933995"/>
          </a:xfrm>
          <a:prstGeom prst="line">
            <a:avLst/>
          </a:prstGeom>
          <a:noFill/>
          <a:ln w="15875" algn="ctr">
            <a:solidFill>
              <a:srgbClr val="297F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Straight Connector 16">
            <a:extLst>
              <a:ext uri="{FF2B5EF4-FFF2-40B4-BE49-F238E27FC236}">
                <a16:creationId xmlns:a16="http://schemas.microsoft.com/office/drawing/2014/main" id="{49049D4B-3C48-04E8-578D-A94D55C1A8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1393" y="3725478"/>
            <a:ext cx="1140883" cy="0"/>
          </a:xfrm>
          <a:prstGeom prst="line">
            <a:avLst/>
          </a:prstGeom>
          <a:noFill/>
          <a:ln w="57150" algn="ctr">
            <a:solidFill>
              <a:srgbClr val="297F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Straight Connector 18">
            <a:extLst>
              <a:ext uri="{FF2B5EF4-FFF2-40B4-BE49-F238E27FC236}">
                <a16:creationId xmlns:a16="http://schemas.microsoft.com/office/drawing/2014/main" id="{EC58F522-0C30-4779-1018-E80E2BAF5E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9809" y="3334999"/>
            <a:ext cx="6574" cy="1387225"/>
          </a:xfrm>
          <a:prstGeom prst="line">
            <a:avLst/>
          </a:prstGeom>
          <a:noFill/>
          <a:ln w="19050" algn="ctr">
            <a:solidFill>
              <a:srgbClr val="27AE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Straight Connector 19">
            <a:extLst>
              <a:ext uri="{FF2B5EF4-FFF2-40B4-BE49-F238E27FC236}">
                <a16:creationId xmlns:a16="http://schemas.microsoft.com/office/drawing/2014/main" id="{FB4BB74F-D828-66C5-46E1-3A6AF6D086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8805" y="3326138"/>
            <a:ext cx="1278467" cy="0"/>
          </a:xfrm>
          <a:prstGeom prst="line">
            <a:avLst/>
          </a:prstGeom>
          <a:noFill/>
          <a:ln w="57150" algn="ctr">
            <a:solidFill>
              <a:srgbClr val="27AE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36EA56B-6D53-880D-C8ED-C5947740B8F0}"/>
              </a:ext>
            </a:extLst>
          </p:cNvPr>
          <p:cNvSpPr txBox="1"/>
          <p:nvPr/>
        </p:nvSpPr>
        <p:spPr bwMode="auto">
          <a:xfrm>
            <a:off x="2264106" y="4047614"/>
            <a:ext cx="9637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750">
              <a:defRPr/>
            </a:pPr>
            <a:r>
              <a:rPr lang="en-US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MCPTT 2.0</a:t>
            </a:r>
          </a:p>
          <a:p>
            <a:pPr algn="r" defTabSz="685750">
              <a:defRPr/>
            </a:pPr>
            <a:r>
              <a:rPr lang="en-US" sz="1200" b="1" kern="0" dirty="0" err="1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MCVideo</a:t>
            </a:r>
            <a:endParaRPr lang="en-US" sz="1200" b="1" kern="0" dirty="0">
              <a:solidFill>
                <a:srgbClr val="FF0000">
                  <a:alpha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685750">
              <a:defRPr/>
            </a:pPr>
            <a:r>
              <a:rPr lang="en-US" sz="1200" b="1" kern="0" dirty="0" err="1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MCData</a:t>
            </a:r>
            <a:endParaRPr lang="en-US" sz="1200" b="1" kern="0" dirty="0">
              <a:solidFill>
                <a:srgbClr val="FF0000">
                  <a:alpha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3F2ADB-79ED-C067-5E0F-2CD0C158E64E}"/>
              </a:ext>
            </a:extLst>
          </p:cNvPr>
          <p:cNvSpPr txBox="1"/>
          <p:nvPr/>
        </p:nvSpPr>
        <p:spPr bwMode="auto">
          <a:xfrm>
            <a:off x="1361327" y="4415945"/>
            <a:ext cx="704039" cy="276999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pPr algn="r" defTabSz="685750">
              <a:defRPr/>
            </a:pPr>
            <a:r>
              <a:rPr lang="en-US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MCPTT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663176-D9AA-F1D5-9FF8-1D66CA89CD80}"/>
              </a:ext>
            </a:extLst>
          </p:cNvPr>
          <p:cNvSpPr txBox="1"/>
          <p:nvPr/>
        </p:nvSpPr>
        <p:spPr bwMode="auto">
          <a:xfrm>
            <a:off x="1671362" y="4998610"/>
            <a:ext cx="863600" cy="127000"/>
          </a:xfrm>
          <a:prstGeom prst="rect">
            <a:avLst/>
          </a:prstGeom>
          <a:noFill/>
        </p:spPr>
        <p:txBody>
          <a:bodyPr lIns="54000" anchor="ctr"/>
          <a:lstStyle/>
          <a:p>
            <a:pPr algn="ctr" defTabSz="685750">
              <a:defRPr/>
            </a:pPr>
            <a:r>
              <a:rPr lang="en-US" sz="1600" b="1" kern="0" dirty="0">
                <a:solidFill>
                  <a:srgbClr val="7030A0"/>
                </a:solidFill>
                <a:cs typeface="Arial" panose="020B0604020202020204" pitchFamily="34" charset="0"/>
              </a:rPr>
              <a:t>Mar 2016</a:t>
            </a:r>
          </a:p>
        </p:txBody>
      </p:sp>
      <p:cxnSp>
        <p:nvCxnSpPr>
          <p:cNvPr id="16414" name="Straight Connector 18">
            <a:extLst>
              <a:ext uri="{FF2B5EF4-FFF2-40B4-BE49-F238E27FC236}">
                <a16:creationId xmlns:a16="http://schemas.microsoft.com/office/drawing/2014/main" id="{494AF921-445D-03C1-688B-517802E7B2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38405" y="3602877"/>
            <a:ext cx="13062" cy="1077686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8148486-44A3-F5E5-92A1-CDABD1C150B5}"/>
              </a:ext>
            </a:extLst>
          </p:cNvPr>
          <p:cNvSpPr/>
          <p:nvPr/>
        </p:nvSpPr>
        <p:spPr bwMode="auto">
          <a:xfrm>
            <a:off x="6763351" y="3307609"/>
            <a:ext cx="672620" cy="323165"/>
          </a:xfrm>
          <a:prstGeom prst="rect">
            <a:avLst/>
          </a:prstGeom>
        </p:spPr>
        <p:txBody>
          <a:bodyPr wrap="none" r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r>
              <a:rPr lang="en-US" altLang="en-US" sz="1500" b="1" kern="0" dirty="0">
                <a:solidFill>
                  <a:srgbClr val="ED7D31">
                    <a:lumMod val="50000"/>
                  </a:srgbClr>
                </a:solidFill>
                <a:latin typeface="Open Sans"/>
                <a:ea typeface="Open Sans"/>
                <a:cs typeface="Open Sans"/>
              </a:rPr>
              <a:t>Rel-17</a:t>
            </a:r>
            <a:endParaRPr lang="en-US" altLang="en-US" sz="2700" kern="0" dirty="0">
              <a:solidFill>
                <a:srgbClr val="ED7D31">
                  <a:lumMod val="50000"/>
                </a:srgbClr>
              </a:solidFill>
              <a:latin typeface="Calibri" pitchFamily="34" charset="0"/>
            </a:endParaRPr>
          </a:p>
        </p:txBody>
      </p:sp>
      <p:cxnSp>
        <p:nvCxnSpPr>
          <p:cNvPr id="16418" name="Straight Connector 19">
            <a:extLst>
              <a:ext uri="{FF2B5EF4-FFF2-40B4-BE49-F238E27FC236}">
                <a16:creationId xmlns:a16="http://schemas.microsoft.com/office/drawing/2014/main" id="{EB144AD8-385C-82D6-1E4D-7DFC11921E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18667" y="3626391"/>
            <a:ext cx="927462" cy="6531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1" name="TextBox 48">
            <a:extLst>
              <a:ext uri="{FF2B5EF4-FFF2-40B4-BE49-F238E27FC236}">
                <a16:creationId xmlns:a16="http://schemas.microsoft.com/office/drawing/2014/main" id="{DEB81147-1163-C4D2-5C64-42ECE14D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15" y="3181332"/>
            <a:ext cx="13231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6858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6858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6858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6858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84413" indent="1588" defTabSz="685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41613" indent="1588" defTabSz="685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98813" indent="1588" defTabSz="685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56013" indent="1588" defTabSz="685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WG SA6 Established</a:t>
            </a:r>
            <a:b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Dec 2014</a:t>
            </a:r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7F846217-A5D3-00EB-469A-AA95F1562B9A}"/>
              </a:ext>
            </a:extLst>
          </p:cNvPr>
          <p:cNvSpPr/>
          <p:nvPr/>
        </p:nvSpPr>
        <p:spPr bwMode="auto">
          <a:xfrm>
            <a:off x="722569" y="3908904"/>
            <a:ext cx="84667" cy="28151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18">
            <a:extLst>
              <a:ext uri="{FF2B5EF4-FFF2-40B4-BE49-F238E27FC236}">
                <a16:creationId xmlns:a16="http://schemas.microsoft.com/office/drawing/2014/main" id="{BE880511-E442-8273-875F-4350AE42E5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90299" y="3302470"/>
            <a:ext cx="5910" cy="1402905"/>
          </a:xfrm>
          <a:prstGeom prst="line">
            <a:avLst/>
          </a:prstGeom>
          <a:noFill/>
          <a:ln w="19050" algn="ctr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52" name="Straight Connector 19">
            <a:extLst>
              <a:ext uri="{FF2B5EF4-FFF2-40B4-BE49-F238E27FC236}">
                <a16:creationId xmlns:a16="http://schemas.microsoft.com/office/drawing/2014/main" id="{5F9B93D8-FA28-0668-ECD5-A4F7996A91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63534" y="3320423"/>
            <a:ext cx="1128430" cy="5099"/>
          </a:xfrm>
          <a:prstGeom prst="line">
            <a:avLst/>
          </a:prstGeom>
          <a:noFill/>
          <a:ln w="57150" algn="ctr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B7844DF7-C55A-CC18-0B7B-98452B5737AF}"/>
              </a:ext>
            </a:extLst>
          </p:cNvPr>
          <p:cNvSpPr/>
          <p:nvPr/>
        </p:nvSpPr>
        <p:spPr bwMode="auto">
          <a:xfrm>
            <a:off x="8202435" y="3025031"/>
            <a:ext cx="672620" cy="323165"/>
          </a:xfrm>
          <a:prstGeom prst="rect">
            <a:avLst/>
          </a:prstGeom>
        </p:spPr>
        <p:txBody>
          <a:bodyPr wrap="none" r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r>
              <a:rPr lang="en-US" altLang="en-US" sz="1500" b="1" kern="0" dirty="0">
                <a:solidFill>
                  <a:srgbClr val="FFC000">
                    <a:lumMod val="75000"/>
                  </a:srgbClr>
                </a:solidFill>
                <a:latin typeface="Open Sans"/>
                <a:ea typeface="Open Sans"/>
                <a:cs typeface="Open Sans"/>
              </a:rPr>
              <a:t>Rel-18</a:t>
            </a:r>
            <a:endParaRPr lang="en-US" altLang="en-US" sz="2700" kern="0" dirty="0">
              <a:solidFill>
                <a:srgbClr val="FFC000">
                  <a:lumMod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174AA2-5085-BDCD-68F2-F95C39383EFD}"/>
              </a:ext>
            </a:extLst>
          </p:cNvPr>
          <p:cNvSpPr txBox="1"/>
          <p:nvPr/>
        </p:nvSpPr>
        <p:spPr bwMode="auto">
          <a:xfrm>
            <a:off x="7444954" y="3330788"/>
            <a:ext cx="14546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MCX 6.0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MCOver5MBS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MCOver5GProSe</a:t>
            </a:r>
          </a:p>
          <a:p>
            <a:pPr algn="r" defTabSz="685750">
              <a:defRPr/>
            </a:pPr>
            <a:r>
              <a:rPr lang="en-IN" sz="1200" b="1" kern="0" dirty="0" err="1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MCShAC</a:t>
            </a: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(study)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MCAHGC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MCGWUE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FRMCS_Ph4</a:t>
            </a:r>
          </a:p>
        </p:txBody>
      </p:sp>
      <p:cxnSp>
        <p:nvCxnSpPr>
          <p:cNvPr id="16442" name="Straight Connector 18">
            <a:extLst>
              <a:ext uri="{FF2B5EF4-FFF2-40B4-BE49-F238E27FC236}">
                <a16:creationId xmlns:a16="http://schemas.microsoft.com/office/drawing/2014/main" id="{8F84CC2F-483A-9EB8-7B77-6DE8E87729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89029" y="3461657"/>
            <a:ext cx="17985" cy="1277086"/>
          </a:xfrm>
          <a:prstGeom prst="line">
            <a:avLst/>
          </a:prstGeom>
          <a:noFill/>
          <a:ln w="158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9699252-22D4-0619-F56C-8887D8B2C461}"/>
              </a:ext>
            </a:extLst>
          </p:cNvPr>
          <p:cNvSpPr txBox="1"/>
          <p:nvPr/>
        </p:nvSpPr>
        <p:spPr bwMode="auto">
          <a:xfrm>
            <a:off x="8912096" y="3507477"/>
            <a:ext cx="12804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MCX 7.0</a:t>
            </a:r>
          </a:p>
          <a:p>
            <a:pPr algn="r" defTabSz="685750">
              <a:defRPr/>
            </a:pPr>
            <a:r>
              <a:rPr lang="en-IN" sz="1200" b="1" kern="0" dirty="0" err="1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MCShAC</a:t>
            </a:r>
            <a:endParaRPr lang="en-IN" sz="1200" b="1" kern="0" dirty="0">
              <a:solidFill>
                <a:srgbClr val="FF0000">
                  <a:alpha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Recording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MCS over NTN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Generic IOPS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FRMCS_Ph5</a:t>
            </a:r>
          </a:p>
        </p:txBody>
      </p:sp>
      <p:cxnSp>
        <p:nvCxnSpPr>
          <p:cNvPr id="16444" name="Straight Connector 19">
            <a:extLst>
              <a:ext uri="{FF2B5EF4-FFF2-40B4-BE49-F238E27FC236}">
                <a16:creationId xmlns:a16="http://schemas.microsoft.com/office/drawing/2014/main" id="{6A267417-28CE-26BE-9662-622F8FC0EFC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312208" y="3460501"/>
            <a:ext cx="894806" cy="6531"/>
          </a:xfrm>
          <a:prstGeom prst="line">
            <a:avLst/>
          </a:prstGeom>
          <a:noFill/>
          <a:ln w="5715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4D7CAF9-A6D1-D256-D65B-7FFC8BDC92EB}"/>
              </a:ext>
            </a:extLst>
          </p:cNvPr>
          <p:cNvSpPr/>
          <p:nvPr/>
        </p:nvSpPr>
        <p:spPr bwMode="auto">
          <a:xfrm>
            <a:off x="9493276" y="3176307"/>
            <a:ext cx="672620" cy="323165"/>
          </a:xfrm>
          <a:prstGeom prst="rect">
            <a:avLst/>
          </a:prstGeom>
        </p:spPr>
        <p:txBody>
          <a:bodyPr wrap="none" r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r>
              <a:rPr lang="en-US" altLang="en-US" sz="15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Rel-19</a:t>
            </a:r>
            <a:endParaRPr lang="en-US" altLang="en-US" sz="2700" kern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FF5F0C-F28C-5D9A-B41A-5CB6C5CF5C67}"/>
              </a:ext>
            </a:extLst>
          </p:cNvPr>
          <p:cNvSpPr/>
          <p:nvPr/>
        </p:nvSpPr>
        <p:spPr>
          <a:xfrm>
            <a:off x="2882095" y="4970623"/>
            <a:ext cx="8935527" cy="18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E1A068B-DCE6-86D4-292D-C0C7F21AF566}"/>
              </a:ext>
            </a:extLst>
          </p:cNvPr>
          <p:cNvSpPr txBox="1"/>
          <p:nvPr/>
        </p:nvSpPr>
        <p:spPr bwMode="auto">
          <a:xfrm>
            <a:off x="9894471" y="4981076"/>
            <a:ext cx="755649" cy="179917"/>
          </a:xfrm>
          <a:prstGeom prst="rect">
            <a:avLst/>
          </a:prstGeom>
          <a:noFill/>
        </p:spPr>
        <p:txBody>
          <a:bodyPr lIns="54000" anchor="ctr"/>
          <a:lstStyle/>
          <a:p>
            <a:pPr algn="ctr" defTabSz="685750">
              <a:defRPr/>
            </a:pP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Dec 2025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C9F2D7-ED17-0E63-9984-12E0EE3B0C3D}"/>
              </a:ext>
            </a:extLst>
          </p:cNvPr>
          <p:cNvSpPr txBox="1"/>
          <p:nvPr/>
        </p:nvSpPr>
        <p:spPr bwMode="auto">
          <a:xfrm>
            <a:off x="8549925" y="4945971"/>
            <a:ext cx="668501" cy="198467"/>
          </a:xfrm>
          <a:prstGeom prst="rect">
            <a:avLst/>
          </a:prstGeom>
          <a:noFill/>
        </p:spPr>
        <p:txBody>
          <a:bodyPr lIns="54000" anchor="ctr"/>
          <a:lstStyle/>
          <a:p>
            <a:pPr algn="ctr" defTabSz="685750">
              <a:defRPr/>
            </a:pPr>
            <a:r>
              <a:rPr lang="en-US" sz="1600" b="1" kern="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June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87B283-C70A-14EF-F703-1D196D2D43E0}"/>
              </a:ext>
            </a:extLst>
          </p:cNvPr>
          <p:cNvSpPr txBox="1"/>
          <p:nvPr/>
        </p:nvSpPr>
        <p:spPr bwMode="auto">
          <a:xfrm>
            <a:off x="7043416" y="4960059"/>
            <a:ext cx="832728" cy="182973"/>
          </a:xfrm>
          <a:prstGeom prst="rect">
            <a:avLst/>
          </a:prstGeom>
          <a:noFill/>
        </p:spPr>
        <p:txBody>
          <a:bodyPr lIns="54000" anchor="ctr"/>
          <a:lstStyle/>
          <a:p>
            <a:pPr algn="ctr" defTabSz="685750">
              <a:defRPr/>
            </a:pPr>
            <a:r>
              <a:rPr lang="en-US" sz="1600" b="1" kern="0" dirty="0">
                <a:solidFill>
                  <a:srgbClr val="FF0000"/>
                </a:solidFill>
              </a:rPr>
              <a:t>June</a:t>
            </a:r>
            <a:r>
              <a:rPr lang="en-US" sz="1600" b="1" kern="0" dirty="0">
                <a:solidFill>
                  <a:srgbClr val="FF0000"/>
                </a:solidFill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A0B333-A66A-2C8B-732C-318AA10C964F}"/>
              </a:ext>
            </a:extLst>
          </p:cNvPr>
          <p:cNvSpPr txBox="1"/>
          <p:nvPr/>
        </p:nvSpPr>
        <p:spPr bwMode="auto">
          <a:xfrm>
            <a:off x="5824583" y="4987556"/>
            <a:ext cx="863600" cy="127000"/>
          </a:xfrm>
          <a:prstGeom prst="rect">
            <a:avLst/>
          </a:prstGeom>
          <a:noFill/>
        </p:spPr>
        <p:txBody>
          <a:bodyPr lIns="54000" anchor="ctr"/>
          <a:lstStyle/>
          <a:p>
            <a:pPr algn="ctr" defTabSz="685750">
              <a:defRPr/>
            </a:pPr>
            <a:r>
              <a:rPr lang="en-US" sz="1600" b="1" kern="0" dirty="0">
                <a:solidFill>
                  <a:srgbClr val="39B46E"/>
                </a:solidFill>
                <a:cs typeface="Arial" panose="020B0604020202020204" pitchFamily="34" charset="0"/>
              </a:rPr>
              <a:t>June 2020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DABEBF-2353-72AC-9080-6CF23BA1385D}"/>
              </a:ext>
            </a:extLst>
          </p:cNvPr>
          <p:cNvSpPr txBox="1"/>
          <p:nvPr/>
        </p:nvSpPr>
        <p:spPr bwMode="auto">
          <a:xfrm>
            <a:off x="4164410" y="4998610"/>
            <a:ext cx="865717" cy="127000"/>
          </a:xfrm>
          <a:prstGeom prst="rect">
            <a:avLst/>
          </a:prstGeom>
          <a:noFill/>
        </p:spPr>
        <p:txBody>
          <a:bodyPr lIns="54000" anchor="ctr"/>
          <a:lstStyle/>
          <a:p>
            <a:pPr algn="ctr" defTabSz="685750">
              <a:defRPr/>
            </a:pPr>
            <a:r>
              <a:rPr lang="en-US" sz="1600" b="1" kern="0" dirty="0">
                <a:solidFill>
                  <a:srgbClr val="297FB8"/>
                </a:solidFill>
                <a:cs typeface="Arial" panose="020B0604020202020204" pitchFamily="34" charset="0"/>
              </a:rPr>
              <a:t>June 2019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A8F787-78CD-70FD-3C4C-8FDBA6321F5E}"/>
              </a:ext>
            </a:extLst>
          </p:cNvPr>
          <p:cNvSpPr txBox="1"/>
          <p:nvPr/>
        </p:nvSpPr>
        <p:spPr bwMode="auto">
          <a:xfrm>
            <a:off x="2870559" y="4993077"/>
            <a:ext cx="863600" cy="127000"/>
          </a:xfrm>
          <a:prstGeom prst="rect">
            <a:avLst/>
          </a:prstGeom>
          <a:noFill/>
        </p:spPr>
        <p:txBody>
          <a:bodyPr lIns="54000" anchor="ctr"/>
          <a:lstStyle/>
          <a:p>
            <a:pPr algn="ctr" defTabSz="685750">
              <a:defRPr/>
            </a:pPr>
            <a:r>
              <a:rPr lang="en-US" sz="1600" b="1" kern="0" dirty="0">
                <a:solidFill>
                  <a:srgbClr val="00B0F0"/>
                </a:solidFill>
                <a:cs typeface="Arial" panose="020B0604020202020204" pitchFamily="34" charset="0"/>
              </a:rPr>
              <a:t>June 2017</a:t>
            </a:r>
          </a:p>
        </p:txBody>
      </p:sp>
      <p:cxnSp>
        <p:nvCxnSpPr>
          <p:cNvPr id="88" name="Straight Connector 6">
            <a:extLst>
              <a:ext uri="{FF2B5EF4-FFF2-40B4-BE49-F238E27FC236}">
                <a16:creationId xmlns:a16="http://schemas.microsoft.com/office/drawing/2014/main" id="{5152571D-F807-41A0-976F-3898C22BF5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0787" y="4708852"/>
            <a:ext cx="11010900" cy="29633"/>
          </a:xfrm>
          <a:prstGeom prst="line">
            <a:avLst/>
          </a:prstGeom>
          <a:noFill/>
          <a:ln w="19050" algn="ctr">
            <a:solidFill>
              <a:srgbClr val="3D4653"/>
            </a:solidFill>
            <a:round/>
            <a:headEnd type="oval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A0568E1F-035D-4E2B-8288-7C8993CE3A25}"/>
              </a:ext>
            </a:extLst>
          </p:cNvPr>
          <p:cNvSpPr/>
          <p:nvPr/>
        </p:nvSpPr>
        <p:spPr bwMode="auto">
          <a:xfrm>
            <a:off x="3187892" y="4674984"/>
            <a:ext cx="80433" cy="846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endParaRPr lang="en-US" altLang="en-US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A781AD1-1CF2-487F-A2CB-784966885AB5}"/>
              </a:ext>
            </a:extLst>
          </p:cNvPr>
          <p:cNvSpPr/>
          <p:nvPr/>
        </p:nvSpPr>
        <p:spPr bwMode="auto">
          <a:xfrm>
            <a:off x="2018123" y="4677399"/>
            <a:ext cx="74084" cy="846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F4855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endParaRPr lang="en-US" altLang="en-US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30D5FE5-6EB9-4FF4-AA7B-9702B71033A4}"/>
              </a:ext>
            </a:extLst>
          </p:cNvPr>
          <p:cNvSpPr/>
          <p:nvPr/>
        </p:nvSpPr>
        <p:spPr bwMode="auto">
          <a:xfrm>
            <a:off x="10157423" y="4691477"/>
            <a:ext cx="83820" cy="846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F4855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endParaRPr lang="en-US" altLang="en-US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1EAE907-0393-4FE5-AD03-88FF67CFCDB9}"/>
              </a:ext>
            </a:extLst>
          </p:cNvPr>
          <p:cNvSpPr/>
          <p:nvPr/>
        </p:nvSpPr>
        <p:spPr bwMode="auto">
          <a:xfrm>
            <a:off x="4579339" y="4677100"/>
            <a:ext cx="76200" cy="846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F4855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endParaRPr lang="en-US" altLang="en-US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9ACF276-B34C-4F35-BC74-7C1DAB65C3DF}"/>
              </a:ext>
            </a:extLst>
          </p:cNvPr>
          <p:cNvSpPr/>
          <p:nvPr/>
        </p:nvSpPr>
        <p:spPr bwMode="auto">
          <a:xfrm>
            <a:off x="7417439" y="4683949"/>
            <a:ext cx="76200" cy="846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F4855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endParaRPr lang="en-US" altLang="en-US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6D78B54-60DA-48A2-9DA6-862DBED540A6}"/>
              </a:ext>
            </a:extLst>
          </p:cNvPr>
          <p:cNvSpPr/>
          <p:nvPr/>
        </p:nvSpPr>
        <p:spPr bwMode="auto">
          <a:xfrm>
            <a:off x="8848628" y="4677885"/>
            <a:ext cx="83820" cy="846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F4855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endParaRPr lang="en-US" altLang="en-US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AF0593C-6C9C-4888-95B2-3E4B2A2A8756}"/>
              </a:ext>
            </a:extLst>
          </p:cNvPr>
          <p:cNvSpPr/>
          <p:nvPr/>
        </p:nvSpPr>
        <p:spPr bwMode="auto">
          <a:xfrm>
            <a:off x="6227511" y="4670659"/>
            <a:ext cx="76200" cy="846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F4855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endParaRPr lang="en-US" altLang="en-US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DDB02613-4851-449A-A554-01D30AD85016}"/>
              </a:ext>
            </a:extLst>
          </p:cNvPr>
          <p:cNvSpPr/>
          <p:nvPr/>
        </p:nvSpPr>
        <p:spPr bwMode="auto">
          <a:xfrm>
            <a:off x="11482870" y="4687577"/>
            <a:ext cx="83820" cy="846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F4855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endParaRPr lang="en-US" altLang="en-US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8DC4539-9701-4F58-8932-42EB1C952AF3}"/>
              </a:ext>
            </a:extLst>
          </p:cNvPr>
          <p:cNvSpPr/>
          <p:nvPr/>
        </p:nvSpPr>
        <p:spPr bwMode="auto">
          <a:xfrm>
            <a:off x="10413695" y="3337235"/>
            <a:ext cx="1132682" cy="323165"/>
          </a:xfrm>
          <a:prstGeom prst="rect">
            <a:avLst/>
          </a:prstGeom>
        </p:spPr>
        <p:txBody>
          <a:bodyPr wrap="none" r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791">
              <a:defRPr/>
            </a:pPr>
            <a:r>
              <a:rPr lang="en-US" altLang="en-US" sz="1500" b="1" kern="0" dirty="0">
                <a:latin typeface="Open Sans"/>
                <a:ea typeface="Open Sans"/>
                <a:cs typeface="Open Sans"/>
              </a:rPr>
              <a:t>Rel-20_5GA</a:t>
            </a:r>
            <a:endParaRPr lang="en-US" altLang="en-US" sz="2700" kern="0" dirty="0">
              <a:latin typeface="Calibri" pitchFamily="34" charset="0"/>
            </a:endParaRPr>
          </a:p>
        </p:txBody>
      </p:sp>
      <p:cxnSp>
        <p:nvCxnSpPr>
          <p:cNvPr id="110" name="Straight Connector 19">
            <a:extLst>
              <a:ext uri="{FF2B5EF4-FFF2-40B4-BE49-F238E27FC236}">
                <a16:creationId xmlns:a16="http://schemas.microsoft.com/office/drawing/2014/main" id="{B3724197-2438-462E-8FFA-0CE26CD1D5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481150" y="3653695"/>
            <a:ext cx="1083157" cy="1299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Straight Connector 18">
            <a:extLst>
              <a:ext uri="{FF2B5EF4-FFF2-40B4-BE49-F238E27FC236}">
                <a16:creationId xmlns:a16="http://schemas.microsoft.com/office/drawing/2014/main" id="{CB30AA37-3623-4482-A746-0B594ECC36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537576" y="3657600"/>
            <a:ext cx="17930" cy="107576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48">
            <a:extLst>
              <a:ext uri="{FF2B5EF4-FFF2-40B4-BE49-F238E27FC236}">
                <a16:creationId xmlns:a16="http://schemas.microsoft.com/office/drawing/2014/main" id="{ED25B332-A145-4E36-BEBD-869AA4AC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96" y="5117631"/>
            <a:ext cx="16229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6858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6858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6858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6858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84413" indent="1588" defTabSz="685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41613" indent="1588" defTabSz="685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98813" indent="1588" defTabSz="685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56013" indent="1588" defTabSz="685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</a:rPr>
              <a:t>3GPP Release ‘end’ date (Stage3 stable)</a:t>
            </a:r>
          </a:p>
        </p:txBody>
      </p:sp>
      <p:sp>
        <p:nvSpPr>
          <p:cNvPr id="63" name="Down Arrow 49">
            <a:extLst>
              <a:ext uri="{FF2B5EF4-FFF2-40B4-BE49-F238E27FC236}">
                <a16:creationId xmlns:a16="http://schemas.microsoft.com/office/drawing/2014/main" id="{A540F96B-3B61-47C8-83EA-216B3DB3CAA4}"/>
              </a:ext>
            </a:extLst>
          </p:cNvPr>
          <p:cNvSpPr/>
          <p:nvPr/>
        </p:nvSpPr>
        <p:spPr bwMode="auto">
          <a:xfrm rot="16200000">
            <a:off x="1518896" y="4931464"/>
            <a:ext cx="84667" cy="28151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496572F-2BED-4722-9457-B8A15B326C16}"/>
              </a:ext>
            </a:extLst>
          </p:cNvPr>
          <p:cNvSpPr txBox="1"/>
          <p:nvPr/>
        </p:nvSpPr>
        <p:spPr bwMode="auto">
          <a:xfrm>
            <a:off x="11185401" y="4972988"/>
            <a:ext cx="668501" cy="198467"/>
          </a:xfrm>
          <a:prstGeom prst="rect">
            <a:avLst/>
          </a:prstGeom>
          <a:noFill/>
        </p:spPr>
        <p:txBody>
          <a:bodyPr lIns="54000" anchor="ctr"/>
          <a:lstStyle/>
          <a:p>
            <a:pPr algn="ctr" defTabSz="685750">
              <a:defRPr/>
            </a:pPr>
            <a:r>
              <a:rPr lang="en-US" sz="1600" b="1" kern="0" dirty="0">
                <a:cs typeface="Arial" panose="020B0604020202020204" pitchFamily="34" charset="0"/>
              </a:rPr>
              <a:t>June 2027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4BA926-21FA-42B5-A604-4C46558A4E46}"/>
              </a:ext>
            </a:extLst>
          </p:cNvPr>
          <p:cNvSpPr txBox="1"/>
          <p:nvPr/>
        </p:nvSpPr>
        <p:spPr bwMode="auto">
          <a:xfrm>
            <a:off x="10184418" y="3690513"/>
            <a:ext cx="1373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MCX 8.0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Recording 2.0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rgbClr val="FF0000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Discreet listen.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Multi-hop relay</a:t>
            </a:r>
          </a:p>
          <a:p>
            <a:pPr algn="r" defTabSz="685750">
              <a:defRPr/>
            </a:pPr>
            <a:r>
              <a:rPr lang="en-IN" sz="12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FRMCS_Ph6</a:t>
            </a:r>
          </a:p>
        </p:txBody>
      </p:sp>
    </p:spTree>
    <p:extLst>
      <p:ext uri="{BB962C8B-B14F-4D97-AF65-F5344CB8AC3E}">
        <p14:creationId xmlns:p14="http://schemas.microsoft.com/office/powerpoint/2010/main" val="161924837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FE88-26B9-048A-FBA8-DF69BA84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" y="210279"/>
            <a:ext cx="10515600" cy="906595"/>
          </a:xfrm>
        </p:spPr>
        <p:txBody>
          <a:bodyPr/>
          <a:lstStyle/>
          <a:p>
            <a:r>
              <a:rPr lang="en-GB" sz="3600" dirty="0">
                <a:solidFill>
                  <a:srgbClr val="C00000"/>
                </a:solidFill>
                <a:latin typeface="Montserrat" panose="00000500000000000000" pitchFamily="50" charset="0"/>
              </a:rPr>
              <a:t>Rel-19 new and enhanced MCX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F85E-36EF-586E-7068-C6E3719F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084" y="1684951"/>
            <a:ext cx="7177861" cy="4613211"/>
          </a:xfrm>
        </p:spPr>
        <p:txBody>
          <a:bodyPr/>
          <a:lstStyle/>
          <a:p>
            <a:r>
              <a:rPr lang="en-GB" sz="2000" b="1" dirty="0">
                <a:latin typeface="Montserrat" panose="00000500000000000000" pitchFamily="2" charset="0"/>
              </a:rPr>
              <a:t>Rel-19 schedule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Stage 2 completed 12/2024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Stage 3 freeze 09/2025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Release end 12/2025</a:t>
            </a:r>
          </a:p>
          <a:p>
            <a:r>
              <a:rPr lang="en-GB" sz="2000" b="1" dirty="0">
                <a:latin typeface="Montserrat" panose="00000500000000000000" pitchFamily="2" charset="0"/>
              </a:rPr>
              <a:t>New MC features</a:t>
            </a:r>
          </a:p>
          <a:p>
            <a:pPr lvl="1"/>
            <a:r>
              <a:rPr lang="en-IN" sz="1800" b="1" kern="0" dirty="0" err="1">
                <a:solidFill>
                  <a:srgbClr val="FF0000">
                    <a:alpha val="50000"/>
                  </a:srgb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MCShAC</a:t>
            </a:r>
            <a:endParaRPr lang="en-IN" sz="1800" b="1" kern="0" dirty="0">
              <a:solidFill>
                <a:srgbClr val="FF0000">
                  <a:alpha val="50000"/>
                </a:srgb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IN" sz="1800" b="1" kern="0" dirty="0">
                <a:solidFill>
                  <a:srgbClr val="FF0000">
                    <a:alpha val="50000"/>
                  </a:srgb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MCS over NTN</a:t>
            </a:r>
          </a:p>
          <a:p>
            <a:pPr lvl="1"/>
            <a:r>
              <a:rPr lang="en-IN" sz="1800" b="1" kern="0" dirty="0">
                <a:solidFill>
                  <a:srgbClr val="FF0000">
                    <a:alpha val="50000"/>
                  </a:srgb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Recording</a:t>
            </a:r>
          </a:p>
          <a:p>
            <a:r>
              <a:rPr lang="en-GB" sz="2000" b="1" dirty="0">
                <a:latin typeface="Montserrat" panose="00000500000000000000" pitchFamily="2" charset="0"/>
              </a:rPr>
              <a:t>Enhancements</a:t>
            </a:r>
          </a:p>
          <a:p>
            <a:pPr lvl="1"/>
            <a:r>
              <a:rPr lang="en-IN" sz="18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Location protocol (stage 3)</a:t>
            </a:r>
          </a:p>
          <a:p>
            <a:pPr lvl="1"/>
            <a:r>
              <a:rPr lang="en-IN" sz="18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Location reporting (stage 2)</a:t>
            </a:r>
          </a:p>
          <a:p>
            <a:pPr lvl="1"/>
            <a:r>
              <a:rPr lang="en-IN" sz="18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FRMCS_Ph5</a:t>
            </a:r>
          </a:p>
          <a:p>
            <a:pPr lvl="1"/>
            <a:r>
              <a:rPr lang="en-IN" sz="18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Generic IOPS</a:t>
            </a:r>
          </a:p>
          <a:p>
            <a:pPr lvl="1"/>
            <a:r>
              <a:rPr lang="en-IN" sz="1800" b="1" kern="0" dirty="0">
                <a:solidFill>
                  <a:schemeClr val="accent6">
                    <a:lumMod val="75000"/>
                    <a:alpha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28266116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FE88-26B9-048A-FBA8-DF69BA84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3" y="269737"/>
            <a:ext cx="8760387" cy="906595"/>
          </a:xfrm>
        </p:spPr>
        <p:txBody>
          <a:bodyPr/>
          <a:lstStyle/>
          <a:p>
            <a:r>
              <a:rPr lang="en-GB" sz="3600" dirty="0">
                <a:solidFill>
                  <a:srgbClr val="C00000"/>
                </a:solidFill>
                <a:latin typeface="Montserrat" panose="00000500000000000000" pitchFamily="50" charset="0"/>
              </a:rPr>
              <a:t>Rel-19 new MCX features - </a:t>
            </a:r>
            <a:r>
              <a:rPr lang="en-GB" sz="3600" dirty="0" err="1">
                <a:solidFill>
                  <a:srgbClr val="C00000"/>
                </a:solidFill>
                <a:latin typeface="Montserrat" panose="00000500000000000000" pitchFamily="50" charset="0"/>
              </a:rPr>
              <a:t>MCShAC</a:t>
            </a:r>
            <a:endParaRPr lang="en-GB" sz="3600" dirty="0">
              <a:solidFill>
                <a:srgbClr val="C00000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F85E-36EF-586E-7068-C6E3719F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3" y="1610268"/>
            <a:ext cx="11581324" cy="2029942"/>
          </a:xfrm>
        </p:spPr>
        <p:txBody>
          <a:bodyPr/>
          <a:lstStyle/>
          <a:p>
            <a:r>
              <a:rPr lang="en-GB" sz="2000" b="1" dirty="0" err="1">
                <a:latin typeface="Montserrat" panose="00000500000000000000" pitchFamily="50" charset="0"/>
              </a:rPr>
              <a:t>MCShAC</a:t>
            </a:r>
            <a:r>
              <a:rPr lang="en-GB" sz="2000" b="1" dirty="0">
                <a:latin typeface="Montserrat" panose="00000500000000000000" pitchFamily="50" charset="0"/>
              </a:rPr>
              <a:t> –</a:t>
            </a:r>
            <a:r>
              <a:rPr lang="en-GB" sz="2000" dirty="0">
                <a:latin typeface="Montserrat" panose="00000500000000000000" pitchFamily="50" charset="0"/>
              </a:rPr>
              <a:t> Sharing administrative configuration between interconnected MC systems</a:t>
            </a:r>
            <a:endParaRPr lang="en-GB" sz="2000" b="1" dirty="0">
              <a:latin typeface="Montserrat" panose="00000500000000000000" pitchFamily="50" charset="0"/>
            </a:endParaRP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Information required to enable migration of users and usage of interconnected groups</a:t>
            </a:r>
          </a:p>
          <a:p>
            <a:pPr lvl="2"/>
            <a:r>
              <a:rPr lang="en-GB" sz="1800" dirty="0">
                <a:latin typeface="Montserrat" panose="00000500000000000000" pitchFamily="50" charset="0"/>
              </a:rPr>
              <a:t>Configuration parameters for user profiles and group profiles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Standardized procedures and messages instead of informal communication methods (e.g. email, MCPTT,…)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Optional feature – </a:t>
            </a:r>
            <a:r>
              <a:rPr lang="en-GB" sz="1800" i="1" dirty="0">
                <a:latin typeface="Montserrat" panose="00000500000000000000" pitchFamily="50" charset="0"/>
              </a:rPr>
              <a:t>“…not essential to enable MC services…”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725D5-10DE-48A3-95F0-9EF4957F7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8" y="3791240"/>
            <a:ext cx="2425701" cy="1363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850BC6-C0B6-4914-8CC8-A51D2455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717" y="3791240"/>
            <a:ext cx="2102605" cy="1456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EEC7E8-7EBA-421C-BF74-4A3B3C4AC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520" y="3981928"/>
            <a:ext cx="6572641" cy="24259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BD0E40-BA5D-43C0-AA98-E5D8F8FAC486}"/>
              </a:ext>
            </a:extLst>
          </p:cNvPr>
          <p:cNvCxnSpPr>
            <a:cxnSpLocks/>
          </p:cNvCxnSpPr>
          <p:nvPr/>
        </p:nvCxnSpPr>
        <p:spPr>
          <a:xfrm flipV="1">
            <a:off x="2590800" y="4598894"/>
            <a:ext cx="699247" cy="717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02EBF9-6CB2-42CE-8473-A8340772CF29}"/>
              </a:ext>
            </a:extLst>
          </p:cNvPr>
          <p:cNvCxnSpPr>
            <a:cxnSpLocks/>
          </p:cNvCxnSpPr>
          <p:nvPr/>
        </p:nvCxnSpPr>
        <p:spPr>
          <a:xfrm>
            <a:off x="9241314" y="4564310"/>
            <a:ext cx="736404" cy="1511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A42870-F3C8-4795-A708-49D58F53D526}"/>
              </a:ext>
            </a:extLst>
          </p:cNvPr>
          <p:cNvCxnSpPr>
            <a:cxnSpLocks/>
          </p:cNvCxnSpPr>
          <p:nvPr/>
        </p:nvCxnSpPr>
        <p:spPr>
          <a:xfrm>
            <a:off x="2599765" y="5109882"/>
            <a:ext cx="645459" cy="502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5B3B6E-293B-41E2-BD10-A3AAAD61E99B}"/>
              </a:ext>
            </a:extLst>
          </p:cNvPr>
          <p:cNvCxnSpPr>
            <a:cxnSpLocks/>
          </p:cNvCxnSpPr>
          <p:nvPr/>
        </p:nvCxnSpPr>
        <p:spPr>
          <a:xfrm flipV="1">
            <a:off x="9305731" y="5065059"/>
            <a:ext cx="671987" cy="546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2686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BBF7-EC05-4766-A5F9-1641893D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6514"/>
            <a:ext cx="8619565" cy="988546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Montserrat" panose="00000500000000000000" pitchFamily="50" charset="0"/>
              </a:rPr>
              <a:t>Rel-19 new MCX features – MCS over NTN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DC00-74E8-49E5-A474-6C69BA78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28507"/>
            <a:ext cx="11040035" cy="4174752"/>
          </a:xfrm>
        </p:spPr>
        <p:txBody>
          <a:bodyPr/>
          <a:lstStyle/>
          <a:p>
            <a:r>
              <a:rPr lang="en-GB" sz="2400" b="1" dirty="0">
                <a:latin typeface="Montserrat" panose="00000500000000000000" pitchFamily="50" charset="0"/>
              </a:rPr>
              <a:t>MCS over NTN </a:t>
            </a:r>
          </a:p>
          <a:p>
            <a:pPr lvl="1"/>
            <a:r>
              <a:rPr lang="en-GB" sz="2000" dirty="0">
                <a:latin typeface="Montserrat" panose="00000500000000000000" pitchFamily="50" charset="0"/>
              </a:rPr>
              <a:t>No new MC functional elements or reference points (interfaces) needed </a:t>
            </a:r>
          </a:p>
          <a:p>
            <a:pPr lvl="1"/>
            <a:r>
              <a:rPr lang="en-GB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From TS 23.289 – MCX over 5G system: </a:t>
            </a:r>
            <a:r>
              <a:rPr lang="en-GB" sz="2000" i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“The MC service UE should utilize satellite access to obtain MC services as specified in 3GPP TS 23.501, 3GPP TS 23.502 and 3GPP TS 23.503. “</a:t>
            </a:r>
          </a:p>
          <a:p>
            <a:pPr lvl="1"/>
            <a:r>
              <a:rPr lang="en-GB" sz="2000" dirty="0">
                <a:latin typeface="Montserrat" panose="00000500000000000000" pitchFamily="2" charset="0"/>
              </a:rPr>
              <a:t>“Satellite service provider” added into “business relationships” (TS 23.289).</a:t>
            </a:r>
          </a:p>
          <a:p>
            <a:pPr lvl="1"/>
            <a:r>
              <a:rPr lang="en-GB" sz="2000" dirty="0">
                <a:latin typeface="Montserrat" panose="00000500000000000000" pitchFamily="50" charset="0"/>
              </a:rPr>
              <a:t>One open question from the Rel-19 study: “</a:t>
            </a:r>
            <a:r>
              <a:rPr lang="en-GB" sz="2000" i="1" dirty="0">
                <a:latin typeface="Montserrat" panose="00000500000000000000" pitchFamily="50" charset="0"/>
              </a:rPr>
              <a:t>How to inform MC group participants of one or more users being connected via NTN?</a:t>
            </a:r>
            <a:r>
              <a:rPr lang="en-GB" sz="2000" dirty="0">
                <a:latin typeface="Montserrat" panose="00000500000000000000" pitchFamily="50" charset="0"/>
              </a:rPr>
              <a:t>”</a:t>
            </a:r>
          </a:p>
          <a:p>
            <a:pPr lvl="1"/>
            <a:r>
              <a:rPr lang="en-GB" sz="2000" dirty="0">
                <a:latin typeface="Montserrat" panose="00000500000000000000" pitchFamily="50" charset="0"/>
              </a:rPr>
              <a:t>Further work expected in future releases.</a:t>
            </a:r>
          </a:p>
          <a:p>
            <a:pPr>
              <a:buFontTx/>
              <a:buChar char="-"/>
            </a:pPr>
            <a:endParaRPr lang="en-GB" sz="20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2187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4F78-0DD8-4F28-B097-2E34A97F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6" y="403412"/>
            <a:ext cx="9014012" cy="950258"/>
          </a:xfrm>
        </p:spPr>
        <p:txBody>
          <a:bodyPr/>
          <a:lstStyle/>
          <a:p>
            <a:r>
              <a:rPr lang="en-GB" sz="3600" dirty="0">
                <a:solidFill>
                  <a:srgbClr val="C00000"/>
                </a:solidFill>
                <a:latin typeface="Montserrat" panose="00000500000000000000" pitchFamily="50" charset="0"/>
              </a:rPr>
              <a:t>Rel-19 new MCX features - Recording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4F6E-D2F5-44C9-8B55-F3A1FF928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6" y="1553919"/>
            <a:ext cx="7583694" cy="4900669"/>
          </a:xfrm>
        </p:spPr>
        <p:txBody>
          <a:bodyPr/>
          <a:lstStyle/>
          <a:p>
            <a:r>
              <a:rPr lang="en-GB" sz="2000" b="1" dirty="0">
                <a:latin typeface="Montserrat" panose="00000500000000000000" pitchFamily="50" charset="0"/>
              </a:rPr>
              <a:t>Recording and replay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SA1 requirements already in Rel-13, first SA6 study in Rel-16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New functional elements:</a:t>
            </a:r>
          </a:p>
          <a:p>
            <a:pPr lvl="2"/>
            <a:r>
              <a:rPr lang="en-GB" sz="1600" dirty="0">
                <a:latin typeface="Montserrat" panose="00000500000000000000" pitchFamily="50" charset="0"/>
              </a:rPr>
              <a:t>Recording server, Recording admin client, Replay client</a:t>
            </a: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Only part of the functionality completed in Rel-19:</a:t>
            </a:r>
          </a:p>
          <a:p>
            <a:pPr lvl="2"/>
            <a:r>
              <a:rPr lang="en-GB" sz="1600" dirty="0">
                <a:latin typeface="Montserrat" panose="00000500000000000000" pitchFamily="50" charset="0"/>
              </a:rPr>
              <a:t>Authentication/authorization of the new client types</a:t>
            </a:r>
          </a:p>
          <a:p>
            <a:pPr lvl="2"/>
            <a:r>
              <a:rPr lang="en-GB" sz="1600" dirty="0">
                <a:latin typeface="Montserrat" panose="00000500000000000000" pitchFamily="50" charset="0"/>
              </a:rPr>
              <a:t>Configurations (target users/groups)</a:t>
            </a:r>
          </a:p>
          <a:p>
            <a:pPr lvl="2"/>
            <a:r>
              <a:rPr lang="en-GB" sz="1600" dirty="0">
                <a:latin typeface="Montserrat" panose="00000500000000000000" pitchFamily="50" charset="0"/>
              </a:rPr>
              <a:t>Utilizing SIPREC between MCX server </a:t>
            </a:r>
            <a:r>
              <a:rPr lang="fi-FI" sz="1600" dirty="0">
                <a:latin typeface="Montserrat" panose="00000500000000000000" pitchFamily="50" charset="0"/>
              </a:rPr>
              <a:t>– </a:t>
            </a:r>
            <a:r>
              <a:rPr lang="fi-FI" sz="1600" dirty="0" err="1">
                <a:latin typeface="Montserrat" panose="00000500000000000000" pitchFamily="50" charset="0"/>
              </a:rPr>
              <a:t>Recording</a:t>
            </a:r>
            <a:r>
              <a:rPr lang="fi-FI" sz="1600" dirty="0">
                <a:latin typeface="Montserrat" panose="00000500000000000000" pitchFamily="50" charset="0"/>
              </a:rPr>
              <a:t> </a:t>
            </a:r>
            <a:r>
              <a:rPr lang="fi-FI" sz="1600" dirty="0" err="1">
                <a:latin typeface="Montserrat" panose="00000500000000000000" pitchFamily="50" charset="0"/>
              </a:rPr>
              <a:t>server</a:t>
            </a:r>
            <a:r>
              <a:rPr lang="fi-FI" sz="1600" dirty="0">
                <a:latin typeface="Montserrat" panose="00000500000000000000" pitchFamily="50" charset="0"/>
              </a:rPr>
              <a:t> for MCPTT and </a:t>
            </a:r>
            <a:r>
              <a:rPr lang="fi-FI" sz="1600" dirty="0" err="1">
                <a:latin typeface="Montserrat" panose="00000500000000000000" pitchFamily="50" charset="0"/>
              </a:rPr>
              <a:t>MCVideo</a:t>
            </a:r>
            <a:r>
              <a:rPr lang="fi-FI" sz="1600" dirty="0">
                <a:latin typeface="Montserrat" panose="00000500000000000000" pitchFamily="50" charset="0"/>
              </a:rPr>
              <a:t> </a:t>
            </a:r>
            <a:r>
              <a:rPr lang="fi-FI" sz="1600" dirty="0" err="1">
                <a:latin typeface="Montserrat" panose="00000500000000000000" pitchFamily="50" charset="0"/>
              </a:rPr>
              <a:t>realtime</a:t>
            </a:r>
            <a:r>
              <a:rPr lang="fi-FI" sz="1600" dirty="0">
                <a:latin typeface="Montserrat" panose="00000500000000000000" pitchFamily="50" charset="0"/>
              </a:rPr>
              <a:t> </a:t>
            </a:r>
            <a:r>
              <a:rPr lang="fi-FI" sz="1600" dirty="0" err="1">
                <a:latin typeface="Montserrat" panose="00000500000000000000" pitchFamily="50" charset="0"/>
              </a:rPr>
              <a:t>communications</a:t>
            </a:r>
            <a:endParaRPr lang="fi-FI" sz="1600" dirty="0">
              <a:latin typeface="Montserrat" panose="00000500000000000000" pitchFamily="50" charset="0"/>
            </a:endParaRPr>
          </a:p>
          <a:p>
            <a:pPr lvl="1"/>
            <a:r>
              <a:rPr lang="en-GB" sz="1800" dirty="0">
                <a:latin typeface="Montserrat" panose="00000500000000000000" pitchFamily="50" charset="0"/>
              </a:rPr>
              <a:t>To be completed in Rel-20. The missing parts are e.g.:</a:t>
            </a:r>
          </a:p>
          <a:p>
            <a:pPr lvl="2"/>
            <a:r>
              <a:rPr lang="en-GB" sz="1600" dirty="0" err="1">
                <a:latin typeface="Montserrat" panose="00000500000000000000" pitchFamily="50" charset="0"/>
              </a:rPr>
              <a:t>MCData</a:t>
            </a:r>
            <a:r>
              <a:rPr lang="en-GB" sz="1600" dirty="0">
                <a:latin typeface="Montserrat" panose="00000500000000000000" pitchFamily="50" charset="0"/>
              </a:rPr>
              <a:t> and any non-</a:t>
            </a:r>
            <a:r>
              <a:rPr lang="en-GB" sz="1600" dirty="0" err="1">
                <a:latin typeface="Montserrat" panose="00000500000000000000" pitchFamily="50" charset="0"/>
              </a:rPr>
              <a:t>realtime</a:t>
            </a:r>
            <a:r>
              <a:rPr lang="en-GB" sz="1600" dirty="0">
                <a:latin typeface="Montserrat" panose="00000500000000000000" pitchFamily="50" charset="0"/>
              </a:rPr>
              <a:t> </a:t>
            </a:r>
            <a:r>
              <a:rPr lang="en-GB" sz="1600" dirty="0" err="1">
                <a:latin typeface="Montserrat" panose="00000500000000000000" pitchFamily="50" charset="0"/>
              </a:rPr>
              <a:t>MCVideo</a:t>
            </a:r>
            <a:r>
              <a:rPr lang="en-GB" sz="1600" dirty="0">
                <a:latin typeface="Montserrat" panose="00000500000000000000" pitchFamily="50" charset="0"/>
              </a:rPr>
              <a:t> service</a:t>
            </a:r>
          </a:p>
          <a:p>
            <a:pPr lvl="2"/>
            <a:r>
              <a:rPr lang="en-GB" sz="1600" dirty="0">
                <a:latin typeface="Montserrat" panose="00000500000000000000" pitchFamily="50" charset="0"/>
              </a:rPr>
              <a:t>Non-call related metadata (emergency alert, affiliation change, …)</a:t>
            </a:r>
          </a:p>
          <a:p>
            <a:pPr lvl="2"/>
            <a:r>
              <a:rPr lang="en-GB" sz="1600" dirty="0">
                <a:latin typeface="Montserrat" panose="00000500000000000000" pitchFamily="50" charset="0"/>
              </a:rPr>
              <a:t>Migrated users and interconnection/interworking scenarios</a:t>
            </a:r>
          </a:p>
          <a:p>
            <a:pPr lvl="2"/>
            <a:r>
              <a:rPr lang="en-GB" sz="1600" dirty="0">
                <a:latin typeface="Montserrat" panose="00000500000000000000" pitchFamily="50" charset="0"/>
              </a:rPr>
              <a:t>Details of recording e2ee media</a:t>
            </a:r>
          </a:p>
          <a:p>
            <a:pPr lvl="2"/>
            <a:r>
              <a:rPr lang="en-GB" sz="1600" dirty="0">
                <a:latin typeface="Montserrat" panose="00000500000000000000" pitchFamily="50" charset="0"/>
              </a:rPr>
              <a:t>Off-network recording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DD8A3-C632-4CCD-89D1-58E46C668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987" y="1743728"/>
            <a:ext cx="3947278" cy="45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7938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3BEEBA675044A96DE28BDD893E607" ma:contentTypeVersion="13" ma:contentTypeDescription="Create a new document." ma:contentTypeScope="" ma:versionID="128a8422487fc329a7dc26f28cf6102c">
  <xsd:schema xmlns:xsd="http://www.w3.org/2001/XMLSchema" xmlns:xs="http://www.w3.org/2001/XMLSchema" xmlns:p="http://schemas.microsoft.com/office/2006/metadata/properties" xmlns:ns3="679a257e-872f-4c98-9e8a-0a9c104f72cd" xmlns:ns4="280d8efa-eff2-4910-88d2-79ca146720c4" targetNamespace="http://schemas.microsoft.com/office/2006/metadata/properties" ma:root="true" ma:fieldsID="5ee17176e517ccea8510c39d83da9bad" ns3:_="" ns4:_="">
    <xsd:import namespace="679a257e-872f-4c98-9e8a-0a9c104f72cd"/>
    <xsd:import namespace="280d8efa-eff2-4910-88d2-79ca146720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a257e-872f-4c98-9e8a-0a9c104f7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d8efa-eff2-4910-88d2-79ca146720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40F517-45A4-486D-BDBB-01E4DE03B032}">
  <ds:schemaRefs>
    <ds:schemaRef ds:uri="http://purl.org/dc/elements/1.1/"/>
    <ds:schemaRef ds:uri="http://schemas.microsoft.com/office/2006/metadata/properties"/>
    <ds:schemaRef ds:uri="679a257e-872f-4c98-9e8a-0a9c104f72c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280d8efa-eff2-4910-88d2-79ca146720c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458B13-1493-454A-A724-E63BBA19D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9a257e-872f-4c98-9e8a-0a9c104f72cd"/>
    <ds:schemaRef ds:uri="280d8efa-eff2-4910-88d2-79ca146720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28A70F-161F-4FA9-B193-C97FB71CE3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1736</Words>
  <Application>Microsoft Office PowerPoint</Application>
  <PresentationFormat>Widescreen</PresentationFormat>
  <Paragraphs>294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Microsoft Sans Serif</vt:lpstr>
      <vt:lpstr>Montserrat</vt:lpstr>
      <vt:lpstr>Open Sans</vt:lpstr>
      <vt:lpstr>Times New Roman</vt:lpstr>
      <vt:lpstr>Office Theme</vt:lpstr>
      <vt:lpstr>3GPP Mission Critical Standards – Past, Present and the Future</vt:lpstr>
      <vt:lpstr>Content</vt:lpstr>
      <vt:lpstr>MCX working groups in 3GPP</vt:lpstr>
      <vt:lpstr>MCX standardization workflow</vt:lpstr>
      <vt:lpstr>11 years of Mission Critical application layer standardization in 3GPP</vt:lpstr>
      <vt:lpstr>Rel-19 new and enhanced MCX features</vt:lpstr>
      <vt:lpstr>Rel-19 new MCX features - MCShAC</vt:lpstr>
      <vt:lpstr>Rel-19 new MCX features – MCS over NTN</vt:lpstr>
      <vt:lpstr>Rel-19 new MCX features - Recording</vt:lpstr>
      <vt:lpstr>Rel-19 MCX enhancements – Location protocol</vt:lpstr>
      <vt:lpstr>Rel-19 MCX enhancements – Location reporting</vt:lpstr>
      <vt:lpstr>Rel-19 MCX enhancements – FRMCS Ph5</vt:lpstr>
      <vt:lpstr>Rel-19 MCX enhancements – IOPS</vt:lpstr>
      <vt:lpstr>Rel-19 MCX enhancements - other</vt:lpstr>
      <vt:lpstr>Rel-20 5G-Advanced - new and enhanced MCX features</vt:lpstr>
      <vt:lpstr>Rel-20 5GA new MCX features – Discreet listening</vt:lpstr>
      <vt:lpstr>Rel-20 5GA new MCX features - LI</vt:lpstr>
      <vt:lpstr>Rel-20 5GA MCX enhancements</vt:lpstr>
      <vt:lpstr>The future - Release-21</vt:lpstr>
      <vt:lpstr>Summary</vt:lpstr>
      <vt:lpstr>If you want to learn more about 3GPP</vt:lpstr>
      <vt:lpstr>For more info on 3GPP…</vt:lpstr>
      <vt:lpstr>PowerPoint Presentation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3GPP template</dc:title>
  <dc:creator>Kevin Flynn</dc:creator>
  <dc:description>© 3GPP 2018</dc:description>
  <cp:lastModifiedBy>Vialen, Jukka</cp:lastModifiedBy>
  <cp:revision>1296</cp:revision>
  <cp:lastPrinted>2019-09-25T11:24:01Z</cp:lastPrinted>
  <dcterms:created xsi:type="dcterms:W3CDTF">2010-02-05T13:52:04Z</dcterms:created>
  <dcterms:modified xsi:type="dcterms:W3CDTF">2025-06-13T17:35:06Z</dcterms:modified>
  <cp:contentStatus>Template 2017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0x010100BB13BEEBA675044A96DE28BDD893E607</vt:lpwstr>
  </property>
  <property fmtid="{D5CDD505-2E9C-101B-9397-08002B2CF9AE}" pid="3" name="TitusGUID">
    <vt:lpwstr>19267f7f-f84f-47da-b70e-431d5b2724da</vt:lpwstr>
  </property>
  <property fmtid="{D5CDD505-2E9C-101B-9397-08002B2CF9AE}" pid="4" name="TaggedBy">
    <vt:lpwstr>VIJU100</vt:lpwstr>
  </property>
  <property fmtid="{D5CDD505-2E9C-101B-9397-08002B2CF9AE}" pid="5" name="L">
    <vt:lpwstr>XXPRI</vt:lpwstr>
  </property>
  <property fmtid="{D5CDD505-2E9C-101B-9397-08002B2CF9AE}" pid="6" name="STAMP">
    <vt:lpwstr>NO</vt:lpwstr>
  </property>
</Properties>
</file>