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736" r:id="rId2"/>
    <p:sldId id="738" r:id="rId3"/>
    <p:sldId id="723" r:id="rId4"/>
    <p:sldId id="732" r:id="rId5"/>
    <p:sldId id="735" r:id="rId6"/>
    <p:sldId id="737" r:id="rId7"/>
    <p:sldId id="734" r:id="rId8"/>
  </p:sldIdLst>
  <p:sldSz cx="9144000" cy="6858000" type="screen4x3"/>
  <p:notesSz cx="6797675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ishant Gupta" initials="NG" lastIdx="7" clrIdx="0"/>
  <p:cmAuthor id="1" name="MSI" initials="DCL" lastIdx="1" clrIdx="1"/>
  <p:cmAuthor id="2" name="백윤선/CP System S/W개발그룹(무선)/S5(책임)/삼성전자" initials="백SS" lastIdx="3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009900"/>
    <a:srgbClr val="72AF2F"/>
    <a:srgbClr val="B9CDE5"/>
    <a:srgbClr val="5C88D0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091" autoAdjust="0"/>
    <p:restoredTop sz="94625" autoAdjust="0"/>
  </p:normalViewPr>
  <p:slideViewPr>
    <p:cSldViewPr snapToGrid="0">
      <p:cViewPr varScale="1">
        <p:scale>
          <a:sx n="69" d="100"/>
          <a:sy n="69" d="100"/>
        </p:scale>
        <p:origin x="-82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13600D6-2B16-4634-9EED-B6E49011CA92}" type="datetime1">
              <a:rPr lang="en-US"/>
              <a:pPr>
                <a:defRPr/>
              </a:pPr>
              <a:t>1/10/2017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83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83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2001BA8-1F50-4F89-BA6A-34B4483C722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65773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69A8EA6-D4F3-4A22-8E15-BA77A2C7389A}" type="datetime1">
              <a:rPr lang="en-US"/>
              <a:pPr>
                <a:defRPr/>
              </a:pPr>
              <a:t>1/10/2017</a:t>
            </a:fld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5709"/>
            <a:ext cx="4984750" cy="4468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83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83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2F9D557-E230-4EB7-AC72-C44AAACD884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22265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8F69E5-9060-48A8-967B-769676B78933}" type="slidenum">
              <a:rPr lang="en-GB" smtClean="0">
                <a:cs typeface="Arial" pitchFamily="34" charset="0"/>
              </a:rPr>
              <a:pPr/>
              <a:t>1</a:t>
            </a:fld>
            <a:endParaRPr lang="en-GB" dirty="0" smtClean="0">
              <a:cs typeface="Arial" pitchFamily="34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7296"/>
            <a:ext cx="4987925" cy="4466511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96276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4121150" cy="461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sv-SE" sz="1200" b="1" dirty="0">
                <a:latin typeface="Arial "/>
                <a:cs typeface="Arial" charset="0"/>
              </a:rPr>
              <a:t>3GPP TSG-SA WG6 MCImp adhoc</a:t>
            </a:r>
          </a:p>
          <a:p>
            <a:pPr>
              <a:defRPr/>
            </a:pPr>
            <a:r>
              <a:rPr lang="en-US" sz="1200" b="1" dirty="0">
                <a:latin typeface="Arial "/>
                <a:cs typeface="Arial" charset="0"/>
              </a:rPr>
              <a:t>Spokane, Washington, USA, 17th – 19th January 2017</a:t>
            </a:r>
            <a:endParaRPr lang="sv-SE" sz="1200" b="1" dirty="0">
              <a:latin typeface="Arial "/>
              <a:cs typeface="Arial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GB" sz="1200" b="1" dirty="0" smtClean="0">
                <a:latin typeface="Arial" charset="0"/>
                <a:cs typeface="Arial" charset="0"/>
              </a:rPr>
              <a:t>S6a170067</a:t>
            </a:r>
            <a:r>
              <a:rPr lang="en-GB" sz="1200" dirty="0" smtClean="0">
                <a:latin typeface="Arial" charset="0"/>
                <a:cs typeface="Arial" charset="0"/>
              </a:rPr>
              <a:t> </a:t>
            </a:r>
            <a:endParaRPr lang="en-GB" sz="1200" dirty="0">
              <a:solidFill>
                <a:schemeClr val="bg2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latin typeface="Arial" charset="0"/>
              <a:cs typeface="+mn-cs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F5210205-A1DD-45C1-AD87-FC53A35FABBC}" type="slidenum">
              <a:rPr lang="en-GB" sz="1050" b="1"/>
              <a:pPr algn="ctr" eaLnBrk="0" hangingPunct="0">
                <a:defRPr/>
              </a:pPr>
              <a:t>‹#›</a:t>
            </a:fld>
            <a:endParaRPr lang="en-GB" b="1" dirty="0"/>
          </a:p>
          <a:p>
            <a:pPr eaLnBrk="0" hangingPunct="0">
              <a:defRPr/>
            </a:pPr>
            <a:endParaRPr lang="en-GB" dirty="0">
              <a:latin typeface="Arial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3588"/>
            <a:ext cx="971550" cy="246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</a:rPr>
              <a:t>© 3GPP 2012</a:t>
            </a:r>
            <a:endParaRPr lang="en-GB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2713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/>
              <a:t>© 3GPP 2017</a:t>
            </a:r>
          </a:p>
        </p:txBody>
      </p:sp>
      <p:pic>
        <p:nvPicPr>
          <p:cNvPr id="1032" name="Picture 10" descr="3GPP_TM_RD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4" r:id="rId2"/>
    <p:sldLayoutId id="2147483835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Single arbitrator vs Self-arbitration</a:t>
            </a:r>
            <a:r>
              <a:rPr lang="en-GB" sz="6000" b="1" i="1" dirty="0" smtClean="0"/>
              <a:t/>
            </a:r>
            <a:br>
              <a:rPr lang="en-GB" sz="6000" b="1" i="1" dirty="0" smtClean="0"/>
            </a:br>
            <a:r>
              <a:rPr lang="en-GB" dirty="0" smtClean="0">
                <a:latin typeface="Arial" pitchFamily="34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itchFamily="34" charset="0"/>
              </a:rPr>
              <a:t>Nishant </a:t>
            </a:r>
            <a:r>
              <a:rPr lang="en-US" altLang="en-US" sz="2000" dirty="0" smtClean="0">
                <a:latin typeface="Arial" pitchFamily="34" charset="0"/>
              </a:rPr>
              <a:t>Gupta</a:t>
            </a:r>
            <a:r>
              <a:rPr lang="en-US" altLang="en-US" sz="2000" dirty="0">
                <a:latin typeface="Arial" pitchFamily="34" charset="0"/>
              </a:rPr>
              <a:t>	</a:t>
            </a:r>
            <a:r>
              <a:rPr lang="en-US" altLang="en-US" sz="2000" dirty="0" smtClean="0">
                <a:latin typeface="Arial" pitchFamily="34" charset="0"/>
              </a:rPr>
              <a:t>	              David </a:t>
            </a:r>
            <a:r>
              <a:rPr lang="en-US" altLang="en-US" sz="2000" dirty="0" err="1" smtClean="0">
                <a:latin typeface="Arial" pitchFamily="34" charset="0"/>
              </a:rPr>
              <a:t>Chater</a:t>
            </a:r>
            <a:r>
              <a:rPr lang="en-US" altLang="en-US" sz="2000" dirty="0" smtClean="0">
                <a:latin typeface="Arial" pitchFamily="34" charset="0"/>
              </a:rPr>
              <a:t>-Lea</a:t>
            </a:r>
            <a:endParaRPr lang="en-US" sz="20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dirty="0">
                <a:latin typeface="Arial" pitchFamily="34" charset="0"/>
              </a:rPr>
              <a:t>Samsung Electronics </a:t>
            </a:r>
            <a:r>
              <a:rPr lang="en-US" sz="2000" dirty="0" smtClean="0">
                <a:latin typeface="Arial" pitchFamily="34" charset="0"/>
              </a:rPr>
              <a:t>		Motorola Solutions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4162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Release 13 MCPTT</a:t>
            </a:r>
          </a:p>
        </p:txBody>
      </p:sp>
      <p:sp>
        <p:nvSpPr>
          <p:cNvPr id="43" name="Content Placeholder 42"/>
          <p:cNvSpPr>
            <a:spLocks noGrp="1"/>
          </p:cNvSpPr>
          <p:nvPr>
            <p:ph idx="1"/>
          </p:nvPr>
        </p:nvSpPr>
        <p:spPr>
          <a:xfrm>
            <a:off x="310284" y="3695247"/>
            <a:ext cx="8388350" cy="2672898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en-GB" sz="1200" dirty="0"/>
              <a:t>Within the same MCPTT group:</a:t>
            </a:r>
          </a:p>
          <a:p>
            <a:r>
              <a:rPr lang="en-GB" sz="1200" dirty="0"/>
              <a:t>User B is transmitting.  The transmitting party is also the floor arbitrator.</a:t>
            </a:r>
          </a:p>
          <a:p>
            <a:r>
              <a:rPr lang="en-GB" sz="1200" dirty="0" smtClean="0"/>
              <a:t>User G can pre-empt User B.</a:t>
            </a:r>
            <a:endParaRPr lang="en-GB" sz="1100" dirty="0" smtClean="0"/>
          </a:p>
          <a:p>
            <a:r>
              <a:rPr lang="en-GB" sz="1200" dirty="0" smtClean="0"/>
              <a:t>If User R and User B are out of range of each other</a:t>
            </a:r>
          </a:p>
          <a:p>
            <a:pPr lvl="1"/>
            <a:r>
              <a:rPr lang="en-GB" sz="1100" dirty="0"/>
              <a:t>User R always starts the transmission, if not aware of another </a:t>
            </a:r>
            <a:r>
              <a:rPr lang="en-GB" sz="1100" dirty="0" smtClean="0"/>
              <a:t>ongoing transmission</a:t>
            </a:r>
            <a:r>
              <a:rPr lang="en-GB" sz="1100" dirty="0"/>
              <a:t>, regardless of probable </a:t>
            </a:r>
            <a:r>
              <a:rPr lang="en-GB" sz="1100" dirty="0" smtClean="0"/>
              <a:t>interference </a:t>
            </a:r>
            <a:r>
              <a:rPr lang="en-GB" sz="1100" dirty="0"/>
              <a:t>with reception at User </a:t>
            </a:r>
            <a:r>
              <a:rPr lang="en-GB" sz="1100" dirty="0" smtClean="0"/>
              <a:t>G.</a:t>
            </a:r>
            <a:endParaRPr lang="en-US" sz="1100" dirty="0"/>
          </a:p>
          <a:p>
            <a:pPr lvl="1"/>
            <a:r>
              <a:rPr lang="en-GB" sz="1100" dirty="0"/>
              <a:t>There is no protocol allowing User G to stop User R from </a:t>
            </a:r>
            <a:r>
              <a:rPr lang="en-GB" sz="1100" dirty="0" smtClean="0"/>
              <a:t>transmitting.</a:t>
            </a:r>
            <a:endParaRPr lang="en-US" sz="1100" dirty="0"/>
          </a:p>
          <a:p>
            <a:pPr lvl="1"/>
            <a:r>
              <a:rPr lang="en-GB" sz="1100" dirty="0"/>
              <a:t>If User G starts to transmit, both of Users R and B can receive the transmission, and both can request to </a:t>
            </a:r>
            <a:r>
              <a:rPr lang="en-GB" sz="1100" dirty="0" smtClean="0"/>
              <a:t>pre-empt.</a:t>
            </a:r>
            <a:endParaRPr lang="en-US" sz="1100" dirty="0"/>
          </a:p>
          <a:p>
            <a:pPr lvl="1"/>
            <a:r>
              <a:rPr lang="en-GB" sz="1100" dirty="0"/>
              <a:t>If User R transmits using a different physical/ProSe layer resource from User B, there is no conflict.  This situation is not described in Release 13 MCPTT, but user G would be expected to only join one of the two concurrent transmissions.</a:t>
            </a:r>
            <a:endParaRPr lang="en-US" sz="1100" dirty="0"/>
          </a:p>
          <a:p>
            <a:r>
              <a:rPr lang="en-GB" sz="1200" dirty="0" smtClean="0"/>
              <a:t>If User G starts to transmit, both of Users R and B can receive the transmission, and both can request to pre-empt</a:t>
            </a:r>
          </a:p>
          <a:p>
            <a:r>
              <a:rPr lang="en-GB" sz="1200" dirty="0" smtClean="0"/>
              <a:t>If User R transmits using a different physical/ProSe layer resource from User B, there is no conflict.  This situation is not described in Release 13 MCPTT, but user G would be expected to only join one of the two concurrent transmissions</a:t>
            </a:r>
            <a:endParaRPr lang="en-GB" sz="1200" dirty="0"/>
          </a:p>
        </p:txBody>
      </p:sp>
      <p:sp>
        <p:nvSpPr>
          <p:cNvPr id="39" name="Content Placeholder 42"/>
          <p:cNvSpPr txBox="1">
            <a:spLocks/>
          </p:cNvSpPr>
          <p:nvPr/>
        </p:nvSpPr>
        <p:spPr bwMode="auto">
          <a:xfrm>
            <a:off x="462684" y="1138852"/>
            <a:ext cx="8388350" cy="513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None/>
            </a:pPr>
            <a:endParaRPr lang="en-GB" sz="1200" kern="0" dirty="0" smtClean="0"/>
          </a:p>
        </p:txBody>
      </p:sp>
      <p:grpSp>
        <p:nvGrpSpPr>
          <p:cNvPr id="33" name="Group 32"/>
          <p:cNvGrpSpPr/>
          <p:nvPr/>
        </p:nvGrpSpPr>
        <p:grpSpPr>
          <a:xfrm>
            <a:off x="2223727" y="1034051"/>
            <a:ext cx="4440782" cy="2738184"/>
            <a:chOff x="2223727" y="1142911"/>
            <a:chExt cx="4440782" cy="2738184"/>
          </a:xfrm>
        </p:grpSpPr>
        <p:grpSp>
          <p:nvGrpSpPr>
            <p:cNvPr id="2" name="Group 36"/>
            <p:cNvGrpSpPr/>
            <p:nvPr/>
          </p:nvGrpSpPr>
          <p:grpSpPr>
            <a:xfrm>
              <a:off x="5231280" y="2179792"/>
              <a:ext cx="308309" cy="427761"/>
              <a:chOff x="8041915" y="4202544"/>
              <a:chExt cx="308309" cy="427761"/>
            </a:xfrm>
          </p:grpSpPr>
          <p:grpSp>
            <p:nvGrpSpPr>
              <p:cNvPr id="3" name="Group 14"/>
              <p:cNvGrpSpPr/>
              <p:nvPr/>
            </p:nvGrpSpPr>
            <p:grpSpPr>
              <a:xfrm>
                <a:off x="8041915" y="4341381"/>
                <a:ext cx="103981" cy="288924"/>
                <a:chOff x="7750969" y="4829176"/>
                <a:chExt cx="54942" cy="154780"/>
              </a:xfrm>
              <a:solidFill>
                <a:srgbClr val="0000FF"/>
              </a:solidFill>
            </p:grpSpPr>
            <p:sp>
              <p:nvSpPr>
                <p:cNvPr id="7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grpFill/>
                <a:ln w="6350" cap="rnd" cmpd="sng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grpSp>
              <p:nvGrpSpPr>
                <p:cNvPr id="8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9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10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11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12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13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35" name="TextBox 34"/>
              <p:cNvSpPr txBox="1"/>
              <p:nvPr/>
            </p:nvSpPr>
            <p:spPr>
              <a:xfrm>
                <a:off x="8072584" y="4202544"/>
                <a:ext cx="27764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B</a:t>
                </a:r>
                <a:endParaRPr lang="en-GB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14" name="Group 38"/>
            <p:cNvGrpSpPr/>
            <p:nvPr/>
          </p:nvGrpSpPr>
          <p:grpSpPr>
            <a:xfrm>
              <a:off x="4340362" y="2137170"/>
              <a:ext cx="305369" cy="449463"/>
              <a:chOff x="5474320" y="3186545"/>
              <a:chExt cx="305369" cy="449463"/>
            </a:xfrm>
          </p:grpSpPr>
          <p:grpSp>
            <p:nvGrpSpPr>
              <p:cNvPr id="15" name="Group 15"/>
              <p:cNvGrpSpPr/>
              <p:nvPr/>
            </p:nvGrpSpPr>
            <p:grpSpPr>
              <a:xfrm>
                <a:off x="5474320" y="3347084"/>
                <a:ext cx="103981" cy="288924"/>
                <a:chOff x="7750969" y="4829176"/>
                <a:chExt cx="54942" cy="154780"/>
              </a:xfrm>
              <a:solidFill>
                <a:srgbClr val="009900"/>
              </a:solidFill>
            </p:grpSpPr>
            <p:sp>
              <p:nvSpPr>
                <p:cNvPr id="17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grpFill/>
                <a:ln w="6350" cap="rnd" cmpd="sng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grpSp>
              <p:nvGrpSpPr>
                <p:cNvPr id="16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19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0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1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2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3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38" name="TextBox 37"/>
              <p:cNvSpPr txBox="1"/>
              <p:nvPr/>
            </p:nvSpPr>
            <p:spPr>
              <a:xfrm>
                <a:off x="5495637" y="3186545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009900"/>
                    </a:solidFill>
                  </a:rPr>
                  <a:t>G</a:t>
                </a:r>
                <a:endParaRPr lang="en-GB" b="1" dirty="0">
                  <a:solidFill>
                    <a:srgbClr val="009900"/>
                  </a:solidFill>
                </a:endParaRPr>
              </a:p>
            </p:txBody>
          </p:sp>
        </p:grpSp>
        <p:grpSp>
          <p:nvGrpSpPr>
            <p:cNvPr id="18" name="Group 40"/>
            <p:cNvGrpSpPr/>
            <p:nvPr/>
          </p:nvGrpSpPr>
          <p:grpSpPr>
            <a:xfrm>
              <a:off x="3574228" y="2192921"/>
              <a:ext cx="301151" cy="430416"/>
              <a:chOff x="1860709" y="2983344"/>
              <a:chExt cx="301151" cy="430416"/>
            </a:xfrm>
          </p:grpSpPr>
          <p:grpSp>
            <p:nvGrpSpPr>
              <p:cNvPr id="24" name="Group 23"/>
              <p:cNvGrpSpPr/>
              <p:nvPr/>
            </p:nvGrpSpPr>
            <p:grpSpPr>
              <a:xfrm>
                <a:off x="1860709" y="3124836"/>
                <a:ext cx="103981" cy="288924"/>
                <a:chOff x="7750969" y="4829176"/>
                <a:chExt cx="54942" cy="154780"/>
              </a:xfrm>
              <a:solidFill>
                <a:srgbClr val="FF0000"/>
              </a:solidFill>
            </p:grpSpPr>
            <p:sp>
              <p:nvSpPr>
                <p:cNvPr id="25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grpFill/>
                <a:ln w="6350" cap="rnd" cmpd="sng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grpSp>
              <p:nvGrpSpPr>
                <p:cNvPr id="26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27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8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9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0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1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40" name="TextBox 39"/>
              <p:cNvSpPr txBox="1"/>
              <p:nvPr/>
            </p:nvSpPr>
            <p:spPr>
              <a:xfrm>
                <a:off x="1884220" y="2983344"/>
                <a:ext cx="27764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C00000"/>
                    </a:solidFill>
                  </a:rPr>
                  <a:t>R</a:t>
                </a:r>
                <a:endParaRPr lang="en-GB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4" name="Oval 43"/>
            <p:cNvSpPr/>
            <p:nvPr/>
          </p:nvSpPr>
          <p:spPr bwMode="auto">
            <a:xfrm>
              <a:off x="3817942" y="1142911"/>
              <a:ext cx="2846567" cy="2695492"/>
            </a:xfrm>
            <a:prstGeom prst="ellipse">
              <a:avLst/>
            </a:prstGeom>
            <a:solidFill>
              <a:srgbClr val="B9CDE5">
                <a:alpha val="47059"/>
              </a:srgbClr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2930391" y="1185603"/>
              <a:ext cx="2846567" cy="269549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47059"/>
              </a:schemeClr>
            </a:solidFill>
            <a:ln w="9525" cap="flat" cmpd="sng" algn="ctr">
              <a:solidFill>
                <a:srgbClr val="72AF2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223727" y="1158972"/>
              <a:ext cx="2846567" cy="269549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47059"/>
              </a:schemeClr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4735950" y="2408881"/>
              <a:ext cx="397164" cy="83127"/>
            </a:xfrm>
            <a:custGeom>
              <a:avLst/>
              <a:gdLst>
                <a:gd name="connsiteX0" fmla="*/ 397164 w 397164"/>
                <a:gd name="connsiteY0" fmla="*/ 0 h 83127"/>
                <a:gd name="connsiteX1" fmla="*/ 203200 w 397164"/>
                <a:gd name="connsiteY1" fmla="*/ 73891 h 83127"/>
                <a:gd name="connsiteX2" fmla="*/ 230909 w 397164"/>
                <a:gd name="connsiteY2" fmla="*/ 0 h 83127"/>
                <a:gd name="connsiteX3" fmla="*/ 0 w 397164"/>
                <a:gd name="connsiteY3" fmla="*/ 83127 h 83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164" h="83127">
                  <a:moveTo>
                    <a:pt x="397164" y="0"/>
                  </a:moveTo>
                  <a:lnTo>
                    <a:pt x="203200" y="73891"/>
                  </a:lnTo>
                  <a:lnTo>
                    <a:pt x="230909" y="0"/>
                  </a:lnTo>
                  <a:lnTo>
                    <a:pt x="0" y="83127"/>
                  </a:lnTo>
                </a:path>
              </a:pathLst>
            </a:cu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ko-KR" dirty="0" smtClean="0"/>
              <a:t>Transmission Requests</a:t>
            </a:r>
            <a:endParaRPr lang="en-GB" dirty="0"/>
          </a:p>
        </p:txBody>
      </p:sp>
      <p:sp>
        <p:nvSpPr>
          <p:cNvPr id="102" name="Content Placeholder 2"/>
          <p:cNvSpPr>
            <a:spLocks noGrp="1"/>
          </p:cNvSpPr>
          <p:nvPr>
            <p:ph idx="1"/>
          </p:nvPr>
        </p:nvSpPr>
        <p:spPr>
          <a:xfrm>
            <a:off x="485776" y="3805268"/>
            <a:ext cx="4168238" cy="1758633"/>
          </a:xfrm>
        </p:spPr>
        <p:txBody>
          <a:bodyPr>
            <a:normAutofit/>
          </a:bodyPr>
          <a:lstStyle/>
          <a:p>
            <a:r>
              <a:rPr lang="en-GB" sz="1200" b="1" dirty="0" smtClean="0"/>
              <a:t>Problem </a:t>
            </a:r>
            <a:r>
              <a:rPr lang="en-GB" sz="1200" dirty="0" smtClean="0"/>
              <a:t>– </a:t>
            </a:r>
            <a:r>
              <a:rPr lang="en-GB" sz="1200" b="1" dirty="0" smtClean="0"/>
              <a:t> </a:t>
            </a:r>
            <a:r>
              <a:rPr lang="en-GB" sz="1200" dirty="0" smtClean="0"/>
              <a:t>As R is not in the range of the transmission arbitrator (P), its requests wont get a response.</a:t>
            </a:r>
          </a:p>
          <a:p>
            <a:r>
              <a:rPr lang="en-GB" sz="1200" b="1" dirty="0" smtClean="0"/>
              <a:t>Result</a:t>
            </a:r>
            <a:r>
              <a:rPr lang="en-GB" sz="1200" dirty="0" smtClean="0"/>
              <a:t> – R may transmit assuming there is no transmission arbitrator.</a:t>
            </a:r>
          </a:p>
          <a:p>
            <a:r>
              <a:rPr lang="en-GB" sz="1200" b="1" dirty="0" smtClean="0"/>
              <a:t>Advantage</a:t>
            </a:r>
            <a:r>
              <a:rPr lang="en-GB" sz="1200" dirty="0" smtClean="0"/>
              <a:t> – Information that R want to transmit, is transmitted timely.</a:t>
            </a:r>
          </a:p>
          <a:p>
            <a:r>
              <a:rPr lang="en-GB" sz="1200" b="1" dirty="0" smtClean="0"/>
              <a:t>Disadvantage</a:t>
            </a:r>
            <a:r>
              <a:rPr lang="en-GB" sz="1200" dirty="0" smtClean="0"/>
              <a:t> – R may cause interference at </a:t>
            </a:r>
            <a:r>
              <a:rPr lang="en-GB" sz="1200" dirty="0"/>
              <a:t>X</a:t>
            </a:r>
            <a:r>
              <a:rPr lang="en-GB" sz="1200" dirty="0" smtClean="0"/>
              <a:t>s and G.</a:t>
            </a:r>
            <a:endParaRPr lang="en-GB" sz="1200" dirty="0"/>
          </a:p>
        </p:txBody>
      </p:sp>
      <p:sp>
        <p:nvSpPr>
          <p:cNvPr id="86" name="TextBox 85"/>
          <p:cNvSpPr txBox="1"/>
          <p:nvPr/>
        </p:nvSpPr>
        <p:spPr>
          <a:xfrm>
            <a:off x="1365709" y="3524944"/>
            <a:ext cx="16425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Single Arbitrator (P)</a:t>
            </a:r>
            <a:endParaRPr lang="ko-KR" altLang="en-US" b="1" dirty="0"/>
          </a:p>
        </p:txBody>
      </p:sp>
      <p:sp>
        <p:nvSpPr>
          <p:cNvPr id="88" name="Content Placeholder 2"/>
          <p:cNvSpPr txBox="1">
            <a:spLocks/>
          </p:cNvSpPr>
          <p:nvPr/>
        </p:nvSpPr>
        <p:spPr bwMode="auto">
          <a:xfrm>
            <a:off x="4584466" y="3798063"/>
            <a:ext cx="4110960" cy="2028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200" b="1" dirty="0" smtClean="0"/>
              <a:t>Problem – </a:t>
            </a:r>
            <a:r>
              <a:rPr lang="en-GB" sz="1200" dirty="0" smtClean="0"/>
              <a:t>R has at least one transmission arbitrator to make the request to, but whom should R request? B or G?</a:t>
            </a:r>
          </a:p>
          <a:p>
            <a:r>
              <a:rPr lang="en-GB" sz="1200" b="1" dirty="0" smtClean="0"/>
              <a:t>Result</a:t>
            </a:r>
            <a:r>
              <a:rPr lang="en-GB" sz="1200" dirty="0" smtClean="0"/>
              <a:t> </a:t>
            </a:r>
            <a:r>
              <a:rPr lang="en-GB" sz="1200" dirty="0"/>
              <a:t>– </a:t>
            </a:r>
            <a:r>
              <a:rPr lang="en-GB" sz="1200" dirty="0" smtClean="0"/>
              <a:t>Non-deterministic. If R asks G, request may be denied. If R asks B, it may be granted. </a:t>
            </a:r>
            <a:endParaRPr lang="en-GB" sz="1200" dirty="0"/>
          </a:p>
          <a:p>
            <a:r>
              <a:rPr lang="en-GB" sz="1200" b="1" dirty="0"/>
              <a:t>Advantage</a:t>
            </a:r>
            <a:r>
              <a:rPr lang="en-GB" sz="1200" dirty="0"/>
              <a:t> – </a:t>
            </a:r>
            <a:r>
              <a:rPr lang="en-GB" sz="1200" dirty="0" smtClean="0"/>
              <a:t>If, the request is sent to G, interference that may have occurred at Xs already receiving 3 transmissions is avoided.</a:t>
            </a:r>
            <a:endParaRPr lang="en-GB" sz="1200" dirty="0"/>
          </a:p>
          <a:p>
            <a:r>
              <a:rPr lang="en-GB" sz="1200" b="1" dirty="0"/>
              <a:t>Disadvantage</a:t>
            </a:r>
            <a:r>
              <a:rPr lang="en-GB" sz="1200" dirty="0"/>
              <a:t> – </a:t>
            </a:r>
            <a:r>
              <a:rPr lang="en-GB" sz="1200" dirty="0" smtClean="0"/>
              <a:t>Non-deterministic results and although the limit is not reached in R’s region, permission may not be granted.</a:t>
            </a:r>
            <a:endParaRPr lang="en-GB" sz="1200" dirty="0"/>
          </a:p>
        </p:txBody>
      </p:sp>
      <p:sp>
        <p:nvSpPr>
          <p:cNvPr id="277" name="TextBox 276"/>
          <p:cNvSpPr txBox="1"/>
          <p:nvPr/>
        </p:nvSpPr>
        <p:spPr>
          <a:xfrm>
            <a:off x="6258385" y="3514058"/>
            <a:ext cx="12795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Self-arbitration</a:t>
            </a:r>
            <a:endParaRPr lang="ko-KR" altLang="en-US" b="1" dirty="0"/>
          </a:p>
        </p:txBody>
      </p:sp>
      <p:sp>
        <p:nvSpPr>
          <p:cNvPr id="278" name="TextBox 277"/>
          <p:cNvSpPr txBox="1"/>
          <p:nvPr/>
        </p:nvSpPr>
        <p:spPr>
          <a:xfrm>
            <a:off x="6427567" y="2634244"/>
            <a:ext cx="170406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*Maximum simultaneous transmissions allowed - 3</a:t>
            </a:r>
            <a:endParaRPr lang="ko-KR" altLang="en-US" sz="8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2639674" y="427698"/>
            <a:ext cx="3815508" cy="2880000"/>
            <a:chOff x="2639674" y="427698"/>
            <a:chExt cx="3815508" cy="2880000"/>
          </a:xfrm>
        </p:grpSpPr>
        <p:grpSp>
          <p:nvGrpSpPr>
            <p:cNvPr id="334" name="Group 333"/>
            <p:cNvGrpSpPr/>
            <p:nvPr/>
          </p:nvGrpSpPr>
          <p:grpSpPr>
            <a:xfrm>
              <a:off x="3887638" y="2622577"/>
              <a:ext cx="261740" cy="369166"/>
              <a:chOff x="3771227" y="2332566"/>
              <a:chExt cx="304349" cy="428494"/>
            </a:xfrm>
          </p:grpSpPr>
          <p:grpSp>
            <p:nvGrpSpPr>
              <p:cNvPr id="335" name="Group 15"/>
              <p:cNvGrpSpPr/>
              <p:nvPr/>
            </p:nvGrpSpPr>
            <p:grpSpPr>
              <a:xfrm>
                <a:off x="3771227" y="2485615"/>
                <a:ext cx="99008" cy="275445"/>
                <a:chOff x="7750969" y="4829176"/>
                <a:chExt cx="54942" cy="154780"/>
              </a:xfrm>
              <a:solidFill>
                <a:schemeClr val="tx1">
                  <a:lumMod val="50000"/>
                  <a:lumOff val="50000"/>
                  <a:alpha val="32000"/>
                </a:schemeClr>
              </a:solidFill>
            </p:grpSpPr>
            <p:sp>
              <p:nvSpPr>
                <p:cNvPr id="337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accent6"/>
                </a:solidFill>
                <a:ln w="6350" cap="rnd" cmpd="sng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338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339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40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41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42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43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336" name="TextBox 17"/>
              <p:cNvSpPr txBox="1"/>
              <p:nvPr/>
            </p:nvSpPr>
            <p:spPr>
              <a:xfrm>
                <a:off x="3791524" y="2332566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FFC000"/>
                    </a:solidFill>
                  </a:rPr>
                  <a:t>O</a:t>
                </a:r>
                <a:endParaRPr lang="en-GB" b="1" dirty="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44" name="Group 343"/>
            <p:cNvGrpSpPr/>
            <p:nvPr/>
          </p:nvGrpSpPr>
          <p:grpSpPr>
            <a:xfrm>
              <a:off x="3818689" y="2195748"/>
              <a:ext cx="261740" cy="369166"/>
              <a:chOff x="3771227" y="2332566"/>
              <a:chExt cx="304349" cy="428494"/>
            </a:xfrm>
          </p:grpSpPr>
          <p:grpSp>
            <p:nvGrpSpPr>
              <p:cNvPr id="345" name="Group 15"/>
              <p:cNvGrpSpPr/>
              <p:nvPr/>
            </p:nvGrpSpPr>
            <p:grpSpPr>
              <a:xfrm>
                <a:off x="3771227" y="2485615"/>
                <a:ext cx="99008" cy="275445"/>
                <a:chOff x="7750969" y="4829176"/>
                <a:chExt cx="54942" cy="154780"/>
              </a:xfrm>
              <a:solidFill>
                <a:schemeClr val="tx1">
                  <a:lumMod val="50000"/>
                  <a:lumOff val="50000"/>
                  <a:alpha val="32000"/>
                </a:schemeClr>
              </a:solidFill>
            </p:grpSpPr>
            <p:sp>
              <p:nvSpPr>
                <p:cNvPr id="347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accent6"/>
                </a:solidFill>
                <a:ln w="6350" cap="rnd" cmpd="sng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348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349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50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51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52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53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346" name="TextBox 17"/>
              <p:cNvSpPr txBox="1"/>
              <p:nvPr/>
            </p:nvSpPr>
            <p:spPr>
              <a:xfrm>
                <a:off x="3791524" y="2332566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FFC000"/>
                    </a:solidFill>
                  </a:rPr>
                  <a:t>O</a:t>
                </a:r>
                <a:endParaRPr lang="en-GB" b="1" dirty="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93" name="Group 50"/>
            <p:cNvGrpSpPr/>
            <p:nvPr/>
          </p:nvGrpSpPr>
          <p:grpSpPr>
            <a:xfrm>
              <a:off x="4356840" y="1542264"/>
              <a:ext cx="231878" cy="266527"/>
              <a:chOff x="6026615" y="3851835"/>
              <a:chExt cx="269626" cy="309360"/>
            </a:xfrm>
          </p:grpSpPr>
          <p:grpSp>
            <p:nvGrpSpPr>
              <p:cNvPr id="294" name="Group 14"/>
              <p:cNvGrpSpPr/>
              <p:nvPr/>
            </p:nvGrpSpPr>
            <p:grpSpPr>
              <a:xfrm>
                <a:off x="6041466" y="3959963"/>
                <a:ext cx="65906" cy="201232"/>
                <a:chOff x="7750969" y="4829176"/>
                <a:chExt cx="54942" cy="154780"/>
              </a:xfrm>
              <a:solidFill>
                <a:srgbClr val="0000FF"/>
              </a:solidFill>
            </p:grpSpPr>
            <p:sp>
              <p:nvSpPr>
                <p:cNvPr id="296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tx1"/>
                </a:solidFill>
                <a:ln w="635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grpSp>
              <p:nvGrpSpPr>
                <p:cNvPr id="297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298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 w="6350">
                    <a:solidFill>
                      <a:schemeClr val="accent1">
                        <a:lumMod val="50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99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00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01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02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295" name="TextBox 6"/>
              <p:cNvSpPr txBox="1"/>
              <p:nvPr/>
            </p:nvSpPr>
            <p:spPr>
              <a:xfrm>
                <a:off x="6026615" y="3851835"/>
                <a:ext cx="26962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/>
                  <a:t>X</a:t>
                </a:r>
              </a:p>
            </p:txBody>
          </p:sp>
        </p:grpSp>
        <p:grpSp>
          <p:nvGrpSpPr>
            <p:cNvPr id="303" name="Group 50"/>
            <p:cNvGrpSpPr/>
            <p:nvPr/>
          </p:nvGrpSpPr>
          <p:grpSpPr>
            <a:xfrm>
              <a:off x="4204251" y="1897181"/>
              <a:ext cx="231878" cy="266527"/>
              <a:chOff x="6026615" y="3851835"/>
              <a:chExt cx="269626" cy="309360"/>
            </a:xfrm>
          </p:grpSpPr>
          <p:grpSp>
            <p:nvGrpSpPr>
              <p:cNvPr id="304" name="Group 14"/>
              <p:cNvGrpSpPr/>
              <p:nvPr/>
            </p:nvGrpSpPr>
            <p:grpSpPr>
              <a:xfrm>
                <a:off x="6041466" y="3959963"/>
                <a:ext cx="65906" cy="201232"/>
                <a:chOff x="7750969" y="4829176"/>
                <a:chExt cx="54942" cy="154780"/>
              </a:xfrm>
              <a:solidFill>
                <a:srgbClr val="0000FF"/>
              </a:solidFill>
            </p:grpSpPr>
            <p:sp>
              <p:nvSpPr>
                <p:cNvPr id="306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tx1"/>
                </a:solidFill>
                <a:ln w="635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grpSp>
              <p:nvGrpSpPr>
                <p:cNvPr id="307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308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 w="6350">
                    <a:solidFill>
                      <a:schemeClr val="accent1">
                        <a:lumMod val="50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09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10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11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12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305" name="TextBox 6"/>
              <p:cNvSpPr txBox="1"/>
              <p:nvPr/>
            </p:nvSpPr>
            <p:spPr>
              <a:xfrm>
                <a:off x="6026615" y="3851835"/>
                <a:ext cx="26962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/>
                  <a:t>X</a:t>
                </a:r>
              </a:p>
            </p:txBody>
          </p:sp>
        </p:grpSp>
        <p:grpSp>
          <p:nvGrpSpPr>
            <p:cNvPr id="313" name="Group 50"/>
            <p:cNvGrpSpPr/>
            <p:nvPr/>
          </p:nvGrpSpPr>
          <p:grpSpPr>
            <a:xfrm>
              <a:off x="4320162" y="2405101"/>
              <a:ext cx="231878" cy="266527"/>
              <a:chOff x="6026615" y="3851835"/>
              <a:chExt cx="269626" cy="309360"/>
            </a:xfrm>
          </p:grpSpPr>
          <p:grpSp>
            <p:nvGrpSpPr>
              <p:cNvPr id="314" name="Group 14"/>
              <p:cNvGrpSpPr/>
              <p:nvPr/>
            </p:nvGrpSpPr>
            <p:grpSpPr>
              <a:xfrm>
                <a:off x="6041466" y="3959963"/>
                <a:ext cx="65906" cy="201232"/>
                <a:chOff x="7750969" y="4829176"/>
                <a:chExt cx="54942" cy="154780"/>
              </a:xfrm>
              <a:solidFill>
                <a:srgbClr val="0000FF"/>
              </a:solidFill>
            </p:grpSpPr>
            <p:sp>
              <p:nvSpPr>
                <p:cNvPr id="316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tx1"/>
                </a:solidFill>
                <a:ln w="635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grpSp>
              <p:nvGrpSpPr>
                <p:cNvPr id="317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318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 w="6350">
                    <a:solidFill>
                      <a:schemeClr val="accent1">
                        <a:lumMod val="50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19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20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21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22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315" name="TextBox 6"/>
              <p:cNvSpPr txBox="1"/>
              <p:nvPr/>
            </p:nvSpPr>
            <p:spPr>
              <a:xfrm>
                <a:off x="6026615" y="3851835"/>
                <a:ext cx="26962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/>
                  <a:t>X</a:t>
                </a:r>
              </a:p>
            </p:txBody>
          </p:sp>
        </p:grpSp>
        <p:grpSp>
          <p:nvGrpSpPr>
            <p:cNvPr id="323" name="Group 50"/>
            <p:cNvGrpSpPr/>
            <p:nvPr/>
          </p:nvGrpSpPr>
          <p:grpSpPr>
            <a:xfrm>
              <a:off x="4565915" y="2361990"/>
              <a:ext cx="231878" cy="266527"/>
              <a:chOff x="6026615" y="3851835"/>
              <a:chExt cx="269626" cy="309360"/>
            </a:xfrm>
          </p:grpSpPr>
          <p:grpSp>
            <p:nvGrpSpPr>
              <p:cNvPr id="324" name="Group 14"/>
              <p:cNvGrpSpPr/>
              <p:nvPr/>
            </p:nvGrpSpPr>
            <p:grpSpPr>
              <a:xfrm>
                <a:off x="6041466" y="3959963"/>
                <a:ext cx="65906" cy="201232"/>
                <a:chOff x="7750969" y="4829176"/>
                <a:chExt cx="54942" cy="154780"/>
              </a:xfrm>
              <a:solidFill>
                <a:srgbClr val="0000FF"/>
              </a:solidFill>
            </p:grpSpPr>
            <p:sp>
              <p:nvSpPr>
                <p:cNvPr id="326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tx1"/>
                </a:solidFill>
                <a:ln w="635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grpSp>
              <p:nvGrpSpPr>
                <p:cNvPr id="327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328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 w="6350">
                    <a:solidFill>
                      <a:schemeClr val="accent1">
                        <a:lumMod val="50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29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30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31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32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325" name="TextBox 6"/>
              <p:cNvSpPr txBox="1"/>
              <p:nvPr/>
            </p:nvSpPr>
            <p:spPr>
              <a:xfrm>
                <a:off x="6026615" y="3851835"/>
                <a:ext cx="26962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/>
                  <a:t>X</a:t>
                </a:r>
              </a:p>
            </p:txBody>
          </p:sp>
        </p:grpSp>
        <p:grpSp>
          <p:nvGrpSpPr>
            <p:cNvPr id="37" name="Group 25"/>
            <p:cNvGrpSpPr/>
            <p:nvPr/>
          </p:nvGrpSpPr>
          <p:grpSpPr>
            <a:xfrm>
              <a:off x="2639674" y="1151378"/>
              <a:ext cx="2211715" cy="2087193"/>
              <a:chOff x="510208" y="1949395"/>
              <a:chExt cx="2846567" cy="2695492"/>
            </a:xfrm>
          </p:grpSpPr>
          <p:sp>
            <p:nvSpPr>
              <p:cNvPr id="38" name="Oval 4"/>
              <p:cNvSpPr/>
              <p:nvPr/>
            </p:nvSpPr>
            <p:spPr bwMode="auto">
              <a:xfrm>
                <a:off x="510208" y="1949395"/>
                <a:ext cx="2846567" cy="2695492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47059"/>
                </a:schemeClr>
              </a:solidFill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39" name="Group 23"/>
              <p:cNvGrpSpPr/>
              <p:nvPr/>
            </p:nvGrpSpPr>
            <p:grpSpPr>
              <a:xfrm>
                <a:off x="1860709" y="3124836"/>
                <a:ext cx="103981" cy="288924"/>
                <a:chOff x="7750969" y="4829176"/>
                <a:chExt cx="54942" cy="154780"/>
              </a:xfrm>
              <a:solidFill>
                <a:srgbClr val="FF0000"/>
              </a:solidFill>
            </p:grpSpPr>
            <p:sp>
              <p:nvSpPr>
                <p:cNvPr id="41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grpFill/>
                <a:ln w="6350" cap="rnd" cmpd="sng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grpSp>
              <p:nvGrpSpPr>
                <p:cNvPr id="42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43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44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45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46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47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40" name="TextBox 28"/>
              <p:cNvSpPr txBox="1"/>
              <p:nvPr/>
            </p:nvSpPr>
            <p:spPr>
              <a:xfrm>
                <a:off x="1884220" y="2983344"/>
                <a:ext cx="27764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C00000"/>
                    </a:solidFill>
                  </a:rPr>
                  <a:t>R</a:t>
                </a:r>
                <a:endParaRPr lang="en-GB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3256871" y="1940002"/>
              <a:ext cx="261740" cy="369166"/>
              <a:chOff x="3771227" y="2332566"/>
              <a:chExt cx="304349" cy="428494"/>
            </a:xfrm>
          </p:grpSpPr>
          <p:grpSp>
            <p:nvGrpSpPr>
              <p:cNvPr id="76" name="Group 15"/>
              <p:cNvGrpSpPr/>
              <p:nvPr/>
            </p:nvGrpSpPr>
            <p:grpSpPr>
              <a:xfrm>
                <a:off x="3771227" y="2485615"/>
                <a:ext cx="99008" cy="275445"/>
                <a:chOff x="7750969" y="4829176"/>
                <a:chExt cx="54942" cy="154780"/>
              </a:xfrm>
              <a:solidFill>
                <a:schemeClr val="tx1">
                  <a:lumMod val="50000"/>
                  <a:lumOff val="50000"/>
                  <a:alpha val="32000"/>
                </a:schemeClr>
              </a:solidFill>
            </p:grpSpPr>
            <p:sp>
              <p:nvSpPr>
                <p:cNvPr id="78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accent6"/>
                </a:solidFill>
                <a:ln w="6350" cap="rnd" cmpd="sng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79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80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1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2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3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4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77" name="TextBox 17"/>
              <p:cNvSpPr txBox="1"/>
              <p:nvPr/>
            </p:nvSpPr>
            <p:spPr>
              <a:xfrm>
                <a:off x="3791524" y="2332566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FFC000"/>
                    </a:solidFill>
                  </a:rPr>
                  <a:t>O</a:t>
                </a:r>
                <a:endParaRPr lang="en-GB" b="1" dirty="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85" name="Freeform 47"/>
            <p:cNvSpPr/>
            <p:nvPr/>
          </p:nvSpPr>
          <p:spPr bwMode="auto">
            <a:xfrm rot="20294745" flipV="1">
              <a:off x="4207399" y="2214007"/>
              <a:ext cx="287896" cy="76407"/>
            </a:xfrm>
            <a:custGeom>
              <a:avLst/>
              <a:gdLst>
                <a:gd name="connsiteX0" fmla="*/ 397164 w 397164"/>
                <a:gd name="connsiteY0" fmla="*/ 0 h 83127"/>
                <a:gd name="connsiteX1" fmla="*/ 203200 w 397164"/>
                <a:gd name="connsiteY1" fmla="*/ 73891 h 83127"/>
                <a:gd name="connsiteX2" fmla="*/ 230909 w 397164"/>
                <a:gd name="connsiteY2" fmla="*/ 0 h 83127"/>
                <a:gd name="connsiteX3" fmla="*/ 0 w 397164"/>
                <a:gd name="connsiteY3" fmla="*/ 83127 h 83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164" h="83127">
                  <a:moveTo>
                    <a:pt x="397164" y="0"/>
                  </a:moveTo>
                  <a:lnTo>
                    <a:pt x="203200" y="73891"/>
                  </a:lnTo>
                  <a:lnTo>
                    <a:pt x="230909" y="0"/>
                  </a:lnTo>
                  <a:lnTo>
                    <a:pt x="0" y="83127"/>
                  </a:lnTo>
                </a:path>
              </a:pathLst>
            </a:cu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6" name="Freeform 36"/>
            <p:cNvSpPr/>
            <p:nvPr/>
          </p:nvSpPr>
          <p:spPr bwMode="auto">
            <a:xfrm>
              <a:off x="4964891" y="2194036"/>
              <a:ext cx="341561" cy="71617"/>
            </a:xfrm>
            <a:custGeom>
              <a:avLst/>
              <a:gdLst>
                <a:gd name="connsiteX0" fmla="*/ 397164 w 397164"/>
                <a:gd name="connsiteY0" fmla="*/ 0 h 83127"/>
                <a:gd name="connsiteX1" fmla="*/ 203200 w 397164"/>
                <a:gd name="connsiteY1" fmla="*/ 73891 h 83127"/>
                <a:gd name="connsiteX2" fmla="*/ 230909 w 397164"/>
                <a:gd name="connsiteY2" fmla="*/ 0 h 83127"/>
                <a:gd name="connsiteX3" fmla="*/ 0 w 397164"/>
                <a:gd name="connsiteY3" fmla="*/ 83127 h 83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164" h="83127">
                  <a:moveTo>
                    <a:pt x="397164" y="0"/>
                  </a:moveTo>
                  <a:lnTo>
                    <a:pt x="203200" y="73891"/>
                  </a:lnTo>
                  <a:lnTo>
                    <a:pt x="230909" y="0"/>
                  </a:lnTo>
                  <a:lnTo>
                    <a:pt x="0" y="83127"/>
                  </a:lnTo>
                </a:path>
              </a:pathLst>
            </a:cu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9" name="그룹 8"/>
            <p:cNvGrpSpPr/>
            <p:nvPr/>
          </p:nvGrpSpPr>
          <p:grpSpPr>
            <a:xfrm>
              <a:off x="4124219" y="1030790"/>
              <a:ext cx="2330963" cy="2213911"/>
              <a:chOff x="4516600" y="1653830"/>
              <a:chExt cx="2710422" cy="2569707"/>
            </a:xfrm>
          </p:grpSpPr>
          <p:grpSp>
            <p:nvGrpSpPr>
              <p:cNvPr id="8" name="그룹 7"/>
              <p:cNvGrpSpPr/>
              <p:nvPr/>
            </p:nvGrpSpPr>
            <p:grpSpPr>
              <a:xfrm>
                <a:off x="4516600" y="1653830"/>
                <a:ext cx="2710422" cy="2569707"/>
                <a:chOff x="4592172" y="1659343"/>
                <a:chExt cx="2710422" cy="2569707"/>
              </a:xfrm>
              <a:solidFill>
                <a:schemeClr val="accent4">
                  <a:alpha val="31000"/>
                </a:schemeClr>
              </a:solidFill>
            </p:grpSpPr>
            <p:sp>
              <p:nvSpPr>
                <p:cNvPr id="71" name="Oval 26"/>
                <p:cNvSpPr/>
                <p:nvPr/>
              </p:nvSpPr>
              <p:spPr bwMode="auto">
                <a:xfrm>
                  <a:off x="4592172" y="1659343"/>
                  <a:ext cx="2710422" cy="2569707"/>
                </a:xfrm>
                <a:prstGeom prst="ellipse">
                  <a:avLst/>
                </a:prstGeom>
                <a:grpFill/>
                <a:ln w="9525" cap="flat" cmpd="sng" algn="ctr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grpSp>
              <p:nvGrpSpPr>
                <p:cNvPr id="7" name="그룹 6"/>
                <p:cNvGrpSpPr/>
                <p:nvPr/>
              </p:nvGrpSpPr>
              <p:grpSpPr>
                <a:xfrm>
                  <a:off x="5938994" y="2846350"/>
                  <a:ext cx="99008" cy="275445"/>
                  <a:chOff x="6221539" y="2859592"/>
                  <a:chExt cx="99008" cy="275445"/>
                </a:xfrm>
                <a:grpFill/>
              </p:grpSpPr>
              <p:sp>
                <p:nvSpPr>
                  <p:cNvPr id="97" name="Freeform 5"/>
                  <p:cNvSpPr>
                    <a:spLocks/>
                  </p:cNvSpPr>
                  <p:nvPr/>
                </p:nvSpPr>
                <p:spPr bwMode="auto">
                  <a:xfrm>
                    <a:off x="6238159" y="2859592"/>
                    <a:ext cx="82388" cy="275445"/>
                  </a:xfrm>
                  <a:custGeom>
                    <a:avLst/>
                    <a:gdLst>
                      <a:gd name="T0" fmla="*/ 197866106 w 496"/>
                      <a:gd name="T1" fmla="*/ 0 h 1724"/>
                      <a:gd name="T2" fmla="*/ 314005542 w 496"/>
                      <a:gd name="T3" fmla="*/ 85133764 h 1724"/>
                      <a:gd name="T4" fmla="*/ 317231636 w 496"/>
                      <a:gd name="T5" fmla="*/ 261482322 h 1724"/>
                      <a:gd name="T6" fmla="*/ 373150593 w 496"/>
                      <a:gd name="T7" fmla="*/ 342055323 h 1724"/>
                      <a:gd name="T8" fmla="*/ 492515021 w 496"/>
                      <a:gd name="T9" fmla="*/ 437830918 h 1724"/>
                      <a:gd name="T10" fmla="*/ 516173042 w 496"/>
                      <a:gd name="T11" fmla="*/ 942552356 h 1724"/>
                      <a:gd name="T12" fmla="*/ 433369971 w 496"/>
                      <a:gd name="T13" fmla="*/ 1374302359 h 1724"/>
                      <a:gd name="T14" fmla="*/ 349492573 w 496"/>
                      <a:gd name="T15" fmla="*/ 1704196624 h 1724"/>
                      <a:gd name="T16" fmla="*/ 367773770 w 496"/>
                      <a:gd name="T17" fmla="*/ 2147483647 h 1724"/>
                      <a:gd name="T18" fmla="*/ 350567937 w 496"/>
                      <a:gd name="T19" fmla="*/ 2147483647 h 1724"/>
                      <a:gd name="T20" fmla="*/ 267764802 w 496"/>
                      <a:gd name="T21" fmla="*/ 2147483647 h 1724"/>
                      <a:gd name="T22" fmla="*/ 220448761 w 496"/>
                      <a:gd name="T23" fmla="*/ 2147483647 h 1724"/>
                      <a:gd name="T24" fmla="*/ 190338554 w 496"/>
                      <a:gd name="T25" fmla="*/ 2147483647 h 1724"/>
                      <a:gd name="T26" fmla="*/ 207544387 w 496"/>
                      <a:gd name="T27" fmla="*/ 2147483647 h 1724"/>
                      <a:gd name="T28" fmla="*/ 250558969 w 496"/>
                      <a:gd name="T29" fmla="*/ 2147483647 h 1724"/>
                      <a:gd name="T30" fmla="*/ 231202407 w 496"/>
                      <a:gd name="T31" fmla="*/ 2147483647 h 1724"/>
                      <a:gd name="T32" fmla="*/ 126893050 w 496"/>
                      <a:gd name="T33" fmla="*/ 2147483647 h 1724"/>
                      <a:gd name="T34" fmla="*/ 117214769 w 496"/>
                      <a:gd name="T35" fmla="*/ 2147483647 h 1724"/>
                      <a:gd name="T36" fmla="*/ 126893050 w 496"/>
                      <a:gd name="T37" fmla="*/ 2147483647 h 1724"/>
                      <a:gd name="T38" fmla="*/ 159152982 w 496"/>
                      <a:gd name="T39" fmla="*/ 2147483647 h 1724"/>
                      <a:gd name="T40" fmla="*/ 122591592 w 496"/>
                      <a:gd name="T41" fmla="*/ 2147483647 h 1724"/>
                      <a:gd name="T42" fmla="*/ 86029197 w 496"/>
                      <a:gd name="T43" fmla="*/ 1430552243 h 1724"/>
                      <a:gd name="T44" fmla="*/ 67747983 w 496"/>
                      <a:gd name="T45" fmla="*/ 1293729435 h 1724"/>
                      <a:gd name="T46" fmla="*/ 98933571 w 496"/>
                      <a:gd name="T47" fmla="*/ 1009444109 h 1724"/>
                      <a:gd name="T48" fmla="*/ 75275551 w 496"/>
                      <a:gd name="T49" fmla="*/ 1007923842 h 1724"/>
                      <a:gd name="T50" fmla="*/ 54843608 w 496"/>
                      <a:gd name="T51" fmla="*/ 994241438 h 1724"/>
                      <a:gd name="T52" fmla="*/ 33336309 w 496"/>
                      <a:gd name="T53" fmla="*/ 975998232 h 1724"/>
                      <a:gd name="T54" fmla="*/ 20431935 w 496"/>
                      <a:gd name="T55" fmla="*/ 954714493 h 1724"/>
                      <a:gd name="T56" fmla="*/ 0 w 496"/>
                      <a:gd name="T57" fmla="*/ 919749582 h 1724"/>
                      <a:gd name="T58" fmla="*/ 16130472 w 496"/>
                      <a:gd name="T59" fmla="*/ 776845706 h 1724"/>
                      <a:gd name="T60" fmla="*/ 143022513 w 496"/>
                      <a:gd name="T61" fmla="*/ 448472788 h 1724"/>
                      <a:gd name="T62" fmla="*/ 190338554 w 496"/>
                      <a:gd name="T63" fmla="*/ 354217460 h 1724"/>
                      <a:gd name="T64" fmla="*/ 135494929 w 496"/>
                      <a:gd name="T65" fmla="*/ 293407931 h 1724"/>
                      <a:gd name="T66" fmla="*/ 131194508 w 496"/>
                      <a:gd name="T67" fmla="*/ 276684993 h 1724"/>
                      <a:gd name="T68" fmla="*/ 115064040 w 496"/>
                      <a:gd name="T69" fmla="*/ 249320185 h 1724"/>
                      <a:gd name="T70" fmla="*/ 116139404 w 496"/>
                      <a:gd name="T71" fmla="*/ 176348596 h 1724"/>
                      <a:gd name="T72" fmla="*/ 109687217 w 496"/>
                      <a:gd name="T73" fmla="*/ 92735099 h 1724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496"/>
                      <a:gd name="T112" fmla="*/ 0 h 1724"/>
                      <a:gd name="T113" fmla="*/ 496 w 496"/>
                      <a:gd name="T114" fmla="*/ 1724 h 1724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496" h="1724">
                        <a:moveTo>
                          <a:pt x="123" y="22"/>
                        </a:moveTo>
                        <a:lnTo>
                          <a:pt x="184" y="0"/>
                        </a:lnTo>
                        <a:lnTo>
                          <a:pt x="248" y="12"/>
                        </a:lnTo>
                        <a:lnTo>
                          <a:pt x="292" y="56"/>
                        </a:lnTo>
                        <a:lnTo>
                          <a:pt x="308" y="109"/>
                        </a:lnTo>
                        <a:lnTo>
                          <a:pt x="295" y="172"/>
                        </a:lnTo>
                        <a:lnTo>
                          <a:pt x="316" y="208"/>
                        </a:lnTo>
                        <a:lnTo>
                          <a:pt x="347" y="225"/>
                        </a:lnTo>
                        <a:lnTo>
                          <a:pt x="434" y="262"/>
                        </a:lnTo>
                        <a:lnTo>
                          <a:pt x="458" y="288"/>
                        </a:lnTo>
                        <a:lnTo>
                          <a:pt x="495" y="564"/>
                        </a:lnTo>
                        <a:lnTo>
                          <a:pt x="480" y="620"/>
                        </a:lnTo>
                        <a:lnTo>
                          <a:pt x="388" y="642"/>
                        </a:lnTo>
                        <a:lnTo>
                          <a:pt x="403" y="904"/>
                        </a:lnTo>
                        <a:lnTo>
                          <a:pt x="342" y="928"/>
                        </a:lnTo>
                        <a:lnTo>
                          <a:pt x="325" y="1121"/>
                        </a:lnTo>
                        <a:lnTo>
                          <a:pt x="337" y="1454"/>
                        </a:lnTo>
                        <a:lnTo>
                          <a:pt x="342" y="1638"/>
                        </a:lnTo>
                        <a:lnTo>
                          <a:pt x="326" y="1643"/>
                        </a:lnTo>
                        <a:lnTo>
                          <a:pt x="326" y="1658"/>
                        </a:lnTo>
                        <a:lnTo>
                          <a:pt x="277" y="1691"/>
                        </a:lnTo>
                        <a:lnTo>
                          <a:pt x="249" y="1714"/>
                        </a:lnTo>
                        <a:lnTo>
                          <a:pt x="229" y="1722"/>
                        </a:lnTo>
                        <a:lnTo>
                          <a:pt x="205" y="1723"/>
                        </a:lnTo>
                        <a:lnTo>
                          <a:pt x="182" y="1715"/>
                        </a:lnTo>
                        <a:lnTo>
                          <a:pt x="177" y="1707"/>
                        </a:lnTo>
                        <a:lnTo>
                          <a:pt x="182" y="1695"/>
                        </a:lnTo>
                        <a:lnTo>
                          <a:pt x="193" y="1679"/>
                        </a:lnTo>
                        <a:lnTo>
                          <a:pt x="209" y="1657"/>
                        </a:lnTo>
                        <a:lnTo>
                          <a:pt x="233" y="1636"/>
                        </a:lnTo>
                        <a:lnTo>
                          <a:pt x="215" y="1644"/>
                        </a:lnTo>
                        <a:lnTo>
                          <a:pt x="215" y="1621"/>
                        </a:lnTo>
                        <a:lnTo>
                          <a:pt x="146" y="1653"/>
                        </a:lnTo>
                        <a:lnTo>
                          <a:pt x="118" y="1653"/>
                        </a:lnTo>
                        <a:lnTo>
                          <a:pt x="109" y="1644"/>
                        </a:lnTo>
                        <a:lnTo>
                          <a:pt x="109" y="1633"/>
                        </a:lnTo>
                        <a:lnTo>
                          <a:pt x="112" y="1622"/>
                        </a:lnTo>
                        <a:lnTo>
                          <a:pt x="118" y="1609"/>
                        </a:lnTo>
                        <a:lnTo>
                          <a:pt x="134" y="1592"/>
                        </a:lnTo>
                        <a:lnTo>
                          <a:pt x="148" y="1578"/>
                        </a:lnTo>
                        <a:lnTo>
                          <a:pt x="131" y="1574"/>
                        </a:lnTo>
                        <a:lnTo>
                          <a:pt x="114" y="1413"/>
                        </a:lnTo>
                        <a:lnTo>
                          <a:pt x="108" y="1154"/>
                        </a:lnTo>
                        <a:lnTo>
                          <a:pt x="80" y="941"/>
                        </a:lnTo>
                        <a:lnTo>
                          <a:pt x="72" y="883"/>
                        </a:lnTo>
                        <a:lnTo>
                          <a:pt x="63" y="851"/>
                        </a:lnTo>
                        <a:lnTo>
                          <a:pt x="85" y="721"/>
                        </a:lnTo>
                        <a:lnTo>
                          <a:pt x="92" y="664"/>
                        </a:lnTo>
                        <a:lnTo>
                          <a:pt x="78" y="671"/>
                        </a:lnTo>
                        <a:lnTo>
                          <a:pt x="70" y="663"/>
                        </a:lnTo>
                        <a:lnTo>
                          <a:pt x="63" y="663"/>
                        </a:lnTo>
                        <a:lnTo>
                          <a:pt x="51" y="654"/>
                        </a:lnTo>
                        <a:lnTo>
                          <a:pt x="37" y="655"/>
                        </a:lnTo>
                        <a:lnTo>
                          <a:pt x="31" y="642"/>
                        </a:lnTo>
                        <a:lnTo>
                          <a:pt x="22" y="640"/>
                        </a:lnTo>
                        <a:lnTo>
                          <a:pt x="19" y="628"/>
                        </a:lnTo>
                        <a:lnTo>
                          <a:pt x="7" y="620"/>
                        </a:lnTo>
                        <a:lnTo>
                          <a:pt x="0" y="605"/>
                        </a:lnTo>
                        <a:lnTo>
                          <a:pt x="26" y="548"/>
                        </a:lnTo>
                        <a:lnTo>
                          <a:pt x="15" y="511"/>
                        </a:lnTo>
                        <a:lnTo>
                          <a:pt x="62" y="548"/>
                        </a:lnTo>
                        <a:lnTo>
                          <a:pt x="133" y="295"/>
                        </a:lnTo>
                        <a:lnTo>
                          <a:pt x="188" y="246"/>
                        </a:lnTo>
                        <a:lnTo>
                          <a:pt x="177" y="233"/>
                        </a:lnTo>
                        <a:lnTo>
                          <a:pt x="131" y="225"/>
                        </a:lnTo>
                        <a:lnTo>
                          <a:pt x="126" y="193"/>
                        </a:lnTo>
                        <a:lnTo>
                          <a:pt x="139" y="185"/>
                        </a:lnTo>
                        <a:lnTo>
                          <a:pt x="122" y="182"/>
                        </a:lnTo>
                        <a:lnTo>
                          <a:pt x="124" y="171"/>
                        </a:lnTo>
                        <a:lnTo>
                          <a:pt x="107" y="164"/>
                        </a:lnTo>
                        <a:lnTo>
                          <a:pt x="119" y="123"/>
                        </a:lnTo>
                        <a:lnTo>
                          <a:pt x="108" y="116"/>
                        </a:lnTo>
                        <a:lnTo>
                          <a:pt x="114" y="62"/>
                        </a:lnTo>
                        <a:lnTo>
                          <a:pt x="102" y="61"/>
                        </a:lnTo>
                        <a:lnTo>
                          <a:pt x="123" y="22"/>
                        </a:lnTo>
                      </a:path>
                    </a:pathLst>
                  </a:custGeom>
                  <a:grpFill/>
                  <a:ln w="6350" cap="rnd" cmpd="sng">
                    <a:solidFill>
                      <a:schemeClr val="accent4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GB" dirty="0">
                      <a:solidFill>
                        <a:srgbClr val="FFC000"/>
                      </a:solidFill>
                    </a:endParaRPr>
                  </a:p>
                </p:txBody>
              </p:sp>
              <p:grpSp>
                <p:nvGrpSpPr>
                  <p:cNvPr id="98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6221539" y="2886587"/>
                    <a:ext cx="18813" cy="75535"/>
                    <a:chOff x="4780" y="2822"/>
                    <a:chExt cx="70" cy="322"/>
                  </a:xfrm>
                  <a:grpFill/>
                </p:grpSpPr>
                <p:sp>
                  <p:nvSpPr>
                    <p:cNvPr id="99" name="Rectangle 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86" y="2934"/>
                      <a:ext cx="64" cy="21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4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100" name="Line 1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838" y="2822"/>
                      <a:ext cx="0" cy="112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4"/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101" name="Line 1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814" y="2910"/>
                      <a:ext cx="0" cy="26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4"/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103" name="Line 1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796" y="2918"/>
                      <a:ext cx="0" cy="18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4"/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104" name="Line 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80" y="2948"/>
                      <a:ext cx="0" cy="108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4"/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</p:grpSp>
            </p:grpSp>
          </p:grpSp>
          <p:sp>
            <p:nvSpPr>
              <p:cNvPr id="108" name="TextBox 17"/>
              <p:cNvSpPr txBox="1"/>
              <p:nvPr/>
            </p:nvSpPr>
            <p:spPr>
              <a:xfrm>
                <a:off x="5893999" y="2701694"/>
                <a:ext cx="26962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>
                    <a:solidFill>
                      <a:schemeClr val="accent4"/>
                    </a:solidFill>
                  </a:rPr>
                  <a:t>P</a:t>
                </a:r>
              </a:p>
            </p:txBody>
          </p:sp>
        </p:grpSp>
        <p:grpSp>
          <p:nvGrpSpPr>
            <p:cNvPr id="197" name="Group 196"/>
            <p:cNvGrpSpPr/>
            <p:nvPr/>
          </p:nvGrpSpPr>
          <p:grpSpPr>
            <a:xfrm>
              <a:off x="2797073" y="2100246"/>
              <a:ext cx="261740" cy="369166"/>
              <a:chOff x="3771227" y="2332566"/>
              <a:chExt cx="304349" cy="428494"/>
            </a:xfrm>
          </p:grpSpPr>
          <p:grpSp>
            <p:nvGrpSpPr>
              <p:cNvPr id="198" name="Group 15"/>
              <p:cNvGrpSpPr/>
              <p:nvPr/>
            </p:nvGrpSpPr>
            <p:grpSpPr>
              <a:xfrm>
                <a:off x="3771227" y="2485615"/>
                <a:ext cx="99008" cy="275445"/>
                <a:chOff x="7750969" y="4829176"/>
                <a:chExt cx="54942" cy="154780"/>
              </a:xfrm>
              <a:solidFill>
                <a:schemeClr val="tx1">
                  <a:lumMod val="50000"/>
                  <a:lumOff val="50000"/>
                  <a:alpha val="32000"/>
                </a:schemeClr>
              </a:solidFill>
            </p:grpSpPr>
            <p:sp>
              <p:nvSpPr>
                <p:cNvPr id="200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accent6"/>
                </a:solidFill>
                <a:ln w="6350" cap="rnd" cmpd="sng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201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202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0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04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05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06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199" name="TextBox 17"/>
              <p:cNvSpPr txBox="1"/>
              <p:nvPr/>
            </p:nvSpPr>
            <p:spPr>
              <a:xfrm>
                <a:off x="3791524" y="2332566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FFC000"/>
                    </a:solidFill>
                  </a:rPr>
                  <a:t>O</a:t>
                </a:r>
                <a:endParaRPr lang="en-GB" b="1" dirty="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07" name="Group 206"/>
            <p:cNvGrpSpPr/>
            <p:nvPr/>
          </p:nvGrpSpPr>
          <p:grpSpPr>
            <a:xfrm>
              <a:off x="3126001" y="1500319"/>
              <a:ext cx="261740" cy="369166"/>
              <a:chOff x="3771227" y="2332566"/>
              <a:chExt cx="304349" cy="428494"/>
            </a:xfrm>
          </p:grpSpPr>
          <p:grpSp>
            <p:nvGrpSpPr>
              <p:cNvPr id="208" name="Group 15"/>
              <p:cNvGrpSpPr/>
              <p:nvPr/>
            </p:nvGrpSpPr>
            <p:grpSpPr>
              <a:xfrm>
                <a:off x="3771227" y="2485615"/>
                <a:ext cx="99008" cy="275445"/>
                <a:chOff x="7750969" y="4829176"/>
                <a:chExt cx="54942" cy="154780"/>
              </a:xfrm>
              <a:solidFill>
                <a:schemeClr val="tx1">
                  <a:lumMod val="50000"/>
                  <a:lumOff val="50000"/>
                  <a:alpha val="32000"/>
                </a:schemeClr>
              </a:solidFill>
            </p:grpSpPr>
            <p:sp>
              <p:nvSpPr>
                <p:cNvPr id="210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accent6"/>
                </a:solidFill>
                <a:ln w="6350" cap="rnd" cmpd="sng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211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212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1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14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15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16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209" name="TextBox 17"/>
              <p:cNvSpPr txBox="1"/>
              <p:nvPr/>
            </p:nvSpPr>
            <p:spPr>
              <a:xfrm>
                <a:off x="3791524" y="2332566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FFC000"/>
                    </a:solidFill>
                  </a:rPr>
                  <a:t>O</a:t>
                </a:r>
                <a:endParaRPr lang="en-GB" b="1" dirty="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17" name="Group 216"/>
            <p:cNvGrpSpPr/>
            <p:nvPr/>
          </p:nvGrpSpPr>
          <p:grpSpPr>
            <a:xfrm>
              <a:off x="3047106" y="2516513"/>
              <a:ext cx="261740" cy="369166"/>
              <a:chOff x="3771227" y="2332566"/>
              <a:chExt cx="304349" cy="428494"/>
            </a:xfrm>
          </p:grpSpPr>
          <p:grpSp>
            <p:nvGrpSpPr>
              <p:cNvPr id="218" name="Group 15"/>
              <p:cNvGrpSpPr/>
              <p:nvPr/>
            </p:nvGrpSpPr>
            <p:grpSpPr>
              <a:xfrm>
                <a:off x="3771227" y="2485615"/>
                <a:ext cx="99008" cy="275445"/>
                <a:chOff x="7750969" y="4829176"/>
                <a:chExt cx="54942" cy="154780"/>
              </a:xfrm>
              <a:solidFill>
                <a:schemeClr val="tx1">
                  <a:lumMod val="50000"/>
                  <a:lumOff val="50000"/>
                  <a:alpha val="32000"/>
                </a:schemeClr>
              </a:solidFill>
            </p:grpSpPr>
            <p:sp>
              <p:nvSpPr>
                <p:cNvPr id="220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accent6"/>
                </a:solidFill>
                <a:ln w="6350" cap="rnd" cmpd="sng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221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222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2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24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25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26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219" name="TextBox 17"/>
              <p:cNvSpPr txBox="1"/>
              <p:nvPr/>
            </p:nvSpPr>
            <p:spPr>
              <a:xfrm>
                <a:off x="3791524" y="2332566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FFC000"/>
                    </a:solidFill>
                  </a:rPr>
                  <a:t>O</a:t>
                </a:r>
                <a:endParaRPr lang="en-GB" b="1" dirty="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27" name="Group 226"/>
            <p:cNvGrpSpPr/>
            <p:nvPr/>
          </p:nvGrpSpPr>
          <p:grpSpPr>
            <a:xfrm>
              <a:off x="3514052" y="2622577"/>
              <a:ext cx="261740" cy="369166"/>
              <a:chOff x="3771227" y="2332566"/>
              <a:chExt cx="304349" cy="428494"/>
            </a:xfrm>
          </p:grpSpPr>
          <p:grpSp>
            <p:nvGrpSpPr>
              <p:cNvPr id="228" name="Group 15"/>
              <p:cNvGrpSpPr/>
              <p:nvPr/>
            </p:nvGrpSpPr>
            <p:grpSpPr>
              <a:xfrm>
                <a:off x="3771227" y="2485615"/>
                <a:ext cx="99008" cy="275445"/>
                <a:chOff x="7750969" y="4829176"/>
                <a:chExt cx="54942" cy="154780"/>
              </a:xfrm>
              <a:solidFill>
                <a:schemeClr val="tx1">
                  <a:lumMod val="50000"/>
                  <a:lumOff val="50000"/>
                  <a:alpha val="32000"/>
                </a:schemeClr>
              </a:solidFill>
            </p:grpSpPr>
            <p:sp>
              <p:nvSpPr>
                <p:cNvPr id="230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accent6"/>
                </a:solidFill>
                <a:ln w="6350" cap="rnd" cmpd="sng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231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232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3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34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35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36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229" name="TextBox 17"/>
              <p:cNvSpPr txBox="1"/>
              <p:nvPr/>
            </p:nvSpPr>
            <p:spPr>
              <a:xfrm>
                <a:off x="3791524" y="2332566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FFC000"/>
                    </a:solidFill>
                  </a:rPr>
                  <a:t>O</a:t>
                </a:r>
                <a:endParaRPr lang="en-GB" b="1" dirty="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37" name="Group 236"/>
            <p:cNvGrpSpPr/>
            <p:nvPr/>
          </p:nvGrpSpPr>
          <p:grpSpPr>
            <a:xfrm>
              <a:off x="3385026" y="1304054"/>
              <a:ext cx="261740" cy="369166"/>
              <a:chOff x="3771227" y="2332566"/>
              <a:chExt cx="304349" cy="428494"/>
            </a:xfrm>
          </p:grpSpPr>
          <p:grpSp>
            <p:nvGrpSpPr>
              <p:cNvPr id="238" name="Group 15"/>
              <p:cNvGrpSpPr/>
              <p:nvPr/>
            </p:nvGrpSpPr>
            <p:grpSpPr>
              <a:xfrm>
                <a:off x="3771227" y="2485615"/>
                <a:ext cx="99008" cy="275445"/>
                <a:chOff x="7750969" y="4829176"/>
                <a:chExt cx="54942" cy="154780"/>
              </a:xfrm>
              <a:solidFill>
                <a:schemeClr val="tx1">
                  <a:lumMod val="50000"/>
                  <a:lumOff val="50000"/>
                  <a:alpha val="32000"/>
                </a:schemeClr>
              </a:solidFill>
            </p:grpSpPr>
            <p:sp>
              <p:nvSpPr>
                <p:cNvPr id="240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accent6"/>
                </a:solidFill>
                <a:ln w="6350" cap="rnd" cmpd="sng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241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242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4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44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45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46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239" name="TextBox 17"/>
              <p:cNvSpPr txBox="1"/>
              <p:nvPr/>
            </p:nvSpPr>
            <p:spPr>
              <a:xfrm>
                <a:off x="3791524" y="2332566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FFC000"/>
                    </a:solidFill>
                  </a:rPr>
                  <a:t>O</a:t>
                </a:r>
                <a:endParaRPr lang="en-GB" b="1" dirty="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47" name="Group 246"/>
            <p:cNvGrpSpPr/>
            <p:nvPr/>
          </p:nvGrpSpPr>
          <p:grpSpPr>
            <a:xfrm>
              <a:off x="2785961" y="1606384"/>
              <a:ext cx="261740" cy="369166"/>
              <a:chOff x="3771227" y="2332566"/>
              <a:chExt cx="304349" cy="428494"/>
            </a:xfrm>
          </p:grpSpPr>
          <p:grpSp>
            <p:nvGrpSpPr>
              <p:cNvPr id="248" name="Group 15"/>
              <p:cNvGrpSpPr/>
              <p:nvPr/>
            </p:nvGrpSpPr>
            <p:grpSpPr>
              <a:xfrm>
                <a:off x="3771227" y="2485615"/>
                <a:ext cx="99008" cy="275445"/>
                <a:chOff x="7750969" y="4829176"/>
                <a:chExt cx="54942" cy="154780"/>
              </a:xfrm>
              <a:solidFill>
                <a:schemeClr val="tx1">
                  <a:lumMod val="50000"/>
                  <a:lumOff val="50000"/>
                  <a:alpha val="32000"/>
                </a:schemeClr>
              </a:solidFill>
            </p:grpSpPr>
            <p:sp>
              <p:nvSpPr>
                <p:cNvPr id="250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accent6"/>
                </a:solidFill>
                <a:ln w="6350" cap="rnd" cmpd="sng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251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252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5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54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55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56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249" name="TextBox 17"/>
              <p:cNvSpPr txBox="1"/>
              <p:nvPr/>
            </p:nvSpPr>
            <p:spPr>
              <a:xfrm>
                <a:off x="3791524" y="2332566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FFC000"/>
                    </a:solidFill>
                  </a:rPr>
                  <a:t>O</a:t>
                </a:r>
                <a:endParaRPr lang="en-GB" b="1" dirty="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292" name="Freeform 36"/>
            <p:cNvSpPr/>
            <p:nvPr/>
          </p:nvSpPr>
          <p:spPr bwMode="auto">
            <a:xfrm rot="18875264">
              <a:off x="3796115" y="1758117"/>
              <a:ext cx="342174" cy="71489"/>
            </a:xfrm>
            <a:custGeom>
              <a:avLst/>
              <a:gdLst>
                <a:gd name="connsiteX0" fmla="*/ 397164 w 397164"/>
                <a:gd name="connsiteY0" fmla="*/ 0 h 83127"/>
                <a:gd name="connsiteX1" fmla="*/ 203200 w 397164"/>
                <a:gd name="connsiteY1" fmla="*/ 73891 h 83127"/>
                <a:gd name="connsiteX2" fmla="*/ 230909 w 397164"/>
                <a:gd name="connsiteY2" fmla="*/ 0 h 83127"/>
                <a:gd name="connsiteX3" fmla="*/ 0 w 397164"/>
                <a:gd name="connsiteY3" fmla="*/ 83127 h 83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164" h="83127">
                  <a:moveTo>
                    <a:pt x="397164" y="0"/>
                  </a:moveTo>
                  <a:lnTo>
                    <a:pt x="203200" y="73891"/>
                  </a:lnTo>
                  <a:lnTo>
                    <a:pt x="230909" y="0"/>
                  </a:lnTo>
                  <a:lnTo>
                    <a:pt x="0" y="83127"/>
                  </a:lnTo>
                </a:path>
              </a:pathLst>
            </a:cu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26" name="Group 14"/>
            <p:cNvGrpSpPr/>
            <p:nvPr/>
          </p:nvGrpSpPr>
          <p:grpSpPr>
            <a:xfrm>
              <a:off x="3476360" y="1093761"/>
              <a:ext cx="2330959" cy="2213937"/>
              <a:chOff x="4064349" y="2234978"/>
              <a:chExt cx="2846567" cy="2695492"/>
            </a:xfrm>
          </p:grpSpPr>
          <p:sp>
            <p:nvSpPr>
              <p:cNvPr id="27" name="Oval 26"/>
              <p:cNvSpPr/>
              <p:nvPr/>
            </p:nvSpPr>
            <p:spPr bwMode="auto">
              <a:xfrm>
                <a:off x="4064349" y="2234978"/>
                <a:ext cx="2846567" cy="269549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  <a:alpha val="47059"/>
                </a:schemeClr>
              </a:solidFill>
              <a:ln w="9525" cap="flat" cmpd="sng" algn="ctr">
                <a:solidFill>
                  <a:srgbClr val="72AF2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28" name="Group 15"/>
              <p:cNvGrpSpPr/>
              <p:nvPr/>
            </p:nvGrpSpPr>
            <p:grpSpPr>
              <a:xfrm>
                <a:off x="5474320" y="3347084"/>
                <a:ext cx="103981" cy="288924"/>
                <a:chOff x="7750969" y="4829176"/>
                <a:chExt cx="54942" cy="154780"/>
              </a:xfrm>
              <a:solidFill>
                <a:srgbClr val="009900"/>
              </a:solidFill>
            </p:grpSpPr>
            <p:sp>
              <p:nvSpPr>
                <p:cNvPr id="30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grpFill/>
                <a:ln w="6350" cap="rnd" cmpd="sng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grpSp>
              <p:nvGrpSpPr>
                <p:cNvPr id="31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32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4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5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36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29" name="TextBox 17"/>
              <p:cNvSpPr txBox="1"/>
              <p:nvPr/>
            </p:nvSpPr>
            <p:spPr>
              <a:xfrm>
                <a:off x="5495637" y="3186545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009900"/>
                    </a:solidFill>
                  </a:rPr>
                  <a:t>G</a:t>
                </a:r>
                <a:endParaRPr lang="en-GB" b="1" dirty="0">
                  <a:solidFill>
                    <a:srgbClr val="009900"/>
                  </a:solidFill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2912285" y="427698"/>
              <a:ext cx="2330963" cy="2213911"/>
              <a:chOff x="7312256" y="1190887"/>
              <a:chExt cx="2710422" cy="2569707"/>
            </a:xfrm>
          </p:grpSpPr>
          <p:grpSp>
            <p:nvGrpSpPr>
              <p:cNvPr id="257" name="그룹 123"/>
              <p:cNvGrpSpPr/>
              <p:nvPr/>
            </p:nvGrpSpPr>
            <p:grpSpPr>
              <a:xfrm>
                <a:off x="8662411" y="2207007"/>
                <a:ext cx="261891" cy="392801"/>
                <a:chOff x="6446247" y="2230120"/>
                <a:chExt cx="261891" cy="392801"/>
              </a:xfrm>
            </p:grpSpPr>
            <p:grpSp>
              <p:nvGrpSpPr>
                <p:cNvPr id="258" name="Group 16"/>
                <p:cNvGrpSpPr/>
                <p:nvPr/>
              </p:nvGrpSpPr>
              <p:grpSpPr>
                <a:xfrm>
                  <a:off x="6446247" y="2357610"/>
                  <a:ext cx="88326" cy="265311"/>
                  <a:chOff x="7750969" y="4829176"/>
                  <a:chExt cx="54942" cy="154780"/>
                </a:xfrm>
                <a:solidFill>
                  <a:srgbClr val="0000FF"/>
                </a:solidFill>
              </p:grpSpPr>
              <p:sp>
                <p:nvSpPr>
                  <p:cNvPr id="260" name="Freeform 5"/>
                  <p:cNvSpPr>
                    <a:spLocks/>
                  </p:cNvSpPr>
                  <p:nvPr/>
                </p:nvSpPr>
                <p:spPr bwMode="auto">
                  <a:xfrm>
                    <a:off x="7760192" y="4829176"/>
                    <a:ext cx="45719" cy="154780"/>
                  </a:xfrm>
                  <a:custGeom>
                    <a:avLst/>
                    <a:gdLst>
                      <a:gd name="T0" fmla="*/ 197866106 w 496"/>
                      <a:gd name="T1" fmla="*/ 0 h 1724"/>
                      <a:gd name="T2" fmla="*/ 314005542 w 496"/>
                      <a:gd name="T3" fmla="*/ 85133764 h 1724"/>
                      <a:gd name="T4" fmla="*/ 317231636 w 496"/>
                      <a:gd name="T5" fmla="*/ 261482322 h 1724"/>
                      <a:gd name="T6" fmla="*/ 373150593 w 496"/>
                      <a:gd name="T7" fmla="*/ 342055323 h 1724"/>
                      <a:gd name="T8" fmla="*/ 492515021 w 496"/>
                      <a:gd name="T9" fmla="*/ 437830918 h 1724"/>
                      <a:gd name="T10" fmla="*/ 516173042 w 496"/>
                      <a:gd name="T11" fmla="*/ 942552356 h 1724"/>
                      <a:gd name="T12" fmla="*/ 433369971 w 496"/>
                      <a:gd name="T13" fmla="*/ 1374302359 h 1724"/>
                      <a:gd name="T14" fmla="*/ 349492573 w 496"/>
                      <a:gd name="T15" fmla="*/ 1704196624 h 1724"/>
                      <a:gd name="T16" fmla="*/ 367773770 w 496"/>
                      <a:gd name="T17" fmla="*/ 2147483647 h 1724"/>
                      <a:gd name="T18" fmla="*/ 350567937 w 496"/>
                      <a:gd name="T19" fmla="*/ 2147483647 h 1724"/>
                      <a:gd name="T20" fmla="*/ 267764802 w 496"/>
                      <a:gd name="T21" fmla="*/ 2147483647 h 1724"/>
                      <a:gd name="T22" fmla="*/ 220448761 w 496"/>
                      <a:gd name="T23" fmla="*/ 2147483647 h 1724"/>
                      <a:gd name="T24" fmla="*/ 190338554 w 496"/>
                      <a:gd name="T25" fmla="*/ 2147483647 h 1724"/>
                      <a:gd name="T26" fmla="*/ 207544387 w 496"/>
                      <a:gd name="T27" fmla="*/ 2147483647 h 1724"/>
                      <a:gd name="T28" fmla="*/ 250558969 w 496"/>
                      <a:gd name="T29" fmla="*/ 2147483647 h 1724"/>
                      <a:gd name="T30" fmla="*/ 231202407 w 496"/>
                      <a:gd name="T31" fmla="*/ 2147483647 h 1724"/>
                      <a:gd name="T32" fmla="*/ 126893050 w 496"/>
                      <a:gd name="T33" fmla="*/ 2147483647 h 1724"/>
                      <a:gd name="T34" fmla="*/ 117214769 w 496"/>
                      <a:gd name="T35" fmla="*/ 2147483647 h 1724"/>
                      <a:gd name="T36" fmla="*/ 126893050 w 496"/>
                      <a:gd name="T37" fmla="*/ 2147483647 h 1724"/>
                      <a:gd name="T38" fmla="*/ 159152982 w 496"/>
                      <a:gd name="T39" fmla="*/ 2147483647 h 1724"/>
                      <a:gd name="T40" fmla="*/ 122591592 w 496"/>
                      <a:gd name="T41" fmla="*/ 2147483647 h 1724"/>
                      <a:gd name="T42" fmla="*/ 86029197 w 496"/>
                      <a:gd name="T43" fmla="*/ 1430552243 h 1724"/>
                      <a:gd name="T44" fmla="*/ 67747983 w 496"/>
                      <a:gd name="T45" fmla="*/ 1293729435 h 1724"/>
                      <a:gd name="T46" fmla="*/ 98933571 w 496"/>
                      <a:gd name="T47" fmla="*/ 1009444109 h 1724"/>
                      <a:gd name="T48" fmla="*/ 75275551 w 496"/>
                      <a:gd name="T49" fmla="*/ 1007923842 h 1724"/>
                      <a:gd name="T50" fmla="*/ 54843608 w 496"/>
                      <a:gd name="T51" fmla="*/ 994241438 h 1724"/>
                      <a:gd name="T52" fmla="*/ 33336309 w 496"/>
                      <a:gd name="T53" fmla="*/ 975998232 h 1724"/>
                      <a:gd name="T54" fmla="*/ 20431935 w 496"/>
                      <a:gd name="T55" fmla="*/ 954714493 h 1724"/>
                      <a:gd name="T56" fmla="*/ 0 w 496"/>
                      <a:gd name="T57" fmla="*/ 919749582 h 1724"/>
                      <a:gd name="T58" fmla="*/ 16130472 w 496"/>
                      <a:gd name="T59" fmla="*/ 776845706 h 1724"/>
                      <a:gd name="T60" fmla="*/ 143022513 w 496"/>
                      <a:gd name="T61" fmla="*/ 448472788 h 1724"/>
                      <a:gd name="T62" fmla="*/ 190338554 w 496"/>
                      <a:gd name="T63" fmla="*/ 354217460 h 1724"/>
                      <a:gd name="T64" fmla="*/ 135494929 w 496"/>
                      <a:gd name="T65" fmla="*/ 293407931 h 1724"/>
                      <a:gd name="T66" fmla="*/ 131194508 w 496"/>
                      <a:gd name="T67" fmla="*/ 276684993 h 1724"/>
                      <a:gd name="T68" fmla="*/ 115064040 w 496"/>
                      <a:gd name="T69" fmla="*/ 249320185 h 1724"/>
                      <a:gd name="T70" fmla="*/ 116139404 w 496"/>
                      <a:gd name="T71" fmla="*/ 176348596 h 1724"/>
                      <a:gd name="T72" fmla="*/ 109687217 w 496"/>
                      <a:gd name="T73" fmla="*/ 92735099 h 1724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496"/>
                      <a:gd name="T112" fmla="*/ 0 h 1724"/>
                      <a:gd name="T113" fmla="*/ 496 w 496"/>
                      <a:gd name="T114" fmla="*/ 1724 h 1724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496" h="1724">
                        <a:moveTo>
                          <a:pt x="123" y="22"/>
                        </a:moveTo>
                        <a:lnTo>
                          <a:pt x="184" y="0"/>
                        </a:lnTo>
                        <a:lnTo>
                          <a:pt x="248" y="12"/>
                        </a:lnTo>
                        <a:lnTo>
                          <a:pt x="292" y="56"/>
                        </a:lnTo>
                        <a:lnTo>
                          <a:pt x="308" y="109"/>
                        </a:lnTo>
                        <a:lnTo>
                          <a:pt x="295" y="172"/>
                        </a:lnTo>
                        <a:lnTo>
                          <a:pt x="316" y="208"/>
                        </a:lnTo>
                        <a:lnTo>
                          <a:pt x="347" y="225"/>
                        </a:lnTo>
                        <a:lnTo>
                          <a:pt x="434" y="262"/>
                        </a:lnTo>
                        <a:lnTo>
                          <a:pt x="458" y="288"/>
                        </a:lnTo>
                        <a:lnTo>
                          <a:pt x="495" y="564"/>
                        </a:lnTo>
                        <a:lnTo>
                          <a:pt x="480" y="620"/>
                        </a:lnTo>
                        <a:lnTo>
                          <a:pt x="388" y="642"/>
                        </a:lnTo>
                        <a:lnTo>
                          <a:pt x="403" y="904"/>
                        </a:lnTo>
                        <a:lnTo>
                          <a:pt x="342" y="928"/>
                        </a:lnTo>
                        <a:lnTo>
                          <a:pt x="325" y="1121"/>
                        </a:lnTo>
                        <a:lnTo>
                          <a:pt x="337" y="1454"/>
                        </a:lnTo>
                        <a:lnTo>
                          <a:pt x="342" y="1638"/>
                        </a:lnTo>
                        <a:lnTo>
                          <a:pt x="326" y="1643"/>
                        </a:lnTo>
                        <a:lnTo>
                          <a:pt x="326" y="1658"/>
                        </a:lnTo>
                        <a:lnTo>
                          <a:pt x="277" y="1691"/>
                        </a:lnTo>
                        <a:lnTo>
                          <a:pt x="249" y="1714"/>
                        </a:lnTo>
                        <a:lnTo>
                          <a:pt x="229" y="1722"/>
                        </a:lnTo>
                        <a:lnTo>
                          <a:pt x="205" y="1723"/>
                        </a:lnTo>
                        <a:lnTo>
                          <a:pt x="182" y="1715"/>
                        </a:lnTo>
                        <a:lnTo>
                          <a:pt x="177" y="1707"/>
                        </a:lnTo>
                        <a:lnTo>
                          <a:pt x="182" y="1695"/>
                        </a:lnTo>
                        <a:lnTo>
                          <a:pt x="193" y="1679"/>
                        </a:lnTo>
                        <a:lnTo>
                          <a:pt x="209" y="1657"/>
                        </a:lnTo>
                        <a:lnTo>
                          <a:pt x="233" y="1636"/>
                        </a:lnTo>
                        <a:lnTo>
                          <a:pt x="215" y="1644"/>
                        </a:lnTo>
                        <a:lnTo>
                          <a:pt x="215" y="1621"/>
                        </a:lnTo>
                        <a:lnTo>
                          <a:pt x="146" y="1653"/>
                        </a:lnTo>
                        <a:lnTo>
                          <a:pt x="118" y="1653"/>
                        </a:lnTo>
                        <a:lnTo>
                          <a:pt x="109" y="1644"/>
                        </a:lnTo>
                        <a:lnTo>
                          <a:pt x="109" y="1633"/>
                        </a:lnTo>
                        <a:lnTo>
                          <a:pt x="112" y="1622"/>
                        </a:lnTo>
                        <a:lnTo>
                          <a:pt x="118" y="1609"/>
                        </a:lnTo>
                        <a:lnTo>
                          <a:pt x="134" y="1592"/>
                        </a:lnTo>
                        <a:lnTo>
                          <a:pt x="148" y="1578"/>
                        </a:lnTo>
                        <a:lnTo>
                          <a:pt x="131" y="1574"/>
                        </a:lnTo>
                        <a:lnTo>
                          <a:pt x="114" y="1413"/>
                        </a:lnTo>
                        <a:lnTo>
                          <a:pt x="108" y="1154"/>
                        </a:lnTo>
                        <a:lnTo>
                          <a:pt x="80" y="941"/>
                        </a:lnTo>
                        <a:lnTo>
                          <a:pt x="72" y="883"/>
                        </a:lnTo>
                        <a:lnTo>
                          <a:pt x="63" y="851"/>
                        </a:lnTo>
                        <a:lnTo>
                          <a:pt x="85" y="721"/>
                        </a:lnTo>
                        <a:lnTo>
                          <a:pt x="92" y="664"/>
                        </a:lnTo>
                        <a:lnTo>
                          <a:pt x="78" y="671"/>
                        </a:lnTo>
                        <a:lnTo>
                          <a:pt x="70" y="663"/>
                        </a:lnTo>
                        <a:lnTo>
                          <a:pt x="63" y="663"/>
                        </a:lnTo>
                        <a:lnTo>
                          <a:pt x="51" y="654"/>
                        </a:lnTo>
                        <a:lnTo>
                          <a:pt x="37" y="655"/>
                        </a:lnTo>
                        <a:lnTo>
                          <a:pt x="31" y="642"/>
                        </a:lnTo>
                        <a:lnTo>
                          <a:pt x="22" y="640"/>
                        </a:lnTo>
                        <a:lnTo>
                          <a:pt x="19" y="628"/>
                        </a:lnTo>
                        <a:lnTo>
                          <a:pt x="7" y="620"/>
                        </a:lnTo>
                        <a:lnTo>
                          <a:pt x="0" y="605"/>
                        </a:lnTo>
                        <a:lnTo>
                          <a:pt x="26" y="548"/>
                        </a:lnTo>
                        <a:lnTo>
                          <a:pt x="15" y="511"/>
                        </a:lnTo>
                        <a:lnTo>
                          <a:pt x="62" y="548"/>
                        </a:lnTo>
                        <a:lnTo>
                          <a:pt x="133" y="295"/>
                        </a:lnTo>
                        <a:lnTo>
                          <a:pt x="188" y="246"/>
                        </a:lnTo>
                        <a:lnTo>
                          <a:pt x="177" y="233"/>
                        </a:lnTo>
                        <a:lnTo>
                          <a:pt x="131" y="225"/>
                        </a:lnTo>
                        <a:lnTo>
                          <a:pt x="126" y="193"/>
                        </a:lnTo>
                        <a:lnTo>
                          <a:pt x="139" y="185"/>
                        </a:lnTo>
                        <a:lnTo>
                          <a:pt x="122" y="182"/>
                        </a:lnTo>
                        <a:lnTo>
                          <a:pt x="124" y="171"/>
                        </a:lnTo>
                        <a:lnTo>
                          <a:pt x="107" y="164"/>
                        </a:lnTo>
                        <a:lnTo>
                          <a:pt x="119" y="123"/>
                        </a:lnTo>
                        <a:lnTo>
                          <a:pt x="108" y="116"/>
                        </a:lnTo>
                        <a:lnTo>
                          <a:pt x="114" y="62"/>
                        </a:lnTo>
                        <a:lnTo>
                          <a:pt x="102" y="61"/>
                        </a:lnTo>
                        <a:lnTo>
                          <a:pt x="123" y="22"/>
                        </a:lnTo>
                      </a:path>
                    </a:pathLst>
                  </a:custGeom>
                  <a:grpFill/>
                  <a:ln w="6350" cap="rnd" cmpd="sng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GB" dirty="0"/>
                  </a:p>
                </p:txBody>
              </p:sp>
              <p:grpSp>
                <p:nvGrpSpPr>
                  <p:cNvPr id="261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7750969" y="4844345"/>
                    <a:ext cx="10440" cy="42445"/>
                    <a:chOff x="4780" y="2822"/>
                    <a:chExt cx="70" cy="322"/>
                  </a:xfrm>
                  <a:grpFill/>
                </p:grpSpPr>
                <p:sp>
                  <p:nvSpPr>
                    <p:cNvPr id="262" name="Rectangle 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86" y="2934"/>
                      <a:ext cx="64" cy="21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lumMod val="50000"/>
                        </a:schemeClr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263" name="Line 1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838" y="2822"/>
                      <a:ext cx="0" cy="112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1">
                          <a:lumMod val="50000"/>
                        </a:schemeClr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264" name="Line 1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814" y="2910"/>
                      <a:ext cx="0" cy="26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1">
                          <a:lumMod val="50000"/>
                        </a:schemeClr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265" name="Line 1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796" y="2918"/>
                      <a:ext cx="0" cy="18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1">
                          <a:lumMod val="50000"/>
                        </a:schemeClr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266" name="Line 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80" y="2948"/>
                      <a:ext cx="0" cy="108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1">
                          <a:lumMod val="50000"/>
                        </a:schemeClr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</p:grpSp>
            </p:grpSp>
            <p:sp>
              <p:nvSpPr>
                <p:cNvPr id="259" name="TextBox 6"/>
                <p:cNvSpPr txBox="1"/>
                <p:nvPr/>
              </p:nvSpPr>
              <p:spPr>
                <a:xfrm>
                  <a:off x="6472298" y="2230120"/>
                  <a:ext cx="235840" cy="22609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b="1" dirty="0" smtClean="0">
                      <a:solidFill>
                        <a:schemeClr val="accent1">
                          <a:lumMod val="50000"/>
                        </a:schemeClr>
                      </a:solidFill>
                    </a:rPr>
                    <a:t>B</a:t>
                  </a:r>
                  <a:endParaRPr lang="en-GB" b="1" dirty="0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281" name="그룹 7"/>
              <p:cNvGrpSpPr/>
              <p:nvPr/>
            </p:nvGrpSpPr>
            <p:grpSpPr>
              <a:xfrm>
                <a:off x="7312256" y="1190887"/>
                <a:ext cx="2710422" cy="2569707"/>
                <a:chOff x="4592172" y="1659343"/>
                <a:chExt cx="2710422" cy="2569707"/>
              </a:xfrm>
              <a:solidFill>
                <a:srgbClr val="0070C0">
                  <a:alpha val="47000"/>
                </a:srgbClr>
              </a:solidFill>
            </p:grpSpPr>
            <p:sp>
              <p:nvSpPr>
                <p:cNvPr id="283" name="Oval 26"/>
                <p:cNvSpPr/>
                <p:nvPr/>
              </p:nvSpPr>
              <p:spPr bwMode="auto">
                <a:xfrm>
                  <a:off x="4592172" y="1659343"/>
                  <a:ext cx="2710422" cy="2569707"/>
                </a:xfrm>
                <a:prstGeom prst="ellipse">
                  <a:avLst/>
                </a:prstGeom>
                <a:grpFill/>
                <a:ln w="9525" cap="flat" cmpd="sng" algn="ctr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grpSp>
              <p:nvGrpSpPr>
                <p:cNvPr id="286" name="Group 14"/>
                <p:cNvGrpSpPr>
                  <a:grpSpLocks/>
                </p:cNvGrpSpPr>
                <p:nvPr/>
              </p:nvGrpSpPr>
              <p:grpSpPr bwMode="auto">
                <a:xfrm>
                  <a:off x="5943393" y="2893977"/>
                  <a:ext cx="4838" cy="6099"/>
                  <a:chOff x="4796" y="2910"/>
                  <a:chExt cx="18" cy="26"/>
                </a:xfrm>
                <a:grpFill/>
              </p:grpSpPr>
              <p:sp>
                <p:nvSpPr>
                  <p:cNvPr id="289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4"/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290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4"/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</p:grpSp>
      </p:grpSp>
      <p:sp>
        <p:nvSpPr>
          <p:cNvPr id="333" name="Content Placeholder 2"/>
          <p:cNvSpPr txBox="1">
            <a:spLocks/>
          </p:cNvSpPr>
          <p:nvPr/>
        </p:nvSpPr>
        <p:spPr bwMode="auto">
          <a:xfrm>
            <a:off x="394047" y="5682339"/>
            <a:ext cx="8394965" cy="588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eaLnBrk="0" hangingPunct="0">
              <a:spcBef>
                <a:spcPct val="20000"/>
              </a:spcBef>
              <a:buBlip>
                <a:blip r:embed="rId2"/>
              </a:buBlip>
              <a:defRPr sz="1200" b="1">
                <a:latin typeface="+mn-lt"/>
                <a:cs typeface="+mn-cs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6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9pPr>
          </a:lstStyle>
          <a:p>
            <a:r>
              <a:rPr lang="en-GB" dirty="0" smtClean="0"/>
              <a:t>Question:</a:t>
            </a:r>
            <a:endParaRPr lang="en-GB" dirty="0"/>
          </a:p>
          <a:p>
            <a:pPr lvl="1"/>
            <a:r>
              <a:rPr lang="en-GB" sz="1200" dirty="0"/>
              <a:t>Considering R may or may not cause interference at </a:t>
            </a:r>
            <a:r>
              <a:rPr lang="en-GB" sz="1200" dirty="0" smtClean="0"/>
              <a:t>Xs but not at B or Os, </a:t>
            </a:r>
            <a:r>
              <a:rPr lang="en-GB" sz="1200" dirty="0"/>
              <a:t>should R be allowed to transmit or not</a:t>
            </a:r>
            <a:r>
              <a:rPr lang="en-GB" sz="1200" dirty="0" smtClean="0"/>
              <a:t>?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9849157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ko-KR" dirty="0" smtClean="0"/>
              <a:t>Transmission Override</a:t>
            </a:r>
            <a:endParaRPr lang="en-GB" dirty="0"/>
          </a:p>
        </p:txBody>
      </p:sp>
      <p:sp>
        <p:nvSpPr>
          <p:cNvPr id="102" name="Content Placeholder 2"/>
          <p:cNvSpPr>
            <a:spLocks noGrp="1"/>
          </p:cNvSpPr>
          <p:nvPr>
            <p:ph idx="1"/>
          </p:nvPr>
        </p:nvSpPr>
        <p:spPr>
          <a:xfrm>
            <a:off x="485776" y="3805268"/>
            <a:ext cx="4168238" cy="1758633"/>
          </a:xfrm>
        </p:spPr>
        <p:txBody>
          <a:bodyPr>
            <a:normAutofit/>
          </a:bodyPr>
          <a:lstStyle/>
          <a:p>
            <a:r>
              <a:rPr lang="en-GB" sz="1200" dirty="0" smtClean="0"/>
              <a:t>R will send a pre-emptive request to G.</a:t>
            </a:r>
          </a:p>
          <a:p>
            <a:r>
              <a:rPr lang="en-GB" sz="1200" b="1" dirty="0" smtClean="0"/>
              <a:t>Problem –</a:t>
            </a:r>
            <a:r>
              <a:rPr lang="en-GB" sz="1200" dirty="0" smtClean="0"/>
              <a:t> not possible if R and G are out of range of each other</a:t>
            </a:r>
          </a:p>
          <a:p>
            <a:r>
              <a:rPr lang="en-GB" sz="1200" b="1" dirty="0" smtClean="0"/>
              <a:t>Result</a:t>
            </a:r>
            <a:r>
              <a:rPr lang="en-GB" sz="1200" dirty="0" smtClean="0"/>
              <a:t> – G will determine priority and may either revoke another transmitter (B) or itself, or deny if needed.</a:t>
            </a:r>
          </a:p>
          <a:p>
            <a:r>
              <a:rPr lang="en-GB" sz="1200" b="1" dirty="0" smtClean="0"/>
              <a:t>Advantage</a:t>
            </a:r>
            <a:r>
              <a:rPr lang="en-GB" sz="1200" dirty="0" smtClean="0"/>
              <a:t> – Deterministic. Central coordination.</a:t>
            </a:r>
          </a:p>
          <a:p>
            <a:r>
              <a:rPr lang="en-GB" sz="1200" b="1" dirty="0" smtClean="0"/>
              <a:t>Disadvantage</a:t>
            </a:r>
            <a:r>
              <a:rPr lang="en-GB" sz="1200" dirty="0" smtClean="0"/>
              <a:t> – P may be revoked if P has least priority transmission even though it is not in range of R.</a:t>
            </a:r>
            <a:endParaRPr lang="en-GB" sz="1200" dirty="0"/>
          </a:p>
        </p:txBody>
      </p:sp>
      <p:sp>
        <p:nvSpPr>
          <p:cNvPr id="86" name="TextBox 85"/>
          <p:cNvSpPr txBox="1"/>
          <p:nvPr/>
        </p:nvSpPr>
        <p:spPr>
          <a:xfrm>
            <a:off x="1365709" y="3524944"/>
            <a:ext cx="16601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Single Arbitrator (G)</a:t>
            </a:r>
            <a:endParaRPr lang="ko-KR" altLang="en-US" b="1" dirty="0"/>
          </a:p>
        </p:txBody>
      </p:sp>
      <p:sp>
        <p:nvSpPr>
          <p:cNvPr id="88" name="Content Placeholder 2"/>
          <p:cNvSpPr txBox="1">
            <a:spLocks/>
          </p:cNvSpPr>
          <p:nvPr/>
        </p:nvSpPr>
        <p:spPr bwMode="auto">
          <a:xfrm>
            <a:off x="4584466" y="3798063"/>
            <a:ext cx="4110960" cy="1758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200" b="1" dirty="0" smtClean="0"/>
              <a:t>Problem – </a:t>
            </a:r>
            <a:r>
              <a:rPr lang="en-GB" sz="1200" dirty="0" smtClean="0"/>
              <a:t>Whom should R request? B or G?</a:t>
            </a:r>
          </a:p>
          <a:p>
            <a:r>
              <a:rPr lang="en-GB" sz="1200" b="1" dirty="0" smtClean="0"/>
              <a:t>Result</a:t>
            </a:r>
            <a:r>
              <a:rPr lang="en-GB" sz="1200" dirty="0" smtClean="0"/>
              <a:t> </a:t>
            </a:r>
            <a:r>
              <a:rPr lang="en-GB" sz="1200" dirty="0"/>
              <a:t>– </a:t>
            </a:r>
            <a:r>
              <a:rPr lang="en-GB" sz="1200" dirty="0" smtClean="0"/>
              <a:t>Non-deterministic. </a:t>
            </a:r>
            <a:endParaRPr lang="en-GB" sz="1200" dirty="0"/>
          </a:p>
          <a:p>
            <a:r>
              <a:rPr lang="en-GB" sz="1200" b="1" dirty="0"/>
              <a:t>Advantage</a:t>
            </a:r>
            <a:r>
              <a:rPr lang="en-GB" sz="1200" dirty="0"/>
              <a:t> – </a:t>
            </a:r>
            <a:r>
              <a:rPr lang="en-GB" sz="1200" dirty="0" smtClean="0"/>
              <a:t>P as not in range of R will never be revoked.</a:t>
            </a:r>
            <a:endParaRPr lang="en-GB" sz="1200" dirty="0"/>
          </a:p>
          <a:p>
            <a:r>
              <a:rPr lang="en-GB" sz="1200" b="1" dirty="0"/>
              <a:t>Disadvantage</a:t>
            </a:r>
            <a:r>
              <a:rPr lang="en-GB" sz="1200" dirty="0"/>
              <a:t> – </a:t>
            </a:r>
            <a:r>
              <a:rPr lang="en-GB" sz="1200" dirty="0" smtClean="0"/>
              <a:t>Non-deterministic user experience.</a:t>
            </a:r>
            <a:endParaRPr lang="en-GB" sz="1200" dirty="0"/>
          </a:p>
        </p:txBody>
      </p:sp>
      <p:sp>
        <p:nvSpPr>
          <p:cNvPr id="277" name="TextBox 276"/>
          <p:cNvSpPr txBox="1"/>
          <p:nvPr/>
        </p:nvSpPr>
        <p:spPr>
          <a:xfrm>
            <a:off x="5986235" y="3514058"/>
            <a:ext cx="12795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Self-arbitration</a:t>
            </a:r>
            <a:endParaRPr lang="ko-KR" altLang="en-US" b="1" dirty="0"/>
          </a:p>
        </p:txBody>
      </p:sp>
      <p:sp>
        <p:nvSpPr>
          <p:cNvPr id="278" name="TextBox 277"/>
          <p:cNvSpPr txBox="1"/>
          <p:nvPr/>
        </p:nvSpPr>
        <p:spPr>
          <a:xfrm>
            <a:off x="6427567" y="2634244"/>
            <a:ext cx="170406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 smtClean="0"/>
              <a:t>*Maximum simultaneous transmissions allowed - 3</a:t>
            </a:r>
            <a:endParaRPr lang="ko-KR" altLang="en-US" sz="800" dirty="0"/>
          </a:p>
        </p:txBody>
      </p:sp>
      <p:sp>
        <p:nvSpPr>
          <p:cNvPr id="333" name="Content Placeholder 2"/>
          <p:cNvSpPr txBox="1">
            <a:spLocks/>
          </p:cNvSpPr>
          <p:nvPr/>
        </p:nvSpPr>
        <p:spPr bwMode="auto">
          <a:xfrm>
            <a:off x="394047" y="5682339"/>
            <a:ext cx="8394965" cy="117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eaLnBrk="0" hangingPunct="0">
              <a:spcBef>
                <a:spcPct val="20000"/>
              </a:spcBef>
              <a:buBlip>
                <a:blip r:embed="rId2"/>
              </a:buBlip>
              <a:defRPr sz="1200" b="1">
                <a:latin typeface="+mn-lt"/>
                <a:cs typeface="+mn-cs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6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9pPr>
          </a:lstStyle>
          <a:p>
            <a:r>
              <a:rPr lang="en-GB" dirty="0" smtClean="0"/>
              <a:t>Question:</a:t>
            </a:r>
            <a:endParaRPr lang="en-GB" dirty="0"/>
          </a:p>
          <a:p>
            <a:pPr lvl="1"/>
            <a:r>
              <a:rPr lang="en-US" sz="1200" dirty="0"/>
              <a:t>Should the </a:t>
            </a:r>
            <a:r>
              <a:rPr lang="en-US" sz="1200" dirty="0" smtClean="0"/>
              <a:t>behavior </a:t>
            </a:r>
            <a:r>
              <a:rPr lang="en-US" sz="1200" dirty="0"/>
              <a:t>be deterministic – every time R </a:t>
            </a:r>
            <a:r>
              <a:rPr lang="en-US" sz="1200" dirty="0" smtClean="0"/>
              <a:t>tries to override the transmission, </a:t>
            </a:r>
            <a:r>
              <a:rPr lang="en-US" sz="1200" dirty="0"/>
              <a:t>while the topology is same, should get the same response</a:t>
            </a:r>
            <a:r>
              <a:rPr lang="en-US" sz="1200" dirty="0" smtClean="0"/>
              <a:t>?</a:t>
            </a:r>
          </a:p>
          <a:p>
            <a:pPr lvl="1"/>
            <a:endParaRPr lang="en-US" sz="1200" dirty="0"/>
          </a:p>
        </p:txBody>
      </p:sp>
      <p:grpSp>
        <p:nvGrpSpPr>
          <p:cNvPr id="660" name="Group 659"/>
          <p:cNvGrpSpPr/>
          <p:nvPr/>
        </p:nvGrpSpPr>
        <p:grpSpPr>
          <a:xfrm>
            <a:off x="2639674" y="427698"/>
            <a:ext cx="3815508" cy="2880000"/>
            <a:chOff x="2639674" y="427698"/>
            <a:chExt cx="3815508" cy="2880000"/>
          </a:xfrm>
        </p:grpSpPr>
        <p:grpSp>
          <p:nvGrpSpPr>
            <p:cNvPr id="661" name="Group 660"/>
            <p:cNvGrpSpPr/>
            <p:nvPr/>
          </p:nvGrpSpPr>
          <p:grpSpPr>
            <a:xfrm>
              <a:off x="3887638" y="2622577"/>
              <a:ext cx="261740" cy="369166"/>
              <a:chOff x="3771227" y="2332566"/>
              <a:chExt cx="304349" cy="428494"/>
            </a:xfrm>
          </p:grpSpPr>
          <p:grpSp>
            <p:nvGrpSpPr>
              <p:cNvPr id="835" name="Group 15"/>
              <p:cNvGrpSpPr/>
              <p:nvPr/>
            </p:nvGrpSpPr>
            <p:grpSpPr>
              <a:xfrm>
                <a:off x="3771227" y="2485615"/>
                <a:ext cx="99008" cy="275445"/>
                <a:chOff x="7750969" y="4829176"/>
                <a:chExt cx="54942" cy="154780"/>
              </a:xfrm>
              <a:solidFill>
                <a:schemeClr val="tx1">
                  <a:lumMod val="50000"/>
                  <a:lumOff val="50000"/>
                  <a:alpha val="32000"/>
                </a:schemeClr>
              </a:solidFill>
            </p:grpSpPr>
            <p:sp>
              <p:nvSpPr>
                <p:cNvPr id="837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accent6"/>
                </a:solidFill>
                <a:ln w="6350" cap="rnd" cmpd="sng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838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839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40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41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42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43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836" name="TextBox 17"/>
              <p:cNvSpPr txBox="1"/>
              <p:nvPr/>
            </p:nvSpPr>
            <p:spPr>
              <a:xfrm>
                <a:off x="3791524" y="2332566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FFC000"/>
                    </a:solidFill>
                  </a:rPr>
                  <a:t>O</a:t>
                </a:r>
                <a:endParaRPr lang="en-GB" b="1" dirty="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662" name="Group 661"/>
            <p:cNvGrpSpPr/>
            <p:nvPr/>
          </p:nvGrpSpPr>
          <p:grpSpPr>
            <a:xfrm>
              <a:off x="3818689" y="2195748"/>
              <a:ext cx="261740" cy="369166"/>
              <a:chOff x="3771227" y="2332566"/>
              <a:chExt cx="304349" cy="428494"/>
            </a:xfrm>
          </p:grpSpPr>
          <p:grpSp>
            <p:nvGrpSpPr>
              <p:cNvPr id="826" name="Group 15"/>
              <p:cNvGrpSpPr/>
              <p:nvPr/>
            </p:nvGrpSpPr>
            <p:grpSpPr>
              <a:xfrm>
                <a:off x="3771227" y="2485615"/>
                <a:ext cx="99008" cy="275445"/>
                <a:chOff x="7750969" y="4829176"/>
                <a:chExt cx="54942" cy="154780"/>
              </a:xfrm>
              <a:solidFill>
                <a:schemeClr val="tx1">
                  <a:lumMod val="50000"/>
                  <a:lumOff val="50000"/>
                  <a:alpha val="32000"/>
                </a:schemeClr>
              </a:solidFill>
            </p:grpSpPr>
            <p:sp>
              <p:nvSpPr>
                <p:cNvPr id="828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accent6"/>
                </a:solidFill>
                <a:ln w="6350" cap="rnd" cmpd="sng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829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830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31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32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33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34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827" name="TextBox 17"/>
              <p:cNvSpPr txBox="1"/>
              <p:nvPr/>
            </p:nvSpPr>
            <p:spPr>
              <a:xfrm>
                <a:off x="3791524" y="2332566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FFC000"/>
                    </a:solidFill>
                  </a:rPr>
                  <a:t>O</a:t>
                </a:r>
                <a:endParaRPr lang="en-GB" b="1" dirty="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663" name="Group 50"/>
            <p:cNvGrpSpPr/>
            <p:nvPr/>
          </p:nvGrpSpPr>
          <p:grpSpPr>
            <a:xfrm>
              <a:off x="4356840" y="1542264"/>
              <a:ext cx="231878" cy="266527"/>
              <a:chOff x="6026615" y="3851835"/>
              <a:chExt cx="269626" cy="309360"/>
            </a:xfrm>
          </p:grpSpPr>
          <p:grpSp>
            <p:nvGrpSpPr>
              <p:cNvPr id="817" name="Group 14"/>
              <p:cNvGrpSpPr/>
              <p:nvPr/>
            </p:nvGrpSpPr>
            <p:grpSpPr>
              <a:xfrm>
                <a:off x="6041466" y="3959963"/>
                <a:ext cx="65906" cy="201232"/>
                <a:chOff x="7750969" y="4829176"/>
                <a:chExt cx="54942" cy="154780"/>
              </a:xfrm>
              <a:solidFill>
                <a:srgbClr val="0000FF"/>
              </a:solidFill>
            </p:grpSpPr>
            <p:sp>
              <p:nvSpPr>
                <p:cNvPr id="819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tx1"/>
                </a:solidFill>
                <a:ln w="635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grpSp>
              <p:nvGrpSpPr>
                <p:cNvPr id="820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821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 w="6350">
                    <a:solidFill>
                      <a:schemeClr val="accent1">
                        <a:lumMod val="50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22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23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24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25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818" name="TextBox 6"/>
              <p:cNvSpPr txBox="1"/>
              <p:nvPr/>
            </p:nvSpPr>
            <p:spPr>
              <a:xfrm>
                <a:off x="6026615" y="3851835"/>
                <a:ext cx="26962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/>
                  <a:t>X</a:t>
                </a:r>
              </a:p>
            </p:txBody>
          </p:sp>
        </p:grpSp>
        <p:grpSp>
          <p:nvGrpSpPr>
            <p:cNvPr id="664" name="Group 50"/>
            <p:cNvGrpSpPr/>
            <p:nvPr/>
          </p:nvGrpSpPr>
          <p:grpSpPr>
            <a:xfrm>
              <a:off x="4204251" y="1897181"/>
              <a:ext cx="231878" cy="266527"/>
              <a:chOff x="6026615" y="3851835"/>
              <a:chExt cx="269626" cy="309360"/>
            </a:xfrm>
          </p:grpSpPr>
          <p:grpSp>
            <p:nvGrpSpPr>
              <p:cNvPr id="808" name="Group 14"/>
              <p:cNvGrpSpPr/>
              <p:nvPr/>
            </p:nvGrpSpPr>
            <p:grpSpPr>
              <a:xfrm>
                <a:off x="6041466" y="3959963"/>
                <a:ext cx="65906" cy="201232"/>
                <a:chOff x="7750969" y="4829176"/>
                <a:chExt cx="54942" cy="154780"/>
              </a:xfrm>
              <a:solidFill>
                <a:srgbClr val="0000FF"/>
              </a:solidFill>
            </p:grpSpPr>
            <p:sp>
              <p:nvSpPr>
                <p:cNvPr id="810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tx1"/>
                </a:solidFill>
                <a:ln w="635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grpSp>
              <p:nvGrpSpPr>
                <p:cNvPr id="811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812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 w="6350">
                    <a:solidFill>
                      <a:schemeClr val="accent1">
                        <a:lumMod val="50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1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14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15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16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809" name="TextBox 6"/>
              <p:cNvSpPr txBox="1"/>
              <p:nvPr/>
            </p:nvSpPr>
            <p:spPr>
              <a:xfrm>
                <a:off x="6026615" y="3851835"/>
                <a:ext cx="26962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/>
                  <a:t>X</a:t>
                </a:r>
              </a:p>
            </p:txBody>
          </p:sp>
        </p:grpSp>
        <p:grpSp>
          <p:nvGrpSpPr>
            <p:cNvPr id="665" name="Group 50"/>
            <p:cNvGrpSpPr/>
            <p:nvPr/>
          </p:nvGrpSpPr>
          <p:grpSpPr>
            <a:xfrm>
              <a:off x="4320162" y="2405101"/>
              <a:ext cx="231878" cy="266527"/>
              <a:chOff x="6026615" y="3851835"/>
              <a:chExt cx="269626" cy="309360"/>
            </a:xfrm>
          </p:grpSpPr>
          <p:grpSp>
            <p:nvGrpSpPr>
              <p:cNvPr id="799" name="Group 14"/>
              <p:cNvGrpSpPr/>
              <p:nvPr/>
            </p:nvGrpSpPr>
            <p:grpSpPr>
              <a:xfrm>
                <a:off x="6041466" y="3959963"/>
                <a:ext cx="65906" cy="201232"/>
                <a:chOff x="7750969" y="4829176"/>
                <a:chExt cx="54942" cy="154780"/>
              </a:xfrm>
              <a:solidFill>
                <a:srgbClr val="0000FF"/>
              </a:solidFill>
            </p:grpSpPr>
            <p:sp>
              <p:nvSpPr>
                <p:cNvPr id="801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tx1"/>
                </a:solidFill>
                <a:ln w="635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grpSp>
              <p:nvGrpSpPr>
                <p:cNvPr id="802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803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 w="6350">
                    <a:solidFill>
                      <a:schemeClr val="accent1">
                        <a:lumMod val="50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04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05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06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07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800" name="TextBox 6"/>
              <p:cNvSpPr txBox="1"/>
              <p:nvPr/>
            </p:nvSpPr>
            <p:spPr>
              <a:xfrm>
                <a:off x="6026615" y="3851835"/>
                <a:ext cx="26962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/>
                  <a:t>X</a:t>
                </a:r>
              </a:p>
            </p:txBody>
          </p:sp>
        </p:grpSp>
        <p:grpSp>
          <p:nvGrpSpPr>
            <p:cNvPr id="666" name="Group 50"/>
            <p:cNvGrpSpPr/>
            <p:nvPr/>
          </p:nvGrpSpPr>
          <p:grpSpPr>
            <a:xfrm>
              <a:off x="4565915" y="2361990"/>
              <a:ext cx="231878" cy="266527"/>
              <a:chOff x="6026615" y="3851835"/>
              <a:chExt cx="269626" cy="309360"/>
            </a:xfrm>
          </p:grpSpPr>
          <p:grpSp>
            <p:nvGrpSpPr>
              <p:cNvPr id="790" name="Group 14"/>
              <p:cNvGrpSpPr/>
              <p:nvPr/>
            </p:nvGrpSpPr>
            <p:grpSpPr>
              <a:xfrm>
                <a:off x="6041466" y="3959963"/>
                <a:ext cx="65906" cy="201232"/>
                <a:chOff x="7750969" y="4829176"/>
                <a:chExt cx="54942" cy="154780"/>
              </a:xfrm>
              <a:solidFill>
                <a:srgbClr val="0000FF"/>
              </a:solidFill>
            </p:grpSpPr>
            <p:sp>
              <p:nvSpPr>
                <p:cNvPr id="792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tx1"/>
                </a:solidFill>
                <a:ln w="635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grpSp>
              <p:nvGrpSpPr>
                <p:cNvPr id="793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794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 w="6350">
                    <a:solidFill>
                      <a:schemeClr val="accent1">
                        <a:lumMod val="50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95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96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97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98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791" name="TextBox 6"/>
              <p:cNvSpPr txBox="1"/>
              <p:nvPr/>
            </p:nvSpPr>
            <p:spPr>
              <a:xfrm>
                <a:off x="6026615" y="3851835"/>
                <a:ext cx="26962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/>
                  <a:t>X</a:t>
                </a:r>
              </a:p>
            </p:txBody>
          </p:sp>
        </p:grpSp>
        <p:grpSp>
          <p:nvGrpSpPr>
            <p:cNvPr id="667" name="Group 25"/>
            <p:cNvGrpSpPr/>
            <p:nvPr/>
          </p:nvGrpSpPr>
          <p:grpSpPr>
            <a:xfrm>
              <a:off x="2639674" y="1151378"/>
              <a:ext cx="2211715" cy="2087193"/>
              <a:chOff x="510208" y="1949395"/>
              <a:chExt cx="2846567" cy="2695492"/>
            </a:xfrm>
          </p:grpSpPr>
          <p:sp>
            <p:nvSpPr>
              <p:cNvPr id="780" name="Oval 4"/>
              <p:cNvSpPr/>
              <p:nvPr/>
            </p:nvSpPr>
            <p:spPr bwMode="auto">
              <a:xfrm>
                <a:off x="510208" y="1949395"/>
                <a:ext cx="2846567" cy="2695492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47059"/>
                </a:schemeClr>
              </a:solidFill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781" name="Group 23"/>
              <p:cNvGrpSpPr/>
              <p:nvPr/>
            </p:nvGrpSpPr>
            <p:grpSpPr>
              <a:xfrm>
                <a:off x="1860709" y="3124836"/>
                <a:ext cx="103981" cy="288924"/>
                <a:chOff x="7750969" y="4829176"/>
                <a:chExt cx="54942" cy="154780"/>
              </a:xfrm>
              <a:solidFill>
                <a:srgbClr val="FF0000"/>
              </a:solidFill>
            </p:grpSpPr>
            <p:sp>
              <p:nvSpPr>
                <p:cNvPr id="783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grpFill/>
                <a:ln w="6350" cap="rnd" cmpd="sng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grpSp>
              <p:nvGrpSpPr>
                <p:cNvPr id="784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785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86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87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88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89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782" name="TextBox 28"/>
              <p:cNvSpPr txBox="1"/>
              <p:nvPr/>
            </p:nvSpPr>
            <p:spPr>
              <a:xfrm>
                <a:off x="1884220" y="2983344"/>
                <a:ext cx="27764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C00000"/>
                    </a:solidFill>
                  </a:rPr>
                  <a:t>R</a:t>
                </a:r>
                <a:endParaRPr lang="en-GB" b="1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668" name="Group 667"/>
            <p:cNvGrpSpPr/>
            <p:nvPr/>
          </p:nvGrpSpPr>
          <p:grpSpPr>
            <a:xfrm>
              <a:off x="3256871" y="1940002"/>
              <a:ext cx="261740" cy="369166"/>
              <a:chOff x="3771227" y="2332566"/>
              <a:chExt cx="304349" cy="428494"/>
            </a:xfrm>
          </p:grpSpPr>
          <p:grpSp>
            <p:nvGrpSpPr>
              <p:cNvPr id="771" name="Group 15"/>
              <p:cNvGrpSpPr/>
              <p:nvPr/>
            </p:nvGrpSpPr>
            <p:grpSpPr>
              <a:xfrm>
                <a:off x="3771227" y="2485615"/>
                <a:ext cx="99008" cy="275445"/>
                <a:chOff x="7750969" y="4829176"/>
                <a:chExt cx="54942" cy="154780"/>
              </a:xfrm>
              <a:solidFill>
                <a:schemeClr val="tx1">
                  <a:lumMod val="50000"/>
                  <a:lumOff val="50000"/>
                  <a:alpha val="32000"/>
                </a:schemeClr>
              </a:solidFill>
            </p:grpSpPr>
            <p:sp>
              <p:nvSpPr>
                <p:cNvPr id="773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accent6"/>
                </a:solidFill>
                <a:ln w="6350" cap="rnd" cmpd="sng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774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775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76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77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78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79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772" name="TextBox 17"/>
              <p:cNvSpPr txBox="1"/>
              <p:nvPr/>
            </p:nvSpPr>
            <p:spPr>
              <a:xfrm>
                <a:off x="3791524" y="2332566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FFC000"/>
                    </a:solidFill>
                  </a:rPr>
                  <a:t>O</a:t>
                </a:r>
                <a:endParaRPr lang="en-GB" b="1" dirty="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669" name="Freeform 47"/>
            <p:cNvSpPr/>
            <p:nvPr/>
          </p:nvSpPr>
          <p:spPr bwMode="auto">
            <a:xfrm rot="20294745" flipV="1">
              <a:off x="4207399" y="2214007"/>
              <a:ext cx="287896" cy="76407"/>
            </a:xfrm>
            <a:custGeom>
              <a:avLst/>
              <a:gdLst>
                <a:gd name="connsiteX0" fmla="*/ 397164 w 397164"/>
                <a:gd name="connsiteY0" fmla="*/ 0 h 83127"/>
                <a:gd name="connsiteX1" fmla="*/ 203200 w 397164"/>
                <a:gd name="connsiteY1" fmla="*/ 73891 h 83127"/>
                <a:gd name="connsiteX2" fmla="*/ 230909 w 397164"/>
                <a:gd name="connsiteY2" fmla="*/ 0 h 83127"/>
                <a:gd name="connsiteX3" fmla="*/ 0 w 397164"/>
                <a:gd name="connsiteY3" fmla="*/ 83127 h 83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164" h="83127">
                  <a:moveTo>
                    <a:pt x="397164" y="0"/>
                  </a:moveTo>
                  <a:lnTo>
                    <a:pt x="203200" y="73891"/>
                  </a:lnTo>
                  <a:lnTo>
                    <a:pt x="230909" y="0"/>
                  </a:lnTo>
                  <a:lnTo>
                    <a:pt x="0" y="83127"/>
                  </a:lnTo>
                </a:path>
              </a:pathLst>
            </a:cu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70" name="Freeform 36"/>
            <p:cNvSpPr/>
            <p:nvPr/>
          </p:nvSpPr>
          <p:spPr bwMode="auto">
            <a:xfrm>
              <a:off x="4964891" y="2194036"/>
              <a:ext cx="341561" cy="71617"/>
            </a:xfrm>
            <a:custGeom>
              <a:avLst/>
              <a:gdLst>
                <a:gd name="connsiteX0" fmla="*/ 397164 w 397164"/>
                <a:gd name="connsiteY0" fmla="*/ 0 h 83127"/>
                <a:gd name="connsiteX1" fmla="*/ 203200 w 397164"/>
                <a:gd name="connsiteY1" fmla="*/ 73891 h 83127"/>
                <a:gd name="connsiteX2" fmla="*/ 230909 w 397164"/>
                <a:gd name="connsiteY2" fmla="*/ 0 h 83127"/>
                <a:gd name="connsiteX3" fmla="*/ 0 w 397164"/>
                <a:gd name="connsiteY3" fmla="*/ 83127 h 83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164" h="83127">
                  <a:moveTo>
                    <a:pt x="397164" y="0"/>
                  </a:moveTo>
                  <a:lnTo>
                    <a:pt x="203200" y="73891"/>
                  </a:lnTo>
                  <a:lnTo>
                    <a:pt x="230909" y="0"/>
                  </a:lnTo>
                  <a:lnTo>
                    <a:pt x="0" y="83127"/>
                  </a:lnTo>
                </a:path>
              </a:pathLst>
            </a:cu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671" name="그룹 8"/>
            <p:cNvGrpSpPr/>
            <p:nvPr/>
          </p:nvGrpSpPr>
          <p:grpSpPr>
            <a:xfrm>
              <a:off x="4124219" y="1030790"/>
              <a:ext cx="2330963" cy="2213911"/>
              <a:chOff x="4516600" y="1653830"/>
              <a:chExt cx="2710422" cy="2569707"/>
            </a:xfrm>
          </p:grpSpPr>
          <p:grpSp>
            <p:nvGrpSpPr>
              <p:cNvPr id="760" name="그룹 7"/>
              <p:cNvGrpSpPr/>
              <p:nvPr/>
            </p:nvGrpSpPr>
            <p:grpSpPr>
              <a:xfrm>
                <a:off x="4516600" y="1653830"/>
                <a:ext cx="2710422" cy="2569707"/>
                <a:chOff x="4592172" y="1659343"/>
                <a:chExt cx="2710422" cy="2569707"/>
              </a:xfrm>
              <a:solidFill>
                <a:schemeClr val="accent4">
                  <a:alpha val="31000"/>
                </a:schemeClr>
              </a:solidFill>
            </p:grpSpPr>
            <p:sp>
              <p:nvSpPr>
                <p:cNvPr id="762" name="Oval 26"/>
                <p:cNvSpPr/>
                <p:nvPr/>
              </p:nvSpPr>
              <p:spPr bwMode="auto">
                <a:xfrm>
                  <a:off x="4592172" y="1659343"/>
                  <a:ext cx="2710422" cy="2569707"/>
                </a:xfrm>
                <a:prstGeom prst="ellipse">
                  <a:avLst/>
                </a:prstGeom>
                <a:grpFill/>
                <a:ln w="9525" cap="flat" cmpd="sng" algn="ctr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grpSp>
              <p:nvGrpSpPr>
                <p:cNvPr id="763" name="그룹 6"/>
                <p:cNvGrpSpPr/>
                <p:nvPr/>
              </p:nvGrpSpPr>
              <p:grpSpPr>
                <a:xfrm>
                  <a:off x="5938994" y="2846350"/>
                  <a:ext cx="99008" cy="275445"/>
                  <a:chOff x="6221539" y="2859592"/>
                  <a:chExt cx="99008" cy="275445"/>
                </a:xfrm>
                <a:grpFill/>
              </p:grpSpPr>
              <p:sp>
                <p:nvSpPr>
                  <p:cNvPr id="764" name="Freeform 5"/>
                  <p:cNvSpPr>
                    <a:spLocks/>
                  </p:cNvSpPr>
                  <p:nvPr/>
                </p:nvSpPr>
                <p:spPr bwMode="auto">
                  <a:xfrm>
                    <a:off x="6238159" y="2859592"/>
                    <a:ext cx="82388" cy="275445"/>
                  </a:xfrm>
                  <a:custGeom>
                    <a:avLst/>
                    <a:gdLst>
                      <a:gd name="T0" fmla="*/ 197866106 w 496"/>
                      <a:gd name="T1" fmla="*/ 0 h 1724"/>
                      <a:gd name="T2" fmla="*/ 314005542 w 496"/>
                      <a:gd name="T3" fmla="*/ 85133764 h 1724"/>
                      <a:gd name="T4" fmla="*/ 317231636 w 496"/>
                      <a:gd name="T5" fmla="*/ 261482322 h 1724"/>
                      <a:gd name="T6" fmla="*/ 373150593 w 496"/>
                      <a:gd name="T7" fmla="*/ 342055323 h 1724"/>
                      <a:gd name="T8" fmla="*/ 492515021 w 496"/>
                      <a:gd name="T9" fmla="*/ 437830918 h 1724"/>
                      <a:gd name="T10" fmla="*/ 516173042 w 496"/>
                      <a:gd name="T11" fmla="*/ 942552356 h 1724"/>
                      <a:gd name="T12" fmla="*/ 433369971 w 496"/>
                      <a:gd name="T13" fmla="*/ 1374302359 h 1724"/>
                      <a:gd name="T14" fmla="*/ 349492573 w 496"/>
                      <a:gd name="T15" fmla="*/ 1704196624 h 1724"/>
                      <a:gd name="T16" fmla="*/ 367773770 w 496"/>
                      <a:gd name="T17" fmla="*/ 2147483647 h 1724"/>
                      <a:gd name="T18" fmla="*/ 350567937 w 496"/>
                      <a:gd name="T19" fmla="*/ 2147483647 h 1724"/>
                      <a:gd name="T20" fmla="*/ 267764802 w 496"/>
                      <a:gd name="T21" fmla="*/ 2147483647 h 1724"/>
                      <a:gd name="T22" fmla="*/ 220448761 w 496"/>
                      <a:gd name="T23" fmla="*/ 2147483647 h 1724"/>
                      <a:gd name="T24" fmla="*/ 190338554 w 496"/>
                      <a:gd name="T25" fmla="*/ 2147483647 h 1724"/>
                      <a:gd name="T26" fmla="*/ 207544387 w 496"/>
                      <a:gd name="T27" fmla="*/ 2147483647 h 1724"/>
                      <a:gd name="T28" fmla="*/ 250558969 w 496"/>
                      <a:gd name="T29" fmla="*/ 2147483647 h 1724"/>
                      <a:gd name="T30" fmla="*/ 231202407 w 496"/>
                      <a:gd name="T31" fmla="*/ 2147483647 h 1724"/>
                      <a:gd name="T32" fmla="*/ 126893050 w 496"/>
                      <a:gd name="T33" fmla="*/ 2147483647 h 1724"/>
                      <a:gd name="T34" fmla="*/ 117214769 w 496"/>
                      <a:gd name="T35" fmla="*/ 2147483647 h 1724"/>
                      <a:gd name="T36" fmla="*/ 126893050 w 496"/>
                      <a:gd name="T37" fmla="*/ 2147483647 h 1724"/>
                      <a:gd name="T38" fmla="*/ 159152982 w 496"/>
                      <a:gd name="T39" fmla="*/ 2147483647 h 1724"/>
                      <a:gd name="T40" fmla="*/ 122591592 w 496"/>
                      <a:gd name="T41" fmla="*/ 2147483647 h 1724"/>
                      <a:gd name="T42" fmla="*/ 86029197 w 496"/>
                      <a:gd name="T43" fmla="*/ 1430552243 h 1724"/>
                      <a:gd name="T44" fmla="*/ 67747983 w 496"/>
                      <a:gd name="T45" fmla="*/ 1293729435 h 1724"/>
                      <a:gd name="T46" fmla="*/ 98933571 w 496"/>
                      <a:gd name="T47" fmla="*/ 1009444109 h 1724"/>
                      <a:gd name="T48" fmla="*/ 75275551 w 496"/>
                      <a:gd name="T49" fmla="*/ 1007923842 h 1724"/>
                      <a:gd name="T50" fmla="*/ 54843608 w 496"/>
                      <a:gd name="T51" fmla="*/ 994241438 h 1724"/>
                      <a:gd name="T52" fmla="*/ 33336309 w 496"/>
                      <a:gd name="T53" fmla="*/ 975998232 h 1724"/>
                      <a:gd name="T54" fmla="*/ 20431935 w 496"/>
                      <a:gd name="T55" fmla="*/ 954714493 h 1724"/>
                      <a:gd name="T56" fmla="*/ 0 w 496"/>
                      <a:gd name="T57" fmla="*/ 919749582 h 1724"/>
                      <a:gd name="T58" fmla="*/ 16130472 w 496"/>
                      <a:gd name="T59" fmla="*/ 776845706 h 1724"/>
                      <a:gd name="T60" fmla="*/ 143022513 w 496"/>
                      <a:gd name="T61" fmla="*/ 448472788 h 1724"/>
                      <a:gd name="T62" fmla="*/ 190338554 w 496"/>
                      <a:gd name="T63" fmla="*/ 354217460 h 1724"/>
                      <a:gd name="T64" fmla="*/ 135494929 w 496"/>
                      <a:gd name="T65" fmla="*/ 293407931 h 1724"/>
                      <a:gd name="T66" fmla="*/ 131194508 w 496"/>
                      <a:gd name="T67" fmla="*/ 276684993 h 1724"/>
                      <a:gd name="T68" fmla="*/ 115064040 w 496"/>
                      <a:gd name="T69" fmla="*/ 249320185 h 1724"/>
                      <a:gd name="T70" fmla="*/ 116139404 w 496"/>
                      <a:gd name="T71" fmla="*/ 176348596 h 1724"/>
                      <a:gd name="T72" fmla="*/ 109687217 w 496"/>
                      <a:gd name="T73" fmla="*/ 92735099 h 1724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496"/>
                      <a:gd name="T112" fmla="*/ 0 h 1724"/>
                      <a:gd name="T113" fmla="*/ 496 w 496"/>
                      <a:gd name="T114" fmla="*/ 1724 h 1724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496" h="1724">
                        <a:moveTo>
                          <a:pt x="123" y="22"/>
                        </a:moveTo>
                        <a:lnTo>
                          <a:pt x="184" y="0"/>
                        </a:lnTo>
                        <a:lnTo>
                          <a:pt x="248" y="12"/>
                        </a:lnTo>
                        <a:lnTo>
                          <a:pt x="292" y="56"/>
                        </a:lnTo>
                        <a:lnTo>
                          <a:pt x="308" y="109"/>
                        </a:lnTo>
                        <a:lnTo>
                          <a:pt x="295" y="172"/>
                        </a:lnTo>
                        <a:lnTo>
                          <a:pt x="316" y="208"/>
                        </a:lnTo>
                        <a:lnTo>
                          <a:pt x="347" y="225"/>
                        </a:lnTo>
                        <a:lnTo>
                          <a:pt x="434" y="262"/>
                        </a:lnTo>
                        <a:lnTo>
                          <a:pt x="458" y="288"/>
                        </a:lnTo>
                        <a:lnTo>
                          <a:pt x="495" y="564"/>
                        </a:lnTo>
                        <a:lnTo>
                          <a:pt x="480" y="620"/>
                        </a:lnTo>
                        <a:lnTo>
                          <a:pt x="388" y="642"/>
                        </a:lnTo>
                        <a:lnTo>
                          <a:pt x="403" y="904"/>
                        </a:lnTo>
                        <a:lnTo>
                          <a:pt x="342" y="928"/>
                        </a:lnTo>
                        <a:lnTo>
                          <a:pt x="325" y="1121"/>
                        </a:lnTo>
                        <a:lnTo>
                          <a:pt x="337" y="1454"/>
                        </a:lnTo>
                        <a:lnTo>
                          <a:pt x="342" y="1638"/>
                        </a:lnTo>
                        <a:lnTo>
                          <a:pt x="326" y="1643"/>
                        </a:lnTo>
                        <a:lnTo>
                          <a:pt x="326" y="1658"/>
                        </a:lnTo>
                        <a:lnTo>
                          <a:pt x="277" y="1691"/>
                        </a:lnTo>
                        <a:lnTo>
                          <a:pt x="249" y="1714"/>
                        </a:lnTo>
                        <a:lnTo>
                          <a:pt x="229" y="1722"/>
                        </a:lnTo>
                        <a:lnTo>
                          <a:pt x="205" y="1723"/>
                        </a:lnTo>
                        <a:lnTo>
                          <a:pt x="182" y="1715"/>
                        </a:lnTo>
                        <a:lnTo>
                          <a:pt x="177" y="1707"/>
                        </a:lnTo>
                        <a:lnTo>
                          <a:pt x="182" y="1695"/>
                        </a:lnTo>
                        <a:lnTo>
                          <a:pt x="193" y="1679"/>
                        </a:lnTo>
                        <a:lnTo>
                          <a:pt x="209" y="1657"/>
                        </a:lnTo>
                        <a:lnTo>
                          <a:pt x="233" y="1636"/>
                        </a:lnTo>
                        <a:lnTo>
                          <a:pt x="215" y="1644"/>
                        </a:lnTo>
                        <a:lnTo>
                          <a:pt x="215" y="1621"/>
                        </a:lnTo>
                        <a:lnTo>
                          <a:pt x="146" y="1653"/>
                        </a:lnTo>
                        <a:lnTo>
                          <a:pt x="118" y="1653"/>
                        </a:lnTo>
                        <a:lnTo>
                          <a:pt x="109" y="1644"/>
                        </a:lnTo>
                        <a:lnTo>
                          <a:pt x="109" y="1633"/>
                        </a:lnTo>
                        <a:lnTo>
                          <a:pt x="112" y="1622"/>
                        </a:lnTo>
                        <a:lnTo>
                          <a:pt x="118" y="1609"/>
                        </a:lnTo>
                        <a:lnTo>
                          <a:pt x="134" y="1592"/>
                        </a:lnTo>
                        <a:lnTo>
                          <a:pt x="148" y="1578"/>
                        </a:lnTo>
                        <a:lnTo>
                          <a:pt x="131" y="1574"/>
                        </a:lnTo>
                        <a:lnTo>
                          <a:pt x="114" y="1413"/>
                        </a:lnTo>
                        <a:lnTo>
                          <a:pt x="108" y="1154"/>
                        </a:lnTo>
                        <a:lnTo>
                          <a:pt x="80" y="941"/>
                        </a:lnTo>
                        <a:lnTo>
                          <a:pt x="72" y="883"/>
                        </a:lnTo>
                        <a:lnTo>
                          <a:pt x="63" y="851"/>
                        </a:lnTo>
                        <a:lnTo>
                          <a:pt x="85" y="721"/>
                        </a:lnTo>
                        <a:lnTo>
                          <a:pt x="92" y="664"/>
                        </a:lnTo>
                        <a:lnTo>
                          <a:pt x="78" y="671"/>
                        </a:lnTo>
                        <a:lnTo>
                          <a:pt x="70" y="663"/>
                        </a:lnTo>
                        <a:lnTo>
                          <a:pt x="63" y="663"/>
                        </a:lnTo>
                        <a:lnTo>
                          <a:pt x="51" y="654"/>
                        </a:lnTo>
                        <a:lnTo>
                          <a:pt x="37" y="655"/>
                        </a:lnTo>
                        <a:lnTo>
                          <a:pt x="31" y="642"/>
                        </a:lnTo>
                        <a:lnTo>
                          <a:pt x="22" y="640"/>
                        </a:lnTo>
                        <a:lnTo>
                          <a:pt x="19" y="628"/>
                        </a:lnTo>
                        <a:lnTo>
                          <a:pt x="7" y="620"/>
                        </a:lnTo>
                        <a:lnTo>
                          <a:pt x="0" y="605"/>
                        </a:lnTo>
                        <a:lnTo>
                          <a:pt x="26" y="548"/>
                        </a:lnTo>
                        <a:lnTo>
                          <a:pt x="15" y="511"/>
                        </a:lnTo>
                        <a:lnTo>
                          <a:pt x="62" y="548"/>
                        </a:lnTo>
                        <a:lnTo>
                          <a:pt x="133" y="295"/>
                        </a:lnTo>
                        <a:lnTo>
                          <a:pt x="188" y="246"/>
                        </a:lnTo>
                        <a:lnTo>
                          <a:pt x="177" y="233"/>
                        </a:lnTo>
                        <a:lnTo>
                          <a:pt x="131" y="225"/>
                        </a:lnTo>
                        <a:lnTo>
                          <a:pt x="126" y="193"/>
                        </a:lnTo>
                        <a:lnTo>
                          <a:pt x="139" y="185"/>
                        </a:lnTo>
                        <a:lnTo>
                          <a:pt x="122" y="182"/>
                        </a:lnTo>
                        <a:lnTo>
                          <a:pt x="124" y="171"/>
                        </a:lnTo>
                        <a:lnTo>
                          <a:pt x="107" y="164"/>
                        </a:lnTo>
                        <a:lnTo>
                          <a:pt x="119" y="123"/>
                        </a:lnTo>
                        <a:lnTo>
                          <a:pt x="108" y="116"/>
                        </a:lnTo>
                        <a:lnTo>
                          <a:pt x="114" y="62"/>
                        </a:lnTo>
                        <a:lnTo>
                          <a:pt x="102" y="61"/>
                        </a:lnTo>
                        <a:lnTo>
                          <a:pt x="123" y="22"/>
                        </a:lnTo>
                      </a:path>
                    </a:pathLst>
                  </a:custGeom>
                  <a:grpFill/>
                  <a:ln w="6350" cap="rnd" cmpd="sng">
                    <a:solidFill>
                      <a:schemeClr val="accent4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GB" dirty="0">
                      <a:solidFill>
                        <a:srgbClr val="FFC000"/>
                      </a:solidFill>
                    </a:endParaRPr>
                  </a:p>
                </p:txBody>
              </p:sp>
              <p:grpSp>
                <p:nvGrpSpPr>
                  <p:cNvPr id="765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6221539" y="2886587"/>
                    <a:ext cx="18813" cy="75535"/>
                    <a:chOff x="4780" y="2822"/>
                    <a:chExt cx="70" cy="322"/>
                  </a:xfrm>
                  <a:grpFill/>
                </p:grpSpPr>
                <p:sp>
                  <p:nvSpPr>
                    <p:cNvPr id="766" name="Rectangle 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86" y="2934"/>
                      <a:ext cx="64" cy="21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4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767" name="Line 1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838" y="2822"/>
                      <a:ext cx="0" cy="112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4"/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768" name="Line 1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814" y="2910"/>
                      <a:ext cx="0" cy="26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4"/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769" name="Line 1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796" y="2918"/>
                      <a:ext cx="0" cy="18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4"/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770" name="Line 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80" y="2948"/>
                      <a:ext cx="0" cy="108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4"/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</p:grpSp>
            </p:grpSp>
          </p:grpSp>
          <p:sp>
            <p:nvSpPr>
              <p:cNvPr id="761" name="TextBox 17"/>
              <p:cNvSpPr txBox="1"/>
              <p:nvPr/>
            </p:nvSpPr>
            <p:spPr>
              <a:xfrm>
                <a:off x="5893999" y="2701694"/>
                <a:ext cx="26962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>
                    <a:solidFill>
                      <a:schemeClr val="accent4"/>
                    </a:solidFill>
                  </a:rPr>
                  <a:t>P</a:t>
                </a:r>
              </a:p>
            </p:txBody>
          </p:sp>
        </p:grpSp>
        <p:grpSp>
          <p:nvGrpSpPr>
            <p:cNvPr id="672" name="Group 671"/>
            <p:cNvGrpSpPr/>
            <p:nvPr/>
          </p:nvGrpSpPr>
          <p:grpSpPr>
            <a:xfrm>
              <a:off x="2797073" y="2100246"/>
              <a:ext cx="261740" cy="369166"/>
              <a:chOff x="3771227" y="2332566"/>
              <a:chExt cx="304349" cy="428494"/>
            </a:xfrm>
          </p:grpSpPr>
          <p:grpSp>
            <p:nvGrpSpPr>
              <p:cNvPr id="751" name="Group 15"/>
              <p:cNvGrpSpPr/>
              <p:nvPr/>
            </p:nvGrpSpPr>
            <p:grpSpPr>
              <a:xfrm>
                <a:off x="3771227" y="2485615"/>
                <a:ext cx="99008" cy="275445"/>
                <a:chOff x="7750969" y="4829176"/>
                <a:chExt cx="54942" cy="154780"/>
              </a:xfrm>
              <a:solidFill>
                <a:schemeClr val="tx1">
                  <a:lumMod val="50000"/>
                  <a:lumOff val="50000"/>
                  <a:alpha val="32000"/>
                </a:schemeClr>
              </a:solidFill>
            </p:grpSpPr>
            <p:sp>
              <p:nvSpPr>
                <p:cNvPr id="753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accent6"/>
                </a:solidFill>
                <a:ln w="6350" cap="rnd" cmpd="sng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754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755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56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57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58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59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752" name="TextBox 17"/>
              <p:cNvSpPr txBox="1"/>
              <p:nvPr/>
            </p:nvSpPr>
            <p:spPr>
              <a:xfrm>
                <a:off x="3791524" y="2332566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FFC000"/>
                    </a:solidFill>
                  </a:rPr>
                  <a:t>O</a:t>
                </a:r>
                <a:endParaRPr lang="en-GB" b="1" dirty="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673" name="Group 672"/>
            <p:cNvGrpSpPr/>
            <p:nvPr/>
          </p:nvGrpSpPr>
          <p:grpSpPr>
            <a:xfrm>
              <a:off x="3126001" y="1500319"/>
              <a:ext cx="261740" cy="369166"/>
              <a:chOff x="3771227" y="2332566"/>
              <a:chExt cx="304349" cy="428494"/>
            </a:xfrm>
          </p:grpSpPr>
          <p:grpSp>
            <p:nvGrpSpPr>
              <p:cNvPr id="742" name="Group 15"/>
              <p:cNvGrpSpPr/>
              <p:nvPr/>
            </p:nvGrpSpPr>
            <p:grpSpPr>
              <a:xfrm>
                <a:off x="3771227" y="2485615"/>
                <a:ext cx="99008" cy="275445"/>
                <a:chOff x="7750969" y="4829176"/>
                <a:chExt cx="54942" cy="154780"/>
              </a:xfrm>
              <a:solidFill>
                <a:schemeClr val="tx1">
                  <a:lumMod val="50000"/>
                  <a:lumOff val="50000"/>
                  <a:alpha val="32000"/>
                </a:schemeClr>
              </a:solidFill>
            </p:grpSpPr>
            <p:sp>
              <p:nvSpPr>
                <p:cNvPr id="744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accent6"/>
                </a:solidFill>
                <a:ln w="6350" cap="rnd" cmpd="sng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745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746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47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48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49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50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743" name="TextBox 17"/>
              <p:cNvSpPr txBox="1"/>
              <p:nvPr/>
            </p:nvSpPr>
            <p:spPr>
              <a:xfrm>
                <a:off x="3791524" y="2332566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FFC000"/>
                    </a:solidFill>
                  </a:rPr>
                  <a:t>O</a:t>
                </a:r>
                <a:endParaRPr lang="en-GB" b="1" dirty="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674" name="Group 673"/>
            <p:cNvGrpSpPr/>
            <p:nvPr/>
          </p:nvGrpSpPr>
          <p:grpSpPr>
            <a:xfrm>
              <a:off x="3047106" y="2516513"/>
              <a:ext cx="261740" cy="369166"/>
              <a:chOff x="3771227" y="2332566"/>
              <a:chExt cx="304349" cy="428494"/>
            </a:xfrm>
          </p:grpSpPr>
          <p:grpSp>
            <p:nvGrpSpPr>
              <p:cNvPr id="733" name="Group 15"/>
              <p:cNvGrpSpPr/>
              <p:nvPr/>
            </p:nvGrpSpPr>
            <p:grpSpPr>
              <a:xfrm>
                <a:off x="3771227" y="2485615"/>
                <a:ext cx="99008" cy="275445"/>
                <a:chOff x="7750969" y="4829176"/>
                <a:chExt cx="54942" cy="154780"/>
              </a:xfrm>
              <a:solidFill>
                <a:schemeClr val="tx1">
                  <a:lumMod val="50000"/>
                  <a:lumOff val="50000"/>
                  <a:alpha val="32000"/>
                </a:schemeClr>
              </a:solidFill>
            </p:grpSpPr>
            <p:sp>
              <p:nvSpPr>
                <p:cNvPr id="735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accent6"/>
                </a:solidFill>
                <a:ln w="6350" cap="rnd" cmpd="sng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736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737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38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39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40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41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734" name="TextBox 17"/>
              <p:cNvSpPr txBox="1"/>
              <p:nvPr/>
            </p:nvSpPr>
            <p:spPr>
              <a:xfrm>
                <a:off x="3791524" y="2332566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FFC000"/>
                    </a:solidFill>
                  </a:rPr>
                  <a:t>O</a:t>
                </a:r>
                <a:endParaRPr lang="en-GB" b="1" dirty="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675" name="Group 674"/>
            <p:cNvGrpSpPr/>
            <p:nvPr/>
          </p:nvGrpSpPr>
          <p:grpSpPr>
            <a:xfrm>
              <a:off x="3514052" y="2622577"/>
              <a:ext cx="261740" cy="369166"/>
              <a:chOff x="3771227" y="2332566"/>
              <a:chExt cx="304349" cy="428494"/>
            </a:xfrm>
          </p:grpSpPr>
          <p:grpSp>
            <p:nvGrpSpPr>
              <p:cNvPr id="724" name="Group 15"/>
              <p:cNvGrpSpPr/>
              <p:nvPr/>
            </p:nvGrpSpPr>
            <p:grpSpPr>
              <a:xfrm>
                <a:off x="3771227" y="2485615"/>
                <a:ext cx="99008" cy="275445"/>
                <a:chOff x="7750969" y="4829176"/>
                <a:chExt cx="54942" cy="154780"/>
              </a:xfrm>
              <a:solidFill>
                <a:schemeClr val="tx1">
                  <a:lumMod val="50000"/>
                  <a:lumOff val="50000"/>
                  <a:alpha val="32000"/>
                </a:schemeClr>
              </a:solidFill>
            </p:grpSpPr>
            <p:sp>
              <p:nvSpPr>
                <p:cNvPr id="726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accent6"/>
                </a:solidFill>
                <a:ln w="6350" cap="rnd" cmpd="sng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727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728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29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30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31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32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725" name="TextBox 17"/>
              <p:cNvSpPr txBox="1"/>
              <p:nvPr/>
            </p:nvSpPr>
            <p:spPr>
              <a:xfrm>
                <a:off x="3791524" y="2332566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FFC000"/>
                    </a:solidFill>
                  </a:rPr>
                  <a:t>O</a:t>
                </a:r>
                <a:endParaRPr lang="en-GB" b="1" dirty="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676" name="Group 675"/>
            <p:cNvGrpSpPr/>
            <p:nvPr/>
          </p:nvGrpSpPr>
          <p:grpSpPr>
            <a:xfrm>
              <a:off x="3385026" y="1304054"/>
              <a:ext cx="261740" cy="369166"/>
              <a:chOff x="3771227" y="2332566"/>
              <a:chExt cx="304349" cy="428494"/>
            </a:xfrm>
          </p:grpSpPr>
          <p:grpSp>
            <p:nvGrpSpPr>
              <p:cNvPr id="715" name="Group 15"/>
              <p:cNvGrpSpPr/>
              <p:nvPr/>
            </p:nvGrpSpPr>
            <p:grpSpPr>
              <a:xfrm>
                <a:off x="3771227" y="2485615"/>
                <a:ext cx="99008" cy="275445"/>
                <a:chOff x="7750969" y="4829176"/>
                <a:chExt cx="54942" cy="154780"/>
              </a:xfrm>
              <a:solidFill>
                <a:schemeClr val="tx1">
                  <a:lumMod val="50000"/>
                  <a:lumOff val="50000"/>
                  <a:alpha val="32000"/>
                </a:schemeClr>
              </a:solidFill>
            </p:grpSpPr>
            <p:sp>
              <p:nvSpPr>
                <p:cNvPr id="717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accent6"/>
                </a:solidFill>
                <a:ln w="6350" cap="rnd" cmpd="sng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718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719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20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21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22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23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716" name="TextBox 17"/>
              <p:cNvSpPr txBox="1"/>
              <p:nvPr/>
            </p:nvSpPr>
            <p:spPr>
              <a:xfrm>
                <a:off x="3791524" y="2332566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FFC000"/>
                    </a:solidFill>
                  </a:rPr>
                  <a:t>O</a:t>
                </a:r>
                <a:endParaRPr lang="en-GB" b="1" dirty="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677" name="Group 676"/>
            <p:cNvGrpSpPr/>
            <p:nvPr/>
          </p:nvGrpSpPr>
          <p:grpSpPr>
            <a:xfrm>
              <a:off x="2785961" y="1606384"/>
              <a:ext cx="261740" cy="369166"/>
              <a:chOff x="3771227" y="2332566"/>
              <a:chExt cx="304349" cy="428494"/>
            </a:xfrm>
          </p:grpSpPr>
          <p:grpSp>
            <p:nvGrpSpPr>
              <p:cNvPr id="706" name="Group 15"/>
              <p:cNvGrpSpPr/>
              <p:nvPr/>
            </p:nvGrpSpPr>
            <p:grpSpPr>
              <a:xfrm>
                <a:off x="3771227" y="2485615"/>
                <a:ext cx="99008" cy="275445"/>
                <a:chOff x="7750969" y="4829176"/>
                <a:chExt cx="54942" cy="154780"/>
              </a:xfrm>
              <a:solidFill>
                <a:schemeClr val="tx1">
                  <a:lumMod val="50000"/>
                  <a:lumOff val="50000"/>
                  <a:alpha val="32000"/>
                </a:schemeClr>
              </a:solidFill>
            </p:grpSpPr>
            <p:sp>
              <p:nvSpPr>
                <p:cNvPr id="708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accent6"/>
                </a:solidFill>
                <a:ln w="6350" cap="rnd" cmpd="sng">
                  <a:solidFill>
                    <a:schemeClr val="accent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709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710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6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11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12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13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14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707" name="TextBox 17"/>
              <p:cNvSpPr txBox="1"/>
              <p:nvPr/>
            </p:nvSpPr>
            <p:spPr>
              <a:xfrm>
                <a:off x="3791524" y="2332566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FFC000"/>
                    </a:solidFill>
                  </a:rPr>
                  <a:t>O</a:t>
                </a:r>
                <a:endParaRPr lang="en-GB" b="1" dirty="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678" name="Freeform 36"/>
            <p:cNvSpPr/>
            <p:nvPr/>
          </p:nvSpPr>
          <p:spPr bwMode="auto">
            <a:xfrm rot="18875264">
              <a:off x="3796115" y="1758117"/>
              <a:ext cx="342174" cy="71489"/>
            </a:xfrm>
            <a:custGeom>
              <a:avLst/>
              <a:gdLst>
                <a:gd name="connsiteX0" fmla="*/ 397164 w 397164"/>
                <a:gd name="connsiteY0" fmla="*/ 0 h 83127"/>
                <a:gd name="connsiteX1" fmla="*/ 203200 w 397164"/>
                <a:gd name="connsiteY1" fmla="*/ 73891 h 83127"/>
                <a:gd name="connsiteX2" fmla="*/ 230909 w 397164"/>
                <a:gd name="connsiteY2" fmla="*/ 0 h 83127"/>
                <a:gd name="connsiteX3" fmla="*/ 0 w 397164"/>
                <a:gd name="connsiteY3" fmla="*/ 83127 h 83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164" h="83127">
                  <a:moveTo>
                    <a:pt x="397164" y="0"/>
                  </a:moveTo>
                  <a:lnTo>
                    <a:pt x="203200" y="73891"/>
                  </a:lnTo>
                  <a:lnTo>
                    <a:pt x="230909" y="0"/>
                  </a:lnTo>
                  <a:lnTo>
                    <a:pt x="0" y="83127"/>
                  </a:lnTo>
                </a:path>
              </a:pathLst>
            </a:cu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679" name="Group 14"/>
            <p:cNvGrpSpPr/>
            <p:nvPr/>
          </p:nvGrpSpPr>
          <p:grpSpPr>
            <a:xfrm>
              <a:off x="3476360" y="1093761"/>
              <a:ext cx="2330959" cy="2213937"/>
              <a:chOff x="4064349" y="2234978"/>
              <a:chExt cx="2846567" cy="2695492"/>
            </a:xfrm>
          </p:grpSpPr>
          <p:sp>
            <p:nvSpPr>
              <p:cNvPr id="696" name="Oval 695"/>
              <p:cNvSpPr/>
              <p:nvPr/>
            </p:nvSpPr>
            <p:spPr bwMode="auto">
              <a:xfrm>
                <a:off x="4064349" y="2234978"/>
                <a:ext cx="2846567" cy="269549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  <a:alpha val="47059"/>
                </a:schemeClr>
              </a:solidFill>
              <a:ln w="9525" cap="flat" cmpd="sng" algn="ctr">
                <a:solidFill>
                  <a:srgbClr val="72AF2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697" name="Group 15"/>
              <p:cNvGrpSpPr/>
              <p:nvPr/>
            </p:nvGrpSpPr>
            <p:grpSpPr>
              <a:xfrm>
                <a:off x="5474320" y="3347084"/>
                <a:ext cx="103981" cy="288924"/>
                <a:chOff x="7750969" y="4829176"/>
                <a:chExt cx="54942" cy="154780"/>
              </a:xfrm>
              <a:solidFill>
                <a:srgbClr val="009900"/>
              </a:solidFill>
            </p:grpSpPr>
            <p:sp>
              <p:nvSpPr>
                <p:cNvPr id="699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grpFill/>
                <a:ln w="6350" cap="rnd" cmpd="sng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grpSp>
              <p:nvGrpSpPr>
                <p:cNvPr id="700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701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02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03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04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05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698" name="TextBox 17"/>
              <p:cNvSpPr txBox="1"/>
              <p:nvPr/>
            </p:nvSpPr>
            <p:spPr>
              <a:xfrm>
                <a:off x="5495637" y="3186545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009900"/>
                    </a:solidFill>
                  </a:rPr>
                  <a:t>G</a:t>
                </a:r>
                <a:endParaRPr lang="en-GB" b="1" dirty="0">
                  <a:solidFill>
                    <a:srgbClr val="009900"/>
                  </a:solidFill>
                </a:endParaRPr>
              </a:p>
            </p:txBody>
          </p:sp>
        </p:grpSp>
        <p:grpSp>
          <p:nvGrpSpPr>
            <p:cNvPr id="680" name="Group 679"/>
            <p:cNvGrpSpPr/>
            <p:nvPr/>
          </p:nvGrpSpPr>
          <p:grpSpPr>
            <a:xfrm>
              <a:off x="2912285" y="427698"/>
              <a:ext cx="2330963" cy="2213911"/>
              <a:chOff x="7312256" y="1190887"/>
              <a:chExt cx="2710422" cy="2569707"/>
            </a:xfrm>
          </p:grpSpPr>
          <p:grpSp>
            <p:nvGrpSpPr>
              <p:cNvPr id="681" name="그룹 123"/>
              <p:cNvGrpSpPr/>
              <p:nvPr/>
            </p:nvGrpSpPr>
            <p:grpSpPr>
              <a:xfrm>
                <a:off x="8662411" y="2207007"/>
                <a:ext cx="261891" cy="392801"/>
                <a:chOff x="6446247" y="2230120"/>
                <a:chExt cx="261891" cy="392801"/>
              </a:xfrm>
            </p:grpSpPr>
            <p:grpSp>
              <p:nvGrpSpPr>
                <p:cNvPr id="687" name="Group 16"/>
                <p:cNvGrpSpPr/>
                <p:nvPr/>
              </p:nvGrpSpPr>
              <p:grpSpPr>
                <a:xfrm>
                  <a:off x="6446247" y="2357610"/>
                  <a:ext cx="88326" cy="265311"/>
                  <a:chOff x="7750969" y="4829176"/>
                  <a:chExt cx="54942" cy="154780"/>
                </a:xfrm>
                <a:solidFill>
                  <a:srgbClr val="0000FF"/>
                </a:solidFill>
              </p:grpSpPr>
              <p:sp>
                <p:nvSpPr>
                  <p:cNvPr id="689" name="Freeform 5"/>
                  <p:cNvSpPr>
                    <a:spLocks/>
                  </p:cNvSpPr>
                  <p:nvPr/>
                </p:nvSpPr>
                <p:spPr bwMode="auto">
                  <a:xfrm>
                    <a:off x="7760192" y="4829176"/>
                    <a:ext cx="45719" cy="154780"/>
                  </a:xfrm>
                  <a:custGeom>
                    <a:avLst/>
                    <a:gdLst>
                      <a:gd name="T0" fmla="*/ 197866106 w 496"/>
                      <a:gd name="T1" fmla="*/ 0 h 1724"/>
                      <a:gd name="T2" fmla="*/ 314005542 w 496"/>
                      <a:gd name="T3" fmla="*/ 85133764 h 1724"/>
                      <a:gd name="T4" fmla="*/ 317231636 w 496"/>
                      <a:gd name="T5" fmla="*/ 261482322 h 1724"/>
                      <a:gd name="T6" fmla="*/ 373150593 w 496"/>
                      <a:gd name="T7" fmla="*/ 342055323 h 1724"/>
                      <a:gd name="T8" fmla="*/ 492515021 w 496"/>
                      <a:gd name="T9" fmla="*/ 437830918 h 1724"/>
                      <a:gd name="T10" fmla="*/ 516173042 w 496"/>
                      <a:gd name="T11" fmla="*/ 942552356 h 1724"/>
                      <a:gd name="T12" fmla="*/ 433369971 w 496"/>
                      <a:gd name="T13" fmla="*/ 1374302359 h 1724"/>
                      <a:gd name="T14" fmla="*/ 349492573 w 496"/>
                      <a:gd name="T15" fmla="*/ 1704196624 h 1724"/>
                      <a:gd name="T16" fmla="*/ 367773770 w 496"/>
                      <a:gd name="T17" fmla="*/ 2147483647 h 1724"/>
                      <a:gd name="T18" fmla="*/ 350567937 w 496"/>
                      <a:gd name="T19" fmla="*/ 2147483647 h 1724"/>
                      <a:gd name="T20" fmla="*/ 267764802 w 496"/>
                      <a:gd name="T21" fmla="*/ 2147483647 h 1724"/>
                      <a:gd name="T22" fmla="*/ 220448761 w 496"/>
                      <a:gd name="T23" fmla="*/ 2147483647 h 1724"/>
                      <a:gd name="T24" fmla="*/ 190338554 w 496"/>
                      <a:gd name="T25" fmla="*/ 2147483647 h 1724"/>
                      <a:gd name="T26" fmla="*/ 207544387 w 496"/>
                      <a:gd name="T27" fmla="*/ 2147483647 h 1724"/>
                      <a:gd name="T28" fmla="*/ 250558969 w 496"/>
                      <a:gd name="T29" fmla="*/ 2147483647 h 1724"/>
                      <a:gd name="T30" fmla="*/ 231202407 w 496"/>
                      <a:gd name="T31" fmla="*/ 2147483647 h 1724"/>
                      <a:gd name="T32" fmla="*/ 126893050 w 496"/>
                      <a:gd name="T33" fmla="*/ 2147483647 h 1724"/>
                      <a:gd name="T34" fmla="*/ 117214769 w 496"/>
                      <a:gd name="T35" fmla="*/ 2147483647 h 1724"/>
                      <a:gd name="T36" fmla="*/ 126893050 w 496"/>
                      <a:gd name="T37" fmla="*/ 2147483647 h 1724"/>
                      <a:gd name="T38" fmla="*/ 159152982 w 496"/>
                      <a:gd name="T39" fmla="*/ 2147483647 h 1724"/>
                      <a:gd name="T40" fmla="*/ 122591592 w 496"/>
                      <a:gd name="T41" fmla="*/ 2147483647 h 1724"/>
                      <a:gd name="T42" fmla="*/ 86029197 w 496"/>
                      <a:gd name="T43" fmla="*/ 1430552243 h 1724"/>
                      <a:gd name="T44" fmla="*/ 67747983 w 496"/>
                      <a:gd name="T45" fmla="*/ 1293729435 h 1724"/>
                      <a:gd name="T46" fmla="*/ 98933571 w 496"/>
                      <a:gd name="T47" fmla="*/ 1009444109 h 1724"/>
                      <a:gd name="T48" fmla="*/ 75275551 w 496"/>
                      <a:gd name="T49" fmla="*/ 1007923842 h 1724"/>
                      <a:gd name="T50" fmla="*/ 54843608 w 496"/>
                      <a:gd name="T51" fmla="*/ 994241438 h 1724"/>
                      <a:gd name="T52" fmla="*/ 33336309 w 496"/>
                      <a:gd name="T53" fmla="*/ 975998232 h 1724"/>
                      <a:gd name="T54" fmla="*/ 20431935 w 496"/>
                      <a:gd name="T55" fmla="*/ 954714493 h 1724"/>
                      <a:gd name="T56" fmla="*/ 0 w 496"/>
                      <a:gd name="T57" fmla="*/ 919749582 h 1724"/>
                      <a:gd name="T58" fmla="*/ 16130472 w 496"/>
                      <a:gd name="T59" fmla="*/ 776845706 h 1724"/>
                      <a:gd name="T60" fmla="*/ 143022513 w 496"/>
                      <a:gd name="T61" fmla="*/ 448472788 h 1724"/>
                      <a:gd name="T62" fmla="*/ 190338554 w 496"/>
                      <a:gd name="T63" fmla="*/ 354217460 h 1724"/>
                      <a:gd name="T64" fmla="*/ 135494929 w 496"/>
                      <a:gd name="T65" fmla="*/ 293407931 h 1724"/>
                      <a:gd name="T66" fmla="*/ 131194508 w 496"/>
                      <a:gd name="T67" fmla="*/ 276684993 h 1724"/>
                      <a:gd name="T68" fmla="*/ 115064040 w 496"/>
                      <a:gd name="T69" fmla="*/ 249320185 h 1724"/>
                      <a:gd name="T70" fmla="*/ 116139404 w 496"/>
                      <a:gd name="T71" fmla="*/ 176348596 h 1724"/>
                      <a:gd name="T72" fmla="*/ 109687217 w 496"/>
                      <a:gd name="T73" fmla="*/ 92735099 h 1724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496"/>
                      <a:gd name="T112" fmla="*/ 0 h 1724"/>
                      <a:gd name="T113" fmla="*/ 496 w 496"/>
                      <a:gd name="T114" fmla="*/ 1724 h 1724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496" h="1724">
                        <a:moveTo>
                          <a:pt x="123" y="22"/>
                        </a:moveTo>
                        <a:lnTo>
                          <a:pt x="184" y="0"/>
                        </a:lnTo>
                        <a:lnTo>
                          <a:pt x="248" y="12"/>
                        </a:lnTo>
                        <a:lnTo>
                          <a:pt x="292" y="56"/>
                        </a:lnTo>
                        <a:lnTo>
                          <a:pt x="308" y="109"/>
                        </a:lnTo>
                        <a:lnTo>
                          <a:pt x="295" y="172"/>
                        </a:lnTo>
                        <a:lnTo>
                          <a:pt x="316" y="208"/>
                        </a:lnTo>
                        <a:lnTo>
                          <a:pt x="347" y="225"/>
                        </a:lnTo>
                        <a:lnTo>
                          <a:pt x="434" y="262"/>
                        </a:lnTo>
                        <a:lnTo>
                          <a:pt x="458" y="288"/>
                        </a:lnTo>
                        <a:lnTo>
                          <a:pt x="495" y="564"/>
                        </a:lnTo>
                        <a:lnTo>
                          <a:pt x="480" y="620"/>
                        </a:lnTo>
                        <a:lnTo>
                          <a:pt x="388" y="642"/>
                        </a:lnTo>
                        <a:lnTo>
                          <a:pt x="403" y="904"/>
                        </a:lnTo>
                        <a:lnTo>
                          <a:pt x="342" y="928"/>
                        </a:lnTo>
                        <a:lnTo>
                          <a:pt x="325" y="1121"/>
                        </a:lnTo>
                        <a:lnTo>
                          <a:pt x="337" y="1454"/>
                        </a:lnTo>
                        <a:lnTo>
                          <a:pt x="342" y="1638"/>
                        </a:lnTo>
                        <a:lnTo>
                          <a:pt x="326" y="1643"/>
                        </a:lnTo>
                        <a:lnTo>
                          <a:pt x="326" y="1658"/>
                        </a:lnTo>
                        <a:lnTo>
                          <a:pt x="277" y="1691"/>
                        </a:lnTo>
                        <a:lnTo>
                          <a:pt x="249" y="1714"/>
                        </a:lnTo>
                        <a:lnTo>
                          <a:pt x="229" y="1722"/>
                        </a:lnTo>
                        <a:lnTo>
                          <a:pt x="205" y="1723"/>
                        </a:lnTo>
                        <a:lnTo>
                          <a:pt x="182" y="1715"/>
                        </a:lnTo>
                        <a:lnTo>
                          <a:pt x="177" y="1707"/>
                        </a:lnTo>
                        <a:lnTo>
                          <a:pt x="182" y="1695"/>
                        </a:lnTo>
                        <a:lnTo>
                          <a:pt x="193" y="1679"/>
                        </a:lnTo>
                        <a:lnTo>
                          <a:pt x="209" y="1657"/>
                        </a:lnTo>
                        <a:lnTo>
                          <a:pt x="233" y="1636"/>
                        </a:lnTo>
                        <a:lnTo>
                          <a:pt x="215" y="1644"/>
                        </a:lnTo>
                        <a:lnTo>
                          <a:pt x="215" y="1621"/>
                        </a:lnTo>
                        <a:lnTo>
                          <a:pt x="146" y="1653"/>
                        </a:lnTo>
                        <a:lnTo>
                          <a:pt x="118" y="1653"/>
                        </a:lnTo>
                        <a:lnTo>
                          <a:pt x="109" y="1644"/>
                        </a:lnTo>
                        <a:lnTo>
                          <a:pt x="109" y="1633"/>
                        </a:lnTo>
                        <a:lnTo>
                          <a:pt x="112" y="1622"/>
                        </a:lnTo>
                        <a:lnTo>
                          <a:pt x="118" y="1609"/>
                        </a:lnTo>
                        <a:lnTo>
                          <a:pt x="134" y="1592"/>
                        </a:lnTo>
                        <a:lnTo>
                          <a:pt x="148" y="1578"/>
                        </a:lnTo>
                        <a:lnTo>
                          <a:pt x="131" y="1574"/>
                        </a:lnTo>
                        <a:lnTo>
                          <a:pt x="114" y="1413"/>
                        </a:lnTo>
                        <a:lnTo>
                          <a:pt x="108" y="1154"/>
                        </a:lnTo>
                        <a:lnTo>
                          <a:pt x="80" y="941"/>
                        </a:lnTo>
                        <a:lnTo>
                          <a:pt x="72" y="883"/>
                        </a:lnTo>
                        <a:lnTo>
                          <a:pt x="63" y="851"/>
                        </a:lnTo>
                        <a:lnTo>
                          <a:pt x="85" y="721"/>
                        </a:lnTo>
                        <a:lnTo>
                          <a:pt x="92" y="664"/>
                        </a:lnTo>
                        <a:lnTo>
                          <a:pt x="78" y="671"/>
                        </a:lnTo>
                        <a:lnTo>
                          <a:pt x="70" y="663"/>
                        </a:lnTo>
                        <a:lnTo>
                          <a:pt x="63" y="663"/>
                        </a:lnTo>
                        <a:lnTo>
                          <a:pt x="51" y="654"/>
                        </a:lnTo>
                        <a:lnTo>
                          <a:pt x="37" y="655"/>
                        </a:lnTo>
                        <a:lnTo>
                          <a:pt x="31" y="642"/>
                        </a:lnTo>
                        <a:lnTo>
                          <a:pt x="22" y="640"/>
                        </a:lnTo>
                        <a:lnTo>
                          <a:pt x="19" y="628"/>
                        </a:lnTo>
                        <a:lnTo>
                          <a:pt x="7" y="620"/>
                        </a:lnTo>
                        <a:lnTo>
                          <a:pt x="0" y="605"/>
                        </a:lnTo>
                        <a:lnTo>
                          <a:pt x="26" y="548"/>
                        </a:lnTo>
                        <a:lnTo>
                          <a:pt x="15" y="511"/>
                        </a:lnTo>
                        <a:lnTo>
                          <a:pt x="62" y="548"/>
                        </a:lnTo>
                        <a:lnTo>
                          <a:pt x="133" y="295"/>
                        </a:lnTo>
                        <a:lnTo>
                          <a:pt x="188" y="246"/>
                        </a:lnTo>
                        <a:lnTo>
                          <a:pt x="177" y="233"/>
                        </a:lnTo>
                        <a:lnTo>
                          <a:pt x="131" y="225"/>
                        </a:lnTo>
                        <a:lnTo>
                          <a:pt x="126" y="193"/>
                        </a:lnTo>
                        <a:lnTo>
                          <a:pt x="139" y="185"/>
                        </a:lnTo>
                        <a:lnTo>
                          <a:pt x="122" y="182"/>
                        </a:lnTo>
                        <a:lnTo>
                          <a:pt x="124" y="171"/>
                        </a:lnTo>
                        <a:lnTo>
                          <a:pt x="107" y="164"/>
                        </a:lnTo>
                        <a:lnTo>
                          <a:pt x="119" y="123"/>
                        </a:lnTo>
                        <a:lnTo>
                          <a:pt x="108" y="116"/>
                        </a:lnTo>
                        <a:lnTo>
                          <a:pt x="114" y="62"/>
                        </a:lnTo>
                        <a:lnTo>
                          <a:pt x="102" y="61"/>
                        </a:lnTo>
                        <a:lnTo>
                          <a:pt x="123" y="22"/>
                        </a:lnTo>
                      </a:path>
                    </a:pathLst>
                  </a:custGeom>
                  <a:grpFill/>
                  <a:ln w="6350" cap="rnd" cmpd="sng">
                    <a:solidFill>
                      <a:schemeClr val="accent1">
                        <a:lumMod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GB" dirty="0"/>
                  </a:p>
                </p:txBody>
              </p:sp>
              <p:grpSp>
                <p:nvGrpSpPr>
                  <p:cNvPr id="690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7750969" y="4844345"/>
                    <a:ext cx="10440" cy="42445"/>
                    <a:chOff x="4780" y="2822"/>
                    <a:chExt cx="70" cy="322"/>
                  </a:xfrm>
                  <a:grpFill/>
                </p:grpSpPr>
                <p:sp>
                  <p:nvSpPr>
                    <p:cNvPr id="691" name="Rectangle 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86" y="2934"/>
                      <a:ext cx="64" cy="21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1">
                          <a:lumMod val="50000"/>
                        </a:schemeClr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692" name="Line 1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838" y="2822"/>
                      <a:ext cx="0" cy="112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1">
                          <a:lumMod val="50000"/>
                        </a:schemeClr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693" name="Line 1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814" y="2910"/>
                      <a:ext cx="0" cy="26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1">
                          <a:lumMod val="50000"/>
                        </a:schemeClr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694" name="Line 1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796" y="2918"/>
                      <a:ext cx="0" cy="18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1">
                          <a:lumMod val="50000"/>
                        </a:schemeClr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695" name="Line 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80" y="2948"/>
                      <a:ext cx="0" cy="108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1">
                          <a:lumMod val="50000"/>
                        </a:schemeClr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</p:grpSp>
            </p:grpSp>
            <p:sp>
              <p:nvSpPr>
                <p:cNvPr id="688" name="TextBox 6"/>
                <p:cNvSpPr txBox="1"/>
                <p:nvPr/>
              </p:nvSpPr>
              <p:spPr>
                <a:xfrm>
                  <a:off x="6472298" y="2230120"/>
                  <a:ext cx="235840" cy="22609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GB" b="1" dirty="0" smtClean="0">
                      <a:solidFill>
                        <a:schemeClr val="accent1">
                          <a:lumMod val="50000"/>
                        </a:schemeClr>
                      </a:solidFill>
                    </a:rPr>
                    <a:t>B</a:t>
                  </a:r>
                  <a:endParaRPr lang="en-GB" b="1" dirty="0">
                    <a:solidFill>
                      <a:schemeClr val="accent1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682" name="그룹 7"/>
              <p:cNvGrpSpPr/>
              <p:nvPr/>
            </p:nvGrpSpPr>
            <p:grpSpPr>
              <a:xfrm>
                <a:off x="7312256" y="1190887"/>
                <a:ext cx="2710422" cy="2569707"/>
                <a:chOff x="4592172" y="1659343"/>
                <a:chExt cx="2710422" cy="2569707"/>
              </a:xfrm>
              <a:solidFill>
                <a:srgbClr val="0070C0">
                  <a:alpha val="47000"/>
                </a:srgbClr>
              </a:solidFill>
            </p:grpSpPr>
            <p:sp>
              <p:nvSpPr>
                <p:cNvPr id="683" name="Oval 26"/>
                <p:cNvSpPr/>
                <p:nvPr/>
              </p:nvSpPr>
              <p:spPr bwMode="auto">
                <a:xfrm>
                  <a:off x="4592172" y="1659343"/>
                  <a:ext cx="2710422" cy="2569707"/>
                </a:xfrm>
                <a:prstGeom prst="ellipse">
                  <a:avLst/>
                </a:prstGeom>
                <a:grpFill/>
                <a:ln w="9525" cap="flat" cmpd="sng" algn="ctr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grpSp>
              <p:nvGrpSpPr>
                <p:cNvPr id="684" name="Group 14"/>
                <p:cNvGrpSpPr>
                  <a:grpSpLocks/>
                </p:cNvGrpSpPr>
                <p:nvPr/>
              </p:nvGrpSpPr>
              <p:grpSpPr bwMode="auto">
                <a:xfrm>
                  <a:off x="5943393" y="2893977"/>
                  <a:ext cx="4838" cy="6099"/>
                  <a:chOff x="4796" y="2910"/>
                  <a:chExt cx="18" cy="26"/>
                </a:xfrm>
                <a:grpFill/>
              </p:grpSpPr>
              <p:sp>
                <p:nvSpPr>
                  <p:cNvPr id="685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4"/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686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4"/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28767616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Freeform 36"/>
          <p:cNvSpPr/>
          <p:nvPr/>
        </p:nvSpPr>
        <p:spPr bwMode="auto">
          <a:xfrm rot="1909656">
            <a:off x="5023233" y="2573143"/>
            <a:ext cx="341561" cy="71617"/>
          </a:xfrm>
          <a:custGeom>
            <a:avLst/>
            <a:gdLst>
              <a:gd name="connsiteX0" fmla="*/ 397164 w 397164"/>
              <a:gd name="connsiteY0" fmla="*/ 0 h 83127"/>
              <a:gd name="connsiteX1" fmla="*/ 203200 w 397164"/>
              <a:gd name="connsiteY1" fmla="*/ 73891 h 83127"/>
              <a:gd name="connsiteX2" fmla="*/ 230909 w 397164"/>
              <a:gd name="connsiteY2" fmla="*/ 0 h 83127"/>
              <a:gd name="connsiteX3" fmla="*/ 0 w 397164"/>
              <a:gd name="connsiteY3" fmla="*/ 83127 h 83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64" h="83127">
                <a:moveTo>
                  <a:pt x="397164" y="0"/>
                </a:moveTo>
                <a:lnTo>
                  <a:pt x="203200" y="73891"/>
                </a:lnTo>
                <a:lnTo>
                  <a:pt x="230909" y="0"/>
                </a:lnTo>
                <a:lnTo>
                  <a:pt x="0" y="83127"/>
                </a:lnTo>
              </a:path>
            </a:pathLst>
          </a:cu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ko-KR" dirty="0" smtClean="0"/>
              <a:t>Interference</a:t>
            </a:r>
            <a:endParaRPr lang="en-GB" dirty="0"/>
          </a:p>
        </p:txBody>
      </p:sp>
      <p:sp>
        <p:nvSpPr>
          <p:cNvPr id="102" name="Content Placeholder 2"/>
          <p:cNvSpPr>
            <a:spLocks noGrp="1"/>
          </p:cNvSpPr>
          <p:nvPr>
            <p:ph idx="1"/>
          </p:nvPr>
        </p:nvSpPr>
        <p:spPr>
          <a:xfrm>
            <a:off x="485776" y="4229822"/>
            <a:ext cx="8124824" cy="1758633"/>
          </a:xfrm>
        </p:spPr>
        <p:txBody>
          <a:bodyPr>
            <a:normAutofit/>
          </a:bodyPr>
          <a:lstStyle/>
          <a:p>
            <a:r>
              <a:rPr lang="en-GB" sz="1200" dirty="0" smtClean="0"/>
              <a:t>If R wants to transmit, in either case, single arbitrator or self-arbitration, R will be allowed to transmit media.</a:t>
            </a:r>
            <a:endParaRPr lang="en-GB" sz="1200" dirty="0"/>
          </a:p>
        </p:txBody>
      </p:sp>
      <p:sp>
        <p:nvSpPr>
          <p:cNvPr id="86" name="TextBox 85"/>
          <p:cNvSpPr txBox="1"/>
          <p:nvPr/>
        </p:nvSpPr>
        <p:spPr>
          <a:xfrm>
            <a:off x="3216329" y="3949498"/>
            <a:ext cx="27117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Single Arbitrator or self-arbitration</a:t>
            </a:r>
            <a:endParaRPr lang="ko-KR" altLang="en-US" b="1" dirty="0"/>
          </a:p>
        </p:txBody>
      </p:sp>
      <p:sp>
        <p:nvSpPr>
          <p:cNvPr id="333" name="Content Placeholder 2"/>
          <p:cNvSpPr txBox="1">
            <a:spLocks/>
          </p:cNvSpPr>
          <p:nvPr/>
        </p:nvSpPr>
        <p:spPr bwMode="auto">
          <a:xfrm>
            <a:off x="394047" y="4757029"/>
            <a:ext cx="8394965" cy="1177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eaLnBrk="0" hangingPunct="0">
              <a:spcBef>
                <a:spcPct val="20000"/>
              </a:spcBef>
              <a:buBlip>
                <a:blip r:embed="rId2"/>
              </a:buBlip>
              <a:defRPr sz="1200" b="1">
                <a:latin typeface="+mn-lt"/>
                <a:cs typeface="+mn-cs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latin typeface="+mn-lt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6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latin typeface="+mn-lt"/>
              </a:defRPr>
            </a:lvl9pPr>
          </a:lstStyle>
          <a:p>
            <a:r>
              <a:rPr lang="en-GB" dirty="0" smtClean="0"/>
              <a:t>Questions:</a:t>
            </a:r>
            <a:endParaRPr lang="en-GB" dirty="0"/>
          </a:p>
          <a:p>
            <a:pPr lvl="1"/>
            <a:r>
              <a:rPr lang="en-US" sz="1200" dirty="0" smtClean="0"/>
              <a:t>Should the client R be considerate about the probable interference it may cause at G, although user R has no information about such a reception at G?</a:t>
            </a:r>
          </a:p>
          <a:p>
            <a:pPr lvl="1"/>
            <a:r>
              <a:rPr lang="en-US" sz="1200" dirty="0" smtClean="0"/>
              <a:t>Should G be able to inform R about transmissions that it is receiving, even though it is not an arbitrator and not transmitting?  </a:t>
            </a:r>
            <a:endParaRPr lang="en-GB" sz="1200" dirty="0"/>
          </a:p>
        </p:txBody>
      </p:sp>
      <p:grpSp>
        <p:nvGrpSpPr>
          <p:cNvPr id="499" name="Group 14"/>
          <p:cNvGrpSpPr/>
          <p:nvPr/>
        </p:nvGrpSpPr>
        <p:grpSpPr>
          <a:xfrm>
            <a:off x="3476360" y="1093761"/>
            <a:ext cx="2330959" cy="2213937"/>
            <a:chOff x="4064349" y="2234978"/>
            <a:chExt cx="2846567" cy="2695492"/>
          </a:xfrm>
        </p:grpSpPr>
        <p:sp>
          <p:nvSpPr>
            <p:cNvPr id="500" name="Oval 499"/>
            <p:cNvSpPr/>
            <p:nvPr/>
          </p:nvSpPr>
          <p:spPr bwMode="auto">
            <a:xfrm>
              <a:off x="4064349" y="2234978"/>
              <a:ext cx="2846567" cy="269549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  <a:alpha val="47059"/>
              </a:schemeClr>
            </a:solidFill>
            <a:ln w="9525" cap="flat" cmpd="sng" algn="ctr">
              <a:solidFill>
                <a:srgbClr val="72AF2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501" name="Group 15"/>
            <p:cNvGrpSpPr/>
            <p:nvPr/>
          </p:nvGrpSpPr>
          <p:grpSpPr>
            <a:xfrm>
              <a:off x="5474320" y="3347084"/>
              <a:ext cx="103981" cy="288924"/>
              <a:chOff x="7750969" y="4829176"/>
              <a:chExt cx="54942" cy="154780"/>
            </a:xfrm>
            <a:solidFill>
              <a:srgbClr val="009900"/>
            </a:solidFill>
          </p:grpSpPr>
          <p:sp>
            <p:nvSpPr>
              <p:cNvPr id="503" name="Freeform 5"/>
              <p:cNvSpPr>
                <a:spLocks/>
              </p:cNvSpPr>
              <p:nvPr/>
            </p:nvSpPr>
            <p:spPr bwMode="auto">
              <a:xfrm>
                <a:off x="7760192" y="4829176"/>
                <a:ext cx="45719" cy="154780"/>
              </a:xfrm>
              <a:custGeom>
                <a:avLst/>
                <a:gdLst>
                  <a:gd name="T0" fmla="*/ 197866106 w 496"/>
                  <a:gd name="T1" fmla="*/ 0 h 1724"/>
                  <a:gd name="T2" fmla="*/ 314005542 w 496"/>
                  <a:gd name="T3" fmla="*/ 85133764 h 1724"/>
                  <a:gd name="T4" fmla="*/ 317231636 w 496"/>
                  <a:gd name="T5" fmla="*/ 261482322 h 1724"/>
                  <a:gd name="T6" fmla="*/ 373150593 w 496"/>
                  <a:gd name="T7" fmla="*/ 342055323 h 1724"/>
                  <a:gd name="T8" fmla="*/ 492515021 w 496"/>
                  <a:gd name="T9" fmla="*/ 437830918 h 1724"/>
                  <a:gd name="T10" fmla="*/ 516173042 w 496"/>
                  <a:gd name="T11" fmla="*/ 942552356 h 1724"/>
                  <a:gd name="T12" fmla="*/ 433369971 w 496"/>
                  <a:gd name="T13" fmla="*/ 1374302359 h 1724"/>
                  <a:gd name="T14" fmla="*/ 349492573 w 496"/>
                  <a:gd name="T15" fmla="*/ 1704196624 h 1724"/>
                  <a:gd name="T16" fmla="*/ 367773770 w 496"/>
                  <a:gd name="T17" fmla="*/ 2147483647 h 1724"/>
                  <a:gd name="T18" fmla="*/ 350567937 w 496"/>
                  <a:gd name="T19" fmla="*/ 2147483647 h 1724"/>
                  <a:gd name="T20" fmla="*/ 267764802 w 496"/>
                  <a:gd name="T21" fmla="*/ 2147483647 h 1724"/>
                  <a:gd name="T22" fmla="*/ 220448761 w 496"/>
                  <a:gd name="T23" fmla="*/ 2147483647 h 1724"/>
                  <a:gd name="T24" fmla="*/ 190338554 w 496"/>
                  <a:gd name="T25" fmla="*/ 2147483647 h 1724"/>
                  <a:gd name="T26" fmla="*/ 207544387 w 496"/>
                  <a:gd name="T27" fmla="*/ 2147483647 h 1724"/>
                  <a:gd name="T28" fmla="*/ 250558969 w 496"/>
                  <a:gd name="T29" fmla="*/ 2147483647 h 1724"/>
                  <a:gd name="T30" fmla="*/ 231202407 w 496"/>
                  <a:gd name="T31" fmla="*/ 2147483647 h 1724"/>
                  <a:gd name="T32" fmla="*/ 126893050 w 496"/>
                  <a:gd name="T33" fmla="*/ 2147483647 h 1724"/>
                  <a:gd name="T34" fmla="*/ 117214769 w 496"/>
                  <a:gd name="T35" fmla="*/ 2147483647 h 1724"/>
                  <a:gd name="T36" fmla="*/ 126893050 w 496"/>
                  <a:gd name="T37" fmla="*/ 2147483647 h 1724"/>
                  <a:gd name="T38" fmla="*/ 159152982 w 496"/>
                  <a:gd name="T39" fmla="*/ 2147483647 h 1724"/>
                  <a:gd name="T40" fmla="*/ 122591592 w 496"/>
                  <a:gd name="T41" fmla="*/ 2147483647 h 1724"/>
                  <a:gd name="T42" fmla="*/ 86029197 w 496"/>
                  <a:gd name="T43" fmla="*/ 1430552243 h 1724"/>
                  <a:gd name="T44" fmla="*/ 67747983 w 496"/>
                  <a:gd name="T45" fmla="*/ 1293729435 h 1724"/>
                  <a:gd name="T46" fmla="*/ 98933571 w 496"/>
                  <a:gd name="T47" fmla="*/ 1009444109 h 1724"/>
                  <a:gd name="T48" fmla="*/ 75275551 w 496"/>
                  <a:gd name="T49" fmla="*/ 1007923842 h 1724"/>
                  <a:gd name="T50" fmla="*/ 54843608 w 496"/>
                  <a:gd name="T51" fmla="*/ 994241438 h 1724"/>
                  <a:gd name="T52" fmla="*/ 33336309 w 496"/>
                  <a:gd name="T53" fmla="*/ 975998232 h 1724"/>
                  <a:gd name="T54" fmla="*/ 20431935 w 496"/>
                  <a:gd name="T55" fmla="*/ 954714493 h 1724"/>
                  <a:gd name="T56" fmla="*/ 0 w 496"/>
                  <a:gd name="T57" fmla="*/ 919749582 h 1724"/>
                  <a:gd name="T58" fmla="*/ 16130472 w 496"/>
                  <a:gd name="T59" fmla="*/ 776845706 h 1724"/>
                  <a:gd name="T60" fmla="*/ 143022513 w 496"/>
                  <a:gd name="T61" fmla="*/ 448472788 h 1724"/>
                  <a:gd name="T62" fmla="*/ 190338554 w 496"/>
                  <a:gd name="T63" fmla="*/ 354217460 h 1724"/>
                  <a:gd name="T64" fmla="*/ 135494929 w 496"/>
                  <a:gd name="T65" fmla="*/ 293407931 h 1724"/>
                  <a:gd name="T66" fmla="*/ 131194508 w 496"/>
                  <a:gd name="T67" fmla="*/ 276684993 h 1724"/>
                  <a:gd name="T68" fmla="*/ 115064040 w 496"/>
                  <a:gd name="T69" fmla="*/ 249320185 h 1724"/>
                  <a:gd name="T70" fmla="*/ 116139404 w 496"/>
                  <a:gd name="T71" fmla="*/ 176348596 h 1724"/>
                  <a:gd name="T72" fmla="*/ 109687217 w 496"/>
                  <a:gd name="T73" fmla="*/ 92735099 h 172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96"/>
                  <a:gd name="T112" fmla="*/ 0 h 1724"/>
                  <a:gd name="T113" fmla="*/ 496 w 496"/>
                  <a:gd name="T114" fmla="*/ 1724 h 172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96" h="1724">
                    <a:moveTo>
                      <a:pt x="123" y="22"/>
                    </a:moveTo>
                    <a:lnTo>
                      <a:pt x="184" y="0"/>
                    </a:lnTo>
                    <a:lnTo>
                      <a:pt x="248" y="12"/>
                    </a:lnTo>
                    <a:lnTo>
                      <a:pt x="292" y="56"/>
                    </a:lnTo>
                    <a:lnTo>
                      <a:pt x="308" y="109"/>
                    </a:lnTo>
                    <a:lnTo>
                      <a:pt x="295" y="172"/>
                    </a:lnTo>
                    <a:lnTo>
                      <a:pt x="316" y="208"/>
                    </a:lnTo>
                    <a:lnTo>
                      <a:pt x="347" y="225"/>
                    </a:lnTo>
                    <a:lnTo>
                      <a:pt x="434" y="262"/>
                    </a:lnTo>
                    <a:lnTo>
                      <a:pt x="458" y="288"/>
                    </a:lnTo>
                    <a:lnTo>
                      <a:pt x="495" y="564"/>
                    </a:lnTo>
                    <a:lnTo>
                      <a:pt x="480" y="620"/>
                    </a:lnTo>
                    <a:lnTo>
                      <a:pt x="388" y="642"/>
                    </a:lnTo>
                    <a:lnTo>
                      <a:pt x="403" y="904"/>
                    </a:lnTo>
                    <a:lnTo>
                      <a:pt x="342" y="928"/>
                    </a:lnTo>
                    <a:lnTo>
                      <a:pt x="325" y="1121"/>
                    </a:lnTo>
                    <a:lnTo>
                      <a:pt x="337" y="1454"/>
                    </a:lnTo>
                    <a:lnTo>
                      <a:pt x="342" y="1638"/>
                    </a:lnTo>
                    <a:lnTo>
                      <a:pt x="326" y="1643"/>
                    </a:lnTo>
                    <a:lnTo>
                      <a:pt x="326" y="1658"/>
                    </a:lnTo>
                    <a:lnTo>
                      <a:pt x="277" y="1691"/>
                    </a:lnTo>
                    <a:lnTo>
                      <a:pt x="249" y="1714"/>
                    </a:lnTo>
                    <a:lnTo>
                      <a:pt x="229" y="1722"/>
                    </a:lnTo>
                    <a:lnTo>
                      <a:pt x="205" y="1723"/>
                    </a:lnTo>
                    <a:lnTo>
                      <a:pt x="182" y="1715"/>
                    </a:lnTo>
                    <a:lnTo>
                      <a:pt x="177" y="1707"/>
                    </a:lnTo>
                    <a:lnTo>
                      <a:pt x="182" y="1695"/>
                    </a:lnTo>
                    <a:lnTo>
                      <a:pt x="193" y="1679"/>
                    </a:lnTo>
                    <a:lnTo>
                      <a:pt x="209" y="1657"/>
                    </a:lnTo>
                    <a:lnTo>
                      <a:pt x="233" y="1636"/>
                    </a:lnTo>
                    <a:lnTo>
                      <a:pt x="215" y="1644"/>
                    </a:lnTo>
                    <a:lnTo>
                      <a:pt x="215" y="1621"/>
                    </a:lnTo>
                    <a:lnTo>
                      <a:pt x="146" y="1653"/>
                    </a:lnTo>
                    <a:lnTo>
                      <a:pt x="118" y="1653"/>
                    </a:lnTo>
                    <a:lnTo>
                      <a:pt x="109" y="1644"/>
                    </a:lnTo>
                    <a:lnTo>
                      <a:pt x="109" y="1633"/>
                    </a:lnTo>
                    <a:lnTo>
                      <a:pt x="112" y="1622"/>
                    </a:lnTo>
                    <a:lnTo>
                      <a:pt x="118" y="1609"/>
                    </a:lnTo>
                    <a:lnTo>
                      <a:pt x="134" y="1592"/>
                    </a:lnTo>
                    <a:lnTo>
                      <a:pt x="148" y="1578"/>
                    </a:lnTo>
                    <a:lnTo>
                      <a:pt x="131" y="1574"/>
                    </a:lnTo>
                    <a:lnTo>
                      <a:pt x="114" y="1413"/>
                    </a:lnTo>
                    <a:lnTo>
                      <a:pt x="108" y="1154"/>
                    </a:lnTo>
                    <a:lnTo>
                      <a:pt x="80" y="941"/>
                    </a:lnTo>
                    <a:lnTo>
                      <a:pt x="72" y="883"/>
                    </a:lnTo>
                    <a:lnTo>
                      <a:pt x="63" y="851"/>
                    </a:lnTo>
                    <a:lnTo>
                      <a:pt x="85" y="721"/>
                    </a:lnTo>
                    <a:lnTo>
                      <a:pt x="92" y="664"/>
                    </a:lnTo>
                    <a:lnTo>
                      <a:pt x="78" y="671"/>
                    </a:lnTo>
                    <a:lnTo>
                      <a:pt x="70" y="663"/>
                    </a:lnTo>
                    <a:lnTo>
                      <a:pt x="63" y="663"/>
                    </a:lnTo>
                    <a:lnTo>
                      <a:pt x="51" y="654"/>
                    </a:lnTo>
                    <a:lnTo>
                      <a:pt x="37" y="655"/>
                    </a:lnTo>
                    <a:lnTo>
                      <a:pt x="31" y="642"/>
                    </a:lnTo>
                    <a:lnTo>
                      <a:pt x="22" y="640"/>
                    </a:lnTo>
                    <a:lnTo>
                      <a:pt x="19" y="628"/>
                    </a:lnTo>
                    <a:lnTo>
                      <a:pt x="7" y="620"/>
                    </a:lnTo>
                    <a:lnTo>
                      <a:pt x="0" y="605"/>
                    </a:lnTo>
                    <a:lnTo>
                      <a:pt x="26" y="548"/>
                    </a:lnTo>
                    <a:lnTo>
                      <a:pt x="15" y="511"/>
                    </a:lnTo>
                    <a:lnTo>
                      <a:pt x="62" y="548"/>
                    </a:lnTo>
                    <a:lnTo>
                      <a:pt x="133" y="295"/>
                    </a:lnTo>
                    <a:lnTo>
                      <a:pt x="188" y="246"/>
                    </a:lnTo>
                    <a:lnTo>
                      <a:pt x="177" y="233"/>
                    </a:lnTo>
                    <a:lnTo>
                      <a:pt x="131" y="225"/>
                    </a:lnTo>
                    <a:lnTo>
                      <a:pt x="126" y="193"/>
                    </a:lnTo>
                    <a:lnTo>
                      <a:pt x="139" y="185"/>
                    </a:lnTo>
                    <a:lnTo>
                      <a:pt x="122" y="182"/>
                    </a:lnTo>
                    <a:lnTo>
                      <a:pt x="124" y="171"/>
                    </a:lnTo>
                    <a:lnTo>
                      <a:pt x="107" y="164"/>
                    </a:lnTo>
                    <a:lnTo>
                      <a:pt x="119" y="123"/>
                    </a:lnTo>
                    <a:lnTo>
                      <a:pt x="108" y="116"/>
                    </a:lnTo>
                    <a:lnTo>
                      <a:pt x="114" y="62"/>
                    </a:lnTo>
                    <a:lnTo>
                      <a:pt x="102" y="61"/>
                    </a:lnTo>
                    <a:lnTo>
                      <a:pt x="123" y="22"/>
                    </a:lnTo>
                  </a:path>
                </a:pathLst>
              </a:custGeom>
              <a:grpFill/>
              <a:ln w="6350" cap="rnd" cmpd="sng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GB" dirty="0"/>
              </a:p>
            </p:txBody>
          </p:sp>
          <p:grpSp>
            <p:nvGrpSpPr>
              <p:cNvPr id="504" name="Group 14"/>
              <p:cNvGrpSpPr>
                <a:grpSpLocks/>
              </p:cNvGrpSpPr>
              <p:nvPr/>
            </p:nvGrpSpPr>
            <p:grpSpPr bwMode="auto">
              <a:xfrm>
                <a:off x="7750969" y="4844345"/>
                <a:ext cx="10440" cy="42445"/>
                <a:chOff x="4780" y="2822"/>
                <a:chExt cx="70" cy="322"/>
              </a:xfrm>
              <a:grpFill/>
            </p:grpSpPr>
            <p:sp>
              <p:nvSpPr>
                <p:cNvPr id="505" name="Rectangle 15"/>
                <p:cNvSpPr>
                  <a:spLocks noChangeArrowheads="1"/>
                </p:cNvSpPr>
                <p:nvPr/>
              </p:nvSpPr>
              <p:spPr bwMode="auto">
                <a:xfrm>
                  <a:off x="4786" y="2934"/>
                  <a:ext cx="64" cy="210"/>
                </a:xfrm>
                <a:prstGeom prst="rect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506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4838" y="2822"/>
                  <a:ext cx="0" cy="112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507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4814" y="2910"/>
                  <a:ext cx="0" cy="26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508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4796" y="2918"/>
                  <a:ext cx="0" cy="1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509" name="Line 19"/>
                <p:cNvSpPr>
                  <a:spLocks noChangeShapeType="1"/>
                </p:cNvSpPr>
                <p:nvPr/>
              </p:nvSpPr>
              <p:spPr bwMode="auto">
                <a:xfrm>
                  <a:off x="4780" y="2948"/>
                  <a:ext cx="0" cy="10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</p:grpSp>
        </p:grpSp>
        <p:sp>
          <p:nvSpPr>
            <p:cNvPr id="502" name="TextBox 17"/>
            <p:cNvSpPr txBox="1"/>
            <p:nvPr/>
          </p:nvSpPr>
          <p:spPr>
            <a:xfrm>
              <a:off x="5495637" y="3186545"/>
              <a:ext cx="28405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rgbClr val="009900"/>
                  </a:solidFill>
                </a:rPr>
                <a:t>G</a:t>
              </a:r>
              <a:endParaRPr lang="en-GB" b="1" dirty="0">
                <a:solidFill>
                  <a:srgbClr val="009900"/>
                </a:solidFill>
              </a:endParaRPr>
            </a:p>
          </p:txBody>
        </p:sp>
      </p:grpSp>
      <p:grpSp>
        <p:nvGrpSpPr>
          <p:cNvPr id="180" name="Group 25"/>
          <p:cNvGrpSpPr/>
          <p:nvPr/>
        </p:nvGrpSpPr>
        <p:grpSpPr>
          <a:xfrm>
            <a:off x="2617902" y="1162264"/>
            <a:ext cx="2211715" cy="2087193"/>
            <a:chOff x="510208" y="1949395"/>
            <a:chExt cx="2846567" cy="2695492"/>
          </a:xfrm>
        </p:grpSpPr>
        <p:sp>
          <p:nvSpPr>
            <p:cNvPr id="412" name="Oval 4"/>
            <p:cNvSpPr/>
            <p:nvPr/>
          </p:nvSpPr>
          <p:spPr bwMode="auto">
            <a:xfrm>
              <a:off x="510208" y="1949395"/>
              <a:ext cx="2846567" cy="269549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47059"/>
              </a:schemeClr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413" name="Group 23"/>
            <p:cNvGrpSpPr/>
            <p:nvPr/>
          </p:nvGrpSpPr>
          <p:grpSpPr>
            <a:xfrm>
              <a:off x="1860709" y="3124836"/>
              <a:ext cx="103981" cy="288924"/>
              <a:chOff x="7750969" y="4829176"/>
              <a:chExt cx="54942" cy="154780"/>
            </a:xfrm>
            <a:solidFill>
              <a:srgbClr val="FF0000"/>
            </a:solidFill>
          </p:grpSpPr>
          <p:sp>
            <p:nvSpPr>
              <p:cNvPr id="415" name="Freeform 5"/>
              <p:cNvSpPr>
                <a:spLocks/>
              </p:cNvSpPr>
              <p:nvPr/>
            </p:nvSpPr>
            <p:spPr bwMode="auto">
              <a:xfrm>
                <a:off x="7760192" y="4829176"/>
                <a:ext cx="45719" cy="154780"/>
              </a:xfrm>
              <a:custGeom>
                <a:avLst/>
                <a:gdLst>
                  <a:gd name="T0" fmla="*/ 197866106 w 496"/>
                  <a:gd name="T1" fmla="*/ 0 h 1724"/>
                  <a:gd name="T2" fmla="*/ 314005542 w 496"/>
                  <a:gd name="T3" fmla="*/ 85133764 h 1724"/>
                  <a:gd name="T4" fmla="*/ 317231636 w 496"/>
                  <a:gd name="T5" fmla="*/ 261482322 h 1724"/>
                  <a:gd name="T6" fmla="*/ 373150593 w 496"/>
                  <a:gd name="T7" fmla="*/ 342055323 h 1724"/>
                  <a:gd name="T8" fmla="*/ 492515021 w 496"/>
                  <a:gd name="T9" fmla="*/ 437830918 h 1724"/>
                  <a:gd name="T10" fmla="*/ 516173042 w 496"/>
                  <a:gd name="T11" fmla="*/ 942552356 h 1724"/>
                  <a:gd name="T12" fmla="*/ 433369971 w 496"/>
                  <a:gd name="T13" fmla="*/ 1374302359 h 1724"/>
                  <a:gd name="T14" fmla="*/ 349492573 w 496"/>
                  <a:gd name="T15" fmla="*/ 1704196624 h 1724"/>
                  <a:gd name="T16" fmla="*/ 367773770 w 496"/>
                  <a:gd name="T17" fmla="*/ 2147483647 h 1724"/>
                  <a:gd name="T18" fmla="*/ 350567937 w 496"/>
                  <a:gd name="T19" fmla="*/ 2147483647 h 1724"/>
                  <a:gd name="T20" fmla="*/ 267764802 w 496"/>
                  <a:gd name="T21" fmla="*/ 2147483647 h 1724"/>
                  <a:gd name="T22" fmla="*/ 220448761 w 496"/>
                  <a:gd name="T23" fmla="*/ 2147483647 h 1724"/>
                  <a:gd name="T24" fmla="*/ 190338554 w 496"/>
                  <a:gd name="T25" fmla="*/ 2147483647 h 1724"/>
                  <a:gd name="T26" fmla="*/ 207544387 w 496"/>
                  <a:gd name="T27" fmla="*/ 2147483647 h 1724"/>
                  <a:gd name="T28" fmla="*/ 250558969 w 496"/>
                  <a:gd name="T29" fmla="*/ 2147483647 h 1724"/>
                  <a:gd name="T30" fmla="*/ 231202407 w 496"/>
                  <a:gd name="T31" fmla="*/ 2147483647 h 1724"/>
                  <a:gd name="T32" fmla="*/ 126893050 w 496"/>
                  <a:gd name="T33" fmla="*/ 2147483647 h 1724"/>
                  <a:gd name="T34" fmla="*/ 117214769 w 496"/>
                  <a:gd name="T35" fmla="*/ 2147483647 h 1724"/>
                  <a:gd name="T36" fmla="*/ 126893050 w 496"/>
                  <a:gd name="T37" fmla="*/ 2147483647 h 1724"/>
                  <a:gd name="T38" fmla="*/ 159152982 w 496"/>
                  <a:gd name="T39" fmla="*/ 2147483647 h 1724"/>
                  <a:gd name="T40" fmla="*/ 122591592 w 496"/>
                  <a:gd name="T41" fmla="*/ 2147483647 h 1724"/>
                  <a:gd name="T42" fmla="*/ 86029197 w 496"/>
                  <a:gd name="T43" fmla="*/ 1430552243 h 1724"/>
                  <a:gd name="T44" fmla="*/ 67747983 w 496"/>
                  <a:gd name="T45" fmla="*/ 1293729435 h 1724"/>
                  <a:gd name="T46" fmla="*/ 98933571 w 496"/>
                  <a:gd name="T47" fmla="*/ 1009444109 h 1724"/>
                  <a:gd name="T48" fmla="*/ 75275551 w 496"/>
                  <a:gd name="T49" fmla="*/ 1007923842 h 1724"/>
                  <a:gd name="T50" fmla="*/ 54843608 w 496"/>
                  <a:gd name="T51" fmla="*/ 994241438 h 1724"/>
                  <a:gd name="T52" fmla="*/ 33336309 w 496"/>
                  <a:gd name="T53" fmla="*/ 975998232 h 1724"/>
                  <a:gd name="T54" fmla="*/ 20431935 w 496"/>
                  <a:gd name="T55" fmla="*/ 954714493 h 1724"/>
                  <a:gd name="T56" fmla="*/ 0 w 496"/>
                  <a:gd name="T57" fmla="*/ 919749582 h 1724"/>
                  <a:gd name="T58" fmla="*/ 16130472 w 496"/>
                  <a:gd name="T59" fmla="*/ 776845706 h 1724"/>
                  <a:gd name="T60" fmla="*/ 143022513 w 496"/>
                  <a:gd name="T61" fmla="*/ 448472788 h 1724"/>
                  <a:gd name="T62" fmla="*/ 190338554 w 496"/>
                  <a:gd name="T63" fmla="*/ 354217460 h 1724"/>
                  <a:gd name="T64" fmla="*/ 135494929 w 496"/>
                  <a:gd name="T65" fmla="*/ 293407931 h 1724"/>
                  <a:gd name="T66" fmla="*/ 131194508 w 496"/>
                  <a:gd name="T67" fmla="*/ 276684993 h 1724"/>
                  <a:gd name="T68" fmla="*/ 115064040 w 496"/>
                  <a:gd name="T69" fmla="*/ 249320185 h 1724"/>
                  <a:gd name="T70" fmla="*/ 116139404 w 496"/>
                  <a:gd name="T71" fmla="*/ 176348596 h 1724"/>
                  <a:gd name="T72" fmla="*/ 109687217 w 496"/>
                  <a:gd name="T73" fmla="*/ 92735099 h 172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96"/>
                  <a:gd name="T112" fmla="*/ 0 h 1724"/>
                  <a:gd name="T113" fmla="*/ 496 w 496"/>
                  <a:gd name="T114" fmla="*/ 1724 h 172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96" h="1724">
                    <a:moveTo>
                      <a:pt x="123" y="22"/>
                    </a:moveTo>
                    <a:lnTo>
                      <a:pt x="184" y="0"/>
                    </a:lnTo>
                    <a:lnTo>
                      <a:pt x="248" y="12"/>
                    </a:lnTo>
                    <a:lnTo>
                      <a:pt x="292" y="56"/>
                    </a:lnTo>
                    <a:lnTo>
                      <a:pt x="308" y="109"/>
                    </a:lnTo>
                    <a:lnTo>
                      <a:pt x="295" y="172"/>
                    </a:lnTo>
                    <a:lnTo>
                      <a:pt x="316" y="208"/>
                    </a:lnTo>
                    <a:lnTo>
                      <a:pt x="347" y="225"/>
                    </a:lnTo>
                    <a:lnTo>
                      <a:pt x="434" y="262"/>
                    </a:lnTo>
                    <a:lnTo>
                      <a:pt x="458" y="288"/>
                    </a:lnTo>
                    <a:lnTo>
                      <a:pt x="495" y="564"/>
                    </a:lnTo>
                    <a:lnTo>
                      <a:pt x="480" y="620"/>
                    </a:lnTo>
                    <a:lnTo>
                      <a:pt x="388" y="642"/>
                    </a:lnTo>
                    <a:lnTo>
                      <a:pt x="403" y="904"/>
                    </a:lnTo>
                    <a:lnTo>
                      <a:pt x="342" y="928"/>
                    </a:lnTo>
                    <a:lnTo>
                      <a:pt x="325" y="1121"/>
                    </a:lnTo>
                    <a:lnTo>
                      <a:pt x="337" y="1454"/>
                    </a:lnTo>
                    <a:lnTo>
                      <a:pt x="342" y="1638"/>
                    </a:lnTo>
                    <a:lnTo>
                      <a:pt x="326" y="1643"/>
                    </a:lnTo>
                    <a:lnTo>
                      <a:pt x="326" y="1658"/>
                    </a:lnTo>
                    <a:lnTo>
                      <a:pt x="277" y="1691"/>
                    </a:lnTo>
                    <a:lnTo>
                      <a:pt x="249" y="1714"/>
                    </a:lnTo>
                    <a:lnTo>
                      <a:pt x="229" y="1722"/>
                    </a:lnTo>
                    <a:lnTo>
                      <a:pt x="205" y="1723"/>
                    </a:lnTo>
                    <a:lnTo>
                      <a:pt x="182" y="1715"/>
                    </a:lnTo>
                    <a:lnTo>
                      <a:pt x="177" y="1707"/>
                    </a:lnTo>
                    <a:lnTo>
                      <a:pt x="182" y="1695"/>
                    </a:lnTo>
                    <a:lnTo>
                      <a:pt x="193" y="1679"/>
                    </a:lnTo>
                    <a:lnTo>
                      <a:pt x="209" y="1657"/>
                    </a:lnTo>
                    <a:lnTo>
                      <a:pt x="233" y="1636"/>
                    </a:lnTo>
                    <a:lnTo>
                      <a:pt x="215" y="1644"/>
                    </a:lnTo>
                    <a:lnTo>
                      <a:pt x="215" y="1621"/>
                    </a:lnTo>
                    <a:lnTo>
                      <a:pt x="146" y="1653"/>
                    </a:lnTo>
                    <a:lnTo>
                      <a:pt x="118" y="1653"/>
                    </a:lnTo>
                    <a:lnTo>
                      <a:pt x="109" y="1644"/>
                    </a:lnTo>
                    <a:lnTo>
                      <a:pt x="109" y="1633"/>
                    </a:lnTo>
                    <a:lnTo>
                      <a:pt x="112" y="1622"/>
                    </a:lnTo>
                    <a:lnTo>
                      <a:pt x="118" y="1609"/>
                    </a:lnTo>
                    <a:lnTo>
                      <a:pt x="134" y="1592"/>
                    </a:lnTo>
                    <a:lnTo>
                      <a:pt x="148" y="1578"/>
                    </a:lnTo>
                    <a:lnTo>
                      <a:pt x="131" y="1574"/>
                    </a:lnTo>
                    <a:lnTo>
                      <a:pt x="114" y="1413"/>
                    </a:lnTo>
                    <a:lnTo>
                      <a:pt x="108" y="1154"/>
                    </a:lnTo>
                    <a:lnTo>
                      <a:pt x="80" y="941"/>
                    </a:lnTo>
                    <a:lnTo>
                      <a:pt x="72" y="883"/>
                    </a:lnTo>
                    <a:lnTo>
                      <a:pt x="63" y="851"/>
                    </a:lnTo>
                    <a:lnTo>
                      <a:pt x="85" y="721"/>
                    </a:lnTo>
                    <a:lnTo>
                      <a:pt x="92" y="664"/>
                    </a:lnTo>
                    <a:lnTo>
                      <a:pt x="78" y="671"/>
                    </a:lnTo>
                    <a:lnTo>
                      <a:pt x="70" y="663"/>
                    </a:lnTo>
                    <a:lnTo>
                      <a:pt x="63" y="663"/>
                    </a:lnTo>
                    <a:lnTo>
                      <a:pt x="51" y="654"/>
                    </a:lnTo>
                    <a:lnTo>
                      <a:pt x="37" y="655"/>
                    </a:lnTo>
                    <a:lnTo>
                      <a:pt x="31" y="642"/>
                    </a:lnTo>
                    <a:lnTo>
                      <a:pt x="22" y="640"/>
                    </a:lnTo>
                    <a:lnTo>
                      <a:pt x="19" y="628"/>
                    </a:lnTo>
                    <a:lnTo>
                      <a:pt x="7" y="620"/>
                    </a:lnTo>
                    <a:lnTo>
                      <a:pt x="0" y="605"/>
                    </a:lnTo>
                    <a:lnTo>
                      <a:pt x="26" y="548"/>
                    </a:lnTo>
                    <a:lnTo>
                      <a:pt x="15" y="511"/>
                    </a:lnTo>
                    <a:lnTo>
                      <a:pt x="62" y="548"/>
                    </a:lnTo>
                    <a:lnTo>
                      <a:pt x="133" y="295"/>
                    </a:lnTo>
                    <a:lnTo>
                      <a:pt x="188" y="246"/>
                    </a:lnTo>
                    <a:lnTo>
                      <a:pt x="177" y="233"/>
                    </a:lnTo>
                    <a:lnTo>
                      <a:pt x="131" y="225"/>
                    </a:lnTo>
                    <a:lnTo>
                      <a:pt x="126" y="193"/>
                    </a:lnTo>
                    <a:lnTo>
                      <a:pt x="139" y="185"/>
                    </a:lnTo>
                    <a:lnTo>
                      <a:pt x="122" y="182"/>
                    </a:lnTo>
                    <a:lnTo>
                      <a:pt x="124" y="171"/>
                    </a:lnTo>
                    <a:lnTo>
                      <a:pt x="107" y="164"/>
                    </a:lnTo>
                    <a:lnTo>
                      <a:pt x="119" y="123"/>
                    </a:lnTo>
                    <a:lnTo>
                      <a:pt x="108" y="116"/>
                    </a:lnTo>
                    <a:lnTo>
                      <a:pt x="114" y="62"/>
                    </a:lnTo>
                    <a:lnTo>
                      <a:pt x="102" y="61"/>
                    </a:lnTo>
                    <a:lnTo>
                      <a:pt x="123" y="22"/>
                    </a:lnTo>
                  </a:path>
                </a:pathLst>
              </a:custGeom>
              <a:grpFill/>
              <a:ln w="6350" cap="rnd" cmpd="sng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GB" dirty="0"/>
              </a:p>
            </p:txBody>
          </p:sp>
          <p:grpSp>
            <p:nvGrpSpPr>
              <p:cNvPr id="416" name="Group 14"/>
              <p:cNvGrpSpPr>
                <a:grpSpLocks/>
              </p:cNvGrpSpPr>
              <p:nvPr/>
            </p:nvGrpSpPr>
            <p:grpSpPr bwMode="auto">
              <a:xfrm>
                <a:off x="7750969" y="4844345"/>
                <a:ext cx="10440" cy="42445"/>
                <a:chOff x="4780" y="2822"/>
                <a:chExt cx="70" cy="322"/>
              </a:xfrm>
              <a:grpFill/>
            </p:grpSpPr>
            <p:sp>
              <p:nvSpPr>
                <p:cNvPr id="417" name="Rectangle 15"/>
                <p:cNvSpPr>
                  <a:spLocks noChangeArrowheads="1"/>
                </p:cNvSpPr>
                <p:nvPr/>
              </p:nvSpPr>
              <p:spPr bwMode="auto">
                <a:xfrm>
                  <a:off x="4786" y="2934"/>
                  <a:ext cx="64" cy="210"/>
                </a:xfrm>
                <a:prstGeom prst="rect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418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4838" y="2822"/>
                  <a:ext cx="0" cy="112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41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4814" y="2910"/>
                  <a:ext cx="0" cy="26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42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4796" y="2918"/>
                  <a:ext cx="0" cy="1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421" name="Line 19"/>
                <p:cNvSpPr>
                  <a:spLocks noChangeShapeType="1"/>
                </p:cNvSpPr>
                <p:nvPr/>
              </p:nvSpPr>
              <p:spPr bwMode="auto">
                <a:xfrm>
                  <a:off x="4780" y="2948"/>
                  <a:ext cx="0" cy="10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</p:grpSp>
        </p:grpSp>
        <p:sp>
          <p:nvSpPr>
            <p:cNvPr id="414" name="TextBox 28"/>
            <p:cNvSpPr txBox="1"/>
            <p:nvPr/>
          </p:nvSpPr>
          <p:spPr>
            <a:xfrm>
              <a:off x="1884220" y="2983344"/>
              <a:ext cx="2776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rgbClr val="C00000"/>
                  </a:solidFill>
                </a:rPr>
                <a:t>R</a:t>
              </a:r>
              <a:endParaRPr lang="en-GB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3887638" y="2622577"/>
            <a:ext cx="261740" cy="369166"/>
            <a:chOff x="3771227" y="2332566"/>
            <a:chExt cx="304349" cy="428494"/>
          </a:xfrm>
        </p:grpSpPr>
        <p:grpSp>
          <p:nvGrpSpPr>
            <p:cNvPr id="467" name="Group 15"/>
            <p:cNvGrpSpPr/>
            <p:nvPr/>
          </p:nvGrpSpPr>
          <p:grpSpPr>
            <a:xfrm>
              <a:off x="3771227" y="2485615"/>
              <a:ext cx="99008" cy="275445"/>
              <a:chOff x="7750969" y="4829176"/>
              <a:chExt cx="54942" cy="154780"/>
            </a:xfrm>
            <a:solidFill>
              <a:schemeClr val="tx1">
                <a:lumMod val="50000"/>
                <a:lumOff val="50000"/>
                <a:alpha val="32000"/>
              </a:schemeClr>
            </a:solidFill>
          </p:grpSpPr>
          <p:sp>
            <p:nvSpPr>
              <p:cNvPr id="469" name="Freeform 5"/>
              <p:cNvSpPr>
                <a:spLocks/>
              </p:cNvSpPr>
              <p:nvPr/>
            </p:nvSpPr>
            <p:spPr bwMode="auto">
              <a:xfrm>
                <a:off x="7760192" y="4829176"/>
                <a:ext cx="45719" cy="154780"/>
              </a:xfrm>
              <a:custGeom>
                <a:avLst/>
                <a:gdLst>
                  <a:gd name="T0" fmla="*/ 197866106 w 496"/>
                  <a:gd name="T1" fmla="*/ 0 h 1724"/>
                  <a:gd name="T2" fmla="*/ 314005542 w 496"/>
                  <a:gd name="T3" fmla="*/ 85133764 h 1724"/>
                  <a:gd name="T4" fmla="*/ 317231636 w 496"/>
                  <a:gd name="T5" fmla="*/ 261482322 h 1724"/>
                  <a:gd name="T6" fmla="*/ 373150593 w 496"/>
                  <a:gd name="T7" fmla="*/ 342055323 h 1724"/>
                  <a:gd name="T8" fmla="*/ 492515021 w 496"/>
                  <a:gd name="T9" fmla="*/ 437830918 h 1724"/>
                  <a:gd name="T10" fmla="*/ 516173042 w 496"/>
                  <a:gd name="T11" fmla="*/ 942552356 h 1724"/>
                  <a:gd name="T12" fmla="*/ 433369971 w 496"/>
                  <a:gd name="T13" fmla="*/ 1374302359 h 1724"/>
                  <a:gd name="T14" fmla="*/ 349492573 w 496"/>
                  <a:gd name="T15" fmla="*/ 1704196624 h 1724"/>
                  <a:gd name="T16" fmla="*/ 367773770 w 496"/>
                  <a:gd name="T17" fmla="*/ 2147483647 h 1724"/>
                  <a:gd name="T18" fmla="*/ 350567937 w 496"/>
                  <a:gd name="T19" fmla="*/ 2147483647 h 1724"/>
                  <a:gd name="T20" fmla="*/ 267764802 w 496"/>
                  <a:gd name="T21" fmla="*/ 2147483647 h 1724"/>
                  <a:gd name="T22" fmla="*/ 220448761 w 496"/>
                  <a:gd name="T23" fmla="*/ 2147483647 h 1724"/>
                  <a:gd name="T24" fmla="*/ 190338554 w 496"/>
                  <a:gd name="T25" fmla="*/ 2147483647 h 1724"/>
                  <a:gd name="T26" fmla="*/ 207544387 w 496"/>
                  <a:gd name="T27" fmla="*/ 2147483647 h 1724"/>
                  <a:gd name="T28" fmla="*/ 250558969 w 496"/>
                  <a:gd name="T29" fmla="*/ 2147483647 h 1724"/>
                  <a:gd name="T30" fmla="*/ 231202407 w 496"/>
                  <a:gd name="T31" fmla="*/ 2147483647 h 1724"/>
                  <a:gd name="T32" fmla="*/ 126893050 w 496"/>
                  <a:gd name="T33" fmla="*/ 2147483647 h 1724"/>
                  <a:gd name="T34" fmla="*/ 117214769 w 496"/>
                  <a:gd name="T35" fmla="*/ 2147483647 h 1724"/>
                  <a:gd name="T36" fmla="*/ 126893050 w 496"/>
                  <a:gd name="T37" fmla="*/ 2147483647 h 1724"/>
                  <a:gd name="T38" fmla="*/ 159152982 w 496"/>
                  <a:gd name="T39" fmla="*/ 2147483647 h 1724"/>
                  <a:gd name="T40" fmla="*/ 122591592 w 496"/>
                  <a:gd name="T41" fmla="*/ 2147483647 h 1724"/>
                  <a:gd name="T42" fmla="*/ 86029197 w 496"/>
                  <a:gd name="T43" fmla="*/ 1430552243 h 1724"/>
                  <a:gd name="T44" fmla="*/ 67747983 w 496"/>
                  <a:gd name="T45" fmla="*/ 1293729435 h 1724"/>
                  <a:gd name="T46" fmla="*/ 98933571 w 496"/>
                  <a:gd name="T47" fmla="*/ 1009444109 h 1724"/>
                  <a:gd name="T48" fmla="*/ 75275551 w 496"/>
                  <a:gd name="T49" fmla="*/ 1007923842 h 1724"/>
                  <a:gd name="T50" fmla="*/ 54843608 w 496"/>
                  <a:gd name="T51" fmla="*/ 994241438 h 1724"/>
                  <a:gd name="T52" fmla="*/ 33336309 w 496"/>
                  <a:gd name="T53" fmla="*/ 975998232 h 1724"/>
                  <a:gd name="T54" fmla="*/ 20431935 w 496"/>
                  <a:gd name="T55" fmla="*/ 954714493 h 1724"/>
                  <a:gd name="T56" fmla="*/ 0 w 496"/>
                  <a:gd name="T57" fmla="*/ 919749582 h 1724"/>
                  <a:gd name="T58" fmla="*/ 16130472 w 496"/>
                  <a:gd name="T59" fmla="*/ 776845706 h 1724"/>
                  <a:gd name="T60" fmla="*/ 143022513 w 496"/>
                  <a:gd name="T61" fmla="*/ 448472788 h 1724"/>
                  <a:gd name="T62" fmla="*/ 190338554 w 496"/>
                  <a:gd name="T63" fmla="*/ 354217460 h 1724"/>
                  <a:gd name="T64" fmla="*/ 135494929 w 496"/>
                  <a:gd name="T65" fmla="*/ 293407931 h 1724"/>
                  <a:gd name="T66" fmla="*/ 131194508 w 496"/>
                  <a:gd name="T67" fmla="*/ 276684993 h 1724"/>
                  <a:gd name="T68" fmla="*/ 115064040 w 496"/>
                  <a:gd name="T69" fmla="*/ 249320185 h 1724"/>
                  <a:gd name="T70" fmla="*/ 116139404 w 496"/>
                  <a:gd name="T71" fmla="*/ 176348596 h 1724"/>
                  <a:gd name="T72" fmla="*/ 109687217 w 496"/>
                  <a:gd name="T73" fmla="*/ 92735099 h 172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96"/>
                  <a:gd name="T112" fmla="*/ 0 h 1724"/>
                  <a:gd name="T113" fmla="*/ 496 w 496"/>
                  <a:gd name="T114" fmla="*/ 1724 h 172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96" h="1724">
                    <a:moveTo>
                      <a:pt x="123" y="22"/>
                    </a:moveTo>
                    <a:lnTo>
                      <a:pt x="184" y="0"/>
                    </a:lnTo>
                    <a:lnTo>
                      <a:pt x="248" y="12"/>
                    </a:lnTo>
                    <a:lnTo>
                      <a:pt x="292" y="56"/>
                    </a:lnTo>
                    <a:lnTo>
                      <a:pt x="308" y="109"/>
                    </a:lnTo>
                    <a:lnTo>
                      <a:pt x="295" y="172"/>
                    </a:lnTo>
                    <a:lnTo>
                      <a:pt x="316" y="208"/>
                    </a:lnTo>
                    <a:lnTo>
                      <a:pt x="347" y="225"/>
                    </a:lnTo>
                    <a:lnTo>
                      <a:pt x="434" y="262"/>
                    </a:lnTo>
                    <a:lnTo>
                      <a:pt x="458" y="288"/>
                    </a:lnTo>
                    <a:lnTo>
                      <a:pt x="495" y="564"/>
                    </a:lnTo>
                    <a:lnTo>
                      <a:pt x="480" y="620"/>
                    </a:lnTo>
                    <a:lnTo>
                      <a:pt x="388" y="642"/>
                    </a:lnTo>
                    <a:lnTo>
                      <a:pt x="403" y="904"/>
                    </a:lnTo>
                    <a:lnTo>
                      <a:pt x="342" y="928"/>
                    </a:lnTo>
                    <a:lnTo>
                      <a:pt x="325" y="1121"/>
                    </a:lnTo>
                    <a:lnTo>
                      <a:pt x="337" y="1454"/>
                    </a:lnTo>
                    <a:lnTo>
                      <a:pt x="342" y="1638"/>
                    </a:lnTo>
                    <a:lnTo>
                      <a:pt x="326" y="1643"/>
                    </a:lnTo>
                    <a:lnTo>
                      <a:pt x="326" y="1658"/>
                    </a:lnTo>
                    <a:lnTo>
                      <a:pt x="277" y="1691"/>
                    </a:lnTo>
                    <a:lnTo>
                      <a:pt x="249" y="1714"/>
                    </a:lnTo>
                    <a:lnTo>
                      <a:pt x="229" y="1722"/>
                    </a:lnTo>
                    <a:lnTo>
                      <a:pt x="205" y="1723"/>
                    </a:lnTo>
                    <a:lnTo>
                      <a:pt x="182" y="1715"/>
                    </a:lnTo>
                    <a:lnTo>
                      <a:pt x="177" y="1707"/>
                    </a:lnTo>
                    <a:lnTo>
                      <a:pt x="182" y="1695"/>
                    </a:lnTo>
                    <a:lnTo>
                      <a:pt x="193" y="1679"/>
                    </a:lnTo>
                    <a:lnTo>
                      <a:pt x="209" y="1657"/>
                    </a:lnTo>
                    <a:lnTo>
                      <a:pt x="233" y="1636"/>
                    </a:lnTo>
                    <a:lnTo>
                      <a:pt x="215" y="1644"/>
                    </a:lnTo>
                    <a:lnTo>
                      <a:pt x="215" y="1621"/>
                    </a:lnTo>
                    <a:lnTo>
                      <a:pt x="146" y="1653"/>
                    </a:lnTo>
                    <a:lnTo>
                      <a:pt x="118" y="1653"/>
                    </a:lnTo>
                    <a:lnTo>
                      <a:pt x="109" y="1644"/>
                    </a:lnTo>
                    <a:lnTo>
                      <a:pt x="109" y="1633"/>
                    </a:lnTo>
                    <a:lnTo>
                      <a:pt x="112" y="1622"/>
                    </a:lnTo>
                    <a:lnTo>
                      <a:pt x="118" y="1609"/>
                    </a:lnTo>
                    <a:lnTo>
                      <a:pt x="134" y="1592"/>
                    </a:lnTo>
                    <a:lnTo>
                      <a:pt x="148" y="1578"/>
                    </a:lnTo>
                    <a:lnTo>
                      <a:pt x="131" y="1574"/>
                    </a:lnTo>
                    <a:lnTo>
                      <a:pt x="114" y="1413"/>
                    </a:lnTo>
                    <a:lnTo>
                      <a:pt x="108" y="1154"/>
                    </a:lnTo>
                    <a:lnTo>
                      <a:pt x="80" y="941"/>
                    </a:lnTo>
                    <a:lnTo>
                      <a:pt x="72" y="883"/>
                    </a:lnTo>
                    <a:lnTo>
                      <a:pt x="63" y="851"/>
                    </a:lnTo>
                    <a:lnTo>
                      <a:pt x="85" y="721"/>
                    </a:lnTo>
                    <a:lnTo>
                      <a:pt x="92" y="664"/>
                    </a:lnTo>
                    <a:lnTo>
                      <a:pt x="78" y="671"/>
                    </a:lnTo>
                    <a:lnTo>
                      <a:pt x="70" y="663"/>
                    </a:lnTo>
                    <a:lnTo>
                      <a:pt x="63" y="663"/>
                    </a:lnTo>
                    <a:lnTo>
                      <a:pt x="51" y="654"/>
                    </a:lnTo>
                    <a:lnTo>
                      <a:pt x="37" y="655"/>
                    </a:lnTo>
                    <a:lnTo>
                      <a:pt x="31" y="642"/>
                    </a:lnTo>
                    <a:lnTo>
                      <a:pt x="22" y="640"/>
                    </a:lnTo>
                    <a:lnTo>
                      <a:pt x="19" y="628"/>
                    </a:lnTo>
                    <a:lnTo>
                      <a:pt x="7" y="620"/>
                    </a:lnTo>
                    <a:lnTo>
                      <a:pt x="0" y="605"/>
                    </a:lnTo>
                    <a:lnTo>
                      <a:pt x="26" y="548"/>
                    </a:lnTo>
                    <a:lnTo>
                      <a:pt x="15" y="511"/>
                    </a:lnTo>
                    <a:lnTo>
                      <a:pt x="62" y="548"/>
                    </a:lnTo>
                    <a:lnTo>
                      <a:pt x="133" y="295"/>
                    </a:lnTo>
                    <a:lnTo>
                      <a:pt x="188" y="246"/>
                    </a:lnTo>
                    <a:lnTo>
                      <a:pt x="177" y="233"/>
                    </a:lnTo>
                    <a:lnTo>
                      <a:pt x="131" y="225"/>
                    </a:lnTo>
                    <a:lnTo>
                      <a:pt x="126" y="193"/>
                    </a:lnTo>
                    <a:lnTo>
                      <a:pt x="139" y="185"/>
                    </a:lnTo>
                    <a:lnTo>
                      <a:pt x="122" y="182"/>
                    </a:lnTo>
                    <a:lnTo>
                      <a:pt x="124" y="171"/>
                    </a:lnTo>
                    <a:lnTo>
                      <a:pt x="107" y="164"/>
                    </a:lnTo>
                    <a:lnTo>
                      <a:pt x="119" y="123"/>
                    </a:lnTo>
                    <a:lnTo>
                      <a:pt x="108" y="116"/>
                    </a:lnTo>
                    <a:lnTo>
                      <a:pt x="114" y="62"/>
                    </a:lnTo>
                    <a:lnTo>
                      <a:pt x="102" y="61"/>
                    </a:lnTo>
                    <a:lnTo>
                      <a:pt x="123" y="22"/>
                    </a:lnTo>
                  </a:path>
                </a:pathLst>
              </a:custGeom>
              <a:solidFill>
                <a:schemeClr val="accent6"/>
              </a:solidFill>
              <a:ln w="6350" cap="rnd" cmpd="sng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GB" dirty="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470" name="Group 14"/>
              <p:cNvGrpSpPr>
                <a:grpSpLocks/>
              </p:cNvGrpSpPr>
              <p:nvPr/>
            </p:nvGrpSpPr>
            <p:grpSpPr bwMode="auto">
              <a:xfrm>
                <a:off x="7750969" y="4844345"/>
                <a:ext cx="10440" cy="42445"/>
                <a:chOff x="4780" y="2822"/>
                <a:chExt cx="70" cy="322"/>
              </a:xfrm>
              <a:grpFill/>
            </p:grpSpPr>
            <p:sp>
              <p:nvSpPr>
                <p:cNvPr id="471" name="Rectangle 15"/>
                <p:cNvSpPr>
                  <a:spLocks noChangeArrowheads="1"/>
                </p:cNvSpPr>
                <p:nvPr/>
              </p:nvSpPr>
              <p:spPr bwMode="auto">
                <a:xfrm>
                  <a:off x="4786" y="2934"/>
                  <a:ext cx="64" cy="210"/>
                </a:xfrm>
                <a:prstGeom prst="rect">
                  <a:avLst/>
                </a:prstGeom>
                <a:grpFill/>
                <a:ln w="6350">
                  <a:solidFill>
                    <a:schemeClr val="accent6"/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472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4838" y="2822"/>
                  <a:ext cx="0" cy="112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473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4814" y="2910"/>
                  <a:ext cx="0" cy="26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474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4796" y="2918"/>
                  <a:ext cx="0" cy="1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475" name="Line 19"/>
                <p:cNvSpPr>
                  <a:spLocks noChangeShapeType="1"/>
                </p:cNvSpPr>
                <p:nvPr/>
              </p:nvSpPr>
              <p:spPr bwMode="auto">
                <a:xfrm>
                  <a:off x="4780" y="2948"/>
                  <a:ext cx="0" cy="10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</p:grpSp>
        </p:grpSp>
        <p:sp>
          <p:nvSpPr>
            <p:cNvPr id="468" name="TextBox 17"/>
            <p:cNvSpPr txBox="1"/>
            <p:nvPr/>
          </p:nvSpPr>
          <p:spPr>
            <a:xfrm>
              <a:off x="3791524" y="2332566"/>
              <a:ext cx="28405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rgbClr val="FFC000"/>
                  </a:solidFill>
                </a:rPr>
                <a:t>O</a:t>
              </a:r>
              <a:endParaRPr lang="en-GB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3818689" y="2195748"/>
            <a:ext cx="261740" cy="369166"/>
            <a:chOff x="3771227" y="2332566"/>
            <a:chExt cx="304349" cy="428494"/>
          </a:xfrm>
        </p:grpSpPr>
        <p:grpSp>
          <p:nvGrpSpPr>
            <p:cNvPr id="458" name="Group 15"/>
            <p:cNvGrpSpPr/>
            <p:nvPr/>
          </p:nvGrpSpPr>
          <p:grpSpPr>
            <a:xfrm>
              <a:off x="3771227" y="2485615"/>
              <a:ext cx="99008" cy="275445"/>
              <a:chOff x="7750969" y="4829176"/>
              <a:chExt cx="54942" cy="154780"/>
            </a:xfrm>
            <a:solidFill>
              <a:schemeClr val="tx1">
                <a:lumMod val="50000"/>
                <a:lumOff val="50000"/>
                <a:alpha val="32000"/>
              </a:schemeClr>
            </a:solidFill>
          </p:grpSpPr>
          <p:sp>
            <p:nvSpPr>
              <p:cNvPr id="460" name="Freeform 5"/>
              <p:cNvSpPr>
                <a:spLocks/>
              </p:cNvSpPr>
              <p:nvPr/>
            </p:nvSpPr>
            <p:spPr bwMode="auto">
              <a:xfrm>
                <a:off x="7760192" y="4829176"/>
                <a:ext cx="45719" cy="154780"/>
              </a:xfrm>
              <a:custGeom>
                <a:avLst/>
                <a:gdLst>
                  <a:gd name="T0" fmla="*/ 197866106 w 496"/>
                  <a:gd name="T1" fmla="*/ 0 h 1724"/>
                  <a:gd name="T2" fmla="*/ 314005542 w 496"/>
                  <a:gd name="T3" fmla="*/ 85133764 h 1724"/>
                  <a:gd name="T4" fmla="*/ 317231636 w 496"/>
                  <a:gd name="T5" fmla="*/ 261482322 h 1724"/>
                  <a:gd name="T6" fmla="*/ 373150593 w 496"/>
                  <a:gd name="T7" fmla="*/ 342055323 h 1724"/>
                  <a:gd name="T8" fmla="*/ 492515021 w 496"/>
                  <a:gd name="T9" fmla="*/ 437830918 h 1724"/>
                  <a:gd name="T10" fmla="*/ 516173042 w 496"/>
                  <a:gd name="T11" fmla="*/ 942552356 h 1724"/>
                  <a:gd name="T12" fmla="*/ 433369971 w 496"/>
                  <a:gd name="T13" fmla="*/ 1374302359 h 1724"/>
                  <a:gd name="T14" fmla="*/ 349492573 w 496"/>
                  <a:gd name="T15" fmla="*/ 1704196624 h 1724"/>
                  <a:gd name="T16" fmla="*/ 367773770 w 496"/>
                  <a:gd name="T17" fmla="*/ 2147483647 h 1724"/>
                  <a:gd name="T18" fmla="*/ 350567937 w 496"/>
                  <a:gd name="T19" fmla="*/ 2147483647 h 1724"/>
                  <a:gd name="T20" fmla="*/ 267764802 w 496"/>
                  <a:gd name="T21" fmla="*/ 2147483647 h 1724"/>
                  <a:gd name="T22" fmla="*/ 220448761 w 496"/>
                  <a:gd name="T23" fmla="*/ 2147483647 h 1724"/>
                  <a:gd name="T24" fmla="*/ 190338554 w 496"/>
                  <a:gd name="T25" fmla="*/ 2147483647 h 1724"/>
                  <a:gd name="T26" fmla="*/ 207544387 w 496"/>
                  <a:gd name="T27" fmla="*/ 2147483647 h 1724"/>
                  <a:gd name="T28" fmla="*/ 250558969 w 496"/>
                  <a:gd name="T29" fmla="*/ 2147483647 h 1724"/>
                  <a:gd name="T30" fmla="*/ 231202407 w 496"/>
                  <a:gd name="T31" fmla="*/ 2147483647 h 1724"/>
                  <a:gd name="T32" fmla="*/ 126893050 w 496"/>
                  <a:gd name="T33" fmla="*/ 2147483647 h 1724"/>
                  <a:gd name="T34" fmla="*/ 117214769 w 496"/>
                  <a:gd name="T35" fmla="*/ 2147483647 h 1724"/>
                  <a:gd name="T36" fmla="*/ 126893050 w 496"/>
                  <a:gd name="T37" fmla="*/ 2147483647 h 1724"/>
                  <a:gd name="T38" fmla="*/ 159152982 w 496"/>
                  <a:gd name="T39" fmla="*/ 2147483647 h 1724"/>
                  <a:gd name="T40" fmla="*/ 122591592 w 496"/>
                  <a:gd name="T41" fmla="*/ 2147483647 h 1724"/>
                  <a:gd name="T42" fmla="*/ 86029197 w 496"/>
                  <a:gd name="T43" fmla="*/ 1430552243 h 1724"/>
                  <a:gd name="T44" fmla="*/ 67747983 w 496"/>
                  <a:gd name="T45" fmla="*/ 1293729435 h 1724"/>
                  <a:gd name="T46" fmla="*/ 98933571 w 496"/>
                  <a:gd name="T47" fmla="*/ 1009444109 h 1724"/>
                  <a:gd name="T48" fmla="*/ 75275551 w 496"/>
                  <a:gd name="T49" fmla="*/ 1007923842 h 1724"/>
                  <a:gd name="T50" fmla="*/ 54843608 w 496"/>
                  <a:gd name="T51" fmla="*/ 994241438 h 1724"/>
                  <a:gd name="T52" fmla="*/ 33336309 w 496"/>
                  <a:gd name="T53" fmla="*/ 975998232 h 1724"/>
                  <a:gd name="T54" fmla="*/ 20431935 w 496"/>
                  <a:gd name="T55" fmla="*/ 954714493 h 1724"/>
                  <a:gd name="T56" fmla="*/ 0 w 496"/>
                  <a:gd name="T57" fmla="*/ 919749582 h 1724"/>
                  <a:gd name="T58" fmla="*/ 16130472 w 496"/>
                  <a:gd name="T59" fmla="*/ 776845706 h 1724"/>
                  <a:gd name="T60" fmla="*/ 143022513 w 496"/>
                  <a:gd name="T61" fmla="*/ 448472788 h 1724"/>
                  <a:gd name="T62" fmla="*/ 190338554 w 496"/>
                  <a:gd name="T63" fmla="*/ 354217460 h 1724"/>
                  <a:gd name="T64" fmla="*/ 135494929 w 496"/>
                  <a:gd name="T65" fmla="*/ 293407931 h 1724"/>
                  <a:gd name="T66" fmla="*/ 131194508 w 496"/>
                  <a:gd name="T67" fmla="*/ 276684993 h 1724"/>
                  <a:gd name="T68" fmla="*/ 115064040 w 496"/>
                  <a:gd name="T69" fmla="*/ 249320185 h 1724"/>
                  <a:gd name="T70" fmla="*/ 116139404 w 496"/>
                  <a:gd name="T71" fmla="*/ 176348596 h 1724"/>
                  <a:gd name="T72" fmla="*/ 109687217 w 496"/>
                  <a:gd name="T73" fmla="*/ 92735099 h 172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96"/>
                  <a:gd name="T112" fmla="*/ 0 h 1724"/>
                  <a:gd name="T113" fmla="*/ 496 w 496"/>
                  <a:gd name="T114" fmla="*/ 1724 h 172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96" h="1724">
                    <a:moveTo>
                      <a:pt x="123" y="22"/>
                    </a:moveTo>
                    <a:lnTo>
                      <a:pt x="184" y="0"/>
                    </a:lnTo>
                    <a:lnTo>
                      <a:pt x="248" y="12"/>
                    </a:lnTo>
                    <a:lnTo>
                      <a:pt x="292" y="56"/>
                    </a:lnTo>
                    <a:lnTo>
                      <a:pt x="308" y="109"/>
                    </a:lnTo>
                    <a:lnTo>
                      <a:pt x="295" y="172"/>
                    </a:lnTo>
                    <a:lnTo>
                      <a:pt x="316" y="208"/>
                    </a:lnTo>
                    <a:lnTo>
                      <a:pt x="347" y="225"/>
                    </a:lnTo>
                    <a:lnTo>
                      <a:pt x="434" y="262"/>
                    </a:lnTo>
                    <a:lnTo>
                      <a:pt x="458" y="288"/>
                    </a:lnTo>
                    <a:lnTo>
                      <a:pt x="495" y="564"/>
                    </a:lnTo>
                    <a:lnTo>
                      <a:pt x="480" y="620"/>
                    </a:lnTo>
                    <a:lnTo>
                      <a:pt x="388" y="642"/>
                    </a:lnTo>
                    <a:lnTo>
                      <a:pt x="403" y="904"/>
                    </a:lnTo>
                    <a:lnTo>
                      <a:pt x="342" y="928"/>
                    </a:lnTo>
                    <a:lnTo>
                      <a:pt x="325" y="1121"/>
                    </a:lnTo>
                    <a:lnTo>
                      <a:pt x="337" y="1454"/>
                    </a:lnTo>
                    <a:lnTo>
                      <a:pt x="342" y="1638"/>
                    </a:lnTo>
                    <a:lnTo>
                      <a:pt x="326" y="1643"/>
                    </a:lnTo>
                    <a:lnTo>
                      <a:pt x="326" y="1658"/>
                    </a:lnTo>
                    <a:lnTo>
                      <a:pt x="277" y="1691"/>
                    </a:lnTo>
                    <a:lnTo>
                      <a:pt x="249" y="1714"/>
                    </a:lnTo>
                    <a:lnTo>
                      <a:pt x="229" y="1722"/>
                    </a:lnTo>
                    <a:lnTo>
                      <a:pt x="205" y="1723"/>
                    </a:lnTo>
                    <a:lnTo>
                      <a:pt x="182" y="1715"/>
                    </a:lnTo>
                    <a:lnTo>
                      <a:pt x="177" y="1707"/>
                    </a:lnTo>
                    <a:lnTo>
                      <a:pt x="182" y="1695"/>
                    </a:lnTo>
                    <a:lnTo>
                      <a:pt x="193" y="1679"/>
                    </a:lnTo>
                    <a:lnTo>
                      <a:pt x="209" y="1657"/>
                    </a:lnTo>
                    <a:lnTo>
                      <a:pt x="233" y="1636"/>
                    </a:lnTo>
                    <a:lnTo>
                      <a:pt x="215" y="1644"/>
                    </a:lnTo>
                    <a:lnTo>
                      <a:pt x="215" y="1621"/>
                    </a:lnTo>
                    <a:lnTo>
                      <a:pt x="146" y="1653"/>
                    </a:lnTo>
                    <a:lnTo>
                      <a:pt x="118" y="1653"/>
                    </a:lnTo>
                    <a:lnTo>
                      <a:pt x="109" y="1644"/>
                    </a:lnTo>
                    <a:lnTo>
                      <a:pt x="109" y="1633"/>
                    </a:lnTo>
                    <a:lnTo>
                      <a:pt x="112" y="1622"/>
                    </a:lnTo>
                    <a:lnTo>
                      <a:pt x="118" y="1609"/>
                    </a:lnTo>
                    <a:lnTo>
                      <a:pt x="134" y="1592"/>
                    </a:lnTo>
                    <a:lnTo>
                      <a:pt x="148" y="1578"/>
                    </a:lnTo>
                    <a:lnTo>
                      <a:pt x="131" y="1574"/>
                    </a:lnTo>
                    <a:lnTo>
                      <a:pt x="114" y="1413"/>
                    </a:lnTo>
                    <a:lnTo>
                      <a:pt x="108" y="1154"/>
                    </a:lnTo>
                    <a:lnTo>
                      <a:pt x="80" y="941"/>
                    </a:lnTo>
                    <a:lnTo>
                      <a:pt x="72" y="883"/>
                    </a:lnTo>
                    <a:lnTo>
                      <a:pt x="63" y="851"/>
                    </a:lnTo>
                    <a:lnTo>
                      <a:pt x="85" y="721"/>
                    </a:lnTo>
                    <a:lnTo>
                      <a:pt x="92" y="664"/>
                    </a:lnTo>
                    <a:lnTo>
                      <a:pt x="78" y="671"/>
                    </a:lnTo>
                    <a:lnTo>
                      <a:pt x="70" y="663"/>
                    </a:lnTo>
                    <a:lnTo>
                      <a:pt x="63" y="663"/>
                    </a:lnTo>
                    <a:lnTo>
                      <a:pt x="51" y="654"/>
                    </a:lnTo>
                    <a:lnTo>
                      <a:pt x="37" y="655"/>
                    </a:lnTo>
                    <a:lnTo>
                      <a:pt x="31" y="642"/>
                    </a:lnTo>
                    <a:lnTo>
                      <a:pt x="22" y="640"/>
                    </a:lnTo>
                    <a:lnTo>
                      <a:pt x="19" y="628"/>
                    </a:lnTo>
                    <a:lnTo>
                      <a:pt x="7" y="620"/>
                    </a:lnTo>
                    <a:lnTo>
                      <a:pt x="0" y="605"/>
                    </a:lnTo>
                    <a:lnTo>
                      <a:pt x="26" y="548"/>
                    </a:lnTo>
                    <a:lnTo>
                      <a:pt x="15" y="511"/>
                    </a:lnTo>
                    <a:lnTo>
                      <a:pt x="62" y="548"/>
                    </a:lnTo>
                    <a:lnTo>
                      <a:pt x="133" y="295"/>
                    </a:lnTo>
                    <a:lnTo>
                      <a:pt x="188" y="246"/>
                    </a:lnTo>
                    <a:lnTo>
                      <a:pt x="177" y="233"/>
                    </a:lnTo>
                    <a:lnTo>
                      <a:pt x="131" y="225"/>
                    </a:lnTo>
                    <a:lnTo>
                      <a:pt x="126" y="193"/>
                    </a:lnTo>
                    <a:lnTo>
                      <a:pt x="139" y="185"/>
                    </a:lnTo>
                    <a:lnTo>
                      <a:pt x="122" y="182"/>
                    </a:lnTo>
                    <a:lnTo>
                      <a:pt x="124" y="171"/>
                    </a:lnTo>
                    <a:lnTo>
                      <a:pt x="107" y="164"/>
                    </a:lnTo>
                    <a:lnTo>
                      <a:pt x="119" y="123"/>
                    </a:lnTo>
                    <a:lnTo>
                      <a:pt x="108" y="116"/>
                    </a:lnTo>
                    <a:lnTo>
                      <a:pt x="114" y="62"/>
                    </a:lnTo>
                    <a:lnTo>
                      <a:pt x="102" y="61"/>
                    </a:lnTo>
                    <a:lnTo>
                      <a:pt x="123" y="22"/>
                    </a:lnTo>
                  </a:path>
                </a:pathLst>
              </a:custGeom>
              <a:solidFill>
                <a:schemeClr val="accent6"/>
              </a:solidFill>
              <a:ln w="6350" cap="rnd" cmpd="sng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GB" dirty="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461" name="Group 14"/>
              <p:cNvGrpSpPr>
                <a:grpSpLocks/>
              </p:cNvGrpSpPr>
              <p:nvPr/>
            </p:nvGrpSpPr>
            <p:grpSpPr bwMode="auto">
              <a:xfrm>
                <a:off x="7750969" y="4844345"/>
                <a:ext cx="10440" cy="42445"/>
                <a:chOff x="4780" y="2822"/>
                <a:chExt cx="70" cy="322"/>
              </a:xfrm>
              <a:grpFill/>
            </p:grpSpPr>
            <p:sp>
              <p:nvSpPr>
                <p:cNvPr id="462" name="Rectangle 15"/>
                <p:cNvSpPr>
                  <a:spLocks noChangeArrowheads="1"/>
                </p:cNvSpPr>
                <p:nvPr/>
              </p:nvSpPr>
              <p:spPr bwMode="auto">
                <a:xfrm>
                  <a:off x="4786" y="2934"/>
                  <a:ext cx="64" cy="210"/>
                </a:xfrm>
                <a:prstGeom prst="rect">
                  <a:avLst/>
                </a:prstGeom>
                <a:grpFill/>
                <a:ln w="6350">
                  <a:solidFill>
                    <a:schemeClr val="accent6"/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463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4838" y="2822"/>
                  <a:ext cx="0" cy="112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464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4814" y="2910"/>
                  <a:ext cx="0" cy="26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465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4796" y="2918"/>
                  <a:ext cx="0" cy="1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466" name="Line 19"/>
                <p:cNvSpPr>
                  <a:spLocks noChangeShapeType="1"/>
                </p:cNvSpPr>
                <p:nvPr/>
              </p:nvSpPr>
              <p:spPr bwMode="auto">
                <a:xfrm>
                  <a:off x="4780" y="2948"/>
                  <a:ext cx="0" cy="10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</p:grpSp>
        </p:grpSp>
        <p:sp>
          <p:nvSpPr>
            <p:cNvPr id="459" name="TextBox 17"/>
            <p:cNvSpPr txBox="1"/>
            <p:nvPr/>
          </p:nvSpPr>
          <p:spPr>
            <a:xfrm>
              <a:off x="3791524" y="2332566"/>
              <a:ext cx="28405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rgbClr val="FFC000"/>
                  </a:solidFill>
                </a:rPr>
                <a:t>O</a:t>
              </a:r>
              <a:endParaRPr lang="en-GB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3256871" y="1940002"/>
            <a:ext cx="261740" cy="369166"/>
            <a:chOff x="3771227" y="2332566"/>
            <a:chExt cx="304349" cy="428494"/>
          </a:xfrm>
        </p:grpSpPr>
        <p:grpSp>
          <p:nvGrpSpPr>
            <p:cNvPr id="403" name="Group 15"/>
            <p:cNvGrpSpPr/>
            <p:nvPr/>
          </p:nvGrpSpPr>
          <p:grpSpPr>
            <a:xfrm>
              <a:off x="3771227" y="2485615"/>
              <a:ext cx="99008" cy="275445"/>
              <a:chOff x="7750969" y="4829176"/>
              <a:chExt cx="54942" cy="154780"/>
            </a:xfrm>
            <a:solidFill>
              <a:schemeClr val="tx1">
                <a:lumMod val="50000"/>
                <a:lumOff val="50000"/>
                <a:alpha val="32000"/>
              </a:schemeClr>
            </a:solidFill>
          </p:grpSpPr>
          <p:sp>
            <p:nvSpPr>
              <p:cNvPr id="405" name="Freeform 5"/>
              <p:cNvSpPr>
                <a:spLocks/>
              </p:cNvSpPr>
              <p:nvPr/>
            </p:nvSpPr>
            <p:spPr bwMode="auto">
              <a:xfrm>
                <a:off x="7760192" y="4829176"/>
                <a:ext cx="45719" cy="154780"/>
              </a:xfrm>
              <a:custGeom>
                <a:avLst/>
                <a:gdLst>
                  <a:gd name="T0" fmla="*/ 197866106 w 496"/>
                  <a:gd name="T1" fmla="*/ 0 h 1724"/>
                  <a:gd name="T2" fmla="*/ 314005542 w 496"/>
                  <a:gd name="T3" fmla="*/ 85133764 h 1724"/>
                  <a:gd name="T4" fmla="*/ 317231636 w 496"/>
                  <a:gd name="T5" fmla="*/ 261482322 h 1724"/>
                  <a:gd name="T6" fmla="*/ 373150593 w 496"/>
                  <a:gd name="T7" fmla="*/ 342055323 h 1724"/>
                  <a:gd name="T8" fmla="*/ 492515021 w 496"/>
                  <a:gd name="T9" fmla="*/ 437830918 h 1724"/>
                  <a:gd name="T10" fmla="*/ 516173042 w 496"/>
                  <a:gd name="T11" fmla="*/ 942552356 h 1724"/>
                  <a:gd name="T12" fmla="*/ 433369971 w 496"/>
                  <a:gd name="T13" fmla="*/ 1374302359 h 1724"/>
                  <a:gd name="T14" fmla="*/ 349492573 w 496"/>
                  <a:gd name="T15" fmla="*/ 1704196624 h 1724"/>
                  <a:gd name="T16" fmla="*/ 367773770 w 496"/>
                  <a:gd name="T17" fmla="*/ 2147483647 h 1724"/>
                  <a:gd name="T18" fmla="*/ 350567937 w 496"/>
                  <a:gd name="T19" fmla="*/ 2147483647 h 1724"/>
                  <a:gd name="T20" fmla="*/ 267764802 w 496"/>
                  <a:gd name="T21" fmla="*/ 2147483647 h 1724"/>
                  <a:gd name="T22" fmla="*/ 220448761 w 496"/>
                  <a:gd name="T23" fmla="*/ 2147483647 h 1724"/>
                  <a:gd name="T24" fmla="*/ 190338554 w 496"/>
                  <a:gd name="T25" fmla="*/ 2147483647 h 1724"/>
                  <a:gd name="T26" fmla="*/ 207544387 w 496"/>
                  <a:gd name="T27" fmla="*/ 2147483647 h 1724"/>
                  <a:gd name="T28" fmla="*/ 250558969 w 496"/>
                  <a:gd name="T29" fmla="*/ 2147483647 h 1724"/>
                  <a:gd name="T30" fmla="*/ 231202407 w 496"/>
                  <a:gd name="T31" fmla="*/ 2147483647 h 1724"/>
                  <a:gd name="T32" fmla="*/ 126893050 w 496"/>
                  <a:gd name="T33" fmla="*/ 2147483647 h 1724"/>
                  <a:gd name="T34" fmla="*/ 117214769 w 496"/>
                  <a:gd name="T35" fmla="*/ 2147483647 h 1724"/>
                  <a:gd name="T36" fmla="*/ 126893050 w 496"/>
                  <a:gd name="T37" fmla="*/ 2147483647 h 1724"/>
                  <a:gd name="T38" fmla="*/ 159152982 w 496"/>
                  <a:gd name="T39" fmla="*/ 2147483647 h 1724"/>
                  <a:gd name="T40" fmla="*/ 122591592 w 496"/>
                  <a:gd name="T41" fmla="*/ 2147483647 h 1724"/>
                  <a:gd name="T42" fmla="*/ 86029197 w 496"/>
                  <a:gd name="T43" fmla="*/ 1430552243 h 1724"/>
                  <a:gd name="T44" fmla="*/ 67747983 w 496"/>
                  <a:gd name="T45" fmla="*/ 1293729435 h 1724"/>
                  <a:gd name="T46" fmla="*/ 98933571 w 496"/>
                  <a:gd name="T47" fmla="*/ 1009444109 h 1724"/>
                  <a:gd name="T48" fmla="*/ 75275551 w 496"/>
                  <a:gd name="T49" fmla="*/ 1007923842 h 1724"/>
                  <a:gd name="T50" fmla="*/ 54843608 w 496"/>
                  <a:gd name="T51" fmla="*/ 994241438 h 1724"/>
                  <a:gd name="T52" fmla="*/ 33336309 w 496"/>
                  <a:gd name="T53" fmla="*/ 975998232 h 1724"/>
                  <a:gd name="T54" fmla="*/ 20431935 w 496"/>
                  <a:gd name="T55" fmla="*/ 954714493 h 1724"/>
                  <a:gd name="T56" fmla="*/ 0 w 496"/>
                  <a:gd name="T57" fmla="*/ 919749582 h 1724"/>
                  <a:gd name="T58" fmla="*/ 16130472 w 496"/>
                  <a:gd name="T59" fmla="*/ 776845706 h 1724"/>
                  <a:gd name="T60" fmla="*/ 143022513 w 496"/>
                  <a:gd name="T61" fmla="*/ 448472788 h 1724"/>
                  <a:gd name="T62" fmla="*/ 190338554 w 496"/>
                  <a:gd name="T63" fmla="*/ 354217460 h 1724"/>
                  <a:gd name="T64" fmla="*/ 135494929 w 496"/>
                  <a:gd name="T65" fmla="*/ 293407931 h 1724"/>
                  <a:gd name="T66" fmla="*/ 131194508 w 496"/>
                  <a:gd name="T67" fmla="*/ 276684993 h 1724"/>
                  <a:gd name="T68" fmla="*/ 115064040 w 496"/>
                  <a:gd name="T69" fmla="*/ 249320185 h 1724"/>
                  <a:gd name="T70" fmla="*/ 116139404 w 496"/>
                  <a:gd name="T71" fmla="*/ 176348596 h 1724"/>
                  <a:gd name="T72" fmla="*/ 109687217 w 496"/>
                  <a:gd name="T73" fmla="*/ 92735099 h 172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96"/>
                  <a:gd name="T112" fmla="*/ 0 h 1724"/>
                  <a:gd name="T113" fmla="*/ 496 w 496"/>
                  <a:gd name="T114" fmla="*/ 1724 h 172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96" h="1724">
                    <a:moveTo>
                      <a:pt x="123" y="22"/>
                    </a:moveTo>
                    <a:lnTo>
                      <a:pt x="184" y="0"/>
                    </a:lnTo>
                    <a:lnTo>
                      <a:pt x="248" y="12"/>
                    </a:lnTo>
                    <a:lnTo>
                      <a:pt x="292" y="56"/>
                    </a:lnTo>
                    <a:lnTo>
                      <a:pt x="308" y="109"/>
                    </a:lnTo>
                    <a:lnTo>
                      <a:pt x="295" y="172"/>
                    </a:lnTo>
                    <a:lnTo>
                      <a:pt x="316" y="208"/>
                    </a:lnTo>
                    <a:lnTo>
                      <a:pt x="347" y="225"/>
                    </a:lnTo>
                    <a:lnTo>
                      <a:pt x="434" y="262"/>
                    </a:lnTo>
                    <a:lnTo>
                      <a:pt x="458" y="288"/>
                    </a:lnTo>
                    <a:lnTo>
                      <a:pt x="495" y="564"/>
                    </a:lnTo>
                    <a:lnTo>
                      <a:pt x="480" y="620"/>
                    </a:lnTo>
                    <a:lnTo>
                      <a:pt x="388" y="642"/>
                    </a:lnTo>
                    <a:lnTo>
                      <a:pt x="403" y="904"/>
                    </a:lnTo>
                    <a:lnTo>
                      <a:pt x="342" y="928"/>
                    </a:lnTo>
                    <a:lnTo>
                      <a:pt x="325" y="1121"/>
                    </a:lnTo>
                    <a:lnTo>
                      <a:pt x="337" y="1454"/>
                    </a:lnTo>
                    <a:lnTo>
                      <a:pt x="342" y="1638"/>
                    </a:lnTo>
                    <a:lnTo>
                      <a:pt x="326" y="1643"/>
                    </a:lnTo>
                    <a:lnTo>
                      <a:pt x="326" y="1658"/>
                    </a:lnTo>
                    <a:lnTo>
                      <a:pt x="277" y="1691"/>
                    </a:lnTo>
                    <a:lnTo>
                      <a:pt x="249" y="1714"/>
                    </a:lnTo>
                    <a:lnTo>
                      <a:pt x="229" y="1722"/>
                    </a:lnTo>
                    <a:lnTo>
                      <a:pt x="205" y="1723"/>
                    </a:lnTo>
                    <a:lnTo>
                      <a:pt x="182" y="1715"/>
                    </a:lnTo>
                    <a:lnTo>
                      <a:pt x="177" y="1707"/>
                    </a:lnTo>
                    <a:lnTo>
                      <a:pt x="182" y="1695"/>
                    </a:lnTo>
                    <a:lnTo>
                      <a:pt x="193" y="1679"/>
                    </a:lnTo>
                    <a:lnTo>
                      <a:pt x="209" y="1657"/>
                    </a:lnTo>
                    <a:lnTo>
                      <a:pt x="233" y="1636"/>
                    </a:lnTo>
                    <a:lnTo>
                      <a:pt x="215" y="1644"/>
                    </a:lnTo>
                    <a:lnTo>
                      <a:pt x="215" y="1621"/>
                    </a:lnTo>
                    <a:lnTo>
                      <a:pt x="146" y="1653"/>
                    </a:lnTo>
                    <a:lnTo>
                      <a:pt x="118" y="1653"/>
                    </a:lnTo>
                    <a:lnTo>
                      <a:pt x="109" y="1644"/>
                    </a:lnTo>
                    <a:lnTo>
                      <a:pt x="109" y="1633"/>
                    </a:lnTo>
                    <a:lnTo>
                      <a:pt x="112" y="1622"/>
                    </a:lnTo>
                    <a:lnTo>
                      <a:pt x="118" y="1609"/>
                    </a:lnTo>
                    <a:lnTo>
                      <a:pt x="134" y="1592"/>
                    </a:lnTo>
                    <a:lnTo>
                      <a:pt x="148" y="1578"/>
                    </a:lnTo>
                    <a:lnTo>
                      <a:pt x="131" y="1574"/>
                    </a:lnTo>
                    <a:lnTo>
                      <a:pt x="114" y="1413"/>
                    </a:lnTo>
                    <a:lnTo>
                      <a:pt x="108" y="1154"/>
                    </a:lnTo>
                    <a:lnTo>
                      <a:pt x="80" y="941"/>
                    </a:lnTo>
                    <a:lnTo>
                      <a:pt x="72" y="883"/>
                    </a:lnTo>
                    <a:lnTo>
                      <a:pt x="63" y="851"/>
                    </a:lnTo>
                    <a:lnTo>
                      <a:pt x="85" y="721"/>
                    </a:lnTo>
                    <a:lnTo>
                      <a:pt x="92" y="664"/>
                    </a:lnTo>
                    <a:lnTo>
                      <a:pt x="78" y="671"/>
                    </a:lnTo>
                    <a:lnTo>
                      <a:pt x="70" y="663"/>
                    </a:lnTo>
                    <a:lnTo>
                      <a:pt x="63" y="663"/>
                    </a:lnTo>
                    <a:lnTo>
                      <a:pt x="51" y="654"/>
                    </a:lnTo>
                    <a:lnTo>
                      <a:pt x="37" y="655"/>
                    </a:lnTo>
                    <a:lnTo>
                      <a:pt x="31" y="642"/>
                    </a:lnTo>
                    <a:lnTo>
                      <a:pt x="22" y="640"/>
                    </a:lnTo>
                    <a:lnTo>
                      <a:pt x="19" y="628"/>
                    </a:lnTo>
                    <a:lnTo>
                      <a:pt x="7" y="620"/>
                    </a:lnTo>
                    <a:lnTo>
                      <a:pt x="0" y="605"/>
                    </a:lnTo>
                    <a:lnTo>
                      <a:pt x="26" y="548"/>
                    </a:lnTo>
                    <a:lnTo>
                      <a:pt x="15" y="511"/>
                    </a:lnTo>
                    <a:lnTo>
                      <a:pt x="62" y="548"/>
                    </a:lnTo>
                    <a:lnTo>
                      <a:pt x="133" y="295"/>
                    </a:lnTo>
                    <a:lnTo>
                      <a:pt x="188" y="246"/>
                    </a:lnTo>
                    <a:lnTo>
                      <a:pt x="177" y="233"/>
                    </a:lnTo>
                    <a:lnTo>
                      <a:pt x="131" y="225"/>
                    </a:lnTo>
                    <a:lnTo>
                      <a:pt x="126" y="193"/>
                    </a:lnTo>
                    <a:lnTo>
                      <a:pt x="139" y="185"/>
                    </a:lnTo>
                    <a:lnTo>
                      <a:pt x="122" y="182"/>
                    </a:lnTo>
                    <a:lnTo>
                      <a:pt x="124" y="171"/>
                    </a:lnTo>
                    <a:lnTo>
                      <a:pt x="107" y="164"/>
                    </a:lnTo>
                    <a:lnTo>
                      <a:pt x="119" y="123"/>
                    </a:lnTo>
                    <a:lnTo>
                      <a:pt x="108" y="116"/>
                    </a:lnTo>
                    <a:lnTo>
                      <a:pt x="114" y="62"/>
                    </a:lnTo>
                    <a:lnTo>
                      <a:pt x="102" y="61"/>
                    </a:lnTo>
                    <a:lnTo>
                      <a:pt x="123" y="22"/>
                    </a:lnTo>
                  </a:path>
                </a:pathLst>
              </a:custGeom>
              <a:solidFill>
                <a:schemeClr val="accent6"/>
              </a:solidFill>
              <a:ln w="6350" cap="rnd" cmpd="sng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GB" dirty="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406" name="Group 14"/>
              <p:cNvGrpSpPr>
                <a:grpSpLocks/>
              </p:cNvGrpSpPr>
              <p:nvPr/>
            </p:nvGrpSpPr>
            <p:grpSpPr bwMode="auto">
              <a:xfrm>
                <a:off x="7750969" y="4844345"/>
                <a:ext cx="10440" cy="42445"/>
                <a:chOff x="4780" y="2822"/>
                <a:chExt cx="70" cy="322"/>
              </a:xfrm>
              <a:grpFill/>
            </p:grpSpPr>
            <p:sp>
              <p:nvSpPr>
                <p:cNvPr id="407" name="Rectangle 15"/>
                <p:cNvSpPr>
                  <a:spLocks noChangeArrowheads="1"/>
                </p:cNvSpPr>
                <p:nvPr/>
              </p:nvSpPr>
              <p:spPr bwMode="auto">
                <a:xfrm>
                  <a:off x="4786" y="2934"/>
                  <a:ext cx="64" cy="210"/>
                </a:xfrm>
                <a:prstGeom prst="rect">
                  <a:avLst/>
                </a:prstGeom>
                <a:grpFill/>
                <a:ln w="6350">
                  <a:solidFill>
                    <a:schemeClr val="accent6"/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408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4838" y="2822"/>
                  <a:ext cx="0" cy="112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40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4814" y="2910"/>
                  <a:ext cx="0" cy="26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41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4796" y="2918"/>
                  <a:ext cx="0" cy="1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411" name="Line 19"/>
                <p:cNvSpPr>
                  <a:spLocks noChangeShapeType="1"/>
                </p:cNvSpPr>
                <p:nvPr/>
              </p:nvSpPr>
              <p:spPr bwMode="auto">
                <a:xfrm>
                  <a:off x="4780" y="2948"/>
                  <a:ext cx="0" cy="10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</p:grpSp>
        </p:grpSp>
        <p:sp>
          <p:nvSpPr>
            <p:cNvPr id="404" name="TextBox 17"/>
            <p:cNvSpPr txBox="1"/>
            <p:nvPr/>
          </p:nvSpPr>
          <p:spPr>
            <a:xfrm>
              <a:off x="3791524" y="2332566"/>
              <a:ext cx="28405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rgbClr val="FFC000"/>
                  </a:solidFill>
                </a:rPr>
                <a:t>O</a:t>
              </a:r>
              <a:endParaRPr lang="en-GB" b="1" dirty="0">
                <a:solidFill>
                  <a:srgbClr val="FFC000"/>
                </a:solidFill>
              </a:endParaRPr>
            </a:p>
          </p:txBody>
        </p:sp>
      </p:grpSp>
      <p:sp>
        <p:nvSpPr>
          <p:cNvPr id="183" name="Freeform 36"/>
          <p:cNvSpPr/>
          <p:nvPr/>
        </p:nvSpPr>
        <p:spPr bwMode="auto">
          <a:xfrm rot="19898218">
            <a:off x="4996678" y="1611749"/>
            <a:ext cx="341561" cy="71617"/>
          </a:xfrm>
          <a:custGeom>
            <a:avLst/>
            <a:gdLst>
              <a:gd name="connsiteX0" fmla="*/ 397164 w 397164"/>
              <a:gd name="connsiteY0" fmla="*/ 0 h 83127"/>
              <a:gd name="connsiteX1" fmla="*/ 203200 w 397164"/>
              <a:gd name="connsiteY1" fmla="*/ 73891 h 83127"/>
              <a:gd name="connsiteX2" fmla="*/ 230909 w 397164"/>
              <a:gd name="connsiteY2" fmla="*/ 0 h 83127"/>
              <a:gd name="connsiteX3" fmla="*/ 0 w 397164"/>
              <a:gd name="connsiteY3" fmla="*/ 83127 h 83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64" h="83127">
                <a:moveTo>
                  <a:pt x="397164" y="0"/>
                </a:moveTo>
                <a:lnTo>
                  <a:pt x="203200" y="73891"/>
                </a:lnTo>
                <a:lnTo>
                  <a:pt x="230909" y="0"/>
                </a:lnTo>
                <a:lnTo>
                  <a:pt x="0" y="83127"/>
                </a:lnTo>
              </a:path>
            </a:pathLst>
          </a:cu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85" name="Group 184"/>
          <p:cNvGrpSpPr/>
          <p:nvPr/>
        </p:nvGrpSpPr>
        <p:grpSpPr>
          <a:xfrm>
            <a:off x="2797073" y="2100246"/>
            <a:ext cx="261740" cy="369166"/>
            <a:chOff x="3771227" y="2332566"/>
            <a:chExt cx="304349" cy="428494"/>
          </a:xfrm>
        </p:grpSpPr>
        <p:grpSp>
          <p:nvGrpSpPr>
            <p:cNvPr id="383" name="Group 15"/>
            <p:cNvGrpSpPr/>
            <p:nvPr/>
          </p:nvGrpSpPr>
          <p:grpSpPr>
            <a:xfrm>
              <a:off x="3771227" y="2485615"/>
              <a:ext cx="99008" cy="275445"/>
              <a:chOff x="7750969" y="4829176"/>
              <a:chExt cx="54942" cy="154780"/>
            </a:xfrm>
            <a:solidFill>
              <a:schemeClr val="tx1">
                <a:lumMod val="50000"/>
                <a:lumOff val="50000"/>
                <a:alpha val="32000"/>
              </a:schemeClr>
            </a:solidFill>
          </p:grpSpPr>
          <p:sp>
            <p:nvSpPr>
              <p:cNvPr id="385" name="Freeform 5"/>
              <p:cNvSpPr>
                <a:spLocks/>
              </p:cNvSpPr>
              <p:nvPr/>
            </p:nvSpPr>
            <p:spPr bwMode="auto">
              <a:xfrm>
                <a:off x="7760192" y="4829176"/>
                <a:ext cx="45719" cy="154780"/>
              </a:xfrm>
              <a:custGeom>
                <a:avLst/>
                <a:gdLst>
                  <a:gd name="T0" fmla="*/ 197866106 w 496"/>
                  <a:gd name="T1" fmla="*/ 0 h 1724"/>
                  <a:gd name="T2" fmla="*/ 314005542 w 496"/>
                  <a:gd name="T3" fmla="*/ 85133764 h 1724"/>
                  <a:gd name="T4" fmla="*/ 317231636 w 496"/>
                  <a:gd name="T5" fmla="*/ 261482322 h 1724"/>
                  <a:gd name="T6" fmla="*/ 373150593 w 496"/>
                  <a:gd name="T7" fmla="*/ 342055323 h 1724"/>
                  <a:gd name="T8" fmla="*/ 492515021 w 496"/>
                  <a:gd name="T9" fmla="*/ 437830918 h 1724"/>
                  <a:gd name="T10" fmla="*/ 516173042 w 496"/>
                  <a:gd name="T11" fmla="*/ 942552356 h 1724"/>
                  <a:gd name="T12" fmla="*/ 433369971 w 496"/>
                  <a:gd name="T13" fmla="*/ 1374302359 h 1724"/>
                  <a:gd name="T14" fmla="*/ 349492573 w 496"/>
                  <a:gd name="T15" fmla="*/ 1704196624 h 1724"/>
                  <a:gd name="T16" fmla="*/ 367773770 w 496"/>
                  <a:gd name="T17" fmla="*/ 2147483647 h 1724"/>
                  <a:gd name="T18" fmla="*/ 350567937 w 496"/>
                  <a:gd name="T19" fmla="*/ 2147483647 h 1724"/>
                  <a:gd name="T20" fmla="*/ 267764802 w 496"/>
                  <a:gd name="T21" fmla="*/ 2147483647 h 1724"/>
                  <a:gd name="T22" fmla="*/ 220448761 w 496"/>
                  <a:gd name="T23" fmla="*/ 2147483647 h 1724"/>
                  <a:gd name="T24" fmla="*/ 190338554 w 496"/>
                  <a:gd name="T25" fmla="*/ 2147483647 h 1724"/>
                  <a:gd name="T26" fmla="*/ 207544387 w 496"/>
                  <a:gd name="T27" fmla="*/ 2147483647 h 1724"/>
                  <a:gd name="T28" fmla="*/ 250558969 w 496"/>
                  <a:gd name="T29" fmla="*/ 2147483647 h 1724"/>
                  <a:gd name="T30" fmla="*/ 231202407 w 496"/>
                  <a:gd name="T31" fmla="*/ 2147483647 h 1724"/>
                  <a:gd name="T32" fmla="*/ 126893050 w 496"/>
                  <a:gd name="T33" fmla="*/ 2147483647 h 1724"/>
                  <a:gd name="T34" fmla="*/ 117214769 w 496"/>
                  <a:gd name="T35" fmla="*/ 2147483647 h 1724"/>
                  <a:gd name="T36" fmla="*/ 126893050 w 496"/>
                  <a:gd name="T37" fmla="*/ 2147483647 h 1724"/>
                  <a:gd name="T38" fmla="*/ 159152982 w 496"/>
                  <a:gd name="T39" fmla="*/ 2147483647 h 1724"/>
                  <a:gd name="T40" fmla="*/ 122591592 w 496"/>
                  <a:gd name="T41" fmla="*/ 2147483647 h 1724"/>
                  <a:gd name="T42" fmla="*/ 86029197 w 496"/>
                  <a:gd name="T43" fmla="*/ 1430552243 h 1724"/>
                  <a:gd name="T44" fmla="*/ 67747983 w 496"/>
                  <a:gd name="T45" fmla="*/ 1293729435 h 1724"/>
                  <a:gd name="T46" fmla="*/ 98933571 w 496"/>
                  <a:gd name="T47" fmla="*/ 1009444109 h 1724"/>
                  <a:gd name="T48" fmla="*/ 75275551 w 496"/>
                  <a:gd name="T49" fmla="*/ 1007923842 h 1724"/>
                  <a:gd name="T50" fmla="*/ 54843608 w 496"/>
                  <a:gd name="T51" fmla="*/ 994241438 h 1724"/>
                  <a:gd name="T52" fmla="*/ 33336309 w 496"/>
                  <a:gd name="T53" fmla="*/ 975998232 h 1724"/>
                  <a:gd name="T54" fmla="*/ 20431935 w 496"/>
                  <a:gd name="T55" fmla="*/ 954714493 h 1724"/>
                  <a:gd name="T56" fmla="*/ 0 w 496"/>
                  <a:gd name="T57" fmla="*/ 919749582 h 1724"/>
                  <a:gd name="T58" fmla="*/ 16130472 w 496"/>
                  <a:gd name="T59" fmla="*/ 776845706 h 1724"/>
                  <a:gd name="T60" fmla="*/ 143022513 w 496"/>
                  <a:gd name="T61" fmla="*/ 448472788 h 1724"/>
                  <a:gd name="T62" fmla="*/ 190338554 w 496"/>
                  <a:gd name="T63" fmla="*/ 354217460 h 1724"/>
                  <a:gd name="T64" fmla="*/ 135494929 w 496"/>
                  <a:gd name="T65" fmla="*/ 293407931 h 1724"/>
                  <a:gd name="T66" fmla="*/ 131194508 w 496"/>
                  <a:gd name="T67" fmla="*/ 276684993 h 1724"/>
                  <a:gd name="T68" fmla="*/ 115064040 w 496"/>
                  <a:gd name="T69" fmla="*/ 249320185 h 1724"/>
                  <a:gd name="T70" fmla="*/ 116139404 w 496"/>
                  <a:gd name="T71" fmla="*/ 176348596 h 1724"/>
                  <a:gd name="T72" fmla="*/ 109687217 w 496"/>
                  <a:gd name="T73" fmla="*/ 92735099 h 172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96"/>
                  <a:gd name="T112" fmla="*/ 0 h 1724"/>
                  <a:gd name="T113" fmla="*/ 496 w 496"/>
                  <a:gd name="T114" fmla="*/ 1724 h 172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96" h="1724">
                    <a:moveTo>
                      <a:pt x="123" y="22"/>
                    </a:moveTo>
                    <a:lnTo>
                      <a:pt x="184" y="0"/>
                    </a:lnTo>
                    <a:lnTo>
                      <a:pt x="248" y="12"/>
                    </a:lnTo>
                    <a:lnTo>
                      <a:pt x="292" y="56"/>
                    </a:lnTo>
                    <a:lnTo>
                      <a:pt x="308" y="109"/>
                    </a:lnTo>
                    <a:lnTo>
                      <a:pt x="295" y="172"/>
                    </a:lnTo>
                    <a:lnTo>
                      <a:pt x="316" y="208"/>
                    </a:lnTo>
                    <a:lnTo>
                      <a:pt x="347" y="225"/>
                    </a:lnTo>
                    <a:lnTo>
                      <a:pt x="434" y="262"/>
                    </a:lnTo>
                    <a:lnTo>
                      <a:pt x="458" y="288"/>
                    </a:lnTo>
                    <a:lnTo>
                      <a:pt x="495" y="564"/>
                    </a:lnTo>
                    <a:lnTo>
                      <a:pt x="480" y="620"/>
                    </a:lnTo>
                    <a:lnTo>
                      <a:pt x="388" y="642"/>
                    </a:lnTo>
                    <a:lnTo>
                      <a:pt x="403" y="904"/>
                    </a:lnTo>
                    <a:lnTo>
                      <a:pt x="342" y="928"/>
                    </a:lnTo>
                    <a:lnTo>
                      <a:pt x="325" y="1121"/>
                    </a:lnTo>
                    <a:lnTo>
                      <a:pt x="337" y="1454"/>
                    </a:lnTo>
                    <a:lnTo>
                      <a:pt x="342" y="1638"/>
                    </a:lnTo>
                    <a:lnTo>
                      <a:pt x="326" y="1643"/>
                    </a:lnTo>
                    <a:lnTo>
                      <a:pt x="326" y="1658"/>
                    </a:lnTo>
                    <a:lnTo>
                      <a:pt x="277" y="1691"/>
                    </a:lnTo>
                    <a:lnTo>
                      <a:pt x="249" y="1714"/>
                    </a:lnTo>
                    <a:lnTo>
                      <a:pt x="229" y="1722"/>
                    </a:lnTo>
                    <a:lnTo>
                      <a:pt x="205" y="1723"/>
                    </a:lnTo>
                    <a:lnTo>
                      <a:pt x="182" y="1715"/>
                    </a:lnTo>
                    <a:lnTo>
                      <a:pt x="177" y="1707"/>
                    </a:lnTo>
                    <a:lnTo>
                      <a:pt x="182" y="1695"/>
                    </a:lnTo>
                    <a:lnTo>
                      <a:pt x="193" y="1679"/>
                    </a:lnTo>
                    <a:lnTo>
                      <a:pt x="209" y="1657"/>
                    </a:lnTo>
                    <a:lnTo>
                      <a:pt x="233" y="1636"/>
                    </a:lnTo>
                    <a:lnTo>
                      <a:pt x="215" y="1644"/>
                    </a:lnTo>
                    <a:lnTo>
                      <a:pt x="215" y="1621"/>
                    </a:lnTo>
                    <a:lnTo>
                      <a:pt x="146" y="1653"/>
                    </a:lnTo>
                    <a:lnTo>
                      <a:pt x="118" y="1653"/>
                    </a:lnTo>
                    <a:lnTo>
                      <a:pt x="109" y="1644"/>
                    </a:lnTo>
                    <a:lnTo>
                      <a:pt x="109" y="1633"/>
                    </a:lnTo>
                    <a:lnTo>
                      <a:pt x="112" y="1622"/>
                    </a:lnTo>
                    <a:lnTo>
                      <a:pt x="118" y="1609"/>
                    </a:lnTo>
                    <a:lnTo>
                      <a:pt x="134" y="1592"/>
                    </a:lnTo>
                    <a:lnTo>
                      <a:pt x="148" y="1578"/>
                    </a:lnTo>
                    <a:lnTo>
                      <a:pt x="131" y="1574"/>
                    </a:lnTo>
                    <a:lnTo>
                      <a:pt x="114" y="1413"/>
                    </a:lnTo>
                    <a:lnTo>
                      <a:pt x="108" y="1154"/>
                    </a:lnTo>
                    <a:lnTo>
                      <a:pt x="80" y="941"/>
                    </a:lnTo>
                    <a:lnTo>
                      <a:pt x="72" y="883"/>
                    </a:lnTo>
                    <a:lnTo>
                      <a:pt x="63" y="851"/>
                    </a:lnTo>
                    <a:lnTo>
                      <a:pt x="85" y="721"/>
                    </a:lnTo>
                    <a:lnTo>
                      <a:pt x="92" y="664"/>
                    </a:lnTo>
                    <a:lnTo>
                      <a:pt x="78" y="671"/>
                    </a:lnTo>
                    <a:lnTo>
                      <a:pt x="70" y="663"/>
                    </a:lnTo>
                    <a:lnTo>
                      <a:pt x="63" y="663"/>
                    </a:lnTo>
                    <a:lnTo>
                      <a:pt x="51" y="654"/>
                    </a:lnTo>
                    <a:lnTo>
                      <a:pt x="37" y="655"/>
                    </a:lnTo>
                    <a:lnTo>
                      <a:pt x="31" y="642"/>
                    </a:lnTo>
                    <a:lnTo>
                      <a:pt x="22" y="640"/>
                    </a:lnTo>
                    <a:lnTo>
                      <a:pt x="19" y="628"/>
                    </a:lnTo>
                    <a:lnTo>
                      <a:pt x="7" y="620"/>
                    </a:lnTo>
                    <a:lnTo>
                      <a:pt x="0" y="605"/>
                    </a:lnTo>
                    <a:lnTo>
                      <a:pt x="26" y="548"/>
                    </a:lnTo>
                    <a:lnTo>
                      <a:pt x="15" y="511"/>
                    </a:lnTo>
                    <a:lnTo>
                      <a:pt x="62" y="548"/>
                    </a:lnTo>
                    <a:lnTo>
                      <a:pt x="133" y="295"/>
                    </a:lnTo>
                    <a:lnTo>
                      <a:pt x="188" y="246"/>
                    </a:lnTo>
                    <a:lnTo>
                      <a:pt x="177" y="233"/>
                    </a:lnTo>
                    <a:lnTo>
                      <a:pt x="131" y="225"/>
                    </a:lnTo>
                    <a:lnTo>
                      <a:pt x="126" y="193"/>
                    </a:lnTo>
                    <a:lnTo>
                      <a:pt x="139" y="185"/>
                    </a:lnTo>
                    <a:lnTo>
                      <a:pt x="122" y="182"/>
                    </a:lnTo>
                    <a:lnTo>
                      <a:pt x="124" y="171"/>
                    </a:lnTo>
                    <a:lnTo>
                      <a:pt x="107" y="164"/>
                    </a:lnTo>
                    <a:lnTo>
                      <a:pt x="119" y="123"/>
                    </a:lnTo>
                    <a:lnTo>
                      <a:pt x="108" y="116"/>
                    </a:lnTo>
                    <a:lnTo>
                      <a:pt x="114" y="62"/>
                    </a:lnTo>
                    <a:lnTo>
                      <a:pt x="102" y="61"/>
                    </a:lnTo>
                    <a:lnTo>
                      <a:pt x="123" y="22"/>
                    </a:lnTo>
                  </a:path>
                </a:pathLst>
              </a:custGeom>
              <a:solidFill>
                <a:schemeClr val="accent6"/>
              </a:solidFill>
              <a:ln w="6350" cap="rnd" cmpd="sng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GB" dirty="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386" name="Group 14"/>
              <p:cNvGrpSpPr>
                <a:grpSpLocks/>
              </p:cNvGrpSpPr>
              <p:nvPr/>
            </p:nvGrpSpPr>
            <p:grpSpPr bwMode="auto">
              <a:xfrm>
                <a:off x="7750969" y="4844345"/>
                <a:ext cx="10440" cy="42445"/>
                <a:chOff x="4780" y="2822"/>
                <a:chExt cx="70" cy="322"/>
              </a:xfrm>
              <a:grpFill/>
            </p:grpSpPr>
            <p:sp>
              <p:nvSpPr>
                <p:cNvPr id="387" name="Rectangle 15"/>
                <p:cNvSpPr>
                  <a:spLocks noChangeArrowheads="1"/>
                </p:cNvSpPr>
                <p:nvPr/>
              </p:nvSpPr>
              <p:spPr bwMode="auto">
                <a:xfrm>
                  <a:off x="4786" y="2934"/>
                  <a:ext cx="64" cy="210"/>
                </a:xfrm>
                <a:prstGeom prst="rect">
                  <a:avLst/>
                </a:prstGeom>
                <a:grpFill/>
                <a:ln w="6350">
                  <a:solidFill>
                    <a:schemeClr val="accent6"/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88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4838" y="2822"/>
                  <a:ext cx="0" cy="112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89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4814" y="2910"/>
                  <a:ext cx="0" cy="26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9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4796" y="2918"/>
                  <a:ext cx="0" cy="1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91" name="Line 19"/>
                <p:cNvSpPr>
                  <a:spLocks noChangeShapeType="1"/>
                </p:cNvSpPr>
                <p:nvPr/>
              </p:nvSpPr>
              <p:spPr bwMode="auto">
                <a:xfrm>
                  <a:off x="4780" y="2948"/>
                  <a:ext cx="0" cy="10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</p:grpSp>
        </p:grpSp>
        <p:sp>
          <p:nvSpPr>
            <p:cNvPr id="384" name="TextBox 17"/>
            <p:cNvSpPr txBox="1"/>
            <p:nvPr/>
          </p:nvSpPr>
          <p:spPr>
            <a:xfrm>
              <a:off x="3791524" y="2332566"/>
              <a:ext cx="28405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rgbClr val="FFC000"/>
                  </a:solidFill>
                </a:rPr>
                <a:t>O</a:t>
              </a:r>
              <a:endParaRPr lang="en-GB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3126001" y="1500319"/>
            <a:ext cx="261740" cy="369166"/>
            <a:chOff x="3771227" y="2332566"/>
            <a:chExt cx="304349" cy="428494"/>
          </a:xfrm>
        </p:grpSpPr>
        <p:grpSp>
          <p:nvGrpSpPr>
            <p:cNvPr id="374" name="Group 15"/>
            <p:cNvGrpSpPr/>
            <p:nvPr/>
          </p:nvGrpSpPr>
          <p:grpSpPr>
            <a:xfrm>
              <a:off x="3771227" y="2485615"/>
              <a:ext cx="99008" cy="275445"/>
              <a:chOff x="7750969" y="4829176"/>
              <a:chExt cx="54942" cy="154780"/>
            </a:xfrm>
            <a:solidFill>
              <a:schemeClr val="tx1">
                <a:lumMod val="50000"/>
                <a:lumOff val="50000"/>
                <a:alpha val="32000"/>
              </a:schemeClr>
            </a:solidFill>
          </p:grpSpPr>
          <p:sp>
            <p:nvSpPr>
              <p:cNvPr id="376" name="Freeform 5"/>
              <p:cNvSpPr>
                <a:spLocks/>
              </p:cNvSpPr>
              <p:nvPr/>
            </p:nvSpPr>
            <p:spPr bwMode="auto">
              <a:xfrm>
                <a:off x="7760192" y="4829176"/>
                <a:ext cx="45719" cy="154780"/>
              </a:xfrm>
              <a:custGeom>
                <a:avLst/>
                <a:gdLst>
                  <a:gd name="T0" fmla="*/ 197866106 w 496"/>
                  <a:gd name="T1" fmla="*/ 0 h 1724"/>
                  <a:gd name="T2" fmla="*/ 314005542 w 496"/>
                  <a:gd name="T3" fmla="*/ 85133764 h 1724"/>
                  <a:gd name="T4" fmla="*/ 317231636 w 496"/>
                  <a:gd name="T5" fmla="*/ 261482322 h 1724"/>
                  <a:gd name="T6" fmla="*/ 373150593 w 496"/>
                  <a:gd name="T7" fmla="*/ 342055323 h 1724"/>
                  <a:gd name="T8" fmla="*/ 492515021 w 496"/>
                  <a:gd name="T9" fmla="*/ 437830918 h 1724"/>
                  <a:gd name="T10" fmla="*/ 516173042 w 496"/>
                  <a:gd name="T11" fmla="*/ 942552356 h 1724"/>
                  <a:gd name="T12" fmla="*/ 433369971 w 496"/>
                  <a:gd name="T13" fmla="*/ 1374302359 h 1724"/>
                  <a:gd name="T14" fmla="*/ 349492573 w 496"/>
                  <a:gd name="T15" fmla="*/ 1704196624 h 1724"/>
                  <a:gd name="T16" fmla="*/ 367773770 w 496"/>
                  <a:gd name="T17" fmla="*/ 2147483647 h 1724"/>
                  <a:gd name="T18" fmla="*/ 350567937 w 496"/>
                  <a:gd name="T19" fmla="*/ 2147483647 h 1724"/>
                  <a:gd name="T20" fmla="*/ 267764802 w 496"/>
                  <a:gd name="T21" fmla="*/ 2147483647 h 1724"/>
                  <a:gd name="T22" fmla="*/ 220448761 w 496"/>
                  <a:gd name="T23" fmla="*/ 2147483647 h 1724"/>
                  <a:gd name="T24" fmla="*/ 190338554 w 496"/>
                  <a:gd name="T25" fmla="*/ 2147483647 h 1724"/>
                  <a:gd name="T26" fmla="*/ 207544387 w 496"/>
                  <a:gd name="T27" fmla="*/ 2147483647 h 1724"/>
                  <a:gd name="T28" fmla="*/ 250558969 w 496"/>
                  <a:gd name="T29" fmla="*/ 2147483647 h 1724"/>
                  <a:gd name="T30" fmla="*/ 231202407 w 496"/>
                  <a:gd name="T31" fmla="*/ 2147483647 h 1724"/>
                  <a:gd name="T32" fmla="*/ 126893050 w 496"/>
                  <a:gd name="T33" fmla="*/ 2147483647 h 1724"/>
                  <a:gd name="T34" fmla="*/ 117214769 w 496"/>
                  <a:gd name="T35" fmla="*/ 2147483647 h 1724"/>
                  <a:gd name="T36" fmla="*/ 126893050 w 496"/>
                  <a:gd name="T37" fmla="*/ 2147483647 h 1724"/>
                  <a:gd name="T38" fmla="*/ 159152982 w 496"/>
                  <a:gd name="T39" fmla="*/ 2147483647 h 1724"/>
                  <a:gd name="T40" fmla="*/ 122591592 w 496"/>
                  <a:gd name="T41" fmla="*/ 2147483647 h 1724"/>
                  <a:gd name="T42" fmla="*/ 86029197 w 496"/>
                  <a:gd name="T43" fmla="*/ 1430552243 h 1724"/>
                  <a:gd name="T44" fmla="*/ 67747983 w 496"/>
                  <a:gd name="T45" fmla="*/ 1293729435 h 1724"/>
                  <a:gd name="T46" fmla="*/ 98933571 w 496"/>
                  <a:gd name="T47" fmla="*/ 1009444109 h 1724"/>
                  <a:gd name="T48" fmla="*/ 75275551 w 496"/>
                  <a:gd name="T49" fmla="*/ 1007923842 h 1724"/>
                  <a:gd name="T50" fmla="*/ 54843608 w 496"/>
                  <a:gd name="T51" fmla="*/ 994241438 h 1724"/>
                  <a:gd name="T52" fmla="*/ 33336309 w 496"/>
                  <a:gd name="T53" fmla="*/ 975998232 h 1724"/>
                  <a:gd name="T54" fmla="*/ 20431935 w 496"/>
                  <a:gd name="T55" fmla="*/ 954714493 h 1724"/>
                  <a:gd name="T56" fmla="*/ 0 w 496"/>
                  <a:gd name="T57" fmla="*/ 919749582 h 1724"/>
                  <a:gd name="T58" fmla="*/ 16130472 w 496"/>
                  <a:gd name="T59" fmla="*/ 776845706 h 1724"/>
                  <a:gd name="T60" fmla="*/ 143022513 w 496"/>
                  <a:gd name="T61" fmla="*/ 448472788 h 1724"/>
                  <a:gd name="T62" fmla="*/ 190338554 w 496"/>
                  <a:gd name="T63" fmla="*/ 354217460 h 1724"/>
                  <a:gd name="T64" fmla="*/ 135494929 w 496"/>
                  <a:gd name="T65" fmla="*/ 293407931 h 1724"/>
                  <a:gd name="T66" fmla="*/ 131194508 w 496"/>
                  <a:gd name="T67" fmla="*/ 276684993 h 1724"/>
                  <a:gd name="T68" fmla="*/ 115064040 w 496"/>
                  <a:gd name="T69" fmla="*/ 249320185 h 1724"/>
                  <a:gd name="T70" fmla="*/ 116139404 w 496"/>
                  <a:gd name="T71" fmla="*/ 176348596 h 1724"/>
                  <a:gd name="T72" fmla="*/ 109687217 w 496"/>
                  <a:gd name="T73" fmla="*/ 92735099 h 172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96"/>
                  <a:gd name="T112" fmla="*/ 0 h 1724"/>
                  <a:gd name="T113" fmla="*/ 496 w 496"/>
                  <a:gd name="T114" fmla="*/ 1724 h 172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96" h="1724">
                    <a:moveTo>
                      <a:pt x="123" y="22"/>
                    </a:moveTo>
                    <a:lnTo>
                      <a:pt x="184" y="0"/>
                    </a:lnTo>
                    <a:lnTo>
                      <a:pt x="248" y="12"/>
                    </a:lnTo>
                    <a:lnTo>
                      <a:pt x="292" y="56"/>
                    </a:lnTo>
                    <a:lnTo>
                      <a:pt x="308" y="109"/>
                    </a:lnTo>
                    <a:lnTo>
                      <a:pt x="295" y="172"/>
                    </a:lnTo>
                    <a:lnTo>
                      <a:pt x="316" y="208"/>
                    </a:lnTo>
                    <a:lnTo>
                      <a:pt x="347" y="225"/>
                    </a:lnTo>
                    <a:lnTo>
                      <a:pt x="434" y="262"/>
                    </a:lnTo>
                    <a:lnTo>
                      <a:pt x="458" y="288"/>
                    </a:lnTo>
                    <a:lnTo>
                      <a:pt x="495" y="564"/>
                    </a:lnTo>
                    <a:lnTo>
                      <a:pt x="480" y="620"/>
                    </a:lnTo>
                    <a:lnTo>
                      <a:pt x="388" y="642"/>
                    </a:lnTo>
                    <a:lnTo>
                      <a:pt x="403" y="904"/>
                    </a:lnTo>
                    <a:lnTo>
                      <a:pt x="342" y="928"/>
                    </a:lnTo>
                    <a:lnTo>
                      <a:pt x="325" y="1121"/>
                    </a:lnTo>
                    <a:lnTo>
                      <a:pt x="337" y="1454"/>
                    </a:lnTo>
                    <a:lnTo>
                      <a:pt x="342" y="1638"/>
                    </a:lnTo>
                    <a:lnTo>
                      <a:pt x="326" y="1643"/>
                    </a:lnTo>
                    <a:lnTo>
                      <a:pt x="326" y="1658"/>
                    </a:lnTo>
                    <a:lnTo>
                      <a:pt x="277" y="1691"/>
                    </a:lnTo>
                    <a:lnTo>
                      <a:pt x="249" y="1714"/>
                    </a:lnTo>
                    <a:lnTo>
                      <a:pt x="229" y="1722"/>
                    </a:lnTo>
                    <a:lnTo>
                      <a:pt x="205" y="1723"/>
                    </a:lnTo>
                    <a:lnTo>
                      <a:pt x="182" y="1715"/>
                    </a:lnTo>
                    <a:lnTo>
                      <a:pt x="177" y="1707"/>
                    </a:lnTo>
                    <a:lnTo>
                      <a:pt x="182" y="1695"/>
                    </a:lnTo>
                    <a:lnTo>
                      <a:pt x="193" y="1679"/>
                    </a:lnTo>
                    <a:lnTo>
                      <a:pt x="209" y="1657"/>
                    </a:lnTo>
                    <a:lnTo>
                      <a:pt x="233" y="1636"/>
                    </a:lnTo>
                    <a:lnTo>
                      <a:pt x="215" y="1644"/>
                    </a:lnTo>
                    <a:lnTo>
                      <a:pt x="215" y="1621"/>
                    </a:lnTo>
                    <a:lnTo>
                      <a:pt x="146" y="1653"/>
                    </a:lnTo>
                    <a:lnTo>
                      <a:pt x="118" y="1653"/>
                    </a:lnTo>
                    <a:lnTo>
                      <a:pt x="109" y="1644"/>
                    </a:lnTo>
                    <a:lnTo>
                      <a:pt x="109" y="1633"/>
                    </a:lnTo>
                    <a:lnTo>
                      <a:pt x="112" y="1622"/>
                    </a:lnTo>
                    <a:lnTo>
                      <a:pt x="118" y="1609"/>
                    </a:lnTo>
                    <a:lnTo>
                      <a:pt x="134" y="1592"/>
                    </a:lnTo>
                    <a:lnTo>
                      <a:pt x="148" y="1578"/>
                    </a:lnTo>
                    <a:lnTo>
                      <a:pt x="131" y="1574"/>
                    </a:lnTo>
                    <a:lnTo>
                      <a:pt x="114" y="1413"/>
                    </a:lnTo>
                    <a:lnTo>
                      <a:pt x="108" y="1154"/>
                    </a:lnTo>
                    <a:lnTo>
                      <a:pt x="80" y="941"/>
                    </a:lnTo>
                    <a:lnTo>
                      <a:pt x="72" y="883"/>
                    </a:lnTo>
                    <a:lnTo>
                      <a:pt x="63" y="851"/>
                    </a:lnTo>
                    <a:lnTo>
                      <a:pt x="85" y="721"/>
                    </a:lnTo>
                    <a:lnTo>
                      <a:pt x="92" y="664"/>
                    </a:lnTo>
                    <a:lnTo>
                      <a:pt x="78" y="671"/>
                    </a:lnTo>
                    <a:lnTo>
                      <a:pt x="70" y="663"/>
                    </a:lnTo>
                    <a:lnTo>
                      <a:pt x="63" y="663"/>
                    </a:lnTo>
                    <a:lnTo>
                      <a:pt x="51" y="654"/>
                    </a:lnTo>
                    <a:lnTo>
                      <a:pt x="37" y="655"/>
                    </a:lnTo>
                    <a:lnTo>
                      <a:pt x="31" y="642"/>
                    </a:lnTo>
                    <a:lnTo>
                      <a:pt x="22" y="640"/>
                    </a:lnTo>
                    <a:lnTo>
                      <a:pt x="19" y="628"/>
                    </a:lnTo>
                    <a:lnTo>
                      <a:pt x="7" y="620"/>
                    </a:lnTo>
                    <a:lnTo>
                      <a:pt x="0" y="605"/>
                    </a:lnTo>
                    <a:lnTo>
                      <a:pt x="26" y="548"/>
                    </a:lnTo>
                    <a:lnTo>
                      <a:pt x="15" y="511"/>
                    </a:lnTo>
                    <a:lnTo>
                      <a:pt x="62" y="548"/>
                    </a:lnTo>
                    <a:lnTo>
                      <a:pt x="133" y="295"/>
                    </a:lnTo>
                    <a:lnTo>
                      <a:pt x="188" y="246"/>
                    </a:lnTo>
                    <a:lnTo>
                      <a:pt x="177" y="233"/>
                    </a:lnTo>
                    <a:lnTo>
                      <a:pt x="131" y="225"/>
                    </a:lnTo>
                    <a:lnTo>
                      <a:pt x="126" y="193"/>
                    </a:lnTo>
                    <a:lnTo>
                      <a:pt x="139" y="185"/>
                    </a:lnTo>
                    <a:lnTo>
                      <a:pt x="122" y="182"/>
                    </a:lnTo>
                    <a:lnTo>
                      <a:pt x="124" y="171"/>
                    </a:lnTo>
                    <a:lnTo>
                      <a:pt x="107" y="164"/>
                    </a:lnTo>
                    <a:lnTo>
                      <a:pt x="119" y="123"/>
                    </a:lnTo>
                    <a:lnTo>
                      <a:pt x="108" y="116"/>
                    </a:lnTo>
                    <a:lnTo>
                      <a:pt x="114" y="62"/>
                    </a:lnTo>
                    <a:lnTo>
                      <a:pt x="102" y="61"/>
                    </a:lnTo>
                    <a:lnTo>
                      <a:pt x="123" y="22"/>
                    </a:lnTo>
                  </a:path>
                </a:pathLst>
              </a:custGeom>
              <a:solidFill>
                <a:schemeClr val="accent6"/>
              </a:solidFill>
              <a:ln w="6350" cap="rnd" cmpd="sng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GB" dirty="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377" name="Group 14"/>
              <p:cNvGrpSpPr>
                <a:grpSpLocks/>
              </p:cNvGrpSpPr>
              <p:nvPr/>
            </p:nvGrpSpPr>
            <p:grpSpPr bwMode="auto">
              <a:xfrm>
                <a:off x="7750969" y="4844345"/>
                <a:ext cx="10440" cy="42445"/>
                <a:chOff x="4780" y="2822"/>
                <a:chExt cx="70" cy="322"/>
              </a:xfrm>
              <a:grpFill/>
            </p:grpSpPr>
            <p:sp>
              <p:nvSpPr>
                <p:cNvPr id="378" name="Rectangle 15"/>
                <p:cNvSpPr>
                  <a:spLocks noChangeArrowheads="1"/>
                </p:cNvSpPr>
                <p:nvPr/>
              </p:nvSpPr>
              <p:spPr bwMode="auto">
                <a:xfrm>
                  <a:off x="4786" y="2934"/>
                  <a:ext cx="64" cy="210"/>
                </a:xfrm>
                <a:prstGeom prst="rect">
                  <a:avLst/>
                </a:prstGeom>
                <a:grpFill/>
                <a:ln w="6350">
                  <a:solidFill>
                    <a:schemeClr val="accent6"/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79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4838" y="2822"/>
                  <a:ext cx="0" cy="112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80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4814" y="2910"/>
                  <a:ext cx="0" cy="26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81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4796" y="2918"/>
                  <a:ext cx="0" cy="1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82" name="Line 19"/>
                <p:cNvSpPr>
                  <a:spLocks noChangeShapeType="1"/>
                </p:cNvSpPr>
                <p:nvPr/>
              </p:nvSpPr>
              <p:spPr bwMode="auto">
                <a:xfrm>
                  <a:off x="4780" y="2948"/>
                  <a:ext cx="0" cy="10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</p:grpSp>
        </p:grpSp>
        <p:sp>
          <p:nvSpPr>
            <p:cNvPr id="375" name="TextBox 17"/>
            <p:cNvSpPr txBox="1"/>
            <p:nvPr/>
          </p:nvSpPr>
          <p:spPr>
            <a:xfrm>
              <a:off x="3791524" y="2332566"/>
              <a:ext cx="28405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rgbClr val="FFC000"/>
                  </a:solidFill>
                </a:rPr>
                <a:t>O</a:t>
              </a:r>
              <a:endParaRPr lang="en-GB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3047106" y="2516513"/>
            <a:ext cx="261740" cy="369166"/>
            <a:chOff x="3771227" y="2332566"/>
            <a:chExt cx="304349" cy="428494"/>
          </a:xfrm>
        </p:grpSpPr>
        <p:grpSp>
          <p:nvGrpSpPr>
            <p:cNvPr id="365" name="Group 15"/>
            <p:cNvGrpSpPr/>
            <p:nvPr/>
          </p:nvGrpSpPr>
          <p:grpSpPr>
            <a:xfrm>
              <a:off x="3771227" y="2485615"/>
              <a:ext cx="99008" cy="275445"/>
              <a:chOff x="7750969" y="4829176"/>
              <a:chExt cx="54942" cy="154780"/>
            </a:xfrm>
            <a:solidFill>
              <a:schemeClr val="tx1">
                <a:lumMod val="50000"/>
                <a:lumOff val="50000"/>
                <a:alpha val="32000"/>
              </a:schemeClr>
            </a:solidFill>
          </p:grpSpPr>
          <p:sp>
            <p:nvSpPr>
              <p:cNvPr id="367" name="Freeform 5"/>
              <p:cNvSpPr>
                <a:spLocks/>
              </p:cNvSpPr>
              <p:nvPr/>
            </p:nvSpPr>
            <p:spPr bwMode="auto">
              <a:xfrm>
                <a:off x="7760192" y="4829176"/>
                <a:ext cx="45719" cy="154780"/>
              </a:xfrm>
              <a:custGeom>
                <a:avLst/>
                <a:gdLst>
                  <a:gd name="T0" fmla="*/ 197866106 w 496"/>
                  <a:gd name="T1" fmla="*/ 0 h 1724"/>
                  <a:gd name="T2" fmla="*/ 314005542 w 496"/>
                  <a:gd name="T3" fmla="*/ 85133764 h 1724"/>
                  <a:gd name="T4" fmla="*/ 317231636 w 496"/>
                  <a:gd name="T5" fmla="*/ 261482322 h 1724"/>
                  <a:gd name="T6" fmla="*/ 373150593 w 496"/>
                  <a:gd name="T7" fmla="*/ 342055323 h 1724"/>
                  <a:gd name="T8" fmla="*/ 492515021 w 496"/>
                  <a:gd name="T9" fmla="*/ 437830918 h 1724"/>
                  <a:gd name="T10" fmla="*/ 516173042 w 496"/>
                  <a:gd name="T11" fmla="*/ 942552356 h 1724"/>
                  <a:gd name="T12" fmla="*/ 433369971 w 496"/>
                  <a:gd name="T13" fmla="*/ 1374302359 h 1724"/>
                  <a:gd name="T14" fmla="*/ 349492573 w 496"/>
                  <a:gd name="T15" fmla="*/ 1704196624 h 1724"/>
                  <a:gd name="T16" fmla="*/ 367773770 w 496"/>
                  <a:gd name="T17" fmla="*/ 2147483647 h 1724"/>
                  <a:gd name="T18" fmla="*/ 350567937 w 496"/>
                  <a:gd name="T19" fmla="*/ 2147483647 h 1724"/>
                  <a:gd name="T20" fmla="*/ 267764802 w 496"/>
                  <a:gd name="T21" fmla="*/ 2147483647 h 1724"/>
                  <a:gd name="T22" fmla="*/ 220448761 w 496"/>
                  <a:gd name="T23" fmla="*/ 2147483647 h 1724"/>
                  <a:gd name="T24" fmla="*/ 190338554 w 496"/>
                  <a:gd name="T25" fmla="*/ 2147483647 h 1724"/>
                  <a:gd name="T26" fmla="*/ 207544387 w 496"/>
                  <a:gd name="T27" fmla="*/ 2147483647 h 1724"/>
                  <a:gd name="T28" fmla="*/ 250558969 w 496"/>
                  <a:gd name="T29" fmla="*/ 2147483647 h 1724"/>
                  <a:gd name="T30" fmla="*/ 231202407 w 496"/>
                  <a:gd name="T31" fmla="*/ 2147483647 h 1724"/>
                  <a:gd name="T32" fmla="*/ 126893050 w 496"/>
                  <a:gd name="T33" fmla="*/ 2147483647 h 1724"/>
                  <a:gd name="T34" fmla="*/ 117214769 w 496"/>
                  <a:gd name="T35" fmla="*/ 2147483647 h 1724"/>
                  <a:gd name="T36" fmla="*/ 126893050 w 496"/>
                  <a:gd name="T37" fmla="*/ 2147483647 h 1724"/>
                  <a:gd name="T38" fmla="*/ 159152982 w 496"/>
                  <a:gd name="T39" fmla="*/ 2147483647 h 1724"/>
                  <a:gd name="T40" fmla="*/ 122591592 w 496"/>
                  <a:gd name="T41" fmla="*/ 2147483647 h 1724"/>
                  <a:gd name="T42" fmla="*/ 86029197 w 496"/>
                  <a:gd name="T43" fmla="*/ 1430552243 h 1724"/>
                  <a:gd name="T44" fmla="*/ 67747983 w 496"/>
                  <a:gd name="T45" fmla="*/ 1293729435 h 1724"/>
                  <a:gd name="T46" fmla="*/ 98933571 w 496"/>
                  <a:gd name="T47" fmla="*/ 1009444109 h 1724"/>
                  <a:gd name="T48" fmla="*/ 75275551 w 496"/>
                  <a:gd name="T49" fmla="*/ 1007923842 h 1724"/>
                  <a:gd name="T50" fmla="*/ 54843608 w 496"/>
                  <a:gd name="T51" fmla="*/ 994241438 h 1724"/>
                  <a:gd name="T52" fmla="*/ 33336309 w 496"/>
                  <a:gd name="T53" fmla="*/ 975998232 h 1724"/>
                  <a:gd name="T54" fmla="*/ 20431935 w 496"/>
                  <a:gd name="T55" fmla="*/ 954714493 h 1724"/>
                  <a:gd name="T56" fmla="*/ 0 w 496"/>
                  <a:gd name="T57" fmla="*/ 919749582 h 1724"/>
                  <a:gd name="T58" fmla="*/ 16130472 w 496"/>
                  <a:gd name="T59" fmla="*/ 776845706 h 1724"/>
                  <a:gd name="T60" fmla="*/ 143022513 w 496"/>
                  <a:gd name="T61" fmla="*/ 448472788 h 1724"/>
                  <a:gd name="T62" fmla="*/ 190338554 w 496"/>
                  <a:gd name="T63" fmla="*/ 354217460 h 1724"/>
                  <a:gd name="T64" fmla="*/ 135494929 w 496"/>
                  <a:gd name="T65" fmla="*/ 293407931 h 1724"/>
                  <a:gd name="T66" fmla="*/ 131194508 w 496"/>
                  <a:gd name="T67" fmla="*/ 276684993 h 1724"/>
                  <a:gd name="T68" fmla="*/ 115064040 w 496"/>
                  <a:gd name="T69" fmla="*/ 249320185 h 1724"/>
                  <a:gd name="T70" fmla="*/ 116139404 w 496"/>
                  <a:gd name="T71" fmla="*/ 176348596 h 1724"/>
                  <a:gd name="T72" fmla="*/ 109687217 w 496"/>
                  <a:gd name="T73" fmla="*/ 92735099 h 172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96"/>
                  <a:gd name="T112" fmla="*/ 0 h 1724"/>
                  <a:gd name="T113" fmla="*/ 496 w 496"/>
                  <a:gd name="T114" fmla="*/ 1724 h 172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96" h="1724">
                    <a:moveTo>
                      <a:pt x="123" y="22"/>
                    </a:moveTo>
                    <a:lnTo>
                      <a:pt x="184" y="0"/>
                    </a:lnTo>
                    <a:lnTo>
                      <a:pt x="248" y="12"/>
                    </a:lnTo>
                    <a:lnTo>
                      <a:pt x="292" y="56"/>
                    </a:lnTo>
                    <a:lnTo>
                      <a:pt x="308" y="109"/>
                    </a:lnTo>
                    <a:lnTo>
                      <a:pt x="295" y="172"/>
                    </a:lnTo>
                    <a:lnTo>
                      <a:pt x="316" y="208"/>
                    </a:lnTo>
                    <a:lnTo>
                      <a:pt x="347" y="225"/>
                    </a:lnTo>
                    <a:lnTo>
                      <a:pt x="434" y="262"/>
                    </a:lnTo>
                    <a:lnTo>
                      <a:pt x="458" y="288"/>
                    </a:lnTo>
                    <a:lnTo>
                      <a:pt x="495" y="564"/>
                    </a:lnTo>
                    <a:lnTo>
                      <a:pt x="480" y="620"/>
                    </a:lnTo>
                    <a:lnTo>
                      <a:pt x="388" y="642"/>
                    </a:lnTo>
                    <a:lnTo>
                      <a:pt x="403" y="904"/>
                    </a:lnTo>
                    <a:lnTo>
                      <a:pt x="342" y="928"/>
                    </a:lnTo>
                    <a:lnTo>
                      <a:pt x="325" y="1121"/>
                    </a:lnTo>
                    <a:lnTo>
                      <a:pt x="337" y="1454"/>
                    </a:lnTo>
                    <a:lnTo>
                      <a:pt x="342" y="1638"/>
                    </a:lnTo>
                    <a:lnTo>
                      <a:pt x="326" y="1643"/>
                    </a:lnTo>
                    <a:lnTo>
                      <a:pt x="326" y="1658"/>
                    </a:lnTo>
                    <a:lnTo>
                      <a:pt x="277" y="1691"/>
                    </a:lnTo>
                    <a:lnTo>
                      <a:pt x="249" y="1714"/>
                    </a:lnTo>
                    <a:lnTo>
                      <a:pt x="229" y="1722"/>
                    </a:lnTo>
                    <a:lnTo>
                      <a:pt x="205" y="1723"/>
                    </a:lnTo>
                    <a:lnTo>
                      <a:pt x="182" y="1715"/>
                    </a:lnTo>
                    <a:lnTo>
                      <a:pt x="177" y="1707"/>
                    </a:lnTo>
                    <a:lnTo>
                      <a:pt x="182" y="1695"/>
                    </a:lnTo>
                    <a:lnTo>
                      <a:pt x="193" y="1679"/>
                    </a:lnTo>
                    <a:lnTo>
                      <a:pt x="209" y="1657"/>
                    </a:lnTo>
                    <a:lnTo>
                      <a:pt x="233" y="1636"/>
                    </a:lnTo>
                    <a:lnTo>
                      <a:pt x="215" y="1644"/>
                    </a:lnTo>
                    <a:lnTo>
                      <a:pt x="215" y="1621"/>
                    </a:lnTo>
                    <a:lnTo>
                      <a:pt x="146" y="1653"/>
                    </a:lnTo>
                    <a:lnTo>
                      <a:pt x="118" y="1653"/>
                    </a:lnTo>
                    <a:lnTo>
                      <a:pt x="109" y="1644"/>
                    </a:lnTo>
                    <a:lnTo>
                      <a:pt x="109" y="1633"/>
                    </a:lnTo>
                    <a:lnTo>
                      <a:pt x="112" y="1622"/>
                    </a:lnTo>
                    <a:lnTo>
                      <a:pt x="118" y="1609"/>
                    </a:lnTo>
                    <a:lnTo>
                      <a:pt x="134" y="1592"/>
                    </a:lnTo>
                    <a:lnTo>
                      <a:pt x="148" y="1578"/>
                    </a:lnTo>
                    <a:lnTo>
                      <a:pt x="131" y="1574"/>
                    </a:lnTo>
                    <a:lnTo>
                      <a:pt x="114" y="1413"/>
                    </a:lnTo>
                    <a:lnTo>
                      <a:pt x="108" y="1154"/>
                    </a:lnTo>
                    <a:lnTo>
                      <a:pt x="80" y="941"/>
                    </a:lnTo>
                    <a:lnTo>
                      <a:pt x="72" y="883"/>
                    </a:lnTo>
                    <a:lnTo>
                      <a:pt x="63" y="851"/>
                    </a:lnTo>
                    <a:lnTo>
                      <a:pt x="85" y="721"/>
                    </a:lnTo>
                    <a:lnTo>
                      <a:pt x="92" y="664"/>
                    </a:lnTo>
                    <a:lnTo>
                      <a:pt x="78" y="671"/>
                    </a:lnTo>
                    <a:lnTo>
                      <a:pt x="70" y="663"/>
                    </a:lnTo>
                    <a:lnTo>
                      <a:pt x="63" y="663"/>
                    </a:lnTo>
                    <a:lnTo>
                      <a:pt x="51" y="654"/>
                    </a:lnTo>
                    <a:lnTo>
                      <a:pt x="37" y="655"/>
                    </a:lnTo>
                    <a:lnTo>
                      <a:pt x="31" y="642"/>
                    </a:lnTo>
                    <a:lnTo>
                      <a:pt x="22" y="640"/>
                    </a:lnTo>
                    <a:lnTo>
                      <a:pt x="19" y="628"/>
                    </a:lnTo>
                    <a:lnTo>
                      <a:pt x="7" y="620"/>
                    </a:lnTo>
                    <a:lnTo>
                      <a:pt x="0" y="605"/>
                    </a:lnTo>
                    <a:lnTo>
                      <a:pt x="26" y="548"/>
                    </a:lnTo>
                    <a:lnTo>
                      <a:pt x="15" y="511"/>
                    </a:lnTo>
                    <a:lnTo>
                      <a:pt x="62" y="548"/>
                    </a:lnTo>
                    <a:lnTo>
                      <a:pt x="133" y="295"/>
                    </a:lnTo>
                    <a:lnTo>
                      <a:pt x="188" y="246"/>
                    </a:lnTo>
                    <a:lnTo>
                      <a:pt x="177" y="233"/>
                    </a:lnTo>
                    <a:lnTo>
                      <a:pt x="131" y="225"/>
                    </a:lnTo>
                    <a:lnTo>
                      <a:pt x="126" y="193"/>
                    </a:lnTo>
                    <a:lnTo>
                      <a:pt x="139" y="185"/>
                    </a:lnTo>
                    <a:lnTo>
                      <a:pt x="122" y="182"/>
                    </a:lnTo>
                    <a:lnTo>
                      <a:pt x="124" y="171"/>
                    </a:lnTo>
                    <a:lnTo>
                      <a:pt x="107" y="164"/>
                    </a:lnTo>
                    <a:lnTo>
                      <a:pt x="119" y="123"/>
                    </a:lnTo>
                    <a:lnTo>
                      <a:pt x="108" y="116"/>
                    </a:lnTo>
                    <a:lnTo>
                      <a:pt x="114" y="62"/>
                    </a:lnTo>
                    <a:lnTo>
                      <a:pt x="102" y="61"/>
                    </a:lnTo>
                    <a:lnTo>
                      <a:pt x="123" y="22"/>
                    </a:lnTo>
                  </a:path>
                </a:pathLst>
              </a:custGeom>
              <a:solidFill>
                <a:schemeClr val="accent6"/>
              </a:solidFill>
              <a:ln w="6350" cap="rnd" cmpd="sng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GB" dirty="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368" name="Group 14"/>
              <p:cNvGrpSpPr>
                <a:grpSpLocks/>
              </p:cNvGrpSpPr>
              <p:nvPr/>
            </p:nvGrpSpPr>
            <p:grpSpPr bwMode="auto">
              <a:xfrm>
                <a:off x="7750969" y="4844345"/>
                <a:ext cx="10440" cy="42445"/>
                <a:chOff x="4780" y="2822"/>
                <a:chExt cx="70" cy="322"/>
              </a:xfrm>
              <a:grpFill/>
            </p:grpSpPr>
            <p:sp>
              <p:nvSpPr>
                <p:cNvPr id="369" name="Rectangle 15"/>
                <p:cNvSpPr>
                  <a:spLocks noChangeArrowheads="1"/>
                </p:cNvSpPr>
                <p:nvPr/>
              </p:nvSpPr>
              <p:spPr bwMode="auto">
                <a:xfrm>
                  <a:off x="4786" y="2934"/>
                  <a:ext cx="64" cy="210"/>
                </a:xfrm>
                <a:prstGeom prst="rect">
                  <a:avLst/>
                </a:prstGeom>
                <a:grpFill/>
                <a:ln w="6350">
                  <a:solidFill>
                    <a:schemeClr val="accent6"/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70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4838" y="2822"/>
                  <a:ext cx="0" cy="112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71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4814" y="2910"/>
                  <a:ext cx="0" cy="26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72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4796" y="2918"/>
                  <a:ext cx="0" cy="1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73" name="Line 19"/>
                <p:cNvSpPr>
                  <a:spLocks noChangeShapeType="1"/>
                </p:cNvSpPr>
                <p:nvPr/>
              </p:nvSpPr>
              <p:spPr bwMode="auto">
                <a:xfrm>
                  <a:off x="4780" y="2948"/>
                  <a:ext cx="0" cy="10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</p:grpSp>
        </p:grpSp>
        <p:sp>
          <p:nvSpPr>
            <p:cNvPr id="366" name="TextBox 17"/>
            <p:cNvSpPr txBox="1"/>
            <p:nvPr/>
          </p:nvSpPr>
          <p:spPr>
            <a:xfrm>
              <a:off x="3791524" y="2332566"/>
              <a:ext cx="28405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rgbClr val="FFC000"/>
                  </a:solidFill>
                </a:rPr>
                <a:t>O</a:t>
              </a:r>
              <a:endParaRPr lang="en-GB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3514052" y="2622577"/>
            <a:ext cx="261740" cy="369166"/>
            <a:chOff x="3771227" y="2332566"/>
            <a:chExt cx="304349" cy="428494"/>
          </a:xfrm>
        </p:grpSpPr>
        <p:grpSp>
          <p:nvGrpSpPr>
            <p:cNvPr id="356" name="Group 15"/>
            <p:cNvGrpSpPr/>
            <p:nvPr/>
          </p:nvGrpSpPr>
          <p:grpSpPr>
            <a:xfrm>
              <a:off x="3771227" y="2485615"/>
              <a:ext cx="99008" cy="275445"/>
              <a:chOff x="7750969" y="4829176"/>
              <a:chExt cx="54942" cy="154780"/>
            </a:xfrm>
            <a:solidFill>
              <a:schemeClr val="tx1">
                <a:lumMod val="50000"/>
                <a:lumOff val="50000"/>
                <a:alpha val="32000"/>
              </a:schemeClr>
            </a:solidFill>
          </p:grpSpPr>
          <p:sp>
            <p:nvSpPr>
              <p:cNvPr id="358" name="Freeform 5"/>
              <p:cNvSpPr>
                <a:spLocks/>
              </p:cNvSpPr>
              <p:nvPr/>
            </p:nvSpPr>
            <p:spPr bwMode="auto">
              <a:xfrm>
                <a:off x="7760192" y="4829176"/>
                <a:ext cx="45719" cy="154780"/>
              </a:xfrm>
              <a:custGeom>
                <a:avLst/>
                <a:gdLst>
                  <a:gd name="T0" fmla="*/ 197866106 w 496"/>
                  <a:gd name="T1" fmla="*/ 0 h 1724"/>
                  <a:gd name="T2" fmla="*/ 314005542 w 496"/>
                  <a:gd name="T3" fmla="*/ 85133764 h 1724"/>
                  <a:gd name="T4" fmla="*/ 317231636 w 496"/>
                  <a:gd name="T5" fmla="*/ 261482322 h 1724"/>
                  <a:gd name="T6" fmla="*/ 373150593 w 496"/>
                  <a:gd name="T7" fmla="*/ 342055323 h 1724"/>
                  <a:gd name="T8" fmla="*/ 492515021 w 496"/>
                  <a:gd name="T9" fmla="*/ 437830918 h 1724"/>
                  <a:gd name="T10" fmla="*/ 516173042 w 496"/>
                  <a:gd name="T11" fmla="*/ 942552356 h 1724"/>
                  <a:gd name="T12" fmla="*/ 433369971 w 496"/>
                  <a:gd name="T13" fmla="*/ 1374302359 h 1724"/>
                  <a:gd name="T14" fmla="*/ 349492573 w 496"/>
                  <a:gd name="T15" fmla="*/ 1704196624 h 1724"/>
                  <a:gd name="T16" fmla="*/ 367773770 w 496"/>
                  <a:gd name="T17" fmla="*/ 2147483647 h 1724"/>
                  <a:gd name="T18" fmla="*/ 350567937 w 496"/>
                  <a:gd name="T19" fmla="*/ 2147483647 h 1724"/>
                  <a:gd name="T20" fmla="*/ 267764802 w 496"/>
                  <a:gd name="T21" fmla="*/ 2147483647 h 1724"/>
                  <a:gd name="T22" fmla="*/ 220448761 w 496"/>
                  <a:gd name="T23" fmla="*/ 2147483647 h 1724"/>
                  <a:gd name="T24" fmla="*/ 190338554 w 496"/>
                  <a:gd name="T25" fmla="*/ 2147483647 h 1724"/>
                  <a:gd name="T26" fmla="*/ 207544387 w 496"/>
                  <a:gd name="T27" fmla="*/ 2147483647 h 1724"/>
                  <a:gd name="T28" fmla="*/ 250558969 w 496"/>
                  <a:gd name="T29" fmla="*/ 2147483647 h 1724"/>
                  <a:gd name="T30" fmla="*/ 231202407 w 496"/>
                  <a:gd name="T31" fmla="*/ 2147483647 h 1724"/>
                  <a:gd name="T32" fmla="*/ 126893050 w 496"/>
                  <a:gd name="T33" fmla="*/ 2147483647 h 1724"/>
                  <a:gd name="T34" fmla="*/ 117214769 w 496"/>
                  <a:gd name="T35" fmla="*/ 2147483647 h 1724"/>
                  <a:gd name="T36" fmla="*/ 126893050 w 496"/>
                  <a:gd name="T37" fmla="*/ 2147483647 h 1724"/>
                  <a:gd name="T38" fmla="*/ 159152982 w 496"/>
                  <a:gd name="T39" fmla="*/ 2147483647 h 1724"/>
                  <a:gd name="T40" fmla="*/ 122591592 w 496"/>
                  <a:gd name="T41" fmla="*/ 2147483647 h 1724"/>
                  <a:gd name="T42" fmla="*/ 86029197 w 496"/>
                  <a:gd name="T43" fmla="*/ 1430552243 h 1724"/>
                  <a:gd name="T44" fmla="*/ 67747983 w 496"/>
                  <a:gd name="T45" fmla="*/ 1293729435 h 1724"/>
                  <a:gd name="T46" fmla="*/ 98933571 w 496"/>
                  <a:gd name="T47" fmla="*/ 1009444109 h 1724"/>
                  <a:gd name="T48" fmla="*/ 75275551 w 496"/>
                  <a:gd name="T49" fmla="*/ 1007923842 h 1724"/>
                  <a:gd name="T50" fmla="*/ 54843608 w 496"/>
                  <a:gd name="T51" fmla="*/ 994241438 h 1724"/>
                  <a:gd name="T52" fmla="*/ 33336309 w 496"/>
                  <a:gd name="T53" fmla="*/ 975998232 h 1724"/>
                  <a:gd name="T54" fmla="*/ 20431935 w 496"/>
                  <a:gd name="T55" fmla="*/ 954714493 h 1724"/>
                  <a:gd name="T56" fmla="*/ 0 w 496"/>
                  <a:gd name="T57" fmla="*/ 919749582 h 1724"/>
                  <a:gd name="T58" fmla="*/ 16130472 w 496"/>
                  <a:gd name="T59" fmla="*/ 776845706 h 1724"/>
                  <a:gd name="T60" fmla="*/ 143022513 w 496"/>
                  <a:gd name="T61" fmla="*/ 448472788 h 1724"/>
                  <a:gd name="T62" fmla="*/ 190338554 w 496"/>
                  <a:gd name="T63" fmla="*/ 354217460 h 1724"/>
                  <a:gd name="T64" fmla="*/ 135494929 w 496"/>
                  <a:gd name="T65" fmla="*/ 293407931 h 1724"/>
                  <a:gd name="T66" fmla="*/ 131194508 w 496"/>
                  <a:gd name="T67" fmla="*/ 276684993 h 1724"/>
                  <a:gd name="T68" fmla="*/ 115064040 w 496"/>
                  <a:gd name="T69" fmla="*/ 249320185 h 1724"/>
                  <a:gd name="T70" fmla="*/ 116139404 w 496"/>
                  <a:gd name="T71" fmla="*/ 176348596 h 1724"/>
                  <a:gd name="T72" fmla="*/ 109687217 w 496"/>
                  <a:gd name="T73" fmla="*/ 92735099 h 172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96"/>
                  <a:gd name="T112" fmla="*/ 0 h 1724"/>
                  <a:gd name="T113" fmla="*/ 496 w 496"/>
                  <a:gd name="T114" fmla="*/ 1724 h 172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96" h="1724">
                    <a:moveTo>
                      <a:pt x="123" y="22"/>
                    </a:moveTo>
                    <a:lnTo>
                      <a:pt x="184" y="0"/>
                    </a:lnTo>
                    <a:lnTo>
                      <a:pt x="248" y="12"/>
                    </a:lnTo>
                    <a:lnTo>
                      <a:pt x="292" y="56"/>
                    </a:lnTo>
                    <a:lnTo>
                      <a:pt x="308" y="109"/>
                    </a:lnTo>
                    <a:lnTo>
                      <a:pt x="295" y="172"/>
                    </a:lnTo>
                    <a:lnTo>
                      <a:pt x="316" y="208"/>
                    </a:lnTo>
                    <a:lnTo>
                      <a:pt x="347" y="225"/>
                    </a:lnTo>
                    <a:lnTo>
                      <a:pt x="434" y="262"/>
                    </a:lnTo>
                    <a:lnTo>
                      <a:pt x="458" y="288"/>
                    </a:lnTo>
                    <a:lnTo>
                      <a:pt x="495" y="564"/>
                    </a:lnTo>
                    <a:lnTo>
                      <a:pt x="480" y="620"/>
                    </a:lnTo>
                    <a:lnTo>
                      <a:pt x="388" y="642"/>
                    </a:lnTo>
                    <a:lnTo>
                      <a:pt x="403" y="904"/>
                    </a:lnTo>
                    <a:lnTo>
                      <a:pt x="342" y="928"/>
                    </a:lnTo>
                    <a:lnTo>
                      <a:pt x="325" y="1121"/>
                    </a:lnTo>
                    <a:lnTo>
                      <a:pt x="337" y="1454"/>
                    </a:lnTo>
                    <a:lnTo>
                      <a:pt x="342" y="1638"/>
                    </a:lnTo>
                    <a:lnTo>
                      <a:pt x="326" y="1643"/>
                    </a:lnTo>
                    <a:lnTo>
                      <a:pt x="326" y="1658"/>
                    </a:lnTo>
                    <a:lnTo>
                      <a:pt x="277" y="1691"/>
                    </a:lnTo>
                    <a:lnTo>
                      <a:pt x="249" y="1714"/>
                    </a:lnTo>
                    <a:lnTo>
                      <a:pt x="229" y="1722"/>
                    </a:lnTo>
                    <a:lnTo>
                      <a:pt x="205" y="1723"/>
                    </a:lnTo>
                    <a:lnTo>
                      <a:pt x="182" y="1715"/>
                    </a:lnTo>
                    <a:lnTo>
                      <a:pt x="177" y="1707"/>
                    </a:lnTo>
                    <a:lnTo>
                      <a:pt x="182" y="1695"/>
                    </a:lnTo>
                    <a:lnTo>
                      <a:pt x="193" y="1679"/>
                    </a:lnTo>
                    <a:lnTo>
                      <a:pt x="209" y="1657"/>
                    </a:lnTo>
                    <a:lnTo>
                      <a:pt x="233" y="1636"/>
                    </a:lnTo>
                    <a:lnTo>
                      <a:pt x="215" y="1644"/>
                    </a:lnTo>
                    <a:lnTo>
                      <a:pt x="215" y="1621"/>
                    </a:lnTo>
                    <a:lnTo>
                      <a:pt x="146" y="1653"/>
                    </a:lnTo>
                    <a:lnTo>
                      <a:pt x="118" y="1653"/>
                    </a:lnTo>
                    <a:lnTo>
                      <a:pt x="109" y="1644"/>
                    </a:lnTo>
                    <a:lnTo>
                      <a:pt x="109" y="1633"/>
                    </a:lnTo>
                    <a:lnTo>
                      <a:pt x="112" y="1622"/>
                    </a:lnTo>
                    <a:lnTo>
                      <a:pt x="118" y="1609"/>
                    </a:lnTo>
                    <a:lnTo>
                      <a:pt x="134" y="1592"/>
                    </a:lnTo>
                    <a:lnTo>
                      <a:pt x="148" y="1578"/>
                    </a:lnTo>
                    <a:lnTo>
                      <a:pt x="131" y="1574"/>
                    </a:lnTo>
                    <a:lnTo>
                      <a:pt x="114" y="1413"/>
                    </a:lnTo>
                    <a:lnTo>
                      <a:pt x="108" y="1154"/>
                    </a:lnTo>
                    <a:lnTo>
                      <a:pt x="80" y="941"/>
                    </a:lnTo>
                    <a:lnTo>
                      <a:pt x="72" y="883"/>
                    </a:lnTo>
                    <a:lnTo>
                      <a:pt x="63" y="851"/>
                    </a:lnTo>
                    <a:lnTo>
                      <a:pt x="85" y="721"/>
                    </a:lnTo>
                    <a:lnTo>
                      <a:pt x="92" y="664"/>
                    </a:lnTo>
                    <a:lnTo>
                      <a:pt x="78" y="671"/>
                    </a:lnTo>
                    <a:lnTo>
                      <a:pt x="70" y="663"/>
                    </a:lnTo>
                    <a:lnTo>
                      <a:pt x="63" y="663"/>
                    </a:lnTo>
                    <a:lnTo>
                      <a:pt x="51" y="654"/>
                    </a:lnTo>
                    <a:lnTo>
                      <a:pt x="37" y="655"/>
                    </a:lnTo>
                    <a:lnTo>
                      <a:pt x="31" y="642"/>
                    </a:lnTo>
                    <a:lnTo>
                      <a:pt x="22" y="640"/>
                    </a:lnTo>
                    <a:lnTo>
                      <a:pt x="19" y="628"/>
                    </a:lnTo>
                    <a:lnTo>
                      <a:pt x="7" y="620"/>
                    </a:lnTo>
                    <a:lnTo>
                      <a:pt x="0" y="605"/>
                    </a:lnTo>
                    <a:lnTo>
                      <a:pt x="26" y="548"/>
                    </a:lnTo>
                    <a:lnTo>
                      <a:pt x="15" y="511"/>
                    </a:lnTo>
                    <a:lnTo>
                      <a:pt x="62" y="548"/>
                    </a:lnTo>
                    <a:lnTo>
                      <a:pt x="133" y="295"/>
                    </a:lnTo>
                    <a:lnTo>
                      <a:pt x="188" y="246"/>
                    </a:lnTo>
                    <a:lnTo>
                      <a:pt x="177" y="233"/>
                    </a:lnTo>
                    <a:lnTo>
                      <a:pt x="131" y="225"/>
                    </a:lnTo>
                    <a:lnTo>
                      <a:pt x="126" y="193"/>
                    </a:lnTo>
                    <a:lnTo>
                      <a:pt x="139" y="185"/>
                    </a:lnTo>
                    <a:lnTo>
                      <a:pt x="122" y="182"/>
                    </a:lnTo>
                    <a:lnTo>
                      <a:pt x="124" y="171"/>
                    </a:lnTo>
                    <a:lnTo>
                      <a:pt x="107" y="164"/>
                    </a:lnTo>
                    <a:lnTo>
                      <a:pt x="119" y="123"/>
                    </a:lnTo>
                    <a:lnTo>
                      <a:pt x="108" y="116"/>
                    </a:lnTo>
                    <a:lnTo>
                      <a:pt x="114" y="62"/>
                    </a:lnTo>
                    <a:lnTo>
                      <a:pt x="102" y="61"/>
                    </a:lnTo>
                    <a:lnTo>
                      <a:pt x="123" y="22"/>
                    </a:lnTo>
                  </a:path>
                </a:pathLst>
              </a:custGeom>
              <a:solidFill>
                <a:schemeClr val="accent6"/>
              </a:solidFill>
              <a:ln w="6350" cap="rnd" cmpd="sng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GB" dirty="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359" name="Group 14"/>
              <p:cNvGrpSpPr>
                <a:grpSpLocks/>
              </p:cNvGrpSpPr>
              <p:nvPr/>
            </p:nvGrpSpPr>
            <p:grpSpPr bwMode="auto">
              <a:xfrm>
                <a:off x="7750969" y="4844345"/>
                <a:ext cx="10440" cy="42445"/>
                <a:chOff x="4780" y="2822"/>
                <a:chExt cx="70" cy="322"/>
              </a:xfrm>
              <a:grpFill/>
            </p:grpSpPr>
            <p:sp>
              <p:nvSpPr>
                <p:cNvPr id="360" name="Rectangle 15"/>
                <p:cNvSpPr>
                  <a:spLocks noChangeArrowheads="1"/>
                </p:cNvSpPr>
                <p:nvPr/>
              </p:nvSpPr>
              <p:spPr bwMode="auto">
                <a:xfrm>
                  <a:off x="4786" y="2934"/>
                  <a:ext cx="64" cy="210"/>
                </a:xfrm>
                <a:prstGeom prst="rect">
                  <a:avLst/>
                </a:prstGeom>
                <a:grpFill/>
                <a:ln w="6350">
                  <a:solidFill>
                    <a:schemeClr val="accent6"/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61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4838" y="2822"/>
                  <a:ext cx="0" cy="112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62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4814" y="2910"/>
                  <a:ext cx="0" cy="26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63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4796" y="2918"/>
                  <a:ext cx="0" cy="1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64" name="Line 19"/>
                <p:cNvSpPr>
                  <a:spLocks noChangeShapeType="1"/>
                </p:cNvSpPr>
                <p:nvPr/>
              </p:nvSpPr>
              <p:spPr bwMode="auto">
                <a:xfrm>
                  <a:off x="4780" y="2948"/>
                  <a:ext cx="0" cy="10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</p:grpSp>
        </p:grpSp>
        <p:sp>
          <p:nvSpPr>
            <p:cNvPr id="357" name="TextBox 17"/>
            <p:cNvSpPr txBox="1"/>
            <p:nvPr/>
          </p:nvSpPr>
          <p:spPr>
            <a:xfrm>
              <a:off x="3791524" y="2332566"/>
              <a:ext cx="28405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rgbClr val="FFC000"/>
                  </a:solidFill>
                </a:rPr>
                <a:t>O</a:t>
              </a:r>
              <a:endParaRPr lang="en-GB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3385026" y="1304054"/>
            <a:ext cx="261740" cy="369166"/>
            <a:chOff x="3771227" y="2332566"/>
            <a:chExt cx="304349" cy="428494"/>
          </a:xfrm>
        </p:grpSpPr>
        <p:grpSp>
          <p:nvGrpSpPr>
            <p:cNvPr id="347" name="Group 15"/>
            <p:cNvGrpSpPr/>
            <p:nvPr/>
          </p:nvGrpSpPr>
          <p:grpSpPr>
            <a:xfrm>
              <a:off x="3771227" y="2485615"/>
              <a:ext cx="99008" cy="275445"/>
              <a:chOff x="7750969" y="4829176"/>
              <a:chExt cx="54942" cy="154780"/>
            </a:xfrm>
            <a:solidFill>
              <a:schemeClr val="tx1">
                <a:lumMod val="50000"/>
                <a:lumOff val="50000"/>
                <a:alpha val="32000"/>
              </a:schemeClr>
            </a:solidFill>
          </p:grpSpPr>
          <p:sp>
            <p:nvSpPr>
              <p:cNvPr id="349" name="Freeform 5"/>
              <p:cNvSpPr>
                <a:spLocks/>
              </p:cNvSpPr>
              <p:nvPr/>
            </p:nvSpPr>
            <p:spPr bwMode="auto">
              <a:xfrm>
                <a:off x="7760192" y="4829176"/>
                <a:ext cx="45719" cy="154780"/>
              </a:xfrm>
              <a:custGeom>
                <a:avLst/>
                <a:gdLst>
                  <a:gd name="T0" fmla="*/ 197866106 w 496"/>
                  <a:gd name="T1" fmla="*/ 0 h 1724"/>
                  <a:gd name="T2" fmla="*/ 314005542 w 496"/>
                  <a:gd name="T3" fmla="*/ 85133764 h 1724"/>
                  <a:gd name="T4" fmla="*/ 317231636 w 496"/>
                  <a:gd name="T5" fmla="*/ 261482322 h 1724"/>
                  <a:gd name="T6" fmla="*/ 373150593 w 496"/>
                  <a:gd name="T7" fmla="*/ 342055323 h 1724"/>
                  <a:gd name="T8" fmla="*/ 492515021 w 496"/>
                  <a:gd name="T9" fmla="*/ 437830918 h 1724"/>
                  <a:gd name="T10" fmla="*/ 516173042 w 496"/>
                  <a:gd name="T11" fmla="*/ 942552356 h 1724"/>
                  <a:gd name="T12" fmla="*/ 433369971 w 496"/>
                  <a:gd name="T13" fmla="*/ 1374302359 h 1724"/>
                  <a:gd name="T14" fmla="*/ 349492573 w 496"/>
                  <a:gd name="T15" fmla="*/ 1704196624 h 1724"/>
                  <a:gd name="T16" fmla="*/ 367773770 w 496"/>
                  <a:gd name="T17" fmla="*/ 2147483647 h 1724"/>
                  <a:gd name="T18" fmla="*/ 350567937 w 496"/>
                  <a:gd name="T19" fmla="*/ 2147483647 h 1724"/>
                  <a:gd name="T20" fmla="*/ 267764802 w 496"/>
                  <a:gd name="T21" fmla="*/ 2147483647 h 1724"/>
                  <a:gd name="T22" fmla="*/ 220448761 w 496"/>
                  <a:gd name="T23" fmla="*/ 2147483647 h 1724"/>
                  <a:gd name="T24" fmla="*/ 190338554 w 496"/>
                  <a:gd name="T25" fmla="*/ 2147483647 h 1724"/>
                  <a:gd name="T26" fmla="*/ 207544387 w 496"/>
                  <a:gd name="T27" fmla="*/ 2147483647 h 1724"/>
                  <a:gd name="T28" fmla="*/ 250558969 w 496"/>
                  <a:gd name="T29" fmla="*/ 2147483647 h 1724"/>
                  <a:gd name="T30" fmla="*/ 231202407 w 496"/>
                  <a:gd name="T31" fmla="*/ 2147483647 h 1724"/>
                  <a:gd name="T32" fmla="*/ 126893050 w 496"/>
                  <a:gd name="T33" fmla="*/ 2147483647 h 1724"/>
                  <a:gd name="T34" fmla="*/ 117214769 w 496"/>
                  <a:gd name="T35" fmla="*/ 2147483647 h 1724"/>
                  <a:gd name="T36" fmla="*/ 126893050 w 496"/>
                  <a:gd name="T37" fmla="*/ 2147483647 h 1724"/>
                  <a:gd name="T38" fmla="*/ 159152982 w 496"/>
                  <a:gd name="T39" fmla="*/ 2147483647 h 1724"/>
                  <a:gd name="T40" fmla="*/ 122591592 w 496"/>
                  <a:gd name="T41" fmla="*/ 2147483647 h 1724"/>
                  <a:gd name="T42" fmla="*/ 86029197 w 496"/>
                  <a:gd name="T43" fmla="*/ 1430552243 h 1724"/>
                  <a:gd name="T44" fmla="*/ 67747983 w 496"/>
                  <a:gd name="T45" fmla="*/ 1293729435 h 1724"/>
                  <a:gd name="T46" fmla="*/ 98933571 w 496"/>
                  <a:gd name="T47" fmla="*/ 1009444109 h 1724"/>
                  <a:gd name="T48" fmla="*/ 75275551 w 496"/>
                  <a:gd name="T49" fmla="*/ 1007923842 h 1724"/>
                  <a:gd name="T50" fmla="*/ 54843608 w 496"/>
                  <a:gd name="T51" fmla="*/ 994241438 h 1724"/>
                  <a:gd name="T52" fmla="*/ 33336309 w 496"/>
                  <a:gd name="T53" fmla="*/ 975998232 h 1724"/>
                  <a:gd name="T54" fmla="*/ 20431935 w 496"/>
                  <a:gd name="T55" fmla="*/ 954714493 h 1724"/>
                  <a:gd name="T56" fmla="*/ 0 w 496"/>
                  <a:gd name="T57" fmla="*/ 919749582 h 1724"/>
                  <a:gd name="T58" fmla="*/ 16130472 w 496"/>
                  <a:gd name="T59" fmla="*/ 776845706 h 1724"/>
                  <a:gd name="T60" fmla="*/ 143022513 w 496"/>
                  <a:gd name="T61" fmla="*/ 448472788 h 1724"/>
                  <a:gd name="T62" fmla="*/ 190338554 w 496"/>
                  <a:gd name="T63" fmla="*/ 354217460 h 1724"/>
                  <a:gd name="T64" fmla="*/ 135494929 w 496"/>
                  <a:gd name="T65" fmla="*/ 293407931 h 1724"/>
                  <a:gd name="T66" fmla="*/ 131194508 w 496"/>
                  <a:gd name="T67" fmla="*/ 276684993 h 1724"/>
                  <a:gd name="T68" fmla="*/ 115064040 w 496"/>
                  <a:gd name="T69" fmla="*/ 249320185 h 1724"/>
                  <a:gd name="T70" fmla="*/ 116139404 w 496"/>
                  <a:gd name="T71" fmla="*/ 176348596 h 1724"/>
                  <a:gd name="T72" fmla="*/ 109687217 w 496"/>
                  <a:gd name="T73" fmla="*/ 92735099 h 172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96"/>
                  <a:gd name="T112" fmla="*/ 0 h 1724"/>
                  <a:gd name="T113" fmla="*/ 496 w 496"/>
                  <a:gd name="T114" fmla="*/ 1724 h 172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96" h="1724">
                    <a:moveTo>
                      <a:pt x="123" y="22"/>
                    </a:moveTo>
                    <a:lnTo>
                      <a:pt x="184" y="0"/>
                    </a:lnTo>
                    <a:lnTo>
                      <a:pt x="248" y="12"/>
                    </a:lnTo>
                    <a:lnTo>
                      <a:pt x="292" y="56"/>
                    </a:lnTo>
                    <a:lnTo>
                      <a:pt x="308" y="109"/>
                    </a:lnTo>
                    <a:lnTo>
                      <a:pt x="295" y="172"/>
                    </a:lnTo>
                    <a:lnTo>
                      <a:pt x="316" y="208"/>
                    </a:lnTo>
                    <a:lnTo>
                      <a:pt x="347" y="225"/>
                    </a:lnTo>
                    <a:lnTo>
                      <a:pt x="434" y="262"/>
                    </a:lnTo>
                    <a:lnTo>
                      <a:pt x="458" y="288"/>
                    </a:lnTo>
                    <a:lnTo>
                      <a:pt x="495" y="564"/>
                    </a:lnTo>
                    <a:lnTo>
                      <a:pt x="480" y="620"/>
                    </a:lnTo>
                    <a:lnTo>
                      <a:pt x="388" y="642"/>
                    </a:lnTo>
                    <a:lnTo>
                      <a:pt x="403" y="904"/>
                    </a:lnTo>
                    <a:lnTo>
                      <a:pt x="342" y="928"/>
                    </a:lnTo>
                    <a:lnTo>
                      <a:pt x="325" y="1121"/>
                    </a:lnTo>
                    <a:lnTo>
                      <a:pt x="337" y="1454"/>
                    </a:lnTo>
                    <a:lnTo>
                      <a:pt x="342" y="1638"/>
                    </a:lnTo>
                    <a:lnTo>
                      <a:pt x="326" y="1643"/>
                    </a:lnTo>
                    <a:lnTo>
                      <a:pt x="326" y="1658"/>
                    </a:lnTo>
                    <a:lnTo>
                      <a:pt x="277" y="1691"/>
                    </a:lnTo>
                    <a:lnTo>
                      <a:pt x="249" y="1714"/>
                    </a:lnTo>
                    <a:lnTo>
                      <a:pt x="229" y="1722"/>
                    </a:lnTo>
                    <a:lnTo>
                      <a:pt x="205" y="1723"/>
                    </a:lnTo>
                    <a:lnTo>
                      <a:pt x="182" y="1715"/>
                    </a:lnTo>
                    <a:lnTo>
                      <a:pt x="177" y="1707"/>
                    </a:lnTo>
                    <a:lnTo>
                      <a:pt x="182" y="1695"/>
                    </a:lnTo>
                    <a:lnTo>
                      <a:pt x="193" y="1679"/>
                    </a:lnTo>
                    <a:lnTo>
                      <a:pt x="209" y="1657"/>
                    </a:lnTo>
                    <a:lnTo>
                      <a:pt x="233" y="1636"/>
                    </a:lnTo>
                    <a:lnTo>
                      <a:pt x="215" y="1644"/>
                    </a:lnTo>
                    <a:lnTo>
                      <a:pt x="215" y="1621"/>
                    </a:lnTo>
                    <a:lnTo>
                      <a:pt x="146" y="1653"/>
                    </a:lnTo>
                    <a:lnTo>
                      <a:pt x="118" y="1653"/>
                    </a:lnTo>
                    <a:lnTo>
                      <a:pt x="109" y="1644"/>
                    </a:lnTo>
                    <a:lnTo>
                      <a:pt x="109" y="1633"/>
                    </a:lnTo>
                    <a:lnTo>
                      <a:pt x="112" y="1622"/>
                    </a:lnTo>
                    <a:lnTo>
                      <a:pt x="118" y="1609"/>
                    </a:lnTo>
                    <a:lnTo>
                      <a:pt x="134" y="1592"/>
                    </a:lnTo>
                    <a:lnTo>
                      <a:pt x="148" y="1578"/>
                    </a:lnTo>
                    <a:lnTo>
                      <a:pt x="131" y="1574"/>
                    </a:lnTo>
                    <a:lnTo>
                      <a:pt x="114" y="1413"/>
                    </a:lnTo>
                    <a:lnTo>
                      <a:pt x="108" y="1154"/>
                    </a:lnTo>
                    <a:lnTo>
                      <a:pt x="80" y="941"/>
                    </a:lnTo>
                    <a:lnTo>
                      <a:pt x="72" y="883"/>
                    </a:lnTo>
                    <a:lnTo>
                      <a:pt x="63" y="851"/>
                    </a:lnTo>
                    <a:lnTo>
                      <a:pt x="85" y="721"/>
                    </a:lnTo>
                    <a:lnTo>
                      <a:pt x="92" y="664"/>
                    </a:lnTo>
                    <a:lnTo>
                      <a:pt x="78" y="671"/>
                    </a:lnTo>
                    <a:lnTo>
                      <a:pt x="70" y="663"/>
                    </a:lnTo>
                    <a:lnTo>
                      <a:pt x="63" y="663"/>
                    </a:lnTo>
                    <a:lnTo>
                      <a:pt x="51" y="654"/>
                    </a:lnTo>
                    <a:lnTo>
                      <a:pt x="37" y="655"/>
                    </a:lnTo>
                    <a:lnTo>
                      <a:pt x="31" y="642"/>
                    </a:lnTo>
                    <a:lnTo>
                      <a:pt x="22" y="640"/>
                    </a:lnTo>
                    <a:lnTo>
                      <a:pt x="19" y="628"/>
                    </a:lnTo>
                    <a:lnTo>
                      <a:pt x="7" y="620"/>
                    </a:lnTo>
                    <a:lnTo>
                      <a:pt x="0" y="605"/>
                    </a:lnTo>
                    <a:lnTo>
                      <a:pt x="26" y="548"/>
                    </a:lnTo>
                    <a:lnTo>
                      <a:pt x="15" y="511"/>
                    </a:lnTo>
                    <a:lnTo>
                      <a:pt x="62" y="548"/>
                    </a:lnTo>
                    <a:lnTo>
                      <a:pt x="133" y="295"/>
                    </a:lnTo>
                    <a:lnTo>
                      <a:pt x="188" y="246"/>
                    </a:lnTo>
                    <a:lnTo>
                      <a:pt x="177" y="233"/>
                    </a:lnTo>
                    <a:lnTo>
                      <a:pt x="131" y="225"/>
                    </a:lnTo>
                    <a:lnTo>
                      <a:pt x="126" y="193"/>
                    </a:lnTo>
                    <a:lnTo>
                      <a:pt x="139" y="185"/>
                    </a:lnTo>
                    <a:lnTo>
                      <a:pt x="122" y="182"/>
                    </a:lnTo>
                    <a:lnTo>
                      <a:pt x="124" y="171"/>
                    </a:lnTo>
                    <a:lnTo>
                      <a:pt x="107" y="164"/>
                    </a:lnTo>
                    <a:lnTo>
                      <a:pt x="119" y="123"/>
                    </a:lnTo>
                    <a:lnTo>
                      <a:pt x="108" y="116"/>
                    </a:lnTo>
                    <a:lnTo>
                      <a:pt x="114" y="62"/>
                    </a:lnTo>
                    <a:lnTo>
                      <a:pt x="102" y="61"/>
                    </a:lnTo>
                    <a:lnTo>
                      <a:pt x="123" y="22"/>
                    </a:lnTo>
                  </a:path>
                </a:pathLst>
              </a:custGeom>
              <a:solidFill>
                <a:schemeClr val="accent6"/>
              </a:solidFill>
              <a:ln w="6350" cap="rnd" cmpd="sng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GB" dirty="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350" name="Group 14"/>
              <p:cNvGrpSpPr>
                <a:grpSpLocks/>
              </p:cNvGrpSpPr>
              <p:nvPr/>
            </p:nvGrpSpPr>
            <p:grpSpPr bwMode="auto">
              <a:xfrm>
                <a:off x="7750969" y="4844345"/>
                <a:ext cx="10440" cy="42445"/>
                <a:chOff x="4780" y="2822"/>
                <a:chExt cx="70" cy="322"/>
              </a:xfrm>
              <a:grpFill/>
            </p:grpSpPr>
            <p:sp>
              <p:nvSpPr>
                <p:cNvPr id="351" name="Rectangle 15"/>
                <p:cNvSpPr>
                  <a:spLocks noChangeArrowheads="1"/>
                </p:cNvSpPr>
                <p:nvPr/>
              </p:nvSpPr>
              <p:spPr bwMode="auto">
                <a:xfrm>
                  <a:off x="4786" y="2934"/>
                  <a:ext cx="64" cy="210"/>
                </a:xfrm>
                <a:prstGeom prst="rect">
                  <a:avLst/>
                </a:prstGeom>
                <a:grpFill/>
                <a:ln w="6350">
                  <a:solidFill>
                    <a:schemeClr val="accent6"/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52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4838" y="2822"/>
                  <a:ext cx="0" cy="112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53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4814" y="2910"/>
                  <a:ext cx="0" cy="26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54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4796" y="2918"/>
                  <a:ext cx="0" cy="1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55" name="Line 19"/>
                <p:cNvSpPr>
                  <a:spLocks noChangeShapeType="1"/>
                </p:cNvSpPr>
                <p:nvPr/>
              </p:nvSpPr>
              <p:spPr bwMode="auto">
                <a:xfrm>
                  <a:off x="4780" y="2948"/>
                  <a:ext cx="0" cy="10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</p:grpSp>
        </p:grpSp>
        <p:sp>
          <p:nvSpPr>
            <p:cNvPr id="348" name="TextBox 17"/>
            <p:cNvSpPr txBox="1"/>
            <p:nvPr/>
          </p:nvSpPr>
          <p:spPr>
            <a:xfrm>
              <a:off x="3791524" y="2332566"/>
              <a:ext cx="28405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rgbClr val="FFC000"/>
                  </a:solidFill>
                </a:rPr>
                <a:t>O</a:t>
              </a:r>
              <a:endParaRPr lang="en-GB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90" name="Group 189"/>
          <p:cNvGrpSpPr/>
          <p:nvPr/>
        </p:nvGrpSpPr>
        <p:grpSpPr>
          <a:xfrm>
            <a:off x="2785961" y="1606384"/>
            <a:ext cx="261740" cy="369166"/>
            <a:chOff x="3771227" y="2332566"/>
            <a:chExt cx="304349" cy="428494"/>
          </a:xfrm>
        </p:grpSpPr>
        <p:grpSp>
          <p:nvGrpSpPr>
            <p:cNvPr id="338" name="Group 15"/>
            <p:cNvGrpSpPr/>
            <p:nvPr/>
          </p:nvGrpSpPr>
          <p:grpSpPr>
            <a:xfrm>
              <a:off x="3771227" y="2485615"/>
              <a:ext cx="99008" cy="275445"/>
              <a:chOff x="7750969" y="4829176"/>
              <a:chExt cx="54942" cy="154780"/>
            </a:xfrm>
            <a:solidFill>
              <a:schemeClr val="tx1">
                <a:lumMod val="50000"/>
                <a:lumOff val="50000"/>
                <a:alpha val="32000"/>
              </a:schemeClr>
            </a:solidFill>
          </p:grpSpPr>
          <p:sp>
            <p:nvSpPr>
              <p:cNvPr id="340" name="Freeform 5"/>
              <p:cNvSpPr>
                <a:spLocks/>
              </p:cNvSpPr>
              <p:nvPr/>
            </p:nvSpPr>
            <p:spPr bwMode="auto">
              <a:xfrm>
                <a:off x="7760192" y="4829176"/>
                <a:ext cx="45719" cy="154780"/>
              </a:xfrm>
              <a:custGeom>
                <a:avLst/>
                <a:gdLst>
                  <a:gd name="T0" fmla="*/ 197866106 w 496"/>
                  <a:gd name="T1" fmla="*/ 0 h 1724"/>
                  <a:gd name="T2" fmla="*/ 314005542 w 496"/>
                  <a:gd name="T3" fmla="*/ 85133764 h 1724"/>
                  <a:gd name="T4" fmla="*/ 317231636 w 496"/>
                  <a:gd name="T5" fmla="*/ 261482322 h 1724"/>
                  <a:gd name="T6" fmla="*/ 373150593 w 496"/>
                  <a:gd name="T7" fmla="*/ 342055323 h 1724"/>
                  <a:gd name="T8" fmla="*/ 492515021 w 496"/>
                  <a:gd name="T9" fmla="*/ 437830918 h 1724"/>
                  <a:gd name="T10" fmla="*/ 516173042 w 496"/>
                  <a:gd name="T11" fmla="*/ 942552356 h 1724"/>
                  <a:gd name="T12" fmla="*/ 433369971 w 496"/>
                  <a:gd name="T13" fmla="*/ 1374302359 h 1724"/>
                  <a:gd name="T14" fmla="*/ 349492573 w 496"/>
                  <a:gd name="T15" fmla="*/ 1704196624 h 1724"/>
                  <a:gd name="T16" fmla="*/ 367773770 w 496"/>
                  <a:gd name="T17" fmla="*/ 2147483647 h 1724"/>
                  <a:gd name="T18" fmla="*/ 350567937 w 496"/>
                  <a:gd name="T19" fmla="*/ 2147483647 h 1724"/>
                  <a:gd name="T20" fmla="*/ 267764802 w 496"/>
                  <a:gd name="T21" fmla="*/ 2147483647 h 1724"/>
                  <a:gd name="T22" fmla="*/ 220448761 w 496"/>
                  <a:gd name="T23" fmla="*/ 2147483647 h 1724"/>
                  <a:gd name="T24" fmla="*/ 190338554 w 496"/>
                  <a:gd name="T25" fmla="*/ 2147483647 h 1724"/>
                  <a:gd name="T26" fmla="*/ 207544387 w 496"/>
                  <a:gd name="T27" fmla="*/ 2147483647 h 1724"/>
                  <a:gd name="T28" fmla="*/ 250558969 w 496"/>
                  <a:gd name="T29" fmla="*/ 2147483647 h 1724"/>
                  <a:gd name="T30" fmla="*/ 231202407 w 496"/>
                  <a:gd name="T31" fmla="*/ 2147483647 h 1724"/>
                  <a:gd name="T32" fmla="*/ 126893050 w 496"/>
                  <a:gd name="T33" fmla="*/ 2147483647 h 1724"/>
                  <a:gd name="T34" fmla="*/ 117214769 w 496"/>
                  <a:gd name="T35" fmla="*/ 2147483647 h 1724"/>
                  <a:gd name="T36" fmla="*/ 126893050 w 496"/>
                  <a:gd name="T37" fmla="*/ 2147483647 h 1724"/>
                  <a:gd name="T38" fmla="*/ 159152982 w 496"/>
                  <a:gd name="T39" fmla="*/ 2147483647 h 1724"/>
                  <a:gd name="T40" fmla="*/ 122591592 w 496"/>
                  <a:gd name="T41" fmla="*/ 2147483647 h 1724"/>
                  <a:gd name="T42" fmla="*/ 86029197 w 496"/>
                  <a:gd name="T43" fmla="*/ 1430552243 h 1724"/>
                  <a:gd name="T44" fmla="*/ 67747983 w 496"/>
                  <a:gd name="T45" fmla="*/ 1293729435 h 1724"/>
                  <a:gd name="T46" fmla="*/ 98933571 w 496"/>
                  <a:gd name="T47" fmla="*/ 1009444109 h 1724"/>
                  <a:gd name="T48" fmla="*/ 75275551 w 496"/>
                  <a:gd name="T49" fmla="*/ 1007923842 h 1724"/>
                  <a:gd name="T50" fmla="*/ 54843608 w 496"/>
                  <a:gd name="T51" fmla="*/ 994241438 h 1724"/>
                  <a:gd name="T52" fmla="*/ 33336309 w 496"/>
                  <a:gd name="T53" fmla="*/ 975998232 h 1724"/>
                  <a:gd name="T54" fmla="*/ 20431935 w 496"/>
                  <a:gd name="T55" fmla="*/ 954714493 h 1724"/>
                  <a:gd name="T56" fmla="*/ 0 w 496"/>
                  <a:gd name="T57" fmla="*/ 919749582 h 1724"/>
                  <a:gd name="T58" fmla="*/ 16130472 w 496"/>
                  <a:gd name="T59" fmla="*/ 776845706 h 1724"/>
                  <a:gd name="T60" fmla="*/ 143022513 w 496"/>
                  <a:gd name="T61" fmla="*/ 448472788 h 1724"/>
                  <a:gd name="T62" fmla="*/ 190338554 w 496"/>
                  <a:gd name="T63" fmla="*/ 354217460 h 1724"/>
                  <a:gd name="T64" fmla="*/ 135494929 w 496"/>
                  <a:gd name="T65" fmla="*/ 293407931 h 1724"/>
                  <a:gd name="T66" fmla="*/ 131194508 w 496"/>
                  <a:gd name="T67" fmla="*/ 276684993 h 1724"/>
                  <a:gd name="T68" fmla="*/ 115064040 w 496"/>
                  <a:gd name="T69" fmla="*/ 249320185 h 1724"/>
                  <a:gd name="T70" fmla="*/ 116139404 w 496"/>
                  <a:gd name="T71" fmla="*/ 176348596 h 1724"/>
                  <a:gd name="T72" fmla="*/ 109687217 w 496"/>
                  <a:gd name="T73" fmla="*/ 92735099 h 172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96"/>
                  <a:gd name="T112" fmla="*/ 0 h 1724"/>
                  <a:gd name="T113" fmla="*/ 496 w 496"/>
                  <a:gd name="T114" fmla="*/ 1724 h 172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96" h="1724">
                    <a:moveTo>
                      <a:pt x="123" y="22"/>
                    </a:moveTo>
                    <a:lnTo>
                      <a:pt x="184" y="0"/>
                    </a:lnTo>
                    <a:lnTo>
                      <a:pt x="248" y="12"/>
                    </a:lnTo>
                    <a:lnTo>
                      <a:pt x="292" y="56"/>
                    </a:lnTo>
                    <a:lnTo>
                      <a:pt x="308" y="109"/>
                    </a:lnTo>
                    <a:lnTo>
                      <a:pt x="295" y="172"/>
                    </a:lnTo>
                    <a:lnTo>
                      <a:pt x="316" y="208"/>
                    </a:lnTo>
                    <a:lnTo>
                      <a:pt x="347" y="225"/>
                    </a:lnTo>
                    <a:lnTo>
                      <a:pt x="434" y="262"/>
                    </a:lnTo>
                    <a:lnTo>
                      <a:pt x="458" y="288"/>
                    </a:lnTo>
                    <a:lnTo>
                      <a:pt x="495" y="564"/>
                    </a:lnTo>
                    <a:lnTo>
                      <a:pt x="480" y="620"/>
                    </a:lnTo>
                    <a:lnTo>
                      <a:pt x="388" y="642"/>
                    </a:lnTo>
                    <a:lnTo>
                      <a:pt x="403" y="904"/>
                    </a:lnTo>
                    <a:lnTo>
                      <a:pt x="342" y="928"/>
                    </a:lnTo>
                    <a:lnTo>
                      <a:pt x="325" y="1121"/>
                    </a:lnTo>
                    <a:lnTo>
                      <a:pt x="337" y="1454"/>
                    </a:lnTo>
                    <a:lnTo>
                      <a:pt x="342" y="1638"/>
                    </a:lnTo>
                    <a:lnTo>
                      <a:pt x="326" y="1643"/>
                    </a:lnTo>
                    <a:lnTo>
                      <a:pt x="326" y="1658"/>
                    </a:lnTo>
                    <a:lnTo>
                      <a:pt x="277" y="1691"/>
                    </a:lnTo>
                    <a:lnTo>
                      <a:pt x="249" y="1714"/>
                    </a:lnTo>
                    <a:lnTo>
                      <a:pt x="229" y="1722"/>
                    </a:lnTo>
                    <a:lnTo>
                      <a:pt x="205" y="1723"/>
                    </a:lnTo>
                    <a:lnTo>
                      <a:pt x="182" y="1715"/>
                    </a:lnTo>
                    <a:lnTo>
                      <a:pt x="177" y="1707"/>
                    </a:lnTo>
                    <a:lnTo>
                      <a:pt x="182" y="1695"/>
                    </a:lnTo>
                    <a:lnTo>
                      <a:pt x="193" y="1679"/>
                    </a:lnTo>
                    <a:lnTo>
                      <a:pt x="209" y="1657"/>
                    </a:lnTo>
                    <a:lnTo>
                      <a:pt x="233" y="1636"/>
                    </a:lnTo>
                    <a:lnTo>
                      <a:pt x="215" y="1644"/>
                    </a:lnTo>
                    <a:lnTo>
                      <a:pt x="215" y="1621"/>
                    </a:lnTo>
                    <a:lnTo>
                      <a:pt x="146" y="1653"/>
                    </a:lnTo>
                    <a:lnTo>
                      <a:pt x="118" y="1653"/>
                    </a:lnTo>
                    <a:lnTo>
                      <a:pt x="109" y="1644"/>
                    </a:lnTo>
                    <a:lnTo>
                      <a:pt x="109" y="1633"/>
                    </a:lnTo>
                    <a:lnTo>
                      <a:pt x="112" y="1622"/>
                    </a:lnTo>
                    <a:lnTo>
                      <a:pt x="118" y="1609"/>
                    </a:lnTo>
                    <a:lnTo>
                      <a:pt x="134" y="1592"/>
                    </a:lnTo>
                    <a:lnTo>
                      <a:pt x="148" y="1578"/>
                    </a:lnTo>
                    <a:lnTo>
                      <a:pt x="131" y="1574"/>
                    </a:lnTo>
                    <a:lnTo>
                      <a:pt x="114" y="1413"/>
                    </a:lnTo>
                    <a:lnTo>
                      <a:pt x="108" y="1154"/>
                    </a:lnTo>
                    <a:lnTo>
                      <a:pt x="80" y="941"/>
                    </a:lnTo>
                    <a:lnTo>
                      <a:pt x="72" y="883"/>
                    </a:lnTo>
                    <a:lnTo>
                      <a:pt x="63" y="851"/>
                    </a:lnTo>
                    <a:lnTo>
                      <a:pt x="85" y="721"/>
                    </a:lnTo>
                    <a:lnTo>
                      <a:pt x="92" y="664"/>
                    </a:lnTo>
                    <a:lnTo>
                      <a:pt x="78" y="671"/>
                    </a:lnTo>
                    <a:lnTo>
                      <a:pt x="70" y="663"/>
                    </a:lnTo>
                    <a:lnTo>
                      <a:pt x="63" y="663"/>
                    </a:lnTo>
                    <a:lnTo>
                      <a:pt x="51" y="654"/>
                    </a:lnTo>
                    <a:lnTo>
                      <a:pt x="37" y="655"/>
                    </a:lnTo>
                    <a:lnTo>
                      <a:pt x="31" y="642"/>
                    </a:lnTo>
                    <a:lnTo>
                      <a:pt x="22" y="640"/>
                    </a:lnTo>
                    <a:lnTo>
                      <a:pt x="19" y="628"/>
                    </a:lnTo>
                    <a:lnTo>
                      <a:pt x="7" y="620"/>
                    </a:lnTo>
                    <a:lnTo>
                      <a:pt x="0" y="605"/>
                    </a:lnTo>
                    <a:lnTo>
                      <a:pt x="26" y="548"/>
                    </a:lnTo>
                    <a:lnTo>
                      <a:pt x="15" y="511"/>
                    </a:lnTo>
                    <a:lnTo>
                      <a:pt x="62" y="548"/>
                    </a:lnTo>
                    <a:lnTo>
                      <a:pt x="133" y="295"/>
                    </a:lnTo>
                    <a:lnTo>
                      <a:pt x="188" y="246"/>
                    </a:lnTo>
                    <a:lnTo>
                      <a:pt x="177" y="233"/>
                    </a:lnTo>
                    <a:lnTo>
                      <a:pt x="131" y="225"/>
                    </a:lnTo>
                    <a:lnTo>
                      <a:pt x="126" y="193"/>
                    </a:lnTo>
                    <a:lnTo>
                      <a:pt x="139" y="185"/>
                    </a:lnTo>
                    <a:lnTo>
                      <a:pt x="122" y="182"/>
                    </a:lnTo>
                    <a:lnTo>
                      <a:pt x="124" y="171"/>
                    </a:lnTo>
                    <a:lnTo>
                      <a:pt x="107" y="164"/>
                    </a:lnTo>
                    <a:lnTo>
                      <a:pt x="119" y="123"/>
                    </a:lnTo>
                    <a:lnTo>
                      <a:pt x="108" y="116"/>
                    </a:lnTo>
                    <a:lnTo>
                      <a:pt x="114" y="62"/>
                    </a:lnTo>
                    <a:lnTo>
                      <a:pt x="102" y="61"/>
                    </a:lnTo>
                    <a:lnTo>
                      <a:pt x="123" y="22"/>
                    </a:lnTo>
                  </a:path>
                </a:pathLst>
              </a:custGeom>
              <a:solidFill>
                <a:schemeClr val="accent6"/>
              </a:solidFill>
              <a:ln w="6350" cap="rnd" cmpd="sng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GB" dirty="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341" name="Group 14"/>
              <p:cNvGrpSpPr>
                <a:grpSpLocks/>
              </p:cNvGrpSpPr>
              <p:nvPr/>
            </p:nvGrpSpPr>
            <p:grpSpPr bwMode="auto">
              <a:xfrm>
                <a:off x="7750969" y="4844345"/>
                <a:ext cx="10440" cy="42445"/>
                <a:chOff x="4780" y="2822"/>
                <a:chExt cx="70" cy="322"/>
              </a:xfrm>
              <a:grpFill/>
            </p:grpSpPr>
            <p:sp>
              <p:nvSpPr>
                <p:cNvPr id="342" name="Rectangle 15"/>
                <p:cNvSpPr>
                  <a:spLocks noChangeArrowheads="1"/>
                </p:cNvSpPr>
                <p:nvPr/>
              </p:nvSpPr>
              <p:spPr bwMode="auto">
                <a:xfrm>
                  <a:off x="4786" y="2934"/>
                  <a:ext cx="64" cy="210"/>
                </a:xfrm>
                <a:prstGeom prst="rect">
                  <a:avLst/>
                </a:prstGeom>
                <a:grpFill/>
                <a:ln w="6350">
                  <a:solidFill>
                    <a:schemeClr val="accent6"/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43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4838" y="2822"/>
                  <a:ext cx="0" cy="112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44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4814" y="2910"/>
                  <a:ext cx="0" cy="26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45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4796" y="2918"/>
                  <a:ext cx="0" cy="1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346" name="Line 19"/>
                <p:cNvSpPr>
                  <a:spLocks noChangeShapeType="1"/>
                </p:cNvSpPr>
                <p:nvPr/>
              </p:nvSpPr>
              <p:spPr bwMode="auto">
                <a:xfrm>
                  <a:off x="4780" y="2948"/>
                  <a:ext cx="0" cy="10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</p:grpSp>
        </p:grpSp>
        <p:sp>
          <p:nvSpPr>
            <p:cNvPr id="339" name="TextBox 17"/>
            <p:cNvSpPr txBox="1"/>
            <p:nvPr/>
          </p:nvSpPr>
          <p:spPr>
            <a:xfrm>
              <a:off x="3791524" y="2332566"/>
              <a:ext cx="28405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rgbClr val="FFC000"/>
                  </a:solidFill>
                </a:rPr>
                <a:t>O</a:t>
              </a:r>
              <a:endParaRPr lang="en-GB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10" name="Group 509"/>
          <p:cNvGrpSpPr/>
          <p:nvPr/>
        </p:nvGrpSpPr>
        <p:grpSpPr>
          <a:xfrm>
            <a:off x="4218822" y="1846186"/>
            <a:ext cx="261740" cy="369166"/>
            <a:chOff x="3771227" y="2332566"/>
            <a:chExt cx="304349" cy="428494"/>
          </a:xfrm>
        </p:grpSpPr>
        <p:grpSp>
          <p:nvGrpSpPr>
            <p:cNvPr id="511" name="Group 15"/>
            <p:cNvGrpSpPr/>
            <p:nvPr/>
          </p:nvGrpSpPr>
          <p:grpSpPr>
            <a:xfrm>
              <a:off x="3771227" y="2485615"/>
              <a:ext cx="99008" cy="275445"/>
              <a:chOff x="7750969" y="4829176"/>
              <a:chExt cx="54942" cy="154780"/>
            </a:xfrm>
            <a:solidFill>
              <a:schemeClr val="tx1">
                <a:lumMod val="50000"/>
                <a:lumOff val="50000"/>
                <a:alpha val="32000"/>
              </a:schemeClr>
            </a:solidFill>
          </p:grpSpPr>
          <p:sp>
            <p:nvSpPr>
              <p:cNvPr id="513" name="Freeform 5"/>
              <p:cNvSpPr>
                <a:spLocks/>
              </p:cNvSpPr>
              <p:nvPr/>
            </p:nvSpPr>
            <p:spPr bwMode="auto">
              <a:xfrm>
                <a:off x="7760192" y="4829176"/>
                <a:ext cx="45719" cy="154780"/>
              </a:xfrm>
              <a:custGeom>
                <a:avLst/>
                <a:gdLst>
                  <a:gd name="T0" fmla="*/ 197866106 w 496"/>
                  <a:gd name="T1" fmla="*/ 0 h 1724"/>
                  <a:gd name="T2" fmla="*/ 314005542 w 496"/>
                  <a:gd name="T3" fmla="*/ 85133764 h 1724"/>
                  <a:gd name="T4" fmla="*/ 317231636 w 496"/>
                  <a:gd name="T5" fmla="*/ 261482322 h 1724"/>
                  <a:gd name="T6" fmla="*/ 373150593 w 496"/>
                  <a:gd name="T7" fmla="*/ 342055323 h 1724"/>
                  <a:gd name="T8" fmla="*/ 492515021 w 496"/>
                  <a:gd name="T9" fmla="*/ 437830918 h 1724"/>
                  <a:gd name="T10" fmla="*/ 516173042 w 496"/>
                  <a:gd name="T11" fmla="*/ 942552356 h 1724"/>
                  <a:gd name="T12" fmla="*/ 433369971 w 496"/>
                  <a:gd name="T13" fmla="*/ 1374302359 h 1724"/>
                  <a:gd name="T14" fmla="*/ 349492573 w 496"/>
                  <a:gd name="T15" fmla="*/ 1704196624 h 1724"/>
                  <a:gd name="T16" fmla="*/ 367773770 w 496"/>
                  <a:gd name="T17" fmla="*/ 2147483647 h 1724"/>
                  <a:gd name="T18" fmla="*/ 350567937 w 496"/>
                  <a:gd name="T19" fmla="*/ 2147483647 h 1724"/>
                  <a:gd name="T20" fmla="*/ 267764802 w 496"/>
                  <a:gd name="T21" fmla="*/ 2147483647 h 1724"/>
                  <a:gd name="T22" fmla="*/ 220448761 w 496"/>
                  <a:gd name="T23" fmla="*/ 2147483647 h 1724"/>
                  <a:gd name="T24" fmla="*/ 190338554 w 496"/>
                  <a:gd name="T25" fmla="*/ 2147483647 h 1724"/>
                  <a:gd name="T26" fmla="*/ 207544387 w 496"/>
                  <a:gd name="T27" fmla="*/ 2147483647 h 1724"/>
                  <a:gd name="T28" fmla="*/ 250558969 w 496"/>
                  <a:gd name="T29" fmla="*/ 2147483647 h 1724"/>
                  <a:gd name="T30" fmla="*/ 231202407 w 496"/>
                  <a:gd name="T31" fmla="*/ 2147483647 h 1724"/>
                  <a:gd name="T32" fmla="*/ 126893050 w 496"/>
                  <a:gd name="T33" fmla="*/ 2147483647 h 1724"/>
                  <a:gd name="T34" fmla="*/ 117214769 w 496"/>
                  <a:gd name="T35" fmla="*/ 2147483647 h 1724"/>
                  <a:gd name="T36" fmla="*/ 126893050 w 496"/>
                  <a:gd name="T37" fmla="*/ 2147483647 h 1724"/>
                  <a:gd name="T38" fmla="*/ 159152982 w 496"/>
                  <a:gd name="T39" fmla="*/ 2147483647 h 1724"/>
                  <a:gd name="T40" fmla="*/ 122591592 w 496"/>
                  <a:gd name="T41" fmla="*/ 2147483647 h 1724"/>
                  <a:gd name="T42" fmla="*/ 86029197 w 496"/>
                  <a:gd name="T43" fmla="*/ 1430552243 h 1724"/>
                  <a:gd name="T44" fmla="*/ 67747983 w 496"/>
                  <a:gd name="T45" fmla="*/ 1293729435 h 1724"/>
                  <a:gd name="T46" fmla="*/ 98933571 w 496"/>
                  <a:gd name="T47" fmla="*/ 1009444109 h 1724"/>
                  <a:gd name="T48" fmla="*/ 75275551 w 496"/>
                  <a:gd name="T49" fmla="*/ 1007923842 h 1724"/>
                  <a:gd name="T50" fmla="*/ 54843608 w 496"/>
                  <a:gd name="T51" fmla="*/ 994241438 h 1724"/>
                  <a:gd name="T52" fmla="*/ 33336309 w 496"/>
                  <a:gd name="T53" fmla="*/ 975998232 h 1724"/>
                  <a:gd name="T54" fmla="*/ 20431935 w 496"/>
                  <a:gd name="T55" fmla="*/ 954714493 h 1724"/>
                  <a:gd name="T56" fmla="*/ 0 w 496"/>
                  <a:gd name="T57" fmla="*/ 919749582 h 1724"/>
                  <a:gd name="T58" fmla="*/ 16130472 w 496"/>
                  <a:gd name="T59" fmla="*/ 776845706 h 1724"/>
                  <a:gd name="T60" fmla="*/ 143022513 w 496"/>
                  <a:gd name="T61" fmla="*/ 448472788 h 1724"/>
                  <a:gd name="T62" fmla="*/ 190338554 w 496"/>
                  <a:gd name="T63" fmla="*/ 354217460 h 1724"/>
                  <a:gd name="T64" fmla="*/ 135494929 w 496"/>
                  <a:gd name="T65" fmla="*/ 293407931 h 1724"/>
                  <a:gd name="T66" fmla="*/ 131194508 w 496"/>
                  <a:gd name="T67" fmla="*/ 276684993 h 1724"/>
                  <a:gd name="T68" fmla="*/ 115064040 w 496"/>
                  <a:gd name="T69" fmla="*/ 249320185 h 1724"/>
                  <a:gd name="T70" fmla="*/ 116139404 w 496"/>
                  <a:gd name="T71" fmla="*/ 176348596 h 1724"/>
                  <a:gd name="T72" fmla="*/ 109687217 w 496"/>
                  <a:gd name="T73" fmla="*/ 92735099 h 172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96"/>
                  <a:gd name="T112" fmla="*/ 0 h 1724"/>
                  <a:gd name="T113" fmla="*/ 496 w 496"/>
                  <a:gd name="T114" fmla="*/ 1724 h 172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96" h="1724">
                    <a:moveTo>
                      <a:pt x="123" y="22"/>
                    </a:moveTo>
                    <a:lnTo>
                      <a:pt x="184" y="0"/>
                    </a:lnTo>
                    <a:lnTo>
                      <a:pt x="248" y="12"/>
                    </a:lnTo>
                    <a:lnTo>
                      <a:pt x="292" y="56"/>
                    </a:lnTo>
                    <a:lnTo>
                      <a:pt x="308" y="109"/>
                    </a:lnTo>
                    <a:lnTo>
                      <a:pt x="295" y="172"/>
                    </a:lnTo>
                    <a:lnTo>
                      <a:pt x="316" y="208"/>
                    </a:lnTo>
                    <a:lnTo>
                      <a:pt x="347" y="225"/>
                    </a:lnTo>
                    <a:lnTo>
                      <a:pt x="434" y="262"/>
                    </a:lnTo>
                    <a:lnTo>
                      <a:pt x="458" y="288"/>
                    </a:lnTo>
                    <a:lnTo>
                      <a:pt x="495" y="564"/>
                    </a:lnTo>
                    <a:lnTo>
                      <a:pt x="480" y="620"/>
                    </a:lnTo>
                    <a:lnTo>
                      <a:pt x="388" y="642"/>
                    </a:lnTo>
                    <a:lnTo>
                      <a:pt x="403" y="904"/>
                    </a:lnTo>
                    <a:lnTo>
                      <a:pt x="342" y="928"/>
                    </a:lnTo>
                    <a:lnTo>
                      <a:pt x="325" y="1121"/>
                    </a:lnTo>
                    <a:lnTo>
                      <a:pt x="337" y="1454"/>
                    </a:lnTo>
                    <a:lnTo>
                      <a:pt x="342" y="1638"/>
                    </a:lnTo>
                    <a:lnTo>
                      <a:pt x="326" y="1643"/>
                    </a:lnTo>
                    <a:lnTo>
                      <a:pt x="326" y="1658"/>
                    </a:lnTo>
                    <a:lnTo>
                      <a:pt x="277" y="1691"/>
                    </a:lnTo>
                    <a:lnTo>
                      <a:pt x="249" y="1714"/>
                    </a:lnTo>
                    <a:lnTo>
                      <a:pt x="229" y="1722"/>
                    </a:lnTo>
                    <a:lnTo>
                      <a:pt x="205" y="1723"/>
                    </a:lnTo>
                    <a:lnTo>
                      <a:pt x="182" y="1715"/>
                    </a:lnTo>
                    <a:lnTo>
                      <a:pt x="177" y="1707"/>
                    </a:lnTo>
                    <a:lnTo>
                      <a:pt x="182" y="1695"/>
                    </a:lnTo>
                    <a:lnTo>
                      <a:pt x="193" y="1679"/>
                    </a:lnTo>
                    <a:lnTo>
                      <a:pt x="209" y="1657"/>
                    </a:lnTo>
                    <a:lnTo>
                      <a:pt x="233" y="1636"/>
                    </a:lnTo>
                    <a:lnTo>
                      <a:pt x="215" y="1644"/>
                    </a:lnTo>
                    <a:lnTo>
                      <a:pt x="215" y="1621"/>
                    </a:lnTo>
                    <a:lnTo>
                      <a:pt x="146" y="1653"/>
                    </a:lnTo>
                    <a:lnTo>
                      <a:pt x="118" y="1653"/>
                    </a:lnTo>
                    <a:lnTo>
                      <a:pt x="109" y="1644"/>
                    </a:lnTo>
                    <a:lnTo>
                      <a:pt x="109" y="1633"/>
                    </a:lnTo>
                    <a:lnTo>
                      <a:pt x="112" y="1622"/>
                    </a:lnTo>
                    <a:lnTo>
                      <a:pt x="118" y="1609"/>
                    </a:lnTo>
                    <a:lnTo>
                      <a:pt x="134" y="1592"/>
                    </a:lnTo>
                    <a:lnTo>
                      <a:pt x="148" y="1578"/>
                    </a:lnTo>
                    <a:lnTo>
                      <a:pt x="131" y="1574"/>
                    </a:lnTo>
                    <a:lnTo>
                      <a:pt x="114" y="1413"/>
                    </a:lnTo>
                    <a:lnTo>
                      <a:pt x="108" y="1154"/>
                    </a:lnTo>
                    <a:lnTo>
                      <a:pt x="80" y="941"/>
                    </a:lnTo>
                    <a:lnTo>
                      <a:pt x="72" y="883"/>
                    </a:lnTo>
                    <a:lnTo>
                      <a:pt x="63" y="851"/>
                    </a:lnTo>
                    <a:lnTo>
                      <a:pt x="85" y="721"/>
                    </a:lnTo>
                    <a:lnTo>
                      <a:pt x="92" y="664"/>
                    </a:lnTo>
                    <a:lnTo>
                      <a:pt x="78" y="671"/>
                    </a:lnTo>
                    <a:lnTo>
                      <a:pt x="70" y="663"/>
                    </a:lnTo>
                    <a:lnTo>
                      <a:pt x="63" y="663"/>
                    </a:lnTo>
                    <a:lnTo>
                      <a:pt x="51" y="654"/>
                    </a:lnTo>
                    <a:lnTo>
                      <a:pt x="37" y="655"/>
                    </a:lnTo>
                    <a:lnTo>
                      <a:pt x="31" y="642"/>
                    </a:lnTo>
                    <a:lnTo>
                      <a:pt x="22" y="640"/>
                    </a:lnTo>
                    <a:lnTo>
                      <a:pt x="19" y="628"/>
                    </a:lnTo>
                    <a:lnTo>
                      <a:pt x="7" y="620"/>
                    </a:lnTo>
                    <a:lnTo>
                      <a:pt x="0" y="605"/>
                    </a:lnTo>
                    <a:lnTo>
                      <a:pt x="26" y="548"/>
                    </a:lnTo>
                    <a:lnTo>
                      <a:pt x="15" y="511"/>
                    </a:lnTo>
                    <a:lnTo>
                      <a:pt x="62" y="548"/>
                    </a:lnTo>
                    <a:lnTo>
                      <a:pt x="133" y="295"/>
                    </a:lnTo>
                    <a:lnTo>
                      <a:pt x="188" y="246"/>
                    </a:lnTo>
                    <a:lnTo>
                      <a:pt x="177" y="233"/>
                    </a:lnTo>
                    <a:lnTo>
                      <a:pt x="131" y="225"/>
                    </a:lnTo>
                    <a:lnTo>
                      <a:pt x="126" y="193"/>
                    </a:lnTo>
                    <a:lnTo>
                      <a:pt x="139" y="185"/>
                    </a:lnTo>
                    <a:lnTo>
                      <a:pt x="122" y="182"/>
                    </a:lnTo>
                    <a:lnTo>
                      <a:pt x="124" y="171"/>
                    </a:lnTo>
                    <a:lnTo>
                      <a:pt x="107" y="164"/>
                    </a:lnTo>
                    <a:lnTo>
                      <a:pt x="119" y="123"/>
                    </a:lnTo>
                    <a:lnTo>
                      <a:pt x="108" y="116"/>
                    </a:lnTo>
                    <a:lnTo>
                      <a:pt x="114" y="62"/>
                    </a:lnTo>
                    <a:lnTo>
                      <a:pt x="102" y="61"/>
                    </a:lnTo>
                    <a:lnTo>
                      <a:pt x="123" y="22"/>
                    </a:lnTo>
                  </a:path>
                </a:pathLst>
              </a:custGeom>
              <a:solidFill>
                <a:schemeClr val="accent6"/>
              </a:solidFill>
              <a:ln w="6350" cap="rnd" cmpd="sng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GB" dirty="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514" name="Group 14"/>
              <p:cNvGrpSpPr>
                <a:grpSpLocks/>
              </p:cNvGrpSpPr>
              <p:nvPr/>
            </p:nvGrpSpPr>
            <p:grpSpPr bwMode="auto">
              <a:xfrm>
                <a:off x="7750969" y="4844345"/>
                <a:ext cx="10440" cy="42445"/>
                <a:chOff x="4780" y="2822"/>
                <a:chExt cx="70" cy="322"/>
              </a:xfrm>
              <a:grpFill/>
            </p:grpSpPr>
            <p:sp>
              <p:nvSpPr>
                <p:cNvPr id="515" name="Rectangle 15"/>
                <p:cNvSpPr>
                  <a:spLocks noChangeArrowheads="1"/>
                </p:cNvSpPr>
                <p:nvPr/>
              </p:nvSpPr>
              <p:spPr bwMode="auto">
                <a:xfrm>
                  <a:off x="4786" y="2934"/>
                  <a:ext cx="64" cy="210"/>
                </a:xfrm>
                <a:prstGeom prst="rect">
                  <a:avLst/>
                </a:prstGeom>
                <a:grpFill/>
                <a:ln w="6350">
                  <a:solidFill>
                    <a:schemeClr val="accent6"/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516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4838" y="2822"/>
                  <a:ext cx="0" cy="112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517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4814" y="2910"/>
                  <a:ext cx="0" cy="26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518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4796" y="2918"/>
                  <a:ext cx="0" cy="1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519" name="Line 19"/>
                <p:cNvSpPr>
                  <a:spLocks noChangeShapeType="1"/>
                </p:cNvSpPr>
                <p:nvPr/>
              </p:nvSpPr>
              <p:spPr bwMode="auto">
                <a:xfrm>
                  <a:off x="4780" y="2948"/>
                  <a:ext cx="0" cy="10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</p:grpSp>
        </p:grpSp>
        <p:sp>
          <p:nvSpPr>
            <p:cNvPr id="512" name="TextBox 17"/>
            <p:cNvSpPr txBox="1"/>
            <p:nvPr/>
          </p:nvSpPr>
          <p:spPr>
            <a:xfrm>
              <a:off x="3791524" y="2332566"/>
              <a:ext cx="28405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rgbClr val="FFC000"/>
                  </a:solidFill>
                </a:rPr>
                <a:t>O</a:t>
              </a:r>
              <a:endParaRPr lang="en-GB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20" name="Group 519"/>
          <p:cNvGrpSpPr/>
          <p:nvPr/>
        </p:nvGrpSpPr>
        <p:grpSpPr>
          <a:xfrm>
            <a:off x="3885411" y="1470486"/>
            <a:ext cx="261740" cy="369166"/>
            <a:chOff x="3771227" y="2332566"/>
            <a:chExt cx="304349" cy="428494"/>
          </a:xfrm>
        </p:grpSpPr>
        <p:grpSp>
          <p:nvGrpSpPr>
            <p:cNvPr id="521" name="Group 15"/>
            <p:cNvGrpSpPr/>
            <p:nvPr/>
          </p:nvGrpSpPr>
          <p:grpSpPr>
            <a:xfrm>
              <a:off x="3771227" y="2485615"/>
              <a:ext cx="99008" cy="275445"/>
              <a:chOff x="7750969" y="4829176"/>
              <a:chExt cx="54942" cy="154780"/>
            </a:xfrm>
            <a:solidFill>
              <a:schemeClr val="tx1">
                <a:lumMod val="50000"/>
                <a:lumOff val="50000"/>
                <a:alpha val="32000"/>
              </a:schemeClr>
            </a:solidFill>
          </p:grpSpPr>
          <p:sp>
            <p:nvSpPr>
              <p:cNvPr id="523" name="Freeform 5"/>
              <p:cNvSpPr>
                <a:spLocks/>
              </p:cNvSpPr>
              <p:nvPr/>
            </p:nvSpPr>
            <p:spPr bwMode="auto">
              <a:xfrm>
                <a:off x="7760192" y="4829176"/>
                <a:ext cx="45719" cy="154780"/>
              </a:xfrm>
              <a:custGeom>
                <a:avLst/>
                <a:gdLst>
                  <a:gd name="T0" fmla="*/ 197866106 w 496"/>
                  <a:gd name="T1" fmla="*/ 0 h 1724"/>
                  <a:gd name="T2" fmla="*/ 314005542 w 496"/>
                  <a:gd name="T3" fmla="*/ 85133764 h 1724"/>
                  <a:gd name="T4" fmla="*/ 317231636 w 496"/>
                  <a:gd name="T5" fmla="*/ 261482322 h 1724"/>
                  <a:gd name="T6" fmla="*/ 373150593 w 496"/>
                  <a:gd name="T7" fmla="*/ 342055323 h 1724"/>
                  <a:gd name="T8" fmla="*/ 492515021 w 496"/>
                  <a:gd name="T9" fmla="*/ 437830918 h 1724"/>
                  <a:gd name="T10" fmla="*/ 516173042 w 496"/>
                  <a:gd name="T11" fmla="*/ 942552356 h 1724"/>
                  <a:gd name="T12" fmla="*/ 433369971 w 496"/>
                  <a:gd name="T13" fmla="*/ 1374302359 h 1724"/>
                  <a:gd name="T14" fmla="*/ 349492573 w 496"/>
                  <a:gd name="T15" fmla="*/ 1704196624 h 1724"/>
                  <a:gd name="T16" fmla="*/ 367773770 w 496"/>
                  <a:gd name="T17" fmla="*/ 2147483647 h 1724"/>
                  <a:gd name="T18" fmla="*/ 350567937 w 496"/>
                  <a:gd name="T19" fmla="*/ 2147483647 h 1724"/>
                  <a:gd name="T20" fmla="*/ 267764802 w 496"/>
                  <a:gd name="T21" fmla="*/ 2147483647 h 1724"/>
                  <a:gd name="T22" fmla="*/ 220448761 w 496"/>
                  <a:gd name="T23" fmla="*/ 2147483647 h 1724"/>
                  <a:gd name="T24" fmla="*/ 190338554 w 496"/>
                  <a:gd name="T25" fmla="*/ 2147483647 h 1724"/>
                  <a:gd name="T26" fmla="*/ 207544387 w 496"/>
                  <a:gd name="T27" fmla="*/ 2147483647 h 1724"/>
                  <a:gd name="T28" fmla="*/ 250558969 w 496"/>
                  <a:gd name="T29" fmla="*/ 2147483647 h 1724"/>
                  <a:gd name="T30" fmla="*/ 231202407 w 496"/>
                  <a:gd name="T31" fmla="*/ 2147483647 h 1724"/>
                  <a:gd name="T32" fmla="*/ 126893050 w 496"/>
                  <a:gd name="T33" fmla="*/ 2147483647 h 1724"/>
                  <a:gd name="T34" fmla="*/ 117214769 w 496"/>
                  <a:gd name="T35" fmla="*/ 2147483647 h 1724"/>
                  <a:gd name="T36" fmla="*/ 126893050 w 496"/>
                  <a:gd name="T37" fmla="*/ 2147483647 h 1724"/>
                  <a:gd name="T38" fmla="*/ 159152982 w 496"/>
                  <a:gd name="T39" fmla="*/ 2147483647 h 1724"/>
                  <a:gd name="T40" fmla="*/ 122591592 w 496"/>
                  <a:gd name="T41" fmla="*/ 2147483647 h 1724"/>
                  <a:gd name="T42" fmla="*/ 86029197 w 496"/>
                  <a:gd name="T43" fmla="*/ 1430552243 h 1724"/>
                  <a:gd name="T44" fmla="*/ 67747983 w 496"/>
                  <a:gd name="T45" fmla="*/ 1293729435 h 1724"/>
                  <a:gd name="T46" fmla="*/ 98933571 w 496"/>
                  <a:gd name="T47" fmla="*/ 1009444109 h 1724"/>
                  <a:gd name="T48" fmla="*/ 75275551 w 496"/>
                  <a:gd name="T49" fmla="*/ 1007923842 h 1724"/>
                  <a:gd name="T50" fmla="*/ 54843608 w 496"/>
                  <a:gd name="T51" fmla="*/ 994241438 h 1724"/>
                  <a:gd name="T52" fmla="*/ 33336309 w 496"/>
                  <a:gd name="T53" fmla="*/ 975998232 h 1724"/>
                  <a:gd name="T54" fmla="*/ 20431935 w 496"/>
                  <a:gd name="T55" fmla="*/ 954714493 h 1724"/>
                  <a:gd name="T56" fmla="*/ 0 w 496"/>
                  <a:gd name="T57" fmla="*/ 919749582 h 1724"/>
                  <a:gd name="T58" fmla="*/ 16130472 w 496"/>
                  <a:gd name="T59" fmla="*/ 776845706 h 1724"/>
                  <a:gd name="T60" fmla="*/ 143022513 w 496"/>
                  <a:gd name="T61" fmla="*/ 448472788 h 1724"/>
                  <a:gd name="T62" fmla="*/ 190338554 w 496"/>
                  <a:gd name="T63" fmla="*/ 354217460 h 1724"/>
                  <a:gd name="T64" fmla="*/ 135494929 w 496"/>
                  <a:gd name="T65" fmla="*/ 293407931 h 1724"/>
                  <a:gd name="T66" fmla="*/ 131194508 w 496"/>
                  <a:gd name="T67" fmla="*/ 276684993 h 1724"/>
                  <a:gd name="T68" fmla="*/ 115064040 w 496"/>
                  <a:gd name="T69" fmla="*/ 249320185 h 1724"/>
                  <a:gd name="T70" fmla="*/ 116139404 w 496"/>
                  <a:gd name="T71" fmla="*/ 176348596 h 1724"/>
                  <a:gd name="T72" fmla="*/ 109687217 w 496"/>
                  <a:gd name="T73" fmla="*/ 92735099 h 172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96"/>
                  <a:gd name="T112" fmla="*/ 0 h 1724"/>
                  <a:gd name="T113" fmla="*/ 496 w 496"/>
                  <a:gd name="T114" fmla="*/ 1724 h 172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96" h="1724">
                    <a:moveTo>
                      <a:pt x="123" y="22"/>
                    </a:moveTo>
                    <a:lnTo>
                      <a:pt x="184" y="0"/>
                    </a:lnTo>
                    <a:lnTo>
                      <a:pt x="248" y="12"/>
                    </a:lnTo>
                    <a:lnTo>
                      <a:pt x="292" y="56"/>
                    </a:lnTo>
                    <a:lnTo>
                      <a:pt x="308" y="109"/>
                    </a:lnTo>
                    <a:lnTo>
                      <a:pt x="295" y="172"/>
                    </a:lnTo>
                    <a:lnTo>
                      <a:pt x="316" y="208"/>
                    </a:lnTo>
                    <a:lnTo>
                      <a:pt x="347" y="225"/>
                    </a:lnTo>
                    <a:lnTo>
                      <a:pt x="434" y="262"/>
                    </a:lnTo>
                    <a:lnTo>
                      <a:pt x="458" y="288"/>
                    </a:lnTo>
                    <a:lnTo>
                      <a:pt x="495" y="564"/>
                    </a:lnTo>
                    <a:lnTo>
                      <a:pt x="480" y="620"/>
                    </a:lnTo>
                    <a:lnTo>
                      <a:pt x="388" y="642"/>
                    </a:lnTo>
                    <a:lnTo>
                      <a:pt x="403" y="904"/>
                    </a:lnTo>
                    <a:lnTo>
                      <a:pt x="342" y="928"/>
                    </a:lnTo>
                    <a:lnTo>
                      <a:pt x="325" y="1121"/>
                    </a:lnTo>
                    <a:lnTo>
                      <a:pt x="337" y="1454"/>
                    </a:lnTo>
                    <a:lnTo>
                      <a:pt x="342" y="1638"/>
                    </a:lnTo>
                    <a:lnTo>
                      <a:pt x="326" y="1643"/>
                    </a:lnTo>
                    <a:lnTo>
                      <a:pt x="326" y="1658"/>
                    </a:lnTo>
                    <a:lnTo>
                      <a:pt x="277" y="1691"/>
                    </a:lnTo>
                    <a:lnTo>
                      <a:pt x="249" y="1714"/>
                    </a:lnTo>
                    <a:lnTo>
                      <a:pt x="229" y="1722"/>
                    </a:lnTo>
                    <a:lnTo>
                      <a:pt x="205" y="1723"/>
                    </a:lnTo>
                    <a:lnTo>
                      <a:pt x="182" y="1715"/>
                    </a:lnTo>
                    <a:lnTo>
                      <a:pt x="177" y="1707"/>
                    </a:lnTo>
                    <a:lnTo>
                      <a:pt x="182" y="1695"/>
                    </a:lnTo>
                    <a:lnTo>
                      <a:pt x="193" y="1679"/>
                    </a:lnTo>
                    <a:lnTo>
                      <a:pt x="209" y="1657"/>
                    </a:lnTo>
                    <a:lnTo>
                      <a:pt x="233" y="1636"/>
                    </a:lnTo>
                    <a:lnTo>
                      <a:pt x="215" y="1644"/>
                    </a:lnTo>
                    <a:lnTo>
                      <a:pt x="215" y="1621"/>
                    </a:lnTo>
                    <a:lnTo>
                      <a:pt x="146" y="1653"/>
                    </a:lnTo>
                    <a:lnTo>
                      <a:pt x="118" y="1653"/>
                    </a:lnTo>
                    <a:lnTo>
                      <a:pt x="109" y="1644"/>
                    </a:lnTo>
                    <a:lnTo>
                      <a:pt x="109" y="1633"/>
                    </a:lnTo>
                    <a:lnTo>
                      <a:pt x="112" y="1622"/>
                    </a:lnTo>
                    <a:lnTo>
                      <a:pt x="118" y="1609"/>
                    </a:lnTo>
                    <a:lnTo>
                      <a:pt x="134" y="1592"/>
                    </a:lnTo>
                    <a:lnTo>
                      <a:pt x="148" y="1578"/>
                    </a:lnTo>
                    <a:lnTo>
                      <a:pt x="131" y="1574"/>
                    </a:lnTo>
                    <a:lnTo>
                      <a:pt x="114" y="1413"/>
                    </a:lnTo>
                    <a:lnTo>
                      <a:pt x="108" y="1154"/>
                    </a:lnTo>
                    <a:lnTo>
                      <a:pt x="80" y="941"/>
                    </a:lnTo>
                    <a:lnTo>
                      <a:pt x="72" y="883"/>
                    </a:lnTo>
                    <a:lnTo>
                      <a:pt x="63" y="851"/>
                    </a:lnTo>
                    <a:lnTo>
                      <a:pt x="85" y="721"/>
                    </a:lnTo>
                    <a:lnTo>
                      <a:pt x="92" y="664"/>
                    </a:lnTo>
                    <a:lnTo>
                      <a:pt x="78" y="671"/>
                    </a:lnTo>
                    <a:lnTo>
                      <a:pt x="70" y="663"/>
                    </a:lnTo>
                    <a:lnTo>
                      <a:pt x="63" y="663"/>
                    </a:lnTo>
                    <a:lnTo>
                      <a:pt x="51" y="654"/>
                    </a:lnTo>
                    <a:lnTo>
                      <a:pt x="37" y="655"/>
                    </a:lnTo>
                    <a:lnTo>
                      <a:pt x="31" y="642"/>
                    </a:lnTo>
                    <a:lnTo>
                      <a:pt x="22" y="640"/>
                    </a:lnTo>
                    <a:lnTo>
                      <a:pt x="19" y="628"/>
                    </a:lnTo>
                    <a:lnTo>
                      <a:pt x="7" y="620"/>
                    </a:lnTo>
                    <a:lnTo>
                      <a:pt x="0" y="605"/>
                    </a:lnTo>
                    <a:lnTo>
                      <a:pt x="26" y="548"/>
                    </a:lnTo>
                    <a:lnTo>
                      <a:pt x="15" y="511"/>
                    </a:lnTo>
                    <a:lnTo>
                      <a:pt x="62" y="548"/>
                    </a:lnTo>
                    <a:lnTo>
                      <a:pt x="133" y="295"/>
                    </a:lnTo>
                    <a:lnTo>
                      <a:pt x="188" y="246"/>
                    </a:lnTo>
                    <a:lnTo>
                      <a:pt x="177" y="233"/>
                    </a:lnTo>
                    <a:lnTo>
                      <a:pt x="131" y="225"/>
                    </a:lnTo>
                    <a:lnTo>
                      <a:pt x="126" y="193"/>
                    </a:lnTo>
                    <a:lnTo>
                      <a:pt x="139" y="185"/>
                    </a:lnTo>
                    <a:lnTo>
                      <a:pt x="122" y="182"/>
                    </a:lnTo>
                    <a:lnTo>
                      <a:pt x="124" y="171"/>
                    </a:lnTo>
                    <a:lnTo>
                      <a:pt x="107" y="164"/>
                    </a:lnTo>
                    <a:lnTo>
                      <a:pt x="119" y="123"/>
                    </a:lnTo>
                    <a:lnTo>
                      <a:pt x="108" y="116"/>
                    </a:lnTo>
                    <a:lnTo>
                      <a:pt x="114" y="62"/>
                    </a:lnTo>
                    <a:lnTo>
                      <a:pt x="102" y="61"/>
                    </a:lnTo>
                    <a:lnTo>
                      <a:pt x="123" y="22"/>
                    </a:lnTo>
                  </a:path>
                </a:pathLst>
              </a:custGeom>
              <a:solidFill>
                <a:schemeClr val="accent6"/>
              </a:solidFill>
              <a:ln w="6350" cap="rnd" cmpd="sng">
                <a:solidFill>
                  <a:schemeClr val="accent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GB" dirty="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524" name="Group 14"/>
              <p:cNvGrpSpPr>
                <a:grpSpLocks/>
              </p:cNvGrpSpPr>
              <p:nvPr/>
            </p:nvGrpSpPr>
            <p:grpSpPr bwMode="auto">
              <a:xfrm>
                <a:off x="7750969" y="4844345"/>
                <a:ext cx="10440" cy="42445"/>
                <a:chOff x="4780" y="2822"/>
                <a:chExt cx="70" cy="322"/>
              </a:xfrm>
              <a:grpFill/>
            </p:grpSpPr>
            <p:sp>
              <p:nvSpPr>
                <p:cNvPr id="525" name="Rectangle 15"/>
                <p:cNvSpPr>
                  <a:spLocks noChangeArrowheads="1"/>
                </p:cNvSpPr>
                <p:nvPr/>
              </p:nvSpPr>
              <p:spPr bwMode="auto">
                <a:xfrm>
                  <a:off x="4786" y="2934"/>
                  <a:ext cx="64" cy="210"/>
                </a:xfrm>
                <a:prstGeom prst="rect">
                  <a:avLst/>
                </a:prstGeom>
                <a:grpFill/>
                <a:ln w="6350">
                  <a:solidFill>
                    <a:schemeClr val="accent6"/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526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4838" y="2822"/>
                  <a:ext cx="0" cy="112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527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4814" y="2910"/>
                  <a:ext cx="0" cy="26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528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4796" y="2918"/>
                  <a:ext cx="0" cy="1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529" name="Line 19"/>
                <p:cNvSpPr>
                  <a:spLocks noChangeShapeType="1"/>
                </p:cNvSpPr>
                <p:nvPr/>
              </p:nvSpPr>
              <p:spPr bwMode="auto">
                <a:xfrm>
                  <a:off x="4780" y="2948"/>
                  <a:ext cx="0" cy="108"/>
                </a:xfrm>
                <a:prstGeom prst="line">
                  <a:avLst/>
                </a:prstGeom>
                <a:grpFill/>
                <a:ln w="6350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en-GB" dirty="0"/>
                </a:p>
              </p:txBody>
            </p:sp>
          </p:grpSp>
        </p:grpSp>
        <p:sp>
          <p:nvSpPr>
            <p:cNvPr id="522" name="TextBox 17"/>
            <p:cNvSpPr txBox="1"/>
            <p:nvPr/>
          </p:nvSpPr>
          <p:spPr>
            <a:xfrm>
              <a:off x="3791524" y="2332566"/>
              <a:ext cx="28405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 smtClean="0">
                  <a:solidFill>
                    <a:srgbClr val="FFC000"/>
                  </a:solidFill>
                </a:rPr>
                <a:t>O</a:t>
              </a:r>
              <a:endParaRPr lang="en-GB" b="1" dirty="0">
                <a:solidFill>
                  <a:srgbClr val="FFC000"/>
                </a:solidFill>
              </a:endParaRPr>
            </a:p>
          </p:txBody>
        </p:sp>
      </p:grpSp>
      <p:sp>
        <p:nvSpPr>
          <p:cNvPr id="554" name="Freeform 36"/>
          <p:cNvSpPr/>
          <p:nvPr/>
        </p:nvSpPr>
        <p:spPr bwMode="auto">
          <a:xfrm>
            <a:off x="5167459" y="2099902"/>
            <a:ext cx="341561" cy="71617"/>
          </a:xfrm>
          <a:custGeom>
            <a:avLst/>
            <a:gdLst>
              <a:gd name="connsiteX0" fmla="*/ 397164 w 397164"/>
              <a:gd name="connsiteY0" fmla="*/ 0 h 83127"/>
              <a:gd name="connsiteX1" fmla="*/ 203200 w 397164"/>
              <a:gd name="connsiteY1" fmla="*/ 73891 h 83127"/>
              <a:gd name="connsiteX2" fmla="*/ 230909 w 397164"/>
              <a:gd name="connsiteY2" fmla="*/ 0 h 83127"/>
              <a:gd name="connsiteX3" fmla="*/ 0 w 397164"/>
              <a:gd name="connsiteY3" fmla="*/ 83127 h 83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64" h="83127">
                <a:moveTo>
                  <a:pt x="397164" y="0"/>
                </a:moveTo>
                <a:lnTo>
                  <a:pt x="203200" y="73891"/>
                </a:lnTo>
                <a:lnTo>
                  <a:pt x="230909" y="0"/>
                </a:lnTo>
                <a:lnTo>
                  <a:pt x="0" y="83127"/>
                </a:lnTo>
              </a:path>
            </a:pathLst>
          </a:cu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555" name="그룹 8"/>
          <p:cNvGrpSpPr/>
          <p:nvPr/>
        </p:nvGrpSpPr>
        <p:grpSpPr>
          <a:xfrm>
            <a:off x="4472571" y="1030790"/>
            <a:ext cx="2330963" cy="2213911"/>
            <a:chOff x="4516600" y="1653830"/>
            <a:chExt cx="2710422" cy="2569707"/>
          </a:xfrm>
        </p:grpSpPr>
        <p:grpSp>
          <p:nvGrpSpPr>
            <p:cNvPr id="556" name="그룹 7"/>
            <p:cNvGrpSpPr/>
            <p:nvPr/>
          </p:nvGrpSpPr>
          <p:grpSpPr>
            <a:xfrm>
              <a:off x="4516600" y="1653830"/>
              <a:ext cx="2710422" cy="2569707"/>
              <a:chOff x="4592172" y="1659343"/>
              <a:chExt cx="2710422" cy="2569707"/>
            </a:xfrm>
            <a:solidFill>
              <a:schemeClr val="accent4">
                <a:alpha val="31000"/>
              </a:schemeClr>
            </a:solidFill>
          </p:grpSpPr>
          <p:sp>
            <p:nvSpPr>
              <p:cNvPr id="558" name="Oval 26"/>
              <p:cNvSpPr/>
              <p:nvPr/>
            </p:nvSpPr>
            <p:spPr bwMode="auto">
              <a:xfrm>
                <a:off x="4592172" y="1659343"/>
                <a:ext cx="2710422" cy="2569707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559" name="그룹 6"/>
              <p:cNvGrpSpPr/>
              <p:nvPr/>
            </p:nvGrpSpPr>
            <p:grpSpPr>
              <a:xfrm>
                <a:off x="5938994" y="2846350"/>
                <a:ext cx="99008" cy="275445"/>
                <a:chOff x="6221539" y="2859592"/>
                <a:chExt cx="99008" cy="275445"/>
              </a:xfrm>
              <a:grpFill/>
            </p:grpSpPr>
            <p:sp>
              <p:nvSpPr>
                <p:cNvPr id="560" name="Freeform 5"/>
                <p:cNvSpPr>
                  <a:spLocks/>
                </p:cNvSpPr>
                <p:nvPr/>
              </p:nvSpPr>
              <p:spPr bwMode="auto">
                <a:xfrm>
                  <a:off x="6238159" y="2859592"/>
                  <a:ext cx="82388" cy="275445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grpFill/>
                <a:ln w="6350" cap="rnd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561" name="Group 14"/>
                <p:cNvGrpSpPr>
                  <a:grpSpLocks/>
                </p:cNvGrpSpPr>
                <p:nvPr/>
              </p:nvGrpSpPr>
              <p:grpSpPr bwMode="auto">
                <a:xfrm>
                  <a:off x="6221539" y="2886587"/>
                  <a:ext cx="18813" cy="75535"/>
                  <a:chOff x="4780" y="2822"/>
                  <a:chExt cx="70" cy="322"/>
                </a:xfrm>
                <a:grpFill/>
              </p:grpSpPr>
              <p:sp>
                <p:nvSpPr>
                  <p:cNvPr id="562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4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56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4"/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564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4"/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565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4"/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566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4"/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</p:grpSp>
        <p:sp>
          <p:nvSpPr>
            <p:cNvPr id="557" name="TextBox 17"/>
            <p:cNvSpPr txBox="1"/>
            <p:nvPr/>
          </p:nvSpPr>
          <p:spPr>
            <a:xfrm>
              <a:off x="5893999" y="2701694"/>
              <a:ext cx="26962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chemeClr val="accent4"/>
                  </a:solidFill>
                </a:rPr>
                <a:t>P</a:t>
              </a:r>
            </a:p>
          </p:txBody>
        </p:sp>
      </p:grpSp>
      <p:grpSp>
        <p:nvGrpSpPr>
          <p:cNvPr id="567" name="그룹 8"/>
          <p:cNvGrpSpPr/>
          <p:nvPr/>
        </p:nvGrpSpPr>
        <p:grpSpPr>
          <a:xfrm>
            <a:off x="4265733" y="312310"/>
            <a:ext cx="2330963" cy="2213911"/>
            <a:chOff x="4516600" y="1653830"/>
            <a:chExt cx="2710422" cy="2569707"/>
          </a:xfrm>
        </p:grpSpPr>
        <p:grpSp>
          <p:nvGrpSpPr>
            <p:cNvPr id="568" name="그룹 7"/>
            <p:cNvGrpSpPr/>
            <p:nvPr/>
          </p:nvGrpSpPr>
          <p:grpSpPr>
            <a:xfrm>
              <a:off x="4516600" y="1653830"/>
              <a:ext cx="2710422" cy="2569707"/>
              <a:chOff x="4592172" y="1659343"/>
              <a:chExt cx="2710422" cy="2569707"/>
            </a:xfrm>
            <a:solidFill>
              <a:schemeClr val="accent4">
                <a:alpha val="31000"/>
              </a:schemeClr>
            </a:solidFill>
          </p:grpSpPr>
          <p:sp>
            <p:nvSpPr>
              <p:cNvPr id="570" name="Oval 26"/>
              <p:cNvSpPr/>
              <p:nvPr/>
            </p:nvSpPr>
            <p:spPr bwMode="auto">
              <a:xfrm>
                <a:off x="4592172" y="1659343"/>
                <a:ext cx="2710422" cy="2569707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571" name="그룹 6"/>
              <p:cNvGrpSpPr/>
              <p:nvPr/>
            </p:nvGrpSpPr>
            <p:grpSpPr>
              <a:xfrm>
                <a:off x="5938994" y="2846350"/>
                <a:ext cx="99008" cy="275445"/>
                <a:chOff x="6221539" y="2859592"/>
                <a:chExt cx="99008" cy="275445"/>
              </a:xfrm>
              <a:grpFill/>
            </p:grpSpPr>
            <p:sp>
              <p:nvSpPr>
                <p:cNvPr id="572" name="Freeform 5"/>
                <p:cNvSpPr>
                  <a:spLocks/>
                </p:cNvSpPr>
                <p:nvPr/>
              </p:nvSpPr>
              <p:spPr bwMode="auto">
                <a:xfrm>
                  <a:off x="6238159" y="2859592"/>
                  <a:ext cx="82388" cy="275445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grpFill/>
                <a:ln w="6350" cap="rnd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573" name="Group 14"/>
                <p:cNvGrpSpPr>
                  <a:grpSpLocks/>
                </p:cNvGrpSpPr>
                <p:nvPr/>
              </p:nvGrpSpPr>
              <p:grpSpPr bwMode="auto">
                <a:xfrm>
                  <a:off x="6221539" y="2886587"/>
                  <a:ext cx="18813" cy="75535"/>
                  <a:chOff x="4780" y="2822"/>
                  <a:chExt cx="70" cy="322"/>
                </a:xfrm>
                <a:grpFill/>
              </p:grpSpPr>
              <p:sp>
                <p:nvSpPr>
                  <p:cNvPr id="574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4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575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4"/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576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4"/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577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4"/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578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4"/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</p:grpSp>
        <p:sp>
          <p:nvSpPr>
            <p:cNvPr id="569" name="TextBox 17"/>
            <p:cNvSpPr txBox="1"/>
            <p:nvPr/>
          </p:nvSpPr>
          <p:spPr>
            <a:xfrm>
              <a:off x="5893999" y="2701694"/>
              <a:ext cx="26962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chemeClr val="accent4"/>
                  </a:solidFill>
                </a:rPr>
                <a:t>P</a:t>
              </a:r>
            </a:p>
          </p:txBody>
        </p:sp>
      </p:grpSp>
      <p:grpSp>
        <p:nvGrpSpPr>
          <p:cNvPr id="579" name="그룹 8"/>
          <p:cNvGrpSpPr/>
          <p:nvPr/>
        </p:nvGrpSpPr>
        <p:grpSpPr>
          <a:xfrm>
            <a:off x="4341935" y="1575086"/>
            <a:ext cx="2330963" cy="2213911"/>
            <a:chOff x="4516600" y="1653830"/>
            <a:chExt cx="2710422" cy="2569707"/>
          </a:xfrm>
        </p:grpSpPr>
        <p:grpSp>
          <p:nvGrpSpPr>
            <p:cNvPr id="580" name="그룹 7"/>
            <p:cNvGrpSpPr/>
            <p:nvPr/>
          </p:nvGrpSpPr>
          <p:grpSpPr>
            <a:xfrm>
              <a:off x="4516600" y="1653830"/>
              <a:ext cx="2710422" cy="2569707"/>
              <a:chOff x="4592172" y="1659343"/>
              <a:chExt cx="2710422" cy="2569707"/>
            </a:xfrm>
            <a:solidFill>
              <a:schemeClr val="accent4">
                <a:alpha val="31000"/>
              </a:schemeClr>
            </a:solidFill>
          </p:grpSpPr>
          <p:sp>
            <p:nvSpPr>
              <p:cNvPr id="582" name="Oval 26"/>
              <p:cNvSpPr/>
              <p:nvPr/>
            </p:nvSpPr>
            <p:spPr bwMode="auto">
              <a:xfrm>
                <a:off x="4592172" y="1659343"/>
                <a:ext cx="2710422" cy="2569707"/>
              </a:xfrm>
              <a:prstGeom prst="ellipse">
                <a:avLst/>
              </a:prstGeom>
              <a:grpFill/>
              <a:ln w="9525" cap="flat" cmpd="sng" algn="ctr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583" name="그룹 6"/>
              <p:cNvGrpSpPr/>
              <p:nvPr/>
            </p:nvGrpSpPr>
            <p:grpSpPr>
              <a:xfrm>
                <a:off x="5938994" y="2846350"/>
                <a:ext cx="99008" cy="275445"/>
                <a:chOff x="6221539" y="2859592"/>
                <a:chExt cx="99008" cy="275445"/>
              </a:xfrm>
              <a:grpFill/>
            </p:grpSpPr>
            <p:sp>
              <p:nvSpPr>
                <p:cNvPr id="584" name="Freeform 5"/>
                <p:cNvSpPr>
                  <a:spLocks/>
                </p:cNvSpPr>
                <p:nvPr/>
              </p:nvSpPr>
              <p:spPr bwMode="auto">
                <a:xfrm>
                  <a:off x="6238159" y="2859592"/>
                  <a:ext cx="82388" cy="275445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grpFill/>
                <a:ln w="6350" cap="rnd" cmpd="sng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585" name="Group 14"/>
                <p:cNvGrpSpPr>
                  <a:grpSpLocks/>
                </p:cNvGrpSpPr>
                <p:nvPr/>
              </p:nvGrpSpPr>
              <p:grpSpPr bwMode="auto">
                <a:xfrm>
                  <a:off x="6221539" y="2886587"/>
                  <a:ext cx="18813" cy="75535"/>
                  <a:chOff x="4780" y="2822"/>
                  <a:chExt cx="70" cy="322"/>
                </a:xfrm>
                <a:grpFill/>
              </p:grpSpPr>
              <p:sp>
                <p:nvSpPr>
                  <p:cNvPr id="586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4"/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587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4"/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588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4"/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589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4"/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590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4"/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</p:grpSp>
        <p:sp>
          <p:nvSpPr>
            <p:cNvPr id="581" name="TextBox 17"/>
            <p:cNvSpPr txBox="1"/>
            <p:nvPr/>
          </p:nvSpPr>
          <p:spPr>
            <a:xfrm>
              <a:off x="5893999" y="2701694"/>
              <a:ext cx="26962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chemeClr val="accent4"/>
                  </a:solidFill>
                </a:rPr>
                <a:t>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76916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Should self arbitrator consider own transmission only?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451" y="4094974"/>
            <a:ext cx="8388350" cy="1799413"/>
          </a:xfrm>
        </p:spPr>
        <p:txBody>
          <a:bodyPr>
            <a:normAutofit/>
          </a:bodyPr>
          <a:lstStyle/>
          <a:p>
            <a:r>
              <a:rPr lang="en-GB" sz="1200" dirty="0" smtClean="0"/>
              <a:t>This issue relates primarily to the multiple arbitrator option within one group, but could be applied to knowledge of other groups’ resource usage in the single arbitrator case</a:t>
            </a:r>
          </a:p>
          <a:p>
            <a:r>
              <a:rPr lang="en-GB" sz="1200" dirty="0" smtClean="0"/>
              <a:t>Should G make arbitration decisions concerning R based on its knowledge of other transmitters B and P?</a:t>
            </a:r>
          </a:p>
          <a:p>
            <a:pPr lvl="1"/>
            <a:r>
              <a:rPr lang="en-GB" sz="1100" dirty="0" smtClean="0"/>
              <a:t>Advantage: can minimise interference and contention</a:t>
            </a:r>
          </a:p>
          <a:p>
            <a:pPr lvl="1"/>
            <a:r>
              <a:rPr lang="en-GB" sz="1100" dirty="0" smtClean="0"/>
              <a:t>Disadvantage: can lead to unnecessary blocking , as G does not know if B and P are in range of R, and of parties that want to receive R’s transmission (O)</a:t>
            </a:r>
          </a:p>
          <a:p>
            <a:pPr lvl="0">
              <a:defRPr/>
            </a:pPr>
            <a:r>
              <a:rPr lang="en-GB" sz="1200" dirty="0" smtClean="0"/>
              <a:t>Additional issue: if G grants R transmission rights, how does R choose resources not used by B?</a:t>
            </a:r>
          </a:p>
          <a:p>
            <a:pPr lvl="1"/>
            <a:r>
              <a:rPr lang="en-GB" sz="1100" dirty="0"/>
              <a:t>Implies coupling between layers and information about ProSe usage at application </a:t>
            </a:r>
            <a:r>
              <a:rPr lang="en-GB" sz="1100" dirty="0" smtClean="0"/>
              <a:t>layer</a:t>
            </a:r>
            <a:endParaRPr lang="en-GB" sz="1100" dirty="0"/>
          </a:p>
        </p:txBody>
      </p:sp>
      <p:grpSp>
        <p:nvGrpSpPr>
          <p:cNvPr id="18" name="Group 17"/>
          <p:cNvGrpSpPr/>
          <p:nvPr/>
        </p:nvGrpSpPr>
        <p:grpSpPr>
          <a:xfrm>
            <a:off x="2764383" y="1361411"/>
            <a:ext cx="3705353" cy="2667823"/>
            <a:chOff x="2764383" y="1687987"/>
            <a:chExt cx="2573162" cy="1852655"/>
          </a:xfrm>
        </p:grpSpPr>
        <p:grpSp>
          <p:nvGrpSpPr>
            <p:cNvPr id="4" name="Group 3"/>
            <p:cNvGrpSpPr/>
            <p:nvPr/>
          </p:nvGrpSpPr>
          <p:grpSpPr>
            <a:xfrm>
              <a:off x="3655045" y="1687987"/>
              <a:ext cx="1611948" cy="1580705"/>
              <a:chOff x="6628576" y="3165663"/>
              <a:chExt cx="3012796" cy="2695492"/>
            </a:xfrm>
          </p:grpSpPr>
          <p:sp>
            <p:nvSpPr>
              <p:cNvPr id="80" name="Oval 4"/>
              <p:cNvSpPr/>
              <p:nvPr/>
            </p:nvSpPr>
            <p:spPr bwMode="auto">
              <a:xfrm>
                <a:off x="6628576" y="3165663"/>
                <a:ext cx="3012796" cy="2695492"/>
              </a:xfrm>
              <a:prstGeom prst="ellipse">
                <a:avLst/>
              </a:prstGeom>
              <a:solidFill>
                <a:srgbClr val="B9CDE5">
                  <a:alpha val="47059"/>
                </a:srgbClr>
              </a:solidFill>
              <a:ln w="9525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5" name="Group 16"/>
              <p:cNvGrpSpPr/>
              <p:nvPr/>
            </p:nvGrpSpPr>
            <p:grpSpPr>
              <a:xfrm>
                <a:off x="8041915" y="4341381"/>
                <a:ext cx="103981" cy="288924"/>
                <a:chOff x="7750969" y="4829176"/>
                <a:chExt cx="54942" cy="154780"/>
              </a:xfrm>
              <a:solidFill>
                <a:srgbClr val="0000FF"/>
              </a:solidFill>
            </p:grpSpPr>
            <p:sp>
              <p:nvSpPr>
                <p:cNvPr id="83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grpFill/>
                <a:ln w="6350" cap="rnd" cmpd="sng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grpSp>
              <p:nvGrpSpPr>
                <p:cNvPr id="6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85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6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7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8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89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82" name="TextBox 6"/>
              <p:cNvSpPr txBox="1"/>
              <p:nvPr/>
            </p:nvSpPr>
            <p:spPr>
              <a:xfrm>
                <a:off x="8072584" y="4202544"/>
                <a:ext cx="27764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chemeClr val="accent1">
                        <a:lumMod val="50000"/>
                      </a:schemeClr>
                    </a:solidFill>
                  </a:rPr>
                  <a:t>B</a:t>
                </a:r>
                <a:endParaRPr lang="en-GB" b="1" dirty="0">
                  <a:solidFill>
                    <a:schemeClr val="accent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" name="Group 14"/>
            <p:cNvGrpSpPr/>
            <p:nvPr/>
          </p:nvGrpSpPr>
          <p:grpSpPr>
            <a:xfrm>
              <a:off x="3153285" y="1708183"/>
              <a:ext cx="1707193" cy="1641079"/>
              <a:chOff x="4064349" y="2234978"/>
              <a:chExt cx="2846567" cy="2695492"/>
            </a:xfrm>
          </p:grpSpPr>
          <p:sp>
            <p:nvSpPr>
              <p:cNvPr id="70" name="Oval 15"/>
              <p:cNvSpPr/>
              <p:nvPr/>
            </p:nvSpPr>
            <p:spPr bwMode="auto">
              <a:xfrm>
                <a:off x="4064349" y="2234978"/>
                <a:ext cx="2846567" cy="2695492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  <a:alpha val="47059"/>
                </a:schemeClr>
              </a:solidFill>
              <a:ln w="9525" cap="flat" cmpd="sng" algn="ctr">
                <a:solidFill>
                  <a:srgbClr val="72AF2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10" name="Group 15"/>
              <p:cNvGrpSpPr/>
              <p:nvPr/>
            </p:nvGrpSpPr>
            <p:grpSpPr>
              <a:xfrm>
                <a:off x="5474320" y="3347084"/>
                <a:ext cx="103981" cy="288924"/>
                <a:chOff x="7750969" y="4829176"/>
                <a:chExt cx="54942" cy="154780"/>
              </a:xfrm>
              <a:solidFill>
                <a:srgbClr val="009900"/>
              </a:solidFill>
            </p:grpSpPr>
            <p:sp>
              <p:nvSpPr>
                <p:cNvPr id="73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grpFill/>
                <a:ln w="6350" cap="rnd" cmpd="sng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grpSp>
              <p:nvGrpSpPr>
                <p:cNvPr id="11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75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6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7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8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79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72" name="TextBox 71"/>
              <p:cNvSpPr txBox="1"/>
              <p:nvPr/>
            </p:nvSpPr>
            <p:spPr>
              <a:xfrm>
                <a:off x="5495637" y="3186545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009900"/>
                    </a:solidFill>
                  </a:rPr>
                  <a:t>G</a:t>
                </a:r>
                <a:endParaRPr lang="en-GB" b="1" dirty="0">
                  <a:solidFill>
                    <a:srgbClr val="009900"/>
                  </a:solidFill>
                </a:endParaRPr>
              </a:p>
            </p:txBody>
          </p:sp>
        </p:grpSp>
        <p:grpSp>
          <p:nvGrpSpPr>
            <p:cNvPr id="12" name="Group 25"/>
            <p:cNvGrpSpPr/>
            <p:nvPr/>
          </p:nvGrpSpPr>
          <p:grpSpPr>
            <a:xfrm>
              <a:off x="2764383" y="1724954"/>
              <a:ext cx="1619859" cy="1547130"/>
              <a:chOff x="510208" y="1949395"/>
              <a:chExt cx="2846567" cy="2695492"/>
            </a:xfrm>
          </p:grpSpPr>
          <p:sp>
            <p:nvSpPr>
              <p:cNvPr id="60" name="Oval 4"/>
              <p:cNvSpPr/>
              <p:nvPr/>
            </p:nvSpPr>
            <p:spPr bwMode="auto">
              <a:xfrm>
                <a:off x="510208" y="1949395"/>
                <a:ext cx="2846567" cy="2695492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47059"/>
                </a:schemeClr>
              </a:solidFill>
              <a:ln w="9525" cap="flat" cmpd="sng" algn="ctr">
                <a:solidFill>
                  <a:srgbClr val="C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13" name="Group 23"/>
              <p:cNvGrpSpPr/>
              <p:nvPr/>
            </p:nvGrpSpPr>
            <p:grpSpPr>
              <a:xfrm>
                <a:off x="1860709" y="3124836"/>
                <a:ext cx="103981" cy="288924"/>
                <a:chOff x="7750969" y="4829176"/>
                <a:chExt cx="54942" cy="154780"/>
              </a:xfrm>
              <a:solidFill>
                <a:srgbClr val="FF0000"/>
              </a:solidFill>
            </p:grpSpPr>
            <p:sp>
              <p:nvSpPr>
                <p:cNvPr id="63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grpFill/>
                <a:ln w="6350" cap="rnd" cmpd="sng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grpSp>
              <p:nvGrpSpPr>
                <p:cNvPr id="14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65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66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67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68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69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62" name="TextBox 61"/>
              <p:cNvSpPr txBox="1"/>
              <p:nvPr/>
            </p:nvSpPr>
            <p:spPr>
              <a:xfrm>
                <a:off x="1884220" y="2983344"/>
                <a:ext cx="27764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rgbClr val="C00000"/>
                    </a:solidFill>
                  </a:rPr>
                  <a:t>R</a:t>
                </a:r>
                <a:endParaRPr lang="en-GB" b="1" dirty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8" name="Freeform 7"/>
            <p:cNvSpPr/>
            <p:nvPr/>
          </p:nvSpPr>
          <p:spPr bwMode="auto">
            <a:xfrm>
              <a:off x="3726830" y="2378322"/>
              <a:ext cx="250159" cy="53086"/>
            </a:xfrm>
            <a:custGeom>
              <a:avLst/>
              <a:gdLst>
                <a:gd name="connsiteX0" fmla="*/ 397164 w 397164"/>
                <a:gd name="connsiteY0" fmla="*/ 0 h 83127"/>
                <a:gd name="connsiteX1" fmla="*/ 203200 w 397164"/>
                <a:gd name="connsiteY1" fmla="*/ 73891 h 83127"/>
                <a:gd name="connsiteX2" fmla="*/ 230909 w 397164"/>
                <a:gd name="connsiteY2" fmla="*/ 0 h 83127"/>
                <a:gd name="connsiteX3" fmla="*/ 0 w 397164"/>
                <a:gd name="connsiteY3" fmla="*/ 83127 h 83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164" h="83127">
                  <a:moveTo>
                    <a:pt x="397164" y="0"/>
                  </a:moveTo>
                  <a:lnTo>
                    <a:pt x="203200" y="73891"/>
                  </a:lnTo>
                  <a:lnTo>
                    <a:pt x="230909" y="0"/>
                  </a:lnTo>
                  <a:lnTo>
                    <a:pt x="0" y="83127"/>
                  </a:lnTo>
                </a:path>
              </a:pathLst>
            </a:cu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Freeform 36"/>
            <p:cNvSpPr/>
            <p:nvPr/>
          </p:nvSpPr>
          <p:spPr bwMode="auto">
            <a:xfrm>
              <a:off x="4120977" y="2378764"/>
              <a:ext cx="250159" cy="53086"/>
            </a:xfrm>
            <a:custGeom>
              <a:avLst/>
              <a:gdLst>
                <a:gd name="connsiteX0" fmla="*/ 397164 w 397164"/>
                <a:gd name="connsiteY0" fmla="*/ 0 h 83127"/>
                <a:gd name="connsiteX1" fmla="*/ 203200 w 397164"/>
                <a:gd name="connsiteY1" fmla="*/ 73891 h 83127"/>
                <a:gd name="connsiteX2" fmla="*/ 230909 w 397164"/>
                <a:gd name="connsiteY2" fmla="*/ 0 h 83127"/>
                <a:gd name="connsiteX3" fmla="*/ 0 w 397164"/>
                <a:gd name="connsiteY3" fmla="*/ 83127 h 83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164" h="83127">
                  <a:moveTo>
                    <a:pt x="397164" y="0"/>
                  </a:moveTo>
                  <a:lnTo>
                    <a:pt x="203200" y="73891"/>
                  </a:lnTo>
                  <a:lnTo>
                    <a:pt x="230909" y="0"/>
                  </a:lnTo>
                  <a:lnTo>
                    <a:pt x="0" y="83127"/>
                  </a:lnTo>
                </a:path>
              </a:pathLst>
            </a:cu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15" name="Group 61"/>
            <p:cNvGrpSpPr/>
            <p:nvPr/>
          </p:nvGrpSpPr>
          <p:grpSpPr>
            <a:xfrm>
              <a:off x="2897271" y="2424843"/>
              <a:ext cx="178914" cy="197563"/>
              <a:chOff x="6026615" y="3851835"/>
              <a:chExt cx="284052" cy="309360"/>
            </a:xfrm>
          </p:grpSpPr>
          <p:grpSp>
            <p:nvGrpSpPr>
              <p:cNvPr id="16" name="Group 14"/>
              <p:cNvGrpSpPr/>
              <p:nvPr/>
            </p:nvGrpSpPr>
            <p:grpSpPr>
              <a:xfrm>
                <a:off x="6041466" y="3959963"/>
                <a:ext cx="65906" cy="201232"/>
                <a:chOff x="7750969" y="4829176"/>
                <a:chExt cx="54942" cy="154780"/>
              </a:xfrm>
              <a:solidFill>
                <a:srgbClr val="0000FF"/>
              </a:solidFill>
            </p:grpSpPr>
            <p:sp>
              <p:nvSpPr>
                <p:cNvPr id="44" name="Freeform 5"/>
                <p:cNvSpPr>
                  <a:spLocks/>
                </p:cNvSpPr>
                <p:nvPr/>
              </p:nvSpPr>
              <p:spPr bwMode="auto">
                <a:xfrm>
                  <a:off x="7760192" y="4829176"/>
                  <a:ext cx="45719" cy="154780"/>
                </a:xfrm>
                <a:custGeom>
                  <a:avLst/>
                  <a:gdLst>
                    <a:gd name="T0" fmla="*/ 197866106 w 496"/>
                    <a:gd name="T1" fmla="*/ 0 h 1724"/>
                    <a:gd name="T2" fmla="*/ 314005542 w 496"/>
                    <a:gd name="T3" fmla="*/ 85133764 h 1724"/>
                    <a:gd name="T4" fmla="*/ 317231636 w 496"/>
                    <a:gd name="T5" fmla="*/ 261482322 h 1724"/>
                    <a:gd name="T6" fmla="*/ 373150593 w 496"/>
                    <a:gd name="T7" fmla="*/ 342055323 h 1724"/>
                    <a:gd name="T8" fmla="*/ 492515021 w 496"/>
                    <a:gd name="T9" fmla="*/ 437830918 h 1724"/>
                    <a:gd name="T10" fmla="*/ 516173042 w 496"/>
                    <a:gd name="T11" fmla="*/ 942552356 h 1724"/>
                    <a:gd name="T12" fmla="*/ 433369971 w 496"/>
                    <a:gd name="T13" fmla="*/ 1374302359 h 1724"/>
                    <a:gd name="T14" fmla="*/ 349492573 w 496"/>
                    <a:gd name="T15" fmla="*/ 1704196624 h 1724"/>
                    <a:gd name="T16" fmla="*/ 367773770 w 496"/>
                    <a:gd name="T17" fmla="*/ 2147483647 h 1724"/>
                    <a:gd name="T18" fmla="*/ 350567937 w 496"/>
                    <a:gd name="T19" fmla="*/ 2147483647 h 1724"/>
                    <a:gd name="T20" fmla="*/ 267764802 w 496"/>
                    <a:gd name="T21" fmla="*/ 2147483647 h 1724"/>
                    <a:gd name="T22" fmla="*/ 220448761 w 496"/>
                    <a:gd name="T23" fmla="*/ 2147483647 h 1724"/>
                    <a:gd name="T24" fmla="*/ 190338554 w 496"/>
                    <a:gd name="T25" fmla="*/ 2147483647 h 1724"/>
                    <a:gd name="T26" fmla="*/ 207544387 w 496"/>
                    <a:gd name="T27" fmla="*/ 2147483647 h 1724"/>
                    <a:gd name="T28" fmla="*/ 250558969 w 496"/>
                    <a:gd name="T29" fmla="*/ 2147483647 h 1724"/>
                    <a:gd name="T30" fmla="*/ 231202407 w 496"/>
                    <a:gd name="T31" fmla="*/ 2147483647 h 1724"/>
                    <a:gd name="T32" fmla="*/ 126893050 w 496"/>
                    <a:gd name="T33" fmla="*/ 2147483647 h 1724"/>
                    <a:gd name="T34" fmla="*/ 117214769 w 496"/>
                    <a:gd name="T35" fmla="*/ 2147483647 h 1724"/>
                    <a:gd name="T36" fmla="*/ 126893050 w 496"/>
                    <a:gd name="T37" fmla="*/ 2147483647 h 1724"/>
                    <a:gd name="T38" fmla="*/ 159152982 w 496"/>
                    <a:gd name="T39" fmla="*/ 2147483647 h 1724"/>
                    <a:gd name="T40" fmla="*/ 122591592 w 496"/>
                    <a:gd name="T41" fmla="*/ 2147483647 h 1724"/>
                    <a:gd name="T42" fmla="*/ 86029197 w 496"/>
                    <a:gd name="T43" fmla="*/ 1430552243 h 1724"/>
                    <a:gd name="T44" fmla="*/ 67747983 w 496"/>
                    <a:gd name="T45" fmla="*/ 1293729435 h 1724"/>
                    <a:gd name="T46" fmla="*/ 98933571 w 496"/>
                    <a:gd name="T47" fmla="*/ 1009444109 h 1724"/>
                    <a:gd name="T48" fmla="*/ 75275551 w 496"/>
                    <a:gd name="T49" fmla="*/ 1007923842 h 1724"/>
                    <a:gd name="T50" fmla="*/ 54843608 w 496"/>
                    <a:gd name="T51" fmla="*/ 994241438 h 1724"/>
                    <a:gd name="T52" fmla="*/ 33336309 w 496"/>
                    <a:gd name="T53" fmla="*/ 975998232 h 1724"/>
                    <a:gd name="T54" fmla="*/ 20431935 w 496"/>
                    <a:gd name="T55" fmla="*/ 954714493 h 1724"/>
                    <a:gd name="T56" fmla="*/ 0 w 496"/>
                    <a:gd name="T57" fmla="*/ 919749582 h 1724"/>
                    <a:gd name="T58" fmla="*/ 16130472 w 496"/>
                    <a:gd name="T59" fmla="*/ 776845706 h 1724"/>
                    <a:gd name="T60" fmla="*/ 143022513 w 496"/>
                    <a:gd name="T61" fmla="*/ 448472788 h 1724"/>
                    <a:gd name="T62" fmla="*/ 190338554 w 496"/>
                    <a:gd name="T63" fmla="*/ 354217460 h 1724"/>
                    <a:gd name="T64" fmla="*/ 135494929 w 496"/>
                    <a:gd name="T65" fmla="*/ 293407931 h 1724"/>
                    <a:gd name="T66" fmla="*/ 131194508 w 496"/>
                    <a:gd name="T67" fmla="*/ 276684993 h 1724"/>
                    <a:gd name="T68" fmla="*/ 115064040 w 496"/>
                    <a:gd name="T69" fmla="*/ 249320185 h 1724"/>
                    <a:gd name="T70" fmla="*/ 116139404 w 496"/>
                    <a:gd name="T71" fmla="*/ 176348596 h 1724"/>
                    <a:gd name="T72" fmla="*/ 109687217 w 496"/>
                    <a:gd name="T73" fmla="*/ 92735099 h 17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96"/>
                    <a:gd name="T112" fmla="*/ 0 h 1724"/>
                    <a:gd name="T113" fmla="*/ 496 w 496"/>
                    <a:gd name="T114" fmla="*/ 1724 h 17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96" h="1724">
                      <a:moveTo>
                        <a:pt x="123" y="22"/>
                      </a:moveTo>
                      <a:lnTo>
                        <a:pt x="184" y="0"/>
                      </a:lnTo>
                      <a:lnTo>
                        <a:pt x="248" y="12"/>
                      </a:lnTo>
                      <a:lnTo>
                        <a:pt x="292" y="56"/>
                      </a:lnTo>
                      <a:lnTo>
                        <a:pt x="308" y="109"/>
                      </a:lnTo>
                      <a:lnTo>
                        <a:pt x="295" y="172"/>
                      </a:lnTo>
                      <a:lnTo>
                        <a:pt x="316" y="208"/>
                      </a:lnTo>
                      <a:lnTo>
                        <a:pt x="347" y="225"/>
                      </a:lnTo>
                      <a:lnTo>
                        <a:pt x="434" y="262"/>
                      </a:lnTo>
                      <a:lnTo>
                        <a:pt x="458" y="288"/>
                      </a:lnTo>
                      <a:lnTo>
                        <a:pt x="495" y="564"/>
                      </a:lnTo>
                      <a:lnTo>
                        <a:pt x="480" y="620"/>
                      </a:lnTo>
                      <a:lnTo>
                        <a:pt x="388" y="642"/>
                      </a:lnTo>
                      <a:lnTo>
                        <a:pt x="403" y="904"/>
                      </a:lnTo>
                      <a:lnTo>
                        <a:pt x="342" y="928"/>
                      </a:lnTo>
                      <a:lnTo>
                        <a:pt x="325" y="1121"/>
                      </a:lnTo>
                      <a:lnTo>
                        <a:pt x="337" y="1454"/>
                      </a:lnTo>
                      <a:lnTo>
                        <a:pt x="342" y="1638"/>
                      </a:lnTo>
                      <a:lnTo>
                        <a:pt x="326" y="1643"/>
                      </a:lnTo>
                      <a:lnTo>
                        <a:pt x="326" y="1658"/>
                      </a:lnTo>
                      <a:lnTo>
                        <a:pt x="277" y="1691"/>
                      </a:lnTo>
                      <a:lnTo>
                        <a:pt x="249" y="1714"/>
                      </a:lnTo>
                      <a:lnTo>
                        <a:pt x="229" y="1722"/>
                      </a:lnTo>
                      <a:lnTo>
                        <a:pt x="205" y="1723"/>
                      </a:lnTo>
                      <a:lnTo>
                        <a:pt x="182" y="1715"/>
                      </a:lnTo>
                      <a:lnTo>
                        <a:pt x="177" y="1707"/>
                      </a:lnTo>
                      <a:lnTo>
                        <a:pt x="182" y="1695"/>
                      </a:lnTo>
                      <a:lnTo>
                        <a:pt x="193" y="1679"/>
                      </a:lnTo>
                      <a:lnTo>
                        <a:pt x="209" y="1657"/>
                      </a:lnTo>
                      <a:lnTo>
                        <a:pt x="233" y="1636"/>
                      </a:lnTo>
                      <a:lnTo>
                        <a:pt x="215" y="1644"/>
                      </a:lnTo>
                      <a:lnTo>
                        <a:pt x="215" y="1621"/>
                      </a:lnTo>
                      <a:lnTo>
                        <a:pt x="146" y="1653"/>
                      </a:lnTo>
                      <a:lnTo>
                        <a:pt x="118" y="1653"/>
                      </a:lnTo>
                      <a:lnTo>
                        <a:pt x="109" y="1644"/>
                      </a:lnTo>
                      <a:lnTo>
                        <a:pt x="109" y="1633"/>
                      </a:lnTo>
                      <a:lnTo>
                        <a:pt x="112" y="1622"/>
                      </a:lnTo>
                      <a:lnTo>
                        <a:pt x="118" y="1609"/>
                      </a:lnTo>
                      <a:lnTo>
                        <a:pt x="134" y="1592"/>
                      </a:lnTo>
                      <a:lnTo>
                        <a:pt x="148" y="1578"/>
                      </a:lnTo>
                      <a:lnTo>
                        <a:pt x="131" y="1574"/>
                      </a:lnTo>
                      <a:lnTo>
                        <a:pt x="114" y="1413"/>
                      </a:lnTo>
                      <a:lnTo>
                        <a:pt x="108" y="1154"/>
                      </a:lnTo>
                      <a:lnTo>
                        <a:pt x="80" y="941"/>
                      </a:lnTo>
                      <a:lnTo>
                        <a:pt x="72" y="883"/>
                      </a:lnTo>
                      <a:lnTo>
                        <a:pt x="63" y="851"/>
                      </a:lnTo>
                      <a:lnTo>
                        <a:pt x="85" y="721"/>
                      </a:lnTo>
                      <a:lnTo>
                        <a:pt x="92" y="664"/>
                      </a:lnTo>
                      <a:lnTo>
                        <a:pt x="78" y="671"/>
                      </a:lnTo>
                      <a:lnTo>
                        <a:pt x="70" y="663"/>
                      </a:lnTo>
                      <a:lnTo>
                        <a:pt x="63" y="663"/>
                      </a:lnTo>
                      <a:lnTo>
                        <a:pt x="51" y="654"/>
                      </a:lnTo>
                      <a:lnTo>
                        <a:pt x="37" y="655"/>
                      </a:lnTo>
                      <a:lnTo>
                        <a:pt x="31" y="642"/>
                      </a:lnTo>
                      <a:lnTo>
                        <a:pt x="22" y="640"/>
                      </a:lnTo>
                      <a:lnTo>
                        <a:pt x="19" y="628"/>
                      </a:lnTo>
                      <a:lnTo>
                        <a:pt x="7" y="620"/>
                      </a:lnTo>
                      <a:lnTo>
                        <a:pt x="0" y="605"/>
                      </a:lnTo>
                      <a:lnTo>
                        <a:pt x="26" y="548"/>
                      </a:lnTo>
                      <a:lnTo>
                        <a:pt x="15" y="511"/>
                      </a:lnTo>
                      <a:lnTo>
                        <a:pt x="62" y="548"/>
                      </a:lnTo>
                      <a:lnTo>
                        <a:pt x="133" y="295"/>
                      </a:lnTo>
                      <a:lnTo>
                        <a:pt x="188" y="246"/>
                      </a:lnTo>
                      <a:lnTo>
                        <a:pt x="177" y="233"/>
                      </a:lnTo>
                      <a:lnTo>
                        <a:pt x="131" y="225"/>
                      </a:lnTo>
                      <a:lnTo>
                        <a:pt x="126" y="193"/>
                      </a:lnTo>
                      <a:lnTo>
                        <a:pt x="139" y="185"/>
                      </a:lnTo>
                      <a:lnTo>
                        <a:pt x="122" y="182"/>
                      </a:lnTo>
                      <a:lnTo>
                        <a:pt x="124" y="171"/>
                      </a:lnTo>
                      <a:lnTo>
                        <a:pt x="107" y="164"/>
                      </a:lnTo>
                      <a:lnTo>
                        <a:pt x="119" y="123"/>
                      </a:lnTo>
                      <a:lnTo>
                        <a:pt x="108" y="116"/>
                      </a:lnTo>
                      <a:lnTo>
                        <a:pt x="114" y="62"/>
                      </a:lnTo>
                      <a:lnTo>
                        <a:pt x="102" y="61"/>
                      </a:lnTo>
                      <a:lnTo>
                        <a:pt x="123" y="22"/>
                      </a:lnTo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6350" cap="rnd" cmpd="sng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GB" dirty="0"/>
                </a:p>
              </p:txBody>
            </p:sp>
            <p:grpSp>
              <p:nvGrpSpPr>
                <p:cNvPr id="17" name="Group 14"/>
                <p:cNvGrpSpPr>
                  <a:grpSpLocks/>
                </p:cNvGrpSpPr>
                <p:nvPr/>
              </p:nvGrpSpPr>
              <p:grpSpPr bwMode="auto">
                <a:xfrm>
                  <a:off x="7750969" y="4844345"/>
                  <a:ext cx="10440" cy="42445"/>
                  <a:chOff x="4780" y="2822"/>
                  <a:chExt cx="70" cy="322"/>
                </a:xfrm>
                <a:grpFill/>
              </p:grpSpPr>
              <p:sp>
                <p:nvSpPr>
                  <p:cNvPr id="46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4786" y="2934"/>
                    <a:ext cx="64" cy="210"/>
                  </a:xfrm>
                  <a:prstGeom prst="rect">
                    <a:avLst/>
                  </a:prstGeom>
                  <a:solidFill>
                    <a:schemeClr val="accent6">
                      <a:lumMod val="75000"/>
                    </a:schemeClr>
                  </a:solidFill>
                  <a:ln w="6350">
                    <a:solidFill>
                      <a:schemeClr val="accent1">
                        <a:lumMod val="50000"/>
                      </a:schemeClr>
                    </a:solidFill>
                    <a:miter lim="800000"/>
                    <a:headEnd/>
                    <a:tailEnd/>
                  </a:ln>
                </p:spPr>
                <p:txBody>
                  <a:bodyPr anchor="ctr"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47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38" y="2822"/>
                    <a:ext cx="0" cy="112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48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814" y="2910"/>
                    <a:ext cx="0" cy="26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49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96" y="2918"/>
                    <a:ext cx="0" cy="1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  <p:sp>
                <p:nvSpPr>
                  <p:cNvPr id="50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4780" y="2948"/>
                    <a:ext cx="0" cy="108"/>
                  </a:xfrm>
                  <a:prstGeom prst="line">
                    <a:avLst/>
                  </a:prstGeom>
                  <a:grpFill/>
                  <a:ln w="6350">
                    <a:solidFill>
                      <a:schemeClr val="accent1">
                        <a:lumMod val="50000"/>
                      </a:schemeClr>
                    </a:solidFill>
                    <a:round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endParaRPr lang="en-GB" dirty="0"/>
                  </a:p>
                </p:txBody>
              </p:sp>
            </p:grpSp>
          </p:grpSp>
          <p:sp>
            <p:nvSpPr>
              <p:cNvPr id="43" name="TextBox 42"/>
              <p:cNvSpPr txBox="1"/>
              <p:nvPr/>
            </p:nvSpPr>
            <p:spPr>
              <a:xfrm>
                <a:off x="6026615" y="3851835"/>
                <a:ext cx="28405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O</a:t>
                </a:r>
                <a:endParaRPr lang="en-GB" b="1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51" name="그룹 8"/>
            <p:cNvGrpSpPr/>
            <p:nvPr/>
          </p:nvGrpSpPr>
          <p:grpSpPr>
            <a:xfrm>
              <a:off x="3565759" y="1809002"/>
              <a:ext cx="1771786" cy="1731640"/>
              <a:chOff x="4516600" y="1653830"/>
              <a:chExt cx="2710422" cy="2569707"/>
            </a:xfrm>
          </p:grpSpPr>
          <p:grpSp>
            <p:nvGrpSpPr>
              <p:cNvPr id="52" name="그룹 7"/>
              <p:cNvGrpSpPr/>
              <p:nvPr/>
            </p:nvGrpSpPr>
            <p:grpSpPr>
              <a:xfrm>
                <a:off x="4516600" y="1653830"/>
                <a:ext cx="2710422" cy="2569707"/>
                <a:chOff x="4592172" y="1659343"/>
                <a:chExt cx="2710422" cy="2569707"/>
              </a:xfrm>
              <a:solidFill>
                <a:schemeClr val="accent4">
                  <a:alpha val="31000"/>
                </a:schemeClr>
              </a:solidFill>
            </p:grpSpPr>
            <p:sp>
              <p:nvSpPr>
                <p:cNvPr id="54" name="Oval 26"/>
                <p:cNvSpPr/>
                <p:nvPr/>
              </p:nvSpPr>
              <p:spPr bwMode="auto">
                <a:xfrm>
                  <a:off x="4592172" y="1659343"/>
                  <a:ext cx="2710422" cy="2569707"/>
                </a:xfrm>
                <a:prstGeom prst="ellipse">
                  <a:avLst/>
                </a:prstGeom>
                <a:grpFill/>
                <a:ln w="9525" cap="flat" cmpd="sng" algn="ctr">
                  <a:solidFill>
                    <a:schemeClr val="accent4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GB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grpSp>
              <p:nvGrpSpPr>
                <p:cNvPr id="55" name="그룹 6"/>
                <p:cNvGrpSpPr/>
                <p:nvPr/>
              </p:nvGrpSpPr>
              <p:grpSpPr>
                <a:xfrm>
                  <a:off x="5938994" y="2846350"/>
                  <a:ext cx="99008" cy="275445"/>
                  <a:chOff x="6221539" y="2859592"/>
                  <a:chExt cx="99008" cy="275445"/>
                </a:xfrm>
                <a:grpFill/>
              </p:grpSpPr>
              <p:sp>
                <p:nvSpPr>
                  <p:cNvPr id="56" name="Freeform 5"/>
                  <p:cNvSpPr>
                    <a:spLocks/>
                  </p:cNvSpPr>
                  <p:nvPr/>
                </p:nvSpPr>
                <p:spPr bwMode="auto">
                  <a:xfrm>
                    <a:off x="6238159" y="2859592"/>
                    <a:ext cx="82388" cy="275445"/>
                  </a:xfrm>
                  <a:custGeom>
                    <a:avLst/>
                    <a:gdLst>
                      <a:gd name="T0" fmla="*/ 197866106 w 496"/>
                      <a:gd name="T1" fmla="*/ 0 h 1724"/>
                      <a:gd name="T2" fmla="*/ 314005542 w 496"/>
                      <a:gd name="T3" fmla="*/ 85133764 h 1724"/>
                      <a:gd name="T4" fmla="*/ 317231636 w 496"/>
                      <a:gd name="T5" fmla="*/ 261482322 h 1724"/>
                      <a:gd name="T6" fmla="*/ 373150593 w 496"/>
                      <a:gd name="T7" fmla="*/ 342055323 h 1724"/>
                      <a:gd name="T8" fmla="*/ 492515021 w 496"/>
                      <a:gd name="T9" fmla="*/ 437830918 h 1724"/>
                      <a:gd name="T10" fmla="*/ 516173042 w 496"/>
                      <a:gd name="T11" fmla="*/ 942552356 h 1724"/>
                      <a:gd name="T12" fmla="*/ 433369971 w 496"/>
                      <a:gd name="T13" fmla="*/ 1374302359 h 1724"/>
                      <a:gd name="T14" fmla="*/ 349492573 w 496"/>
                      <a:gd name="T15" fmla="*/ 1704196624 h 1724"/>
                      <a:gd name="T16" fmla="*/ 367773770 w 496"/>
                      <a:gd name="T17" fmla="*/ 2147483647 h 1724"/>
                      <a:gd name="T18" fmla="*/ 350567937 w 496"/>
                      <a:gd name="T19" fmla="*/ 2147483647 h 1724"/>
                      <a:gd name="T20" fmla="*/ 267764802 w 496"/>
                      <a:gd name="T21" fmla="*/ 2147483647 h 1724"/>
                      <a:gd name="T22" fmla="*/ 220448761 w 496"/>
                      <a:gd name="T23" fmla="*/ 2147483647 h 1724"/>
                      <a:gd name="T24" fmla="*/ 190338554 w 496"/>
                      <a:gd name="T25" fmla="*/ 2147483647 h 1724"/>
                      <a:gd name="T26" fmla="*/ 207544387 w 496"/>
                      <a:gd name="T27" fmla="*/ 2147483647 h 1724"/>
                      <a:gd name="T28" fmla="*/ 250558969 w 496"/>
                      <a:gd name="T29" fmla="*/ 2147483647 h 1724"/>
                      <a:gd name="T30" fmla="*/ 231202407 w 496"/>
                      <a:gd name="T31" fmla="*/ 2147483647 h 1724"/>
                      <a:gd name="T32" fmla="*/ 126893050 w 496"/>
                      <a:gd name="T33" fmla="*/ 2147483647 h 1724"/>
                      <a:gd name="T34" fmla="*/ 117214769 w 496"/>
                      <a:gd name="T35" fmla="*/ 2147483647 h 1724"/>
                      <a:gd name="T36" fmla="*/ 126893050 w 496"/>
                      <a:gd name="T37" fmla="*/ 2147483647 h 1724"/>
                      <a:gd name="T38" fmla="*/ 159152982 w 496"/>
                      <a:gd name="T39" fmla="*/ 2147483647 h 1724"/>
                      <a:gd name="T40" fmla="*/ 122591592 w 496"/>
                      <a:gd name="T41" fmla="*/ 2147483647 h 1724"/>
                      <a:gd name="T42" fmla="*/ 86029197 w 496"/>
                      <a:gd name="T43" fmla="*/ 1430552243 h 1724"/>
                      <a:gd name="T44" fmla="*/ 67747983 w 496"/>
                      <a:gd name="T45" fmla="*/ 1293729435 h 1724"/>
                      <a:gd name="T46" fmla="*/ 98933571 w 496"/>
                      <a:gd name="T47" fmla="*/ 1009444109 h 1724"/>
                      <a:gd name="T48" fmla="*/ 75275551 w 496"/>
                      <a:gd name="T49" fmla="*/ 1007923842 h 1724"/>
                      <a:gd name="T50" fmla="*/ 54843608 w 496"/>
                      <a:gd name="T51" fmla="*/ 994241438 h 1724"/>
                      <a:gd name="T52" fmla="*/ 33336309 w 496"/>
                      <a:gd name="T53" fmla="*/ 975998232 h 1724"/>
                      <a:gd name="T54" fmla="*/ 20431935 w 496"/>
                      <a:gd name="T55" fmla="*/ 954714493 h 1724"/>
                      <a:gd name="T56" fmla="*/ 0 w 496"/>
                      <a:gd name="T57" fmla="*/ 919749582 h 1724"/>
                      <a:gd name="T58" fmla="*/ 16130472 w 496"/>
                      <a:gd name="T59" fmla="*/ 776845706 h 1724"/>
                      <a:gd name="T60" fmla="*/ 143022513 w 496"/>
                      <a:gd name="T61" fmla="*/ 448472788 h 1724"/>
                      <a:gd name="T62" fmla="*/ 190338554 w 496"/>
                      <a:gd name="T63" fmla="*/ 354217460 h 1724"/>
                      <a:gd name="T64" fmla="*/ 135494929 w 496"/>
                      <a:gd name="T65" fmla="*/ 293407931 h 1724"/>
                      <a:gd name="T66" fmla="*/ 131194508 w 496"/>
                      <a:gd name="T67" fmla="*/ 276684993 h 1724"/>
                      <a:gd name="T68" fmla="*/ 115064040 w 496"/>
                      <a:gd name="T69" fmla="*/ 249320185 h 1724"/>
                      <a:gd name="T70" fmla="*/ 116139404 w 496"/>
                      <a:gd name="T71" fmla="*/ 176348596 h 1724"/>
                      <a:gd name="T72" fmla="*/ 109687217 w 496"/>
                      <a:gd name="T73" fmla="*/ 92735099 h 1724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496"/>
                      <a:gd name="T112" fmla="*/ 0 h 1724"/>
                      <a:gd name="T113" fmla="*/ 496 w 496"/>
                      <a:gd name="T114" fmla="*/ 1724 h 1724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496" h="1724">
                        <a:moveTo>
                          <a:pt x="123" y="22"/>
                        </a:moveTo>
                        <a:lnTo>
                          <a:pt x="184" y="0"/>
                        </a:lnTo>
                        <a:lnTo>
                          <a:pt x="248" y="12"/>
                        </a:lnTo>
                        <a:lnTo>
                          <a:pt x="292" y="56"/>
                        </a:lnTo>
                        <a:lnTo>
                          <a:pt x="308" y="109"/>
                        </a:lnTo>
                        <a:lnTo>
                          <a:pt x="295" y="172"/>
                        </a:lnTo>
                        <a:lnTo>
                          <a:pt x="316" y="208"/>
                        </a:lnTo>
                        <a:lnTo>
                          <a:pt x="347" y="225"/>
                        </a:lnTo>
                        <a:lnTo>
                          <a:pt x="434" y="262"/>
                        </a:lnTo>
                        <a:lnTo>
                          <a:pt x="458" y="288"/>
                        </a:lnTo>
                        <a:lnTo>
                          <a:pt x="495" y="564"/>
                        </a:lnTo>
                        <a:lnTo>
                          <a:pt x="480" y="620"/>
                        </a:lnTo>
                        <a:lnTo>
                          <a:pt x="388" y="642"/>
                        </a:lnTo>
                        <a:lnTo>
                          <a:pt x="403" y="904"/>
                        </a:lnTo>
                        <a:lnTo>
                          <a:pt x="342" y="928"/>
                        </a:lnTo>
                        <a:lnTo>
                          <a:pt x="325" y="1121"/>
                        </a:lnTo>
                        <a:lnTo>
                          <a:pt x="337" y="1454"/>
                        </a:lnTo>
                        <a:lnTo>
                          <a:pt x="342" y="1638"/>
                        </a:lnTo>
                        <a:lnTo>
                          <a:pt x="326" y="1643"/>
                        </a:lnTo>
                        <a:lnTo>
                          <a:pt x="326" y="1658"/>
                        </a:lnTo>
                        <a:lnTo>
                          <a:pt x="277" y="1691"/>
                        </a:lnTo>
                        <a:lnTo>
                          <a:pt x="249" y="1714"/>
                        </a:lnTo>
                        <a:lnTo>
                          <a:pt x="229" y="1722"/>
                        </a:lnTo>
                        <a:lnTo>
                          <a:pt x="205" y="1723"/>
                        </a:lnTo>
                        <a:lnTo>
                          <a:pt x="182" y="1715"/>
                        </a:lnTo>
                        <a:lnTo>
                          <a:pt x="177" y="1707"/>
                        </a:lnTo>
                        <a:lnTo>
                          <a:pt x="182" y="1695"/>
                        </a:lnTo>
                        <a:lnTo>
                          <a:pt x="193" y="1679"/>
                        </a:lnTo>
                        <a:lnTo>
                          <a:pt x="209" y="1657"/>
                        </a:lnTo>
                        <a:lnTo>
                          <a:pt x="233" y="1636"/>
                        </a:lnTo>
                        <a:lnTo>
                          <a:pt x="215" y="1644"/>
                        </a:lnTo>
                        <a:lnTo>
                          <a:pt x="215" y="1621"/>
                        </a:lnTo>
                        <a:lnTo>
                          <a:pt x="146" y="1653"/>
                        </a:lnTo>
                        <a:lnTo>
                          <a:pt x="118" y="1653"/>
                        </a:lnTo>
                        <a:lnTo>
                          <a:pt x="109" y="1644"/>
                        </a:lnTo>
                        <a:lnTo>
                          <a:pt x="109" y="1633"/>
                        </a:lnTo>
                        <a:lnTo>
                          <a:pt x="112" y="1622"/>
                        </a:lnTo>
                        <a:lnTo>
                          <a:pt x="118" y="1609"/>
                        </a:lnTo>
                        <a:lnTo>
                          <a:pt x="134" y="1592"/>
                        </a:lnTo>
                        <a:lnTo>
                          <a:pt x="148" y="1578"/>
                        </a:lnTo>
                        <a:lnTo>
                          <a:pt x="131" y="1574"/>
                        </a:lnTo>
                        <a:lnTo>
                          <a:pt x="114" y="1413"/>
                        </a:lnTo>
                        <a:lnTo>
                          <a:pt x="108" y="1154"/>
                        </a:lnTo>
                        <a:lnTo>
                          <a:pt x="80" y="941"/>
                        </a:lnTo>
                        <a:lnTo>
                          <a:pt x="72" y="883"/>
                        </a:lnTo>
                        <a:lnTo>
                          <a:pt x="63" y="851"/>
                        </a:lnTo>
                        <a:lnTo>
                          <a:pt x="85" y="721"/>
                        </a:lnTo>
                        <a:lnTo>
                          <a:pt x="92" y="664"/>
                        </a:lnTo>
                        <a:lnTo>
                          <a:pt x="78" y="671"/>
                        </a:lnTo>
                        <a:lnTo>
                          <a:pt x="70" y="663"/>
                        </a:lnTo>
                        <a:lnTo>
                          <a:pt x="63" y="663"/>
                        </a:lnTo>
                        <a:lnTo>
                          <a:pt x="51" y="654"/>
                        </a:lnTo>
                        <a:lnTo>
                          <a:pt x="37" y="655"/>
                        </a:lnTo>
                        <a:lnTo>
                          <a:pt x="31" y="642"/>
                        </a:lnTo>
                        <a:lnTo>
                          <a:pt x="22" y="640"/>
                        </a:lnTo>
                        <a:lnTo>
                          <a:pt x="19" y="628"/>
                        </a:lnTo>
                        <a:lnTo>
                          <a:pt x="7" y="620"/>
                        </a:lnTo>
                        <a:lnTo>
                          <a:pt x="0" y="605"/>
                        </a:lnTo>
                        <a:lnTo>
                          <a:pt x="26" y="548"/>
                        </a:lnTo>
                        <a:lnTo>
                          <a:pt x="15" y="511"/>
                        </a:lnTo>
                        <a:lnTo>
                          <a:pt x="62" y="548"/>
                        </a:lnTo>
                        <a:lnTo>
                          <a:pt x="133" y="295"/>
                        </a:lnTo>
                        <a:lnTo>
                          <a:pt x="188" y="246"/>
                        </a:lnTo>
                        <a:lnTo>
                          <a:pt x="177" y="233"/>
                        </a:lnTo>
                        <a:lnTo>
                          <a:pt x="131" y="225"/>
                        </a:lnTo>
                        <a:lnTo>
                          <a:pt x="126" y="193"/>
                        </a:lnTo>
                        <a:lnTo>
                          <a:pt x="139" y="185"/>
                        </a:lnTo>
                        <a:lnTo>
                          <a:pt x="122" y="182"/>
                        </a:lnTo>
                        <a:lnTo>
                          <a:pt x="124" y="171"/>
                        </a:lnTo>
                        <a:lnTo>
                          <a:pt x="107" y="164"/>
                        </a:lnTo>
                        <a:lnTo>
                          <a:pt x="119" y="123"/>
                        </a:lnTo>
                        <a:lnTo>
                          <a:pt x="108" y="116"/>
                        </a:lnTo>
                        <a:lnTo>
                          <a:pt x="114" y="62"/>
                        </a:lnTo>
                        <a:lnTo>
                          <a:pt x="102" y="61"/>
                        </a:lnTo>
                        <a:lnTo>
                          <a:pt x="123" y="22"/>
                        </a:lnTo>
                      </a:path>
                    </a:pathLst>
                  </a:custGeom>
                  <a:grpFill/>
                  <a:ln w="6350" cap="rnd" cmpd="sng">
                    <a:solidFill>
                      <a:schemeClr val="accent4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GB" dirty="0">
                      <a:solidFill>
                        <a:srgbClr val="FFC000"/>
                      </a:solidFill>
                    </a:endParaRPr>
                  </a:p>
                </p:txBody>
              </p:sp>
              <p:grpSp>
                <p:nvGrpSpPr>
                  <p:cNvPr id="57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6221539" y="2886587"/>
                    <a:ext cx="18813" cy="75535"/>
                    <a:chOff x="4780" y="2822"/>
                    <a:chExt cx="70" cy="322"/>
                  </a:xfrm>
                  <a:grpFill/>
                </p:grpSpPr>
                <p:sp>
                  <p:nvSpPr>
                    <p:cNvPr id="58" name="Rectangle 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786" y="2934"/>
                      <a:ext cx="64" cy="210"/>
                    </a:xfrm>
                    <a:prstGeom prst="rect">
                      <a:avLst/>
                    </a:prstGeom>
                    <a:grpFill/>
                    <a:ln w="6350">
                      <a:solidFill>
                        <a:schemeClr val="accent4"/>
                      </a:solidFill>
                      <a:miter lim="800000"/>
                      <a:headEnd/>
                      <a:tailEnd/>
                    </a:ln>
                  </p:spPr>
                  <p:txBody>
                    <a:bodyPr anchor="ctr"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59" name="Line 1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838" y="2822"/>
                      <a:ext cx="0" cy="112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4"/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61" name="Line 1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814" y="2910"/>
                      <a:ext cx="0" cy="26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4"/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64" name="Line 1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796" y="2918"/>
                      <a:ext cx="0" cy="18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4"/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  <p:sp>
                  <p:nvSpPr>
                    <p:cNvPr id="71" name="Line 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780" y="2948"/>
                      <a:ext cx="0" cy="108"/>
                    </a:xfrm>
                    <a:prstGeom prst="line">
                      <a:avLst/>
                    </a:prstGeom>
                    <a:grpFill/>
                    <a:ln w="6350">
                      <a:solidFill>
                        <a:schemeClr val="accent4"/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en-GB" dirty="0"/>
                    </a:p>
                  </p:txBody>
                </p:sp>
              </p:grpSp>
            </p:grpSp>
          </p:grpSp>
          <p:sp>
            <p:nvSpPr>
              <p:cNvPr id="53" name="TextBox 17"/>
              <p:cNvSpPr txBox="1"/>
              <p:nvPr/>
            </p:nvSpPr>
            <p:spPr>
              <a:xfrm>
                <a:off x="5893999" y="2701694"/>
                <a:ext cx="26962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>
                    <a:solidFill>
                      <a:schemeClr val="accent4"/>
                    </a:solidFill>
                  </a:rPr>
                  <a:t>P</a:t>
                </a:r>
              </a:p>
            </p:txBody>
          </p:sp>
        </p:grpSp>
        <p:sp>
          <p:nvSpPr>
            <p:cNvPr id="74" name="Freeform 73"/>
            <p:cNvSpPr/>
            <p:nvPr/>
          </p:nvSpPr>
          <p:spPr bwMode="auto">
            <a:xfrm>
              <a:off x="4134412" y="2700843"/>
              <a:ext cx="250159" cy="53086"/>
            </a:xfrm>
            <a:custGeom>
              <a:avLst/>
              <a:gdLst>
                <a:gd name="connsiteX0" fmla="*/ 397164 w 397164"/>
                <a:gd name="connsiteY0" fmla="*/ 0 h 83127"/>
                <a:gd name="connsiteX1" fmla="*/ 203200 w 397164"/>
                <a:gd name="connsiteY1" fmla="*/ 73891 h 83127"/>
                <a:gd name="connsiteX2" fmla="*/ 230909 w 397164"/>
                <a:gd name="connsiteY2" fmla="*/ 0 h 83127"/>
                <a:gd name="connsiteX3" fmla="*/ 0 w 397164"/>
                <a:gd name="connsiteY3" fmla="*/ 83127 h 83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164" h="83127">
                  <a:moveTo>
                    <a:pt x="397164" y="0"/>
                  </a:moveTo>
                  <a:lnTo>
                    <a:pt x="203200" y="73891"/>
                  </a:lnTo>
                  <a:lnTo>
                    <a:pt x="230909" y="0"/>
                  </a:lnTo>
                  <a:lnTo>
                    <a:pt x="0" y="83127"/>
                  </a:lnTo>
                </a:path>
              </a:pathLst>
            </a:cu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User’s need to transmit vs. probable interference?</a:t>
            </a:r>
          </a:p>
          <a:p>
            <a:r>
              <a:rPr lang="en-US" sz="2400" dirty="0" smtClean="0"/>
              <a:t>Deterministic behavior vs. non-deterministic </a:t>
            </a:r>
            <a:r>
              <a:rPr lang="en-US" sz="2400" dirty="0"/>
              <a:t>behavior</a:t>
            </a:r>
            <a:r>
              <a:rPr lang="en-US" sz="2400" dirty="0" smtClean="0"/>
              <a:t>?</a:t>
            </a:r>
          </a:p>
          <a:p>
            <a:r>
              <a:rPr lang="en-US" sz="2400" dirty="0" smtClean="0"/>
              <a:t>Should the solution take on further complexities:</a:t>
            </a:r>
          </a:p>
          <a:p>
            <a:pPr lvl="1"/>
            <a:r>
              <a:rPr lang="en-US" sz="2000" dirty="0" smtClean="0"/>
              <a:t>Decisions based on reception of other transmissions</a:t>
            </a:r>
          </a:p>
          <a:p>
            <a:pPr lvl="1"/>
            <a:r>
              <a:rPr lang="en-US" sz="2000" dirty="0" smtClean="0"/>
              <a:t>Coupling between layers for resource knowledge</a:t>
            </a:r>
          </a:p>
        </p:txBody>
      </p:sp>
    </p:spTree>
    <p:extLst>
      <p:ext uri="{BB962C8B-B14F-4D97-AF65-F5344CB8AC3E}">
        <p14:creationId xmlns:p14="http://schemas.microsoft.com/office/powerpoint/2010/main" val="6560737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33958</TotalTime>
  <Words>790</Words>
  <Application>Microsoft Office PowerPoint</Application>
  <PresentationFormat>On-screen Show (4:3)</PresentationFormat>
  <Paragraphs>122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   Single arbitrator vs Self-arbitration    </vt:lpstr>
      <vt:lpstr>Release 13 MCPTT</vt:lpstr>
      <vt:lpstr>Transmission Requests</vt:lpstr>
      <vt:lpstr>Transmission Override</vt:lpstr>
      <vt:lpstr>Interference</vt:lpstr>
      <vt:lpstr>Should self arbitrator consider own transmission only?</vt:lpstr>
      <vt:lpstr>Questions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Mayuresh Madhukar Patil (05631265)</cp:lastModifiedBy>
  <cp:revision>802</cp:revision>
  <cp:lastPrinted>2017-01-06T08:06:27Z</cp:lastPrinted>
  <dcterms:created xsi:type="dcterms:W3CDTF">2008-08-30T09:32:10Z</dcterms:created>
  <dcterms:modified xsi:type="dcterms:W3CDTF">2017-01-10T15:22:22Z</dcterms:modified>
</cp:coreProperties>
</file>