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4">
  <p:sldMasterIdLst>
    <p:sldMasterId id="2147483729" r:id="rId1"/>
  </p:sldMasterIdLst>
  <p:notesMasterIdLst>
    <p:notesMasterId r:id="rId10"/>
  </p:notesMasterIdLst>
  <p:handoutMasterIdLst>
    <p:handoutMasterId r:id="rId11"/>
  </p:handoutMasterIdLst>
  <p:sldIdLst>
    <p:sldId id="815" r:id="rId2"/>
    <p:sldId id="817" r:id="rId3"/>
    <p:sldId id="813" r:id="rId4"/>
    <p:sldId id="814" r:id="rId5"/>
    <p:sldId id="808" r:id="rId6"/>
    <p:sldId id="807" r:id="rId7"/>
    <p:sldId id="810" r:id="rId8"/>
    <p:sldId id="816" r:id="rId9"/>
  </p:sldIdLst>
  <p:sldSz cx="9144000" cy="6858000" type="screen4x3"/>
  <p:notesSz cx="6669088" cy="9926638"/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3127">
          <p15:clr>
            <a:srgbClr val="A4A3A4"/>
          </p15:clr>
        </p15:guide>
        <p15:guide id="2" pos="210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5C88D0"/>
    <a:srgbClr val="72AF2F"/>
    <a:srgbClr val="000000"/>
    <a:srgbClr val="2A6EA8"/>
    <a:srgbClr val="B1D254"/>
    <a:srgbClr val="72732F"/>
    <a:srgbClr val="C6D254"/>
    <a:srgbClr val="FF33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163" autoAdjust="0"/>
    <p:restoredTop sz="74874" autoAdjust="0"/>
  </p:normalViewPr>
  <p:slideViewPr>
    <p:cSldViewPr snapToGrid="0">
      <p:cViewPr varScale="1">
        <p:scale>
          <a:sx n="73" d="100"/>
          <a:sy n="73" d="100"/>
        </p:scale>
        <p:origin x="-1548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60" d="100"/>
          <a:sy n="60" d="100"/>
        </p:scale>
        <p:origin x="-1746" y="-72"/>
      </p:cViewPr>
      <p:guideLst>
        <p:guide orient="horz" pos="3127"/>
        <p:guide pos="2101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890838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135" tIns="46068" rIns="92135" bIns="46068" numCol="1" anchor="t" anchorCtr="0" compatLnSpc="1">
            <a:prstTxWarp prst="textNoShape">
              <a:avLst/>
            </a:prstTxWarp>
          </a:bodyPr>
          <a:lstStyle>
            <a:lvl1pPr defTabSz="923019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778250" y="0"/>
            <a:ext cx="2890838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135" tIns="46068" rIns="92135" bIns="46068" numCol="1" anchor="t" anchorCtr="0" compatLnSpc="1">
            <a:prstTxWarp prst="textNoShape">
              <a:avLst/>
            </a:prstTxWarp>
          </a:bodyPr>
          <a:lstStyle>
            <a:lvl1pPr algn="r" defTabSz="923019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828EB263-E94C-4EC3-A6FC-6771E856885E}" type="datetime1">
              <a:rPr lang="en-US"/>
              <a:pPr>
                <a:defRPr/>
              </a:pPr>
              <a:t>11/18/2014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29750"/>
            <a:ext cx="2890838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135" tIns="46068" rIns="92135" bIns="46068" numCol="1" anchor="b" anchorCtr="0" compatLnSpc="1">
            <a:prstTxWarp prst="textNoShape">
              <a:avLst/>
            </a:prstTxWarp>
          </a:bodyPr>
          <a:lstStyle>
            <a:lvl1pPr defTabSz="923019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778250" y="9429750"/>
            <a:ext cx="2890838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135" tIns="46068" rIns="92135" bIns="46068" numCol="1" anchor="b" anchorCtr="0" compatLnSpc="1">
            <a:prstTxWarp prst="textNoShape">
              <a:avLst/>
            </a:prstTxWarp>
          </a:bodyPr>
          <a:lstStyle>
            <a:lvl1pPr algn="r" defTabSz="923019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30D3E635-313E-4C93-A4DB-82D2B0768635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62144895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890838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135" tIns="46068" rIns="92135" bIns="46068" numCol="1" anchor="t" anchorCtr="0" compatLnSpc="1">
            <a:prstTxWarp prst="textNoShape">
              <a:avLst/>
            </a:prstTxWarp>
          </a:bodyPr>
          <a:lstStyle>
            <a:lvl1pPr defTabSz="923019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778250" y="0"/>
            <a:ext cx="2890838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135" tIns="46068" rIns="92135" bIns="46068" numCol="1" anchor="t" anchorCtr="0" compatLnSpc="1">
            <a:prstTxWarp prst="textNoShape">
              <a:avLst/>
            </a:prstTxWarp>
          </a:bodyPr>
          <a:lstStyle>
            <a:lvl1pPr algn="r" defTabSz="923019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8BD0F1C5-7E3F-4D06-96C0-3D1918C201DC}" type="datetime1">
              <a:rPr lang="en-US"/>
              <a:pPr>
                <a:defRPr/>
              </a:pPr>
              <a:t>11/18/2014</a:t>
            </a:fld>
            <a:endParaRPr lang="en-US" dirty="0"/>
          </a:p>
        </p:txBody>
      </p:sp>
      <p:sp>
        <p:nvSpPr>
          <p:cNvPr id="4608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52488" y="742950"/>
            <a:ext cx="4964112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89000" y="4716463"/>
            <a:ext cx="4891088" cy="4467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135" tIns="46068" rIns="92135" bIns="4606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29750"/>
            <a:ext cx="2890838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135" tIns="46068" rIns="92135" bIns="46068" numCol="1" anchor="b" anchorCtr="0" compatLnSpc="1">
            <a:prstTxWarp prst="textNoShape">
              <a:avLst/>
            </a:prstTxWarp>
          </a:bodyPr>
          <a:lstStyle>
            <a:lvl1pPr defTabSz="923019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778250" y="9429750"/>
            <a:ext cx="2890838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135" tIns="46068" rIns="92135" bIns="46068" numCol="1" anchor="b" anchorCtr="0" compatLnSpc="1">
            <a:prstTxWarp prst="textNoShape">
              <a:avLst/>
            </a:prstTxWarp>
          </a:bodyPr>
          <a:lstStyle>
            <a:lvl1pPr algn="r" defTabSz="923019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DDDFA800-4638-4068-8377-F071EC2DE466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93069224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DDFA800-4638-4068-8377-F071EC2DE466}" type="slidenum">
              <a:rPr lang="en-GB" smtClean="0"/>
              <a:pPr>
                <a:defRPr/>
              </a:pPr>
              <a:t>2</a:t>
            </a:fld>
            <a:endParaRPr lang="en-GB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DDFA800-4638-4068-8377-F071EC2DE466}" type="slidenum">
              <a:rPr lang="en-GB" smtClean="0"/>
              <a:pPr>
                <a:defRPr/>
              </a:pPr>
              <a:t>3</a:t>
            </a:fld>
            <a:endParaRPr lang="en-GB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DDFA800-4638-4068-8377-F071EC2DE466}" type="slidenum">
              <a:rPr lang="en-GB" smtClean="0"/>
              <a:pPr>
                <a:defRPr/>
              </a:pPr>
              <a:t>4</a:t>
            </a:fld>
            <a:endParaRPr lang="en-GB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DDFA800-4638-4068-8377-F071EC2DE466}" type="slidenum">
              <a:rPr lang="en-GB" smtClean="0"/>
              <a:pPr>
                <a:defRPr/>
              </a:pPr>
              <a:t>5</a:t>
            </a:fld>
            <a:endParaRPr lang="en-GB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915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xmlns="" val="185367950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DDFA800-4638-4068-8377-F071EC2DE466}" type="slidenum">
              <a:rPr lang="en-GB" smtClean="0"/>
              <a:pPr>
                <a:defRPr/>
              </a:pPr>
              <a:t>7</a:t>
            </a:fld>
            <a:endParaRPr lang="en-GB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6457f717-5cc7-4642-bf79-5757fa040748" descr="88743BF8-158D-4A4E-81D4-0D9E5719ACAA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6238" y="169863"/>
            <a:ext cx="1531937" cy="1125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 smtClean="0"/>
              <a:t>Click to edit Master subtitle style</a:t>
            </a:r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</p:spTree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6834188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en-IE" noProof="0" dirty="0" smtClean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>
          <a:xfrm>
            <a:off x="8558213" y="6483350"/>
            <a:ext cx="395287" cy="22225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8B78E712-7E90-46AF-8873-540771249AD5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Slide Number Placeholder 5"/>
          <p:cNvSpPr txBox="1">
            <a:spLocks/>
          </p:cNvSpPr>
          <p:nvPr userDrawn="1"/>
        </p:nvSpPr>
        <p:spPr>
          <a:xfrm>
            <a:off x="8296275" y="6448425"/>
            <a:ext cx="531813" cy="230188"/>
          </a:xfrm>
          <a:prstGeom prst="rect">
            <a:avLst/>
          </a:prstGeom>
          <a:solidFill>
            <a:srgbClr val="72AF2F"/>
          </a:solidFill>
        </p:spPr>
        <p:txBody>
          <a:bodyPr/>
          <a:lstStyle>
            <a:lvl1pPr>
              <a:defRPr/>
            </a:lvl1pPr>
          </a:lstStyle>
          <a:p>
            <a:pPr algn="ctr" eaLnBrk="0" hangingPunct="0">
              <a:defRPr/>
            </a:pPr>
            <a:endParaRPr lang="en-GB" sz="1100" b="1" dirty="0">
              <a:latin typeface="Arial" pitchFamily="34" charset="0"/>
              <a:cs typeface="+mn-cs"/>
            </a:endParaRPr>
          </a:p>
        </p:txBody>
      </p:sp>
      <p:sp>
        <p:nvSpPr>
          <p:cNvPr id="4100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en-GB" smtClean="0"/>
          </a:p>
        </p:txBody>
      </p:sp>
      <p:sp>
        <p:nvSpPr>
          <p:cNvPr id="4101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 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smtClean="0"/>
          </a:p>
        </p:txBody>
      </p:sp>
      <p:pic>
        <p:nvPicPr>
          <p:cNvPr id="4102" name="Picture 6" descr="3GPP_TM_RD.jpg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629099" y="260350"/>
            <a:ext cx="1248201" cy="7269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Oval 11"/>
          <p:cNvSpPr/>
          <p:nvPr userDrawn="1"/>
        </p:nvSpPr>
        <p:spPr bwMode="auto">
          <a:xfrm>
            <a:off x="8318500" y="6391275"/>
            <a:ext cx="511175" cy="296863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ctr" eaLnBrk="0" hangingPunct="0">
              <a:defRPr/>
            </a:pPr>
            <a:fld id="{AA25B9F3-25E7-4602-8B7F-69B9705AD394}" type="slidenum">
              <a:rPr lang="en-GB" sz="1050" b="1">
                <a:latin typeface="Arial" pitchFamily="34" charset="0"/>
                <a:cs typeface="Arial" pitchFamily="34" charset="0"/>
              </a:rPr>
              <a:pPr algn="ctr" eaLnBrk="0" hangingPunct="0">
                <a:defRPr/>
              </a:pPr>
              <a:t>‹#›</a:t>
            </a:fld>
            <a:endParaRPr lang="en-GB" b="1" dirty="0">
              <a:latin typeface="Arial" pitchFamily="34" charset="0"/>
              <a:cs typeface="Arial" pitchFamily="34" charset="0"/>
            </a:endParaRPr>
          </a:p>
          <a:p>
            <a:pPr eaLnBrk="0" hangingPunct="0">
              <a:defRPr/>
            </a:pPr>
            <a:endParaRPr lang="en-GB" dirty="0">
              <a:cs typeface="Arial" pitchFamily="34" charset="0"/>
            </a:endParaRPr>
          </a:p>
        </p:txBody>
      </p:sp>
      <p:sp>
        <p:nvSpPr>
          <p:cNvPr id="16" name="Rectangle 15"/>
          <p:cNvSpPr/>
          <p:nvPr userDrawn="1"/>
        </p:nvSpPr>
        <p:spPr>
          <a:xfrm>
            <a:off x="4086225" y="3305175"/>
            <a:ext cx="971550" cy="2476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© 3GPP 2012</a:t>
            </a:r>
            <a:endParaRPr lang="en-GB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Rectangle 16"/>
          <p:cNvSpPr/>
          <p:nvPr userDrawn="1"/>
        </p:nvSpPr>
        <p:spPr>
          <a:xfrm>
            <a:off x="7439025" y="6461125"/>
            <a:ext cx="823913" cy="2159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GB" sz="800" dirty="0">
                <a:latin typeface="Arial" pitchFamily="34" charset="0"/>
                <a:cs typeface="Arial" pitchFamily="34" charset="0"/>
              </a:rPr>
              <a:t>© 3GPP </a:t>
            </a:r>
            <a:r>
              <a:rPr lang="en-GB" sz="800" dirty="0" smtClean="0">
                <a:latin typeface="Arial" pitchFamily="34" charset="0"/>
                <a:cs typeface="Arial" pitchFamily="34" charset="0"/>
              </a:rPr>
              <a:t>2014</a:t>
            </a:r>
            <a:endParaRPr lang="en-GB" sz="800" dirty="0">
              <a:latin typeface="Arial" pitchFamily="34" charset="0"/>
              <a:cs typeface="Arial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478" r:id="rId1"/>
    <p:sldLayoutId id="2147485476" r:id="rId2"/>
    <p:sldLayoutId id="2147485477" r:id="rId3"/>
    <p:sldLayoutId id="2147485479" r:id="rId4"/>
  </p:sldLayoutIdLst>
  <p:transition spd="slow"/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TSG_SA/TSG_SA/TSGS_64/Docs/SP-140398.zip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TSG_SA/WG5_TM/TSGS5_97/Docs/S5-145358.zip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sz="4000" b="1" dirty="0" smtClean="0"/>
              <a:t>3GPP SA5 status update on NFV</a:t>
            </a:r>
            <a:endParaRPr lang="en-GB" sz="4000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062545"/>
            <a:ext cx="6400800" cy="1328057"/>
          </a:xfrm>
        </p:spPr>
        <p:txBody>
          <a:bodyPr/>
          <a:lstStyle/>
          <a:p>
            <a:r>
              <a:rPr lang="en-GB" dirty="0" smtClean="0"/>
              <a:t>Christian Toche, 3GPP SA5 chairman</a:t>
            </a:r>
          </a:p>
          <a:p>
            <a:r>
              <a:rPr lang="en-GB" sz="2000" dirty="0" smtClean="0"/>
              <a:t>November 19</a:t>
            </a:r>
            <a:r>
              <a:rPr lang="en-GB" sz="2000" baseline="30000" dirty="0" smtClean="0"/>
              <a:t>th</a:t>
            </a:r>
            <a:r>
              <a:rPr lang="en-GB" sz="2000" dirty="0" smtClean="0"/>
              <a:t>, 2014</a:t>
            </a:r>
            <a:endParaRPr lang="en-GB" sz="2000" dirty="0"/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zh-CN" b="1" dirty="0" smtClean="0"/>
              <a:t>Introduction</a:t>
            </a:r>
            <a:endParaRPr lang="en-GB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485775" y="1104899"/>
            <a:ext cx="8388350" cy="5538271"/>
          </a:xfrm>
        </p:spPr>
        <p:txBody>
          <a:bodyPr/>
          <a:lstStyle/>
          <a:p>
            <a:r>
              <a:rPr lang="en-GB" sz="2000" dirty="0" smtClean="0"/>
              <a:t>This presentation provides the current status of 3GPP SA5 work on NFV.</a:t>
            </a:r>
          </a:p>
          <a:p>
            <a:pPr>
              <a:buNone/>
            </a:pPr>
            <a:endParaRPr lang="en-GB" sz="2000" dirty="0" smtClean="0"/>
          </a:p>
          <a:p>
            <a:r>
              <a:rPr lang="en-GB" sz="2000" dirty="0" smtClean="0"/>
              <a:t>The main objective is to indicate the areas where 3GPP SA5 could contribute to the standardization of NFV management and operations aspects.</a:t>
            </a:r>
          </a:p>
          <a:p>
            <a:endParaRPr lang="en-GB" sz="2000" dirty="0" smtClean="0"/>
          </a:p>
          <a:p>
            <a:r>
              <a:rPr lang="en-GB" sz="2000" dirty="0" smtClean="0"/>
              <a:t>This presentation describes:</a:t>
            </a:r>
          </a:p>
          <a:p>
            <a:pPr lvl="1"/>
            <a:r>
              <a:rPr lang="en-GB" sz="1600" dirty="0" smtClean="0"/>
              <a:t>Objectives of 3GPP SA5 study</a:t>
            </a:r>
          </a:p>
          <a:p>
            <a:pPr lvl="1"/>
            <a:r>
              <a:rPr lang="en-GB" sz="1600" dirty="0" smtClean="0"/>
              <a:t>Current status of the SA5 study</a:t>
            </a:r>
          </a:p>
          <a:p>
            <a:pPr lvl="1"/>
            <a:r>
              <a:rPr lang="en-GB" sz="1600" dirty="0" smtClean="0"/>
              <a:t>Mixed network management architecture </a:t>
            </a:r>
          </a:p>
          <a:p>
            <a:pPr lvl="1"/>
            <a:r>
              <a:rPr lang="en-GB" sz="1600" dirty="0" smtClean="0"/>
              <a:t>Areas for involvement of SA5 for 3GPP-defined networks </a:t>
            </a:r>
          </a:p>
          <a:p>
            <a:endParaRPr lang="en-GB" sz="2000" dirty="0" smtClean="0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zh-CN" b="1" dirty="0" smtClean="0"/>
              <a:t>Objectives of 3GPP SA5 study</a:t>
            </a:r>
            <a:endParaRPr lang="en-GB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485775" y="1104899"/>
            <a:ext cx="8388350" cy="5538271"/>
          </a:xfrm>
        </p:spPr>
        <p:txBody>
          <a:bodyPr/>
          <a:lstStyle/>
          <a:p>
            <a:r>
              <a:rPr lang="en-GB" sz="2000" dirty="0" smtClean="0"/>
              <a:t>The objectives of this study are:</a:t>
            </a:r>
          </a:p>
          <a:p>
            <a:pPr lvl="1"/>
            <a:r>
              <a:rPr lang="en-GB" sz="1600" dirty="0" smtClean="0"/>
              <a:t>Study the </a:t>
            </a:r>
            <a:r>
              <a:rPr lang="en-GB" sz="1600" b="1" dirty="0" smtClean="0"/>
              <a:t>use cases and concepts</a:t>
            </a:r>
            <a:r>
              <a:rPr lang="en-GB" sz="1600" dirty="0" smtClean="0"/>
              <a:t> for the network management of virtualized networks, taking into account the relevant use cases from ETSI NFV ISG.</a:t>
            </a:r>
          </a:p>
          <a:p>
            <a:pPr lvl="1"/>
            <a:r>
              <a:rPr lang="en-GB" sz="1600" dirty="0" smtClean="0"/>
              <a:t>Analyse and classify the </a:t>
            </a:r>
            <a:r>
              <a:rPr lang="en-GB" sz="1600" b="1" dirty="0" smtClean="0"/>
              <a:t>scenarios</a:t>
            </a:r>
            <a:r>
              <a:rPr lang="en-GB" sz="1600" dirty="0" smtClean="0"/>
              <a:t> when </a:t>
            </a:r>
            <a:r>
              <a:rPr lang="en-GB" sz="1600" b="1" dirty="0" smtClean="0"/>
              <a:t>all</a:t>
            </a:r>
            <a:r>
              <a:rPr lang="en-GB" sz="1600" dirty="0" smtClean="0"/>
              <a:t> or </a:t>
            </a:r>
            <a:r>
              <a:rPr lang="en-GB" sz="1600" b="1" dirty="0" smtClean="0"/>
              <a:t>some</a:t>
            </a:r>
            <a:r>
              <a:rPr lang="en-GB" sz="1600" dirty="0" smtClean="0"/>
              <a:t> instances of 3GPP-defined network elements in a subsystem/domain are virtualized (i.e. respectively </a:t>
            </a:r>
            <a:r>
              <a:rPr lang="en-GB" sz="1600" i="1" dirty="0" smtClean="0"/>
              <a:t>fully virtualized networks</a:t>
            </a:r>
            <a:r>
              <a:rPr lang="en-GB" sz="1600" dirty="0" smtClean="0"/>
              <a:t> and </a:t>
            </a:r>
            <a:r>
              <a:rPr lang="en-GB" sz="1600" i="1" dirty="0" smtClean="0"/>
              <a:t>mixed networks</a:t>
            </a:r>
            <a:r>
              <a:rPr lang="en-GB" sz="1600" dirty="0" smtClean="0"/>
              <a:t>)</a:t>
            </a:r>
          </a:p>
          <a:p>
            <a:pPr lvl="1"/>
            <a:r>
              <a:rPr lang="en-GB" sz="1600" dirty="0" smtClean="0"/>
              <a:t>Identify the </a:t>
            </a:r>
            <a:r>
              <a:rPr lang="en-GB" sz="1600" b="1" dirty="0" smtClean="0"/>
              <a:t>requirements</a:t>
            </a:r>
            <a:r>
              <a:rPr lang="en-GB" sz="1600" dirty="0" smtClean="0"/>
              <a:t> for potential </a:t>
            </a:r>
            <a:r>
              <a:rPr lang="en-GB" sz="1600" b="1" dirty="0" smtClean="0"/>
              <a:t>solutions</a:t>
            </a:r>
            <a:r>
              <a:rPr lang="en-GB" sz="1600" dirty="0" smtClean="0"/>
              <a:t> to the scenarios above. Study whether or not a single management system for mixed networks is required.</a:t>
            </a:r>
          </a:p>
          <a:p>
            <a:pPr lvl="1"/>
            <a:r>
              <a:rPr lang="en-GB" sz="1600" dirty="0" smtClean="0"/>
              <a:t>Identify the </a:t>
            </a:r>
            <a:r>
              <a:rPr lang="en-GB" sz="1600" b="1" dirty="0" smtClean="0"/>
              <a:t>potential impacts </a:t>
            </a:r>
            <a:r>
              <a:rPr lang="en-GB" sz="1600" dirty="0" smtClean="0"/>
              <a:t>on the existing 3GPP Management reference model.</a:t>
            </a:r>
          </a:p>
          <a:p>
            <a:pPr lvl="1"/>
            <a:r>
              <a:rPr lang="en-GB" sz="1600" dirty="0" smtClean="0"/>
              <a:t>Analyse the existing 3GPP Management reference model, interfaces, protocols and procedures to determine what can be </a:t>
            </a:r>
            <a:r>
              <a:rPr lang="en-GB" sz="1600" b="1" dirty="0" smtClean="0"/>
              <a:t>re-used</a:t>
            </a:r>
            <a:r>
              <a:rPr lang="en-GB" sz="1600" dirty="0" smtClean="0"/>
              <a:t>, </a:t>
            </a:r>
            <a:r>
              <a:rPr lang="en-GB" sz="1600" b="1" dirty="0" smtClean="0"/>
              <a:t>adapted</a:t>
            </a:r>
            <a:r>
              <a:rPr lang="en-GB" sz="1600" dirty="0" smtClean="0"/>
              <a:t> or </a:t>
            </a:r>
            <a:r>
              <a:rPr lang="en-GB" sz="1600" b="1" dirty="0" smtClean="0"/>
              <a:t>extended</a:t>
            </a:r>
            <a:r>
              <a:rPr lang="en-GB" sz="1600" dirty="0" smtClean="0"/>
              <a:t>, and whether </a:t>
            </a:r>
            <a:r>
              <a:rPr lang="en-GB" sz="1600" b="1" dirty="0" smtClean="0"/>
              <a:t>new</a:t>
            </a:r>
            <a:r>
              <a:rPr lang="en-GB" sz="1600" dirty="0" smtClean="0"/>
              <a:t> IRPs are needed.</a:t>
            </a:r>
          </a:p>
          <a:p>
            <a:pPr lvl="1"/>
            <a:r>
              <a:rPr lang="en-GB" sz="1600" dirty="0" smtClean="0"/>
              <a:t>Propose </a:t>
            </a:r>
            <a:r>
              <a:rPr lang="en-GB" sz="1600" b="1" dirty="0" smtClean="0"/>
              <a:t>enhancements</a:t>
            </a:r>
            <a:r>
              <a:rPr lang="en-GB" sz="1600" dirty="0" smtClean="0"/>
              <a:t> or </a:t>
            </a:r>
            <a:r>
              <a:rPr lang="en-GB" sz="1600" b="1" dirty="0" smtClean="0"/>
              <a:t>extensions</a:t>
            </a:r>
            <a:r>
              <a:rPr lang="en-GB" sz="1600" dirty="0" smtClean="0"/>
              <a:t> to the 3GPP Management reference model, if an impact is foreseen. If needed, solution(s) for a single management system for mixed networks should be studied.</a:t>
            </a:r>
          </a:p>
          <a:p>
            <a:pPr lvl="1"/>
            <a:r>
              <a:rPr lang="en-GB" sz="1600" dirty="0" smtClean="0"/>
              <a:t>Provide </a:t>
            </a:r>
            <a:r>
              <a:rPr lang="en-GB" sz="1600" b="1" dirty="0" smtClean="0"/>
              <a:t>recommendations</a:t>
            </a:r>
            <a:r>
              <a:rPr lang="en-GB" sz="1600" dirty="0" smtClean="0"/>
              <a:t> for the </a:t>
            </a:r>
            <a:r>
              <a:rPr lang="en-GB" sz="1600" b="1" dirty="0" smtClean="0"/>
              <a:t>normative work</a:t>
            </a:r>
            <a:r>
              <a:rPr lang="en-GB" sz="1600" dirty="0" smtClean="0"/>
              <a:t>, based on the result of the analyses and the potentially identified impacts, enhancements or extensions.</a:t>
            </a:r>
          </a:p>
          <a:p>
            <a:pPr lvl="1"/>
            <a:r>
              <a:rPr lang="en-GB" sz="1600" dirty="0" smtClean="0"/>
              <a:t>SA5 will take in account the work done by ETSI NFV ISG and cooperate with ETSI NFV ISG as necessary.</a:t>
            </a:r>
          </a:p>
          <a:p>
            <a:pPr lvl="1"/>
            <a:r>
              <a:rPr lang="en-GB" sz="1500" dirty="0" smtClean="0"/>
              <a:t>Study Item Description: </a:t>
            </a:r>
            <a:r>
              <a:rPr lang="en-GB" sz="1400" dirty="0" smtClean="0">
                <a:hlinkClick r:id="rId3"/>
              </a:rPr>
              <a:t>http://www.3gpp.org/ftp/TSG_SA/TSG_SA/TSGS_64/Docs/SP-140398.zip</a:t>
            </a:r>
            <a:endParaRPr lang="en-GB" sz="1500" dirty="0" smtClean="0"/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 smtClean="0"/>
              <a:t>Current status of the SA5 study</a:t>
            </a:r>
            <a:endParaRPr lang="en-GB" b="1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397639" y="1485900"/>
            <a:ext cx="8492972" cy="5086350"/>
          </a:xfrm>
        </p:spPr>
        <p:txBody>
          <a:bodyPr/>
          <a:lstStyle/>
          <a:p>
            <a:r>
              <a:rPr lang="en-GB" sz="2400" dirty="0" smtClean="0"/>
              <a:t>The following content is already included in the draft TR </a:t>
            </a:r>
            <a:r>
              <a:rPr lang="en-GB" sz="2400" dirty="0" smtClean="0"/>
              <a:t>32.842</a:t>
            </a:r>
            <a:endParaRPr lang="en-GB" sz="2400" dirty="0" smtClean="0"/>
          </a:p>
          <a:p>
            <a:pPr lvl="1"/>
            <a:r>
              <a:rPr lang="en-GB" sz="2000" dirty="0" smtClean="0"/>
              <a:t>Management use cases</a:t>
            </a:r>
          </a:p>
          <a:p>
            <a:pPr lvl="2"/>
            <a:r>
              <a:rPr lang="en-GB" sz="1600" dirty="0" smtClean="0"/>
              <a:t>Instantiation of Core Network Service</a:t>
            </a:r>
          </a:p>
          <a:p>
            <a:pPr lvl="2"/>
            <a:r>
              <a:rPr lang="en-GB" sz="1600" dirty="0" smtClean="0"/>
              <a:t>VNF expansion</a:t>
            </a:r>
          </a:p>
          <a:p>
            <a:pPr lvl="2"/>
            <a:r>
              <a:rPr lang="en-GB" sz="1600" dirty="0" smtClean="0"/>
              <a:t>Termination of Core VNF instance</a:t>
            </a:r>
          </a:p>
          <a:p>
            <a:pPr lvl="2"/>
            <a:r>
              <a:rPr lang="en-GB" sz="1600" dirty="0" smtClean="0"/>
              <a:t>Fault management</a:t>
            </a:r>
          </a:p>
          <a:p>
            <a:pPr lvl="1"/>
            <a:r>
              <a:rPr lang="en-GB" sz="2000" dirty="0" smtClean="0"/>
              <a:t>Potential solutions</a:t>
            </a:r>
          </a:p>
          <a:p>
            <a:pPr lvl="2"/>
            <a:r>
              <a:rPr lang="en-GB" sz="1600" dirty="0" smtClean="0"/>
              <a:t>Management architecture</a:t>
            </a:r>
          </a:p>
          <a:p>
            <a:pPr lvl="2"/>
            <a:r>
              <a:rPr lang="en-GB" sz="1600" dirty="0" smtClean="0"/>
              <a:t>Management architecture diagram (work in progress)</a:t>
            </a:r>
          </a:p>
          <a:p>
            <a:pPr lvl="2"/>
            <a:endParaRPr lang="en-GB" sz="1600" dirty="0" smtClean="0"/>
          </a:p>
          <a:p>
            <a:r>
              <a:rPr lang="en-GB" sz="2400" dirty="0" smtClean="0"/>
              <a:t>Target for delivery of the TR 32.842 is June 2015</a:t>
            </a:r>
          </a:p>
          <a:p>
            <a:pPr lvl="1"/>
            <a:r>
              <a:rPr lang="en-GB" sz="1800" dirty="0" smtClean="0"/>
              <a:t>Latest version of the draft TR (October 2014, v0.2.0): </a:t>
            </a:r>
            <a:r>
              <a:rPr lang="en-GB" sz="1800" dirty="0" smtClean="0">
                <a:hlinkClick r:id="rId3"/>
              </a:rPr>
              <a:t>http://www.3gpp.org/ftp/TSG_SA/WG5_TM/TSGS5_97/Docs/S5-145358.zip</a:t>
            </a:r>
            <a:endParaRPr lang="en-GB" sz="1800" dirty="0"/>
          </a:p>
        </p:txBody>
      </p:sp>
    </p:spTree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 txBox="1">
            <a:spLocks/>
          </p:cNvSpPr>
          <p:nvPr/>
        </p:nvSpPr>
        <p:spPr bwMode="auto">
          <a:xfrm>
            <a:off x="1" y="0"/>
            <a:ext cx="7552706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eaLnBrk="0" latinLnBrk="0" hangingPunct="0">
              <a:lnSpc>
                <a:spcPct val="100000"/>
              </a:lnSpc>
              <a:buClrTx/>
              <a:buSzTx/>
              <a:buFontTx/>
              <a:buNone/>
              <a:tabLst/>
              <a:defRPr/>
            </a:pPr>
            <a:r>
              <a:rPr lang="en-US" altLang="zh-CN" sz="3200" b="1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Mixed network management architecture </a:t>
            </a:r>
            <a:endParaRPr lang="zh-CN" altLang="en-US" sz="3200" b="1" dirty="0">
              <a:solidFill>
                <a:srgbClr val="FF0000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677427" y="5929410"/>
            <a:ext cx="6144550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ClrTx/>
            </a:pPr>
            <a:endParaRPr lang="en-GB" altLang="zh-CN" dirty="0" smtClean="0"/>
          </a:p>
          <a:p>
            <a:pPr marL="342900" indent="-342900"/>
            <a:r>
              <a:rPr lang="en-GB" altLang="zh-CN" sz="1600" b="1" dirty="0" smtClean="0"/>
              <a:t>Figure 7.1-1 from draft TR 32.842 (work in progress)</a:t>
            </a:r>
            <a:endParaRPr lang="zh-CN" altLang="en-US" sz="1400" dirty="0"/>
          </a:p>
        </p:txBody>
      </p:sp>
      <p:sp>
        <p:nvSpPr>
          <p:cNvPr id="7170" name="AutoShape 2" descr="imap://christian%2Etoche%40gmail%2Ecom@imap.googlemail.com:993/fetch%3EUID%3E/INBOX%3E16546?part=1.1&amp;type=image/jpeg&amp;filename=NFV%20Arch-3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7172" name="AutoShape 4" descr="imap://christian%2Etoche%40gmail%2Ecom@imap.googlemail.com:993/fetch%3EUID%3E/INBOX%3E16546?part=1.1&amp;type=image/jpeg&amp;filename=NFV%20Arch-3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8824" y="800817"/>
            <a:ext cx="8334102" cy="52246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14" name="Rectangle 64"/>
          <p:cNvSpPr>
            <a:spLocks noGrp="1"/>
          </p:cNvSpPr>
          <p:nvPr>
            <p:ph type="title"/>
          </p:nvPr>
        </p:nvSpPr>
        <p:spPr>
          <a:xfrm>
            <a:off x="457200" y="274638"/>
            <a:ext cx="6834188" cy="628650"/>
          </a:xfrm>
        </p:spPr>
        <p:txBody>
          <a:bodyPr/>
          <a:lstStyle/>
          <a:p>
            <a:r>
              <a:rPr lang="en-GB" b="1" dirty="0" smtClean="0"/>
              <a:t>Areas for involvement of SA5 </a:t>
            </a:r>
            <a:br>
              <a:rPr lang="en-GB" b="1" dirty="0" smtClean="0"/>
            </a:br>
            <a:r>
              <a:rPr lang="en-GB" b="1" dirty="0" smtClean="0"/>
              <a:t>for 3GPP-defined networks</a:t>
            </a:r>
          </a:p>
        </p:txBody>
      </p:sp>
      <p:graphicFrame>
        <p:nvGraphicFramePr>
          <p:cNvPr id="6" name="Group 7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197822160"/>
              </p:ext>
            </p:extLst>
          </p:nvPr>
        </p:nvGraphicFramePr>
        <p:xfrm>
          <a:off x="150129" y="1202245"/>
          <a:ext cx="8884689" cy="4886008"/>
        </p:xfrm>
        <a:graphic>
          <a:graphicData uri="http://schemas.openxmlformats.org/drawingml/2006/table">
            <a:tbl>
              <a:tblPr>
                <a:effectLst/>
              </a:tblPr>
              <a:tblGrid>
                <a:gridCol w="728645"/>
                <a:gridCol w="760021"/>
                <a:gridCol w="1167008"/>
                <a:gridCol w="1080397"/>
                <a:gridCol w="1076325"/>
                <a:gridCol w="1085850"/>
                <a:gridCol w="923925"/>
                <a:gridCol w="964097"/>
                <a:gridCol w="1098421"/>
              </a:tblGrid>
              <a:tr h="352782">
                <a:tc gridSpan="2"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Interfaces 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de-DE" sz="12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Os-Ma-</a:t>
                      </a:r>
                      <a:r>
                        <a:rPr lang="de-DE" sz="1200" b="1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nfvo</a:t>
                      </a:r>
                      <a:r>
                        <a:rPr kumimoji="0" lang="en-GB" altLang="zh-CN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(OSS/BSS/NM - NFVO)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1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Ve-Vnfm-em</a:t>
                      </a:r>
                      <a:endParaRPr lang="en-US" sz="1200" b="1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b="1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Times New Roman"/>
                        </a:rPr>
                        <a:t>(EM-VNFM)</a:t>
                      </a:r>
                      <a:endParaRPr lang="en-GB" sz="1200" b="1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de-DE" sz="1200" b="1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Ve-Vnfm-vnf</a:t>
                      </a:r>
                      <a:endParaRPr lang="de-DE" sz="1200" b="1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b="1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Times New Roman"/>
                        </a:rPr>
                        <a:t>(VNF-VNFM)</a:t>
                      </a:r>
                      <a:endParaRPr lang="en-GB" sz="1200" b="1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Or-</a:t>
                      </a:r>
                      <a:r>
                        <a:rPr lang="en-US" sz="1200" b="1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Vnfm</a:t>
                      </a:r>
                      <a:r>
                        <a:rPr lang="en-GB" sz="1200" b="1" dirty="0" smtClean="0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Times New Roman"/>
                        </a:rPr>
                        <a:t> (NFVO-VNFM)</a:t>
                      </a:r>
                      <a:endParaRPr lang="en-GB" sz="1200" b="1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b="1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Times New Roman"/>
                        </a:rPr>
                        <a:t>Vi-</a:t>
                      </a:r>
                      <a:r>
                        <a:rPr lang="en-GB" sz="1200" b="1" dirty="0" err="1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Times New Roman"/>
                        </a:rPr>
                        <a:t>Vnfm</a:t>
                      </a:r>
                      <a:r>
                        <a:rPr lang="en-GB" sz="1200" b="1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Times New Roman"/>
                        </a:rPr>
                        <a:t> (VIM-VNFM)</a:t>
                      </a:r>
                      <a:endParaRPr lang="en-GB" sz="1200" b="1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Or-Vi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b="1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Times New Roman"/>
                        </a:rPr>
                        <a:t>(NFVO-VIM)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b="1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Times New Roman"/>
                        </a:rPr>
                        <a:t>Itf-N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b="1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Times New Roman"/>
                        </a:rPr>
                        <a:t>(OSS/BSS/NM - EM)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359836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Functions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  <a:alpha val="5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GB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GB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GB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GB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GB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GB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432661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Lifecycle management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Network service</a:t>
                      </a:r>
                      <a:r>
                        <a:rPr kumimoji="0" lang="en-GB" altLang="zh-CN" sz="1200" b="1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</a:rPr>
                        <a:t>1</a:t>
                      </a:r>
                      <a:endParaRPr kumimoji="0" lang="en-GB" altLang="zh-CN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3GPP SA5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GB" altLang="zh-CN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altLang="zh-CN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GB" altLang="zh-CN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altLang="zh-CN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altLang="zh-CN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3GPP SA5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0511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VNF</a:t>
                      </a:r>
                      <a:r>
                        <a:rPr kumimoji="0" lang="en-GB" altLang="zh-CN" sz="1200" b="1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</a:rPr>
                        <a:t>2</a:t>
                      </a:r>
                      <a:endParaRPr kumimoji="0" lang="en-GB" altLang="zh-CN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3GPP SA5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3GPP SA5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3GPP SA5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3GPP SA5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altLang="zh-CN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altLang="zh-CN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3GPP SA5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9013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FCAPS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Network services</a:t>
                      </a:r>
                      <a:r>
                        <a:rPr kumimoji="0" lang="en-GB" altLang="zh-CN" sz="1200" b="1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</a:rPr>
                        <a:t>3</a:t>
                      </a:r>
                      <a:endParaRPr kumimoji="0" lang="en-GB" altLang="zh-CN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tx2">
                        <a:lumMod val="40000"/>
                        <a:lumOff val="60000"/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3GPP SA5</a:t>
                      </a:r>
                    </a:p>
                  </a:txBody>
                  <a:tcPr anchor="ctr" horzOverflow="overflow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GB" altLang="zh-CN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altLang="zh-CN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altLang="zh-CN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altLang="zh-CN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altLang="zh-CN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3GPP SA5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76639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VNF</a:t>
                      </a:r>
                      <a:r>
                        <a:rPr kumimoji="0" lang="en-GB" altLang="zh-CN" sz="1200" b="1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</a:rPr>
                        <a:t>4</a:t>
                      </a:r>
                      <a:endParaRPr kumimoji="0" lang="en-GB" altLang="zh-CN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solidFill>
                      <a:schemeClr val="tx2">
                        <a:lumMod val="40000"/>
                        <a:lumOff val="60000"/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3GPP SA5</a:t>
                      </a:r>
                    </a:p>
                  </a:txBody>
                  <a:tcPr anchor="ctr" horzOverflow="overflow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3GPP SA5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3GPP SA5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3GPP SA5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altLang="zh-CN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altLang="zh-CN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3GPP SA5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5927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NFVI management</a:t>
                      </a:r>
                      <a:r>
                        <a:rPr kumimoji="0" lang="en-GB" altLang="zh-CN" sz="1200" b="1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5</a:t>
                      </a:r>
                      <a:endParaRPr kumimoji="0" lang="en-GB" altLang="zh-CN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  <a:alpha val="5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3GPP SA5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GB" altLang="zh-CN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altLang="zh-CN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altLang="zh-CN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altLang="zh-CN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altLang="zh-CN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3GPP SA5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7010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Policy administration</a:t>
                      </a:r>
                      <a:r>
                        <a:rPr kumimoji="0" lang="en-GB" altLang="zh-CN" sz="1200" b="1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</a:rPr>
                        <a:t>6</a:t>
                      </a:r>
                      <a:endParaRPr kumimoji="0" lang="en-GB" altLang="zh-CN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  <a:alpha val="5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3GPP SA5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GB" altLang="zh-CN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altLang="zh-CN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3GPP SA5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altLang="zh-CN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3GPP SA5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3GPP SA5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7010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Architecture</a:t>
                      </a:r>
                      <a:r>
                        <a:rPr kumimoji="0" lang="en-GB" altLang="zh-CN" sz="1200" b="1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</a:rPr>
                        <a:t>7</a:t>
                      </a:r>
                      <a:endParaRPr kumimoji="0" lang="en-GB" altLang="zh-CN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  <a:alpha val="5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7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3GPP SA5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altLang="zh-CN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GB" altLang="zh-CN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altLang="zh-CN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altLang="zh-CN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altLang="zh-CN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altLang="zh-CN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7010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E2E management procedures (mobile network)</a:t>
                      </a:r>
                      <a:r>
                        <a:rPr kumimoji="0" lang="en-GB" altLang="zh-CN" sz="1200" b="1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</a:rPr>
                        <a:t> 8</a:t>
                      </a:r>
                      <a:endParaRPr kumimoji="0" lang="en-GB" altLang="zh-CN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  <a:alpha val="5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7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3GPP SA5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GB" altLang="zh-CN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GB" altLang="zh-CN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altLang="zh-CN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altLang="zh-CN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altLang="zh-CN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altLang="zh-CN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" name="矩形 7"/>
          <p:cNvSpPr/>
          <p:nvPr/>
        </p:nvSpPr>
        <p:spPr>
          <a:xfrm>
            <a:off x="421504" y="6301648"/>
            <a:ext cx="2310679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/>
            <a:r>
              <a:rPr lang="en-GB" altLang="zh-CN" sz="1400" dirty="0" smtClean="0"/>
              <a:t>(work in progress)</a:t>
            </a:r>
            <a:endParaRPr lang="zh-CN" altLang="en-US" sz="1400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80950" y="167760"/>
            <a:ext cx="6834188" cy="1143000"/>
          </a:xfrm>
        </p:spPr>
        <p:txBody>
          <a:bodyPr/>
          <a:lstStyle/>
          <a:p>
            <a:r>
              <a:rPr lang="en-GB" altLang="zh-CN" b="1" dirty="0" smtClean="0"/>
              <a:t>Notes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176483" y="1371599"/>
            <a:ext cx="8752112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dirty="0" smtClean="0">
                <a:latin typeface="Arial" pitchFamily="34" charset="0"/>
                <a:cs typeface="Arial" pitchFamily="34" charset="0"/>
              </a:rPr>
              <a:t>References are corresponding to ETSI NFV MANO GS:</a:t>
            </a:r>
          </a:p>
          <a:p>
            <a:endParaRPr lang="en-US" altLang="zh-CN" sz="1400" dirty="0" smtClean="0">
              <a:latin typeface="Arial" pitchFamily="34" charset="0"/>
              <a:cs typeface="Arial" pitchFamily="34" charset="0"/>
            </a:endParaRPr>
          </a:p>
          <a:p>
            <a:r>
              <a:rPr lang="en-US" altLang="zh-CN" sz="1400" dirty="0" smtClean="0">
                <a:latin typeface="Arial" pitchFamily="34" charset="0"/>
                <a:cs typeface="Arial" pitchFamily="34" charset="0"/>
              </a:rPr>
              <a:t>1: "</a:t>
            </a:r>
            <a:r>
              <a:rPr lang="en-US" altLang="zh-CN" sz="1400" i="1" dirty="0" smtClean="0">
                <a:latin typeface="Arial" pitchFamily="34" charset="0"/>
                <a:cs typeface="Arial" pitchFamily="34" charset="0"/>
              </a:rPr>
              <a:t>Life cycle management — Network Service</a:t>
            </a:r>
            <a:r>
              <a:rPr lang="en-US" altLang="zh-CN" sz="1400" dirty="0" smtClean="0">
                <a:latin typeface="Arial" pitchFamily="34" charset="0"/>
                <a:cs typeface="Arial" pitchFamily="34" charset="0"/>
              </a:rPr>
              <a:t>": 7.1.1, 7.1.2, 7.1.3 and 7.5.</a:t>
            </a:r>
          </a:p>
          <a:p>
            <a:endParaRPr lang="en-US" altLang="zh-CN" sz="1400" dirty="0" smtClean="0">
              <a:latin typeface="Arial" pitchFamily="34" charset="0"/>
              <a:cs typeface="Arial" pitchFamily="34" charset="0"/>
            </a:endParaRPr>
          </a:p>
          <a:p>
            <a:r>
              <a:rPr lang="en-US" altLang="zh-CN" sz="1400" dirty="0" smtClean="0">
                <a:latin typeface="Arial" pitchFamily="34" charset="0"/>
                <a:cs typeface="Arial" pitchFamily="34" charset="0"/>
              </a:rPr>
              <a:t>2: "</a:t>
            </a:r>
            <a:r>
              <a:rPr lang="en-US" altLang="zh-CN" sz="1400" i="1" dirty="0" smtClean="0">
                <a:latin typeface="Arial" pitchFamily="34" charset="0"/>
                <a:cs typeface="Arial" pitchFamily="34" charset="0"/>
              </a:rPr>
              <a:t>Life cycle management — VNF</a:t>
            </a:r>
            <a:r>
              <a:rPr lang="en-US" altLang="zh-CN" sz="1400" dirty="0" smtClean="0">
                <a:latin typeface="Arial" pitchFamily="34" charset="0"/>
                <a:cs typeface="Arial" pitchFamily="34" charset="0"/>
              </a:rPr>
              <a:t>" : 7.2.1 to 7.2.5.</a:t>
            </a:r>
          </a:p>
          <a:p>
            <a:endParaRPr lang="en-US" altLang="zh-CN" sz="1400" dirty="0" smtClean="0">
              <a:latin typeface="Arial" pitchFamily="34" charset="0"/>
              <a:cs typeface="Arial" pitchFamily="34" charset="0"/>
            </a:endParaRPr>
          </a:p>
          <a:p>
            <a:r>
              <a:rPr lang="en-US" altLang="zh-CN" sz="1400" dirty="0" smtClean="0">
                <a:latin typeface="Arial" pitchFamily="34" charset="0"/>
                <a:cs typeface="Arial" pitchFamily="34" charset="0"/>
              </a:rPr>
              <a:t>3: "</a:t>
            </a:r>
            <a:r>
              <a:rPr lang="en-US" altLang="zh-CN" sz="1400" i="1" dirty="0" smtClean="0">
                <a:latin typeface="Arial" pitchFamily="34" charset="0"/>
                <a:cs typeface="Arial" pitchFamily="34" charset="0"/>
              </a:rPr>
              <a:t>FCAPS — Network Service</a:t>
            </a:r>
            <a:r>
              <a:rPr lang="en-US" altLang="zh-CN" sz="1400" dirty="0" smtClean="0">
                <a:latin typeface="Arial" pitchFamily="34" charset="0"/>
                <a:cs typeface="Arial" pitchFamily="34" charset="0"/>
              </a:rPr>
              <a:t>": 7.1.4 and 7.1.5.</a:t>
            </a:r>
          </a:p>
          <a:p>
            <a:endParaRPr lang="en-US" altLang="zh-CN" sz="1400" dirty="0" smtClean="0">
              <a:latin typeface="Arial" pitchFamily="34" charset="0"/>
              <a:cs typeface="Arial" pitchFamily="34" charset="0"/>
            </a:endParaRPr>
          </a:p>
          <a:p>
            <a:r>
              <a:rPr lang="en-US" altLang="zh-CN" sz="1400" dirty="0" smtClean="0">
                <a:latin typeface="Arial" pitchFamily="34" charset="0"/>
                <a:cs typeface="Arial" pitchFamily="34" charset="0"/>
              </a:rPr>
              <a:t>4: "</a:t>
            </a:r>
            <a:r>
              <a:rPr lang="en-US" altLang="zh-CN" sz="1400" i="1" dirty="0" smtClean="0">
                <a:latin typeface="Arial" pitchFamily="34" charset="0"/>
                <a:cs typeface="Arial" pitchFamily="34" charset="0"/>
              </a:rPr>
              <a:t>FCAPS — VNF</a:t>
            </a:r>
            <a:r>
              <a:rPr lang="en-US" altLang="zh-CN" sz="1400" dirty="0" smtClean="0">
                <a:latin typeface="Arial" pitchFamily="34" charset="0"/>
                <a:cs typeface="Arial" pitchFamily="34" charset="0"/>
              </a:rPr>
              <a:t>": 7.2.6 to 7.2.8.</a:t>
            </a:r>
          </a:p>
          <a:p>
            <a:endParaRPr lang="en-US" altLang="zh-CN" sz="1400" dirty="0" smtClean="0">
              <a:latin typeface="Arial" pitchFamily="34" charset="0"/>
              <a:cs typeface="Arial" pitchFamily="34" charset="0"/>
            </a:endParaRPr>
          </a:p>
          <a:p>
            <a:r>
              <a:rPr lang="en-US" altLang="zh-CN" sz="1400" dirty="0" smtClean="0">
                <a:latin typeface="Arial" pitchFamily="34" charset="0"/>
                <a:cs typeface="Arial" pitchFamily="34" charset="0"/>
              </a:rPr>
              <a:t>5: "</a:t>
            </a:r>
            <a:r>
              <a:rPr lang="en-US" altLang="zh-CN" sz="1400" i="1" dirty="0" smtClean="0">
                <a:latin typeface="Arial" pitchFamily="34" charset="0"/>
                <a:cs typeface="Arial" pitchFamily="34" charset="0"/>
              </a:rPr>
              <a:t>NFVI management</a:t>
            </a:r>
            <a:r>
              <a:rPr lang="en-US" altLang="zh-CN" sz="1400" dirty="0" smtClean="0">
                <a:latin typeface="Arial" pitchFamily="34" charset="0"/>
                <a:cs typeface="Arial" pitchFamily="34" charset="0"/>
              </a:rPr>
              <a:t>": 7.3, 7.6 to 7.8.</a:t>
            </a:r>
          </a:p>
          <a:p>
            <a:endParaRPr lang="en-US" altLang="zh-CN" sz="1400" dirty="0" smtClean="0">
              <a:latin typeface="Arial" pitchFamily="34" charset="0"/>
              <a:cs typeface="Arial" pitchFamily="34" charset="0"/>
            </a:endParaRPr>
          </a:p>
          <a:p>
            <a:r>
              <a:rPr lang="en-US" altLang="zh-CN" sz="1400" dirty="0" smtClean="0">
                <a:latin typeface="Arial" pitchFamily="34" charset="0"/>
                <a:cs typeface="Arial" pitchFamily="34" charset="0"/>
              </a:rPr>
              <a:t>6: "</a:t>
            </a:r>
            <a:r>
              <a:rPr lang="en-GB" altLang="zh-CN" sz="1400" i="1" dirty="0" smtClean="0">
                <a:latin typeface="Arial" pitchFamily="34" charset="0"/>
                <a:cs typeface="Arial" pitchFamily="34" charset="0"/>
              </a:rPr>
              <a:t>Policy administration</a:t>
            </a:r>
            <a:r>
              <a:rPr lang="en-GB" altLang="zh-CN" sz="1400" dirty="0" smtClean="0">
                <a:latin typeface="Arial" pitchFamily="34" charset="0"/>
                <a:cs typeface="Arial" pitchFamily="34" charset="0"/>
              </a:rPr>
              <a:t>": </a:t>
            </a:r>
            <a:r>
              <a:rPr lang="en-US" altLang="zh-CN" sz="1400" dirty="0" smtClean="0">
                <a:latin typeface="Arial" pitchFamily="34" charset="0"/>
                <a:cs typeface="Arial" pitchFamily="34" charset="0"/>
              </a:rPr>
              <a:t>7.4.</a:t>
            </a:r>
          </a:p>
          <a:p>
            <a:endParaRPr lang="en-US" altLang="zh-CN" sz="1400" dirty="0" smtClean="0">
              <a:latin typeface="Arial" pitchFamily="34" charset="0"/>
              <a:cs typeface="Arial" pitchFamily="34" charset="0"/>
            </a:endParaRPr>
          </a:p>
          <a:p>
            <a:r>
              <a:rPr lang="en-US" altLang="zh-CN" sz="1400" dirty="0" smtClean="0">
                <a:latin typeface="Arial" pitchFamily="34" charset="0"/>
                <a:cs typeface="Arial" pitchFamily="34" charset="0"/>
              </a:rPr>
              <a:t>7: "</a:t>
            </a:r>
            <a:r>
              <a:rPr lang="en-US" altLang="zh-CN" sz="1400" i="1" dirty="0" smtClean="0">
                <a:latin typeface="Arial" pitchFamily="34" charset="0"/>
                <a:cs typeface="Arial" pitchFamily="34" charset="0"/>
              </a:rPr>
              <a:t>Architecture</a:t>
            </a:r>
            <a:r>
              <a:rPr lang="en-US" altLang="zh-CN" sz="1400" dirty="0" smtClean="0">
                <a:latin typeface="Arial" pitchFamily="34" charset="0"/>
                <a:cs typeface="Arial" pitchFamily="34" charset="0"/>
              </a:rPr>
              <a:t>": 5.</a:t>
            </a:r>
          </a:p>
          <a:p>
            <a:pPr lvl="0"/>
            <a:endParaRPr lang="en-US" altLang="zh-CN" sz="1400" dirty="0" smtClean="0">
              <a:latin typeface="Arial" pitchFamily="34" charset="0"/>
              <a:cs typeface="Arial" pitchFamily="34" charset="0"/>
            </a:endParaRPr>
          </a:p>
          <a:p>
            <a:pPr lvl="0"/>
            <a:r>
              <a:rPr lang="en-US" altLang="zh-CN" sz="1400" dirty="0" smtClean="0">
                <a:latin typeface="Arial" pitchFamily="34" charset="0"/>
                <a:cs typeface="Arial" pitchFamily="34" charset="0"/>
              </a:rPr>
              <a:t>8: "</a:t>
            </a:r>
            <a:r>
              <a:rPr lang="en-GB" altLang="zh-CN" sz="1400" i="1" dirty="0" smtClean="0">
                <a:latin typeface="Arial" pitchFamily="34" charset="0"/>
                <a:cs typeface="Arial" pitchFamily="34" charset="0"/>
              </a:rPr>
              <a:t>E2E management procedures (mobile network)</a:t>
            </a:r>
            <a:r>
              <a:rPr lang="en-GB" altLang="zh-CN" sz="1400" dirty="0" smtClean="0">
                <a:latin typeface="Arial" pitchFamily="34" charset="0"/>
                <a:cs typeface="Arial" pitchFamily="34" charset="0"/>
              </a:rPr>
              <a:t>" means the end-to-end procedures for NFV management (of mobile networks), including the interactions among all the relevant management entities (OSS/BSS/NM, EM, NFVO, VNFM, VIM) and VNF/PNF, and if needed it will include the interactions between VNFs/PNFs too.</a:t>
            </a:r>
          </a:p>
          <a:p>
            <a:endParaRPr lang="en-US" altLang="zh-CN" sz="1400" dirty="0" smtClean="0">
              <a:latin typeface="Arial" pitchFamily="34" charset="0"/>
              <a:cs typeface="Arial" pitchFamily="34" charset="0"/>
            </a:endParaRPr>
          </a:p>
          <a:p>
            <a:endParaRPr lang="en-US" altLang="zh-CN" sz="1400" dirty="0" smtClean="0">
              <a:latin typeface="Arial" pitchFamily="34" charset="0"/>
              <a:cs typeface="Arial" pitchFamily="34" charset="0"/>
            </a:endParaRPr>
          </a:p>
          <a:p>
            <a:endParaRPr lang="en-US" altLang="zh-CN" sz="14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sz="7200" b="1" dirty="0" smtClean="0"/>
              <a:t>Thank you !</a:t>
            </a:r>
            <a:endParaRPr lang="en-GB" sz="7200" b="1" dirty="0"/>
          </a:p>
        </p:txBody>
      </p:sp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26843</TotalTime>
  <Words>655</Words>
  <Application>Microsoft Office PowerPoint</Application>
  <PresentationFormat>On-screen Show (4:3)</PresentationFormat>
  <Paragraphs>113</Paragraphs>
  <Slides>8</Slides>
  <Notes>6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Office Theme</vt:lpstr>
      <vt:lpstr>3GPP SA5 status update on NFV</vt:lpstr>
      <vt:lpstr>Introduction</vt:lpstr>
      <vt:lpstr>Objectives of 3GPP SA5 study</vt:lpstr>
      <vt:lpstr>Current status of the SA5 study</vt:lpstr>
      <vt:lpstr>Slide 5</vt:lpstr>
      <vt:lpstr>Areas for involvement of SA5  for 3GPP-defined networks</vt:lpstr>
      <vt:lpstr>Notes</vt:lpstr>
      <vt:lpstr>Thank you !</vt:lpstr>
    </vt:vector>
  </TitlesOfParts>
  <Company>3GPP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SA5 - ETSI NFV cooperation</dc:title>
  <dc:creator>SA5 chairman</dc:creator>
  <cp:lastModifiedBy>Christian Toche</cp:lastModifiedBy>
  <cp:revision>1376</cp:revision>
  <dcterms:created xsi:type="dcterms:W3CDTF">2008-08-30T09:32:10Z</dcterms:created>
  <dcterms:modified xsi:type="dcterms:W3CDTF">2014-11-18T20:20:23Z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ms_pID_725343">
    <vt:lpwstr>(14)WAQ64niKuh66HLdFXzq3YjKQFvL4mJl37BzsqJSPOyc3oXmvWiXXCHgvW4zFpQlMQcBt3rap_x000d_
nzK24qZZ/Eo1KWf51K2YBKpdLH4yZdNtB7tv4uxkHiezoL7s2voZbXxxvgpXaJ+wiVFl8MHi_x000d_
CaePkTdBd23qzxyglbBmXQxpcRQ/cZP7xI6pOJHZw95msOzTXLtFl0sSw7bnv1yPr63xIKAB_x000d_
MhKd3W+JW323HA6St8</vt:lpwstr>
  </property>
  <property fmtid="{D5CDD505-2E9C-101B-9397-08002B2CF9AE}" pid="3" name="_ms_pID_725343_00">
    <vt:lpwstr>_ms_pID_725343</vt:lpwstr>
  </property>
  <property fmtid="{D5CDD505-2E9C-101B-9397-08002B2CF9AE}" pid="4" name="_ms_pID_7253431">
    <vt:lpwstr>JwZeK7x/CQoj/MSKuAubVGazlcG+Nr2/8B42qp2pTiAMwL+6JEUZi1_x000d_
HQFvsdVBCfFZq3P37v4c1VRvePH7F5dOubDw0FvL292o9gAMk8i61SXqP+7efy753wrjgWWE_x000d_
g2sxR2eUl6FIREVrcVNVrdz3xwCBtWRrWzy+t3PdcQj70EPpoY29oLO4TaPd5SEgfxgeNxAU_x000d_
fX7yIXU8gjizhzWvy7sGMgnA7GuXEw63tLF1</vt:lpwstr>
  </property>
  <property fmtid="{D5CDD505-2E9C-101B-9397-08002B2CF9AE}" pid="5" name="_ms_pID_7253431_00">
    <vt:lpwstr>_ms_pID_7253431</vt:lpwstr>
  </property>
  <property fmtid="{D5CDD505-2E9C-101B-9397-08002B2CF9AE}" pid="6" name="_ms_pID_7253432">
    <vt:lpwstr>sTB+46PnB9W9Z27x12557U+KXzIQhdSM+CDR_x000d_
PhjEvRyyZKgCixXuMgRd/wgC85UoOO8A6MO4FwsRFyLOTe5GllSf50tDyU6ag7zeEMvZueEB_x000d_
drvBfr0PWfuKWJS0Tj+mcXsL8KQZJC/2YqQ+LPCn/LCXlJdtjuiAbBRlinNoJ2XvxO/KP9+X_x000d_
iZ9mO3Q7Ql+O0KrIOXdGOti+0lFvchlkJEmaC0MtAas+Amh64oGEla</vt:lpwstr>
  </property>
  <property fmtid="{D5CDD505-2E9C-101B-9397-08002B2CF9AE}" pid="7" name="_ms_pID_7253433">
    <vt:lpwstr>tkHwC4CE0CI2IrXzgy_x000d_
tNiqBQvP1gY8e64Rs0YhlEFj6nWX3zIT3+y+KQov9dI4OCGcjwR4YMRAicNWBu5zSWQQp3tO_x000d_
VExIunYnSS6YjE5sdoRKDqkcLMrafwF5kZplXr8QRCnKZ+wz5ERn5ye3RYOQpvtCl4hNPpv2_x000d_
qRYJWn1Q2hRtzLBhjSZpvt/rLQNrUNtfBiRTKguGqSVFFxtWOB1nPEVm7xU9u62oWeBN8G+q</vt:lpwstr>
  </property>
  <property fmtid="{D5CDD505-2E9C-101B-9397-08002B2CF9AE}" pid="8" name="_ms_pID_7253434">
    <vt:lpwstr>_x000d_
Y4MXfq9GBg7aamL7/TDIjiBcHTVv48NmtfdPma52vOlF2QzPM+i+L6epRXdPyIl46V05/v3M_x000d_
V+75nqMHmrmtKxk1OhsRz+Xaxx7K2I7VM0a/OYkRPcK86NxrnPDixi/u/5K6dtCYhVik10b9_x000d_
xccVU4uHRNOyfVemKUtkvTKjJZtmQbRgPN0/1ciNEnIu6VqtTjSIKC4tUtY5VKE9s3sNxRrs_x000d_
yp1aAr/vRXjbq33F</vt:lpwstr>
  </property>
  <property fmtid="{D5CDD505-2E9C-101B-9397-08002B2CF9AE}" pid="9" name="_ms_pID_7253435">
    <vt:lpwstr>ekvlzvvOcsJ3nSOjJAl/Dyi4vnvOkhg4l0bWb51IZbgSQar70sTPGL9J_x000d_
FhgrOG1893RFDdP0ocpPOMB0u5hzUptzi/oBv8gHyZ0sxFjpBEJE42tujBCQlqPusGL5OwAU_x000d_
25re9whAPA3VvB0+WrbzGe8WmRVJ8/BA+ER1vS1aQCJUlXpjgeOH0ea3mfzsyEMlMp6pzW0j_x000d_
SJ6nCJdK8j6nXjg7UGlowIBcWRTXruaoHl</vt:lpwstr>
  </property>
  <property fmtid="{D5CDD505-2E9C-101B-9397-08002B2CF9AE}" pid="10" name="_ms_pID_7253436">
    <vt:lpwstr>mrlY2sYZtXXR4o/Ursq6wx2lmFD+yu46OaGkoV_x000d_
IJNq5mZqqwK/IK0MA4lSNM0H3bNePkU3H6/cGDByJ8pNOXChB3R8EsWAcWIHF2cM5SXg1HgK_x000d_
SC9SU/oQLDd6NsTj5wXKR0X/fPZ3oEvEkzvu0j+hWdrRkHxR2Fq4GeetJiSJtCi8rDFiN7Na_x000d_
nDaK+uLQMQx56ov9fCFi/Y8qkN12MeW5TRXuK2a4TEShZvMFOv44</vt:lpwstr>
  </property>
  <property fmtid="{D5CDD505-2E9C-101B-9397-08002B2CF9AE}" pid="11" name="_ms_pID_7253432_00">
    <vt:lpwstr>_ms_pID_7253432</vt:lpwstr>
  </property>
  <property fmtid="{D5CDD505-2E9C-101B-9397-08002B2CF9AE}" pid="12" name="_ms_pID_7253433_00">
    <vt:lpwstr>_ms_pID_7253433</vt:lpwstr>
  </property>
  <property fmtid="{D5CDD505-2E9C-101B-9397-08002B2CF9AE}" pid="13" name="_ms_pID_7253434_00">
    <vt:lpwstr>_ms_pID_7253434</vt:lpwstr>
  </property>
  <property fmtid="{D5CDD505-2E9C-101B-9397-08002B2CF9AE}" pid="14" name="_ms_pID_7253435_00">
    <vt:lpwstr>_ms_pID_7253435</vt:lpwstr>
  </property>
  <property fmtid="{D5CDD505-2E9C-101B-9397-08002B2CF9AE}" pid="15" name="_ms_pID_7253436_00">
    <vt:lpwstr>_ms_pID_7253436</vt:lpwstr>
  </property>
  <property fmtid="{D5CDD505-2E9C-101B-9397-08002B2CF9AE}" pid="16" name="_ms_pID_7253437">
    <vt:lpwstr>rjCcuJgj9ncffjS0U1Kt_x000d_
RdElunvZeOnvZn29zWtPXbjvOS3gp1EsItqRhApyLOJPPayhbr2FGsKyBPtexDDCoWTToIG5_x000d_
HG6duJHgJCssB+tp2G6dE8AmjkSqIHuJsmjCpWym4ra1rZlI7zeZxG/bKadGuXtS8N+CxQp2_x000d_
GNDjc0Mw6xLNrS08dmxAJQ/QpG8K+RMj4Gvjz/wrxmzw+nXuACzk+hm4vlHto4ImVsAHX0</vt:lpwstr>
  </property>
  <property fmtid="{D5CDD505-2E9C-101B-9397-08002B2CF9AE}" pid="17" name="_ms_pID_7253437_00">
    <vt:lpwstr>_ms_pID_7253437</vt:lpwstr>
  </property>
  <property fmtid="{D5CDD505-2E9C-101B-9397-08002B2CF9AE}" pid="18" name="_ms_pID_7253438">
    <vt:lpwstr>Nr_x000d_
WkEfgJLbs9GuOeIi2sIWSKyS8u70w4ZPsJ9TcCNc8/lVstsDc133lJ9T007J9B5xfpz6fYqT_x000d_
n/Gjva4aUlAVbZgHYwYOUKY8uHle9yfDhCDMU3brm0af64O1Wg0MgIPnYf59dmiyqtFi9CbY_x000d_
ZUkKLlMxNRVspOWhqwC6OaZcUuEAfZIVXfw2vv7Z5s4O0OM4CCCUCBNVHYwODO4GxTyZ17XT_x000d_
W4+av4o0C/ZFGb</vt:lpwstr>
  </property>
  <property fmtid="{D5CDD505-2E9C-101B-9397-08002B2CF9AE}" pid="19" name="_ms_pID_7253438_00">
    <vt:lpwstr>_ms_pID_7253438</vt:lpwstr>
  </property>
  <property fmtid="{D5CDD505-2E9C-101B-9397-08002B2CF9AE}" pid="20" name="_ms_pID_7253439">
    <vt:lpwstr>rPSDmgaslubwKxa4cryiK36/VMxB7VNOZHkREuVUaPPie7rtoe/j4vUIYE_x000d_
Ir8FW7U6wLoBBUf6CO4XB8/hpBQNMVqurdgLWYbr1oOV2wiA3xnOtfqPFPCizkze14SU4Dk7_x000d_
I4XwRFD77Oxi8j8QHNWWZRhMcMtvakeYUQXpjK/gQj4MSJMJ5GbBDPPvuzmxVo/DkTvIDWkY_x000d_
Wu17z8loyxubQdK4WNc4BBzfJSnOQQDf</vt:lpwstr>
  </property>
  <property fmtid="{D5CDD505-2E9C-101B-9397-08002B2CF9AE}" pid="21" name="_ms_pID_7253439_00">
    <vt:lpwstr>_ms_pID_7253439</vt:lpwstr>
  </property>
  <property fmtid="{D5CDD505-2E9C-101B-9397-08002B2CF9AE}" pid="22" name="_ms_pID_72534310">
    <vt:lpwstr>lKcWkm2dxdaahuxQ6FaX0YSP0L84pXl795to1Mzm_x000d_
7/O7ofENwbAvCF2Twan4Z0x5MP+/TdigVfAFuTcx5oQMz9CTTc2l3HlJ0jFn//T0afaeIv71_x000d_
0hp1FtoeBAePV5bOyWFEje4YyCgEoDRwWA6JFSldlV1SixPb4PfTJ5ktRb13+WvI3L/8elP8_x000d_
ZL2rT3JMm79rN8OqRPSnj9ZwOAiBA5mNBPlv0XNsl4J5iZHI3n</vt:lpwstr>
  </property>
  <property fmtid="{D5CDD505-2E9C-101B-9397-08002B2CF9AE}" pid="23" name="_ms_pID_72534310_00">
    <vt:lpwstr>_ms_pID_72534310</vt:lpwstr>
  </property>
  <property fmtid="{D5CDD505-2E9C-101B-9397-08002B2CF9AE}" pid="24" name="_ms_pID_72534311">
    <vt:lpwstr>jSqYpK4SD0/IkYexRTtGlN_x000d_
j7iwBrp8PFW83Ke7G+Vuh5ULQQlZ7rOx7YoZUanwaNtJo6r3/PRDc6B+JSicUgnx4logkOY9_x000d_
XatBvXrC0oQR/TmuhTAihHjhOucNcFMQUGsQdOO8X83tAw1uApYtUyYOx6UBezFwIKjTolc3_x000d_
gkyU5SicEL9TNV9tGikerfNsoNIjdWAvmin9j2dDysH+uvMRkyWAxM/P+IT9fn8UO1tH</vt:lpwstr>
  </property>
  <property fmtid="{D5CDD505-2E9C-101B-9397-08002B2CF9AE}" pid="25" name="_ms_pID_72534311_00">
    <vt:lpwstr>_ms_pID_72534311</vt:lpwstr>
  </property>
  <property fmtid="{D5CDD505-2E9C-101B-9397-08002B2CF9AE}" pid="26" name="_ms_pID_72534312">
    <vt:lpwstr>ea2y_x000d_
AjVvYWb3h7sBWWU5R4BbsVhzWKkzFI6kTJf2A05CYo5f3zGbHIBlK9LS2n5asgt/3yd2nikw_x000d_
JmvTCuTjQfyCZheU2Hwws6nfVxgHM3rfaIQXAC4qKgYlUi8BkH7d4jOZxi7LngISW9+dtTtv_x000d_
ZnBn13fDPLmPUu/QFGyBupPjpdQNpC9z9FVypTdROoD0Xt+jkCiNHalNrRnfmb7Yu5/Mzg1x_x000d_
thOF+zRiD3Kt</vt:lpwstr>
  </property>
  <property fmtid="{D5CDD505-2E9C-101B-9397-08002B2CF9AE}" pid="27" name="_ms_pID_72534312_00">
    <vt:lpwstr>_ms_pID_72534312</vt:lpwstr>
  </property>
  <property fmtid="{D5CDD505-2E9C-101B-9397-08002B2CF9AE}" pid="28" name="_ms_pID_72534313">
    <vt:lpwstr>Loc1iQmy2kWMQ2poRz4lXf8iDtsBYSzd+1AKsCvybqco4FPJDbGEwiGz27eO_x000d_
EGAFzD7zT6+dvR3eclvv46gZejPUYtObZHox469MHt7RuYTN/oHw6aojFkjEPkkxCRXnDD8g_x000d_
zz16ZqalCwYwyufpJPHaaLYXws5uRHf2ssWBlWjXZGU7pw6GlPGo9w==</vt:lpwstr>
  </property>
  <property fmtid="{D5CDD505-2E9C-101B-9397-08002B2CF9AE}" pid="29" name="_ms_pID_72534313_00">
    <vt:lpwstr>_ms_pID_72534313</vt:lpwstr>
  </property>
  <property fmtid="{D5CDD505-2E9C-101B-9397-08002B2CF9AE}" pid="30" name="_new_ms_pID_72543">
    <vt:lpwstr>(3)8imstwOgBWmTX/lgMCkxMB29EOjjkEGN7iteU9CUrhVAlsWEmcbXsgWHy+XlmUwlYttzNXKL
WkoXy64u2tCup/KiETTKPmaGwxfmzLGWLwXsUpXzac5ITBc5U/hIzIO22ZGAbA+xFOGWetJE
uNDjI4UK+iLyOkMX6U8ewwzgM1TdHVv8ePj5z2/SPFeuvO8MN2nCoOsc7hGM0OG8lxamgzmd
e2F4e5z1KuD1gmV9hA</vt:lpwstr>
  </property>
  <property fmtid="{D5CDD505-2E9C-101B-9397-08002B2CF9AE}" pid="31" name="_new_ms_pID_72543_00">
    <vt:lpwstr>_new_ms_pID_72543</vt:lpwstr>
  </property>
  <property fmtid="{D5CDD505-2E9C-101B-9397-08002B2CF9AE}" pid="32" name="_new_ms_pID_725431">
    <vt:lpwstr>f2RP/K41wFxuuEIp7B9oaDD7QgLFzHiO1BsHxLHo6iTy1/wNN67fVT
hM5r8hr+UzCol3MzZJdI5stSZ+CYAFGF3qo+YVvUzhh4IA2WpHYL5C2LOdVHUndS/jUqKH5K
lg4OM2u05bJyixe6oNjpQJUnnjizWRnpOx0yySeWFLe+wHvXCRFrbAAnWH9OT+36jGlviA1N
tW6APxCT+/ctLCKCBi/iuCuVpDaa+vknqzse</vt:lpwstr>
  </property>
  <property fmtid="{D5CDD505-2E9C-101B-9397-08002B2CF9AE}" pid="33" name="_new_ms_pID_725431_00">
    <vt:lpwstr>_new_ms_pID_725431</vt:lpwstr>
  </property>
  <property fmtid="{D5CDD505-2E9C-101B-9397-08002B2CF9AE}" pid="34" name="_new_ms_pID_725432">
    <vt:lpwstr>i0QidNjmia0CswXFrva+92HY3t3jW9UWGTiB
VmyoIZFA651VUXemZNApM3DP4vxmmCqbdC/GS66qtCjAtrQB06s=</vt:lpwstr>
  </property>
  <property fmtid="{D5CDD505-2E9C-101B-9397-08002B2CF9AE}" pid="35" name="_new_ms_pID_725432_00">
    <vt:lpwstr>_new_ms_pID_725432</vt:lpwstr>
  </property>
  <property fmtid="{D5CDD505-2E9C-101B-9397-08002B2CF9AE}" pid="36" name="sflag">
    <vt:lpwstr>1416341996</vt:lpwstr>
  </property>
</Properties>
</file>