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xls" ContentType="application/vnd.ms-exce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6"/>
  </p:notesMasterIdLst>
  <p:handoutMasterIdLst>
    <p:handoutMasterId r:id="rId47"/>
  </p:handoutMasterIdLst>
  <p:sldIdLst>
    <p:sldId id="303" r:id="rId2"/>
    <p:sldId id="706" r:id="rId3"/>
    <p:sldId id="807" r:id="rId4"/>
    <p:sldId id="708" r:id="rId5"/>
    <p:sldId id="791" r:id="rId6"/>
    <p:sldId id="713" r:id="rId7"/>
    <p:sldId id="714" r:id="rId8"/>
    <p:sldId id="808" r:id="rId9"/>
    <p:sldId id="786" r:id="rId10"/>
    <p:sldId id="796" r:id="rId11"/>
    <p:sldId id="797" r:id="rId12"/>
    <p:sldId id="801" r:id="rId13"/>
    <p:sldId id="802" r:id="rId14"/>
    <p:sldId id="813" r:id="rId15"/>
    <p:sldId id="812" r:id="rId16"/>
    <p:sldId id="781" r:id="rId17"/>
    <p:sldId id="804" r:id="rId18"/>
    <p:sldId id="819" r:id="rId19"/>
    <p:sldId id="826" r:id="rId20"/>
    <p:sldId id="820" r:id="rId21"/>
    <p:sldId id="755" r:id="rId22"/>
    <p:sldId id="765" r:id="rId23"/>
    <p:sldId id="799" r:id="rId24"/>
    <p:sldId id="809" r:id="rId25"/>
    <p:sldId id="810" r:id="rId26"/>
    <p:sldId id="822" r:id="rId27"/>
    <p:sldId id="823" r:id="rId28"/>
    <p:sldId id="788" r:id="rId29"/>
    <p:sldId id="821" r:id="rId30"/>
    <p:sldId id="789" r:id="rId31"/>
    <p:sldId id="811" r:id="rId32"/>
    <p:sldId id="792" r:id="rId33"/>
    <p:sldId id="818" r:id="rId34"/>
    <p:sldId id="760" r:id="rId35"/>
    <p:sldId id="817" r:id="rId36"/>
    <p:sldId id="769" r:id="rId37"/>
    <p:sldId id="770" r:id="rId38"/>
    <p:sldId id="771" r:id="rId39"/>
    <p:sldId id="772" r:id="rId40"/>
    <p:sldId id="825" r:id="rId41"/>
    <p:sldId id="824" r:id="rId42"/>
    <p:sldId id="741" r:id="rId43"/>
    <p:sldId id="774" r:id="rId44"/>
    <p:sldId id="749" r:id="rId45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-202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376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6/11/2014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6/11/2014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>
                <a:latin typeface="Arial" pitchFamily="34" charset="0"/>
                <a:cs typeface="Arial" pitchFamily="34" charset="0"/>
              </a:rPr>
              <a:t>SP-140320 TSG SA WG5 Report to TSG SA#64 16-18 June 2014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2014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s://www.facebook.com/groups/315307643644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8"/>
            <a:ext cx="7772400" cy="30829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 smtClean="0"/>
              <a:t>TSG SA WG5 Status Report</a:t>
            </a:r>
            <a:br>
              <a:rPr lang="en-GB" altLang="zh-CN" sz="5300" b="1" dirty="0" smtClean="0"/>
            </a:br>
            <a:r>
              <a:rPr lang="en-GB" altLang="zh-CN" sz="5300" b="1" dirty="0" smtClean="0"/>
              <a:t>to TSG SA#64 </a:t>
            </a:r>
            <a:br>
              <a:rPr lang="en-GB" altLang="zh-CN" sz="5300" b="1" dirty="0" smtClean="0"/>
            </a:br>
            <a:r>
              <a:rPr lang="en-GB" altLang="zh-CN" sz="3100" b="1" dirty="0" smtClean="0"/>
              <a:t>Sophia Antipolis, France - June 16</a:t>
            </a:r>
            <a:r>
              <a:rPr lang="en-GB" altLang="zh-CN" sz="3100" b="1" baseline="30000" dirty="0" smtClean="0"/>
              <a:t>th</a:t>
            </a:r>
            <a:r>
              <a:rPr lang="en-GB" altLang="zh-CN" sz="3100" b="1" dirty="0" smtClean="0"/>
              <a:t>-18</a:t>
            </a:r>
            <a:r>
              <a:rPr lang="en-GB" altLang="zh-CN" sz="3100" b="1" baseline="30000" dirty="0" smtClean="0"/>
              <a:t>th</a:t>
            </a:r>
            <a:r>
              <a:rPr lang="en-GB" altLang="zh-CN" sz="3100" b="1" dirty="0" smtClean="0"/>
              <a:t> 2014</a:t>
            </a:r>
            <a:r>
              <a:rPr lang="en-GB" altLang="zh-CN" sz="2700" b="1" dirty="0" smtClean="0"/>
              <a:t/>
            </a:r>
            <a:br>
              <a:rPr lang="en-GB" altLang="zh-CN" sz="2700" b="1" dirty="0" smtClean="0"/>
            </a:br>
            <a:r>
              <a:rPr lang="en-GB" altLang="zh-CN" sz="2200" b="1" dirty="0" smtClean="0"/>
              <a:t>Charging Management (CH)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Operation, Administration, Maintenance &amp; Provisioning (OAM&amp;P)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 Converged Management (CMAN)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1371600" y="4471988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</a:t>
            </a:r>
            <a:r>
              <a:rPr lang="en-GB" sz="2000" dirty="0" smtClean="0">
                <a:latin typeface="Arial" charset="0"/>
              </a:rPr>
              <a:t>Chairman</a:t>
            </a:r>
            <a:r>
              <a:rPr lang="en-GB" sz="2000" dirty="0" smtClean="0">
                <a:latin typeface="Arial" charset="0"/>
              </a:rPr>
              <a:t>, Huawei Technologies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Mirko CANO SOVERI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</a:t>
            </a:r>
            <a:r>
              <a:rPr lang="en-GB" sz="2000" dirty="0" smtClean="0">
                <a:latin typeface="Arial" charset="0"/>
              </a:rPr>
              <a:t>Secretary</a:t>
            </a:r>
            <a:r>
              <a:rPr lang="en-GB" sz="2000" dirty="0" smtClean="0">
                <a:latin typeface="Arial" charset="0"/>
              </a:rPr>
              <a:t>, MCC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61824" cy="4940949"/>
        </p:xfrm>
        <a:graphic>
          <a:graphicData uri="http://schemas.openxmlformats.org/drawingml/2006/table">
            <a:tbl>
              <a:tblPr/>
              <a:tblGrid>
                <a:gridCol w="1284173"/>
                <a:gridCol w="4816861"/>
                <a:gridCol w="2160790"/>
              </a:tblGrid>
              <a:tr h="35864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PCEF-based Charging for traffic from fixed terminals and NSWO traffic from 3GPP UEs in fixed broadband access networks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P4C-F-CH_P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7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60% to 90%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SA#65 (09/2014)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93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-Completed the identification of subscribers in IPE-CDR, PS-information for Offline and Online Charging.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-Introduced associated AVPs and ASN.1 description for IPE-CDR.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-Introduced behaviour for IP-CAN session online charging based on vendor specific rating group or combination of rating group/service id.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-Introduced behaviour for IP-CAN session offline charging: list of Traffic Volumes per QoS, triggers for IP-CAN session, and creation, addition, closure of containers in IPE-CDR.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360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in SP-140341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597398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2834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TDF-based Charging for traffic from fixed terminals and NSWO traffic from 3GPP UEs in fixed broadband access networks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P4C-F-CH_T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91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600043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8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Openet Telecom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8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8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 at SA#64 (06/2014)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11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description for Charging from TDF for Fixed Broadband Access was finalized referring to several behaviours defined for Application Based Charging.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identification of subscribers was completed.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6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 in SP-140340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245662" y="1258888"/>
          <a:ext cx="8639031" cy="5046348"/>
        </p:xfrm>
        <a:graphic>
          <a:graphicData uri="http://schemas.openxmlformats.org/drawingml/2006/table">
            <a:tbl>
              <a:tblPr/>
              <a:tblGrid>
                <a:gridCol w="1372034"/>
                <a:gridCol w="5545293"/>
                <a:gridCol w="1721704"/>
              </a:tblGrid>
              <a:tr h="34852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per IP-Connectivity Access Network (IP-CAN) Session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CHIPS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852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610041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19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9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30% to 100%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9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 at SA#64 (06/2014) </a:t>
                      </a:r>
                      <a:endParaRPr kumimoji="0" lang="en-GB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775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2 has been completed for Offline charging: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Triggers for charging events, information collection and addition to P-GW CDR, closure of PGW CDR.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PGW CDR enhanced for per bearer charging.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2 has been completed for Online charging: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-Triggers for start/ stop and interim information for Flow based Charging.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-IP-CAN bearer charging was defined by use of vendor specific rating group or combination of rating group/ service id within the IP-CAN session.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3 has been completed: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-Diameter AVPs enhanced for Charging per IP-CAN session from PGW.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-ASN.1 PGW CDR adapted when Charging per IP-CAN session applies.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33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Rel-12 CRs in SP-140339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(5/6)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67610"/>
        </p:xfrm>
        <a:graphic>
          <a:graphicData uri="http://schemas.openxmlformats.org/drawingml/2006/table">
            <a:tbl>
              <a:tblPr/>
              <a:tblGrid>
                <a:gridCol w="1328761"/>
                <a:gridCol w="4913370"/>
                <a:gridCol w="2030681"/>
              </a:tblGrid>
              <a:tr h="35017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using an Alternative Roaming Provider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CHARP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017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610042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01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1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65%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1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 at SA#64 (06/2014)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121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32.276 for approval: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Defined the Charging information for Ro for voice call service, as baseline for the set of applicable AVPs.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on TS 32.299 to introduce new dedicated AVPs and enhance definition of re-used AVPs.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32.293 for information and approval: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-Introduced Proxy Function requirements for additional services.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-Various refinements and clean-up.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04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SP-140327 (32.276),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SP-140328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(32.293), Rel-12 CR in SP-140342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(6/6)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101252"/>
        </p:xfrm>
        <a:graphic>
          <a:graphicData uri="http://schemas.openxmlformats.org/drawingml/2006/table">
            <a:tbl>
              <a:tblPr/>
              <a:tblGrid>
                <a:gridCol w="1328761"/>
                <a:gridCol w="4913370"/>
                <a:gridCol w="2030681"/>
              </a:tblGrid>
              <a:tr h="324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for IMS centralized service (ICS) control (Stage 2/3)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CHICS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620058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NSN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 at SA#64 (06/2014)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3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Added the description of scenario for UE IMS registration via CS access with CDRs generation for ICS.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6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72000" algn="l" fontAlgn="b"/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Rel-12 CR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SP-140338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studies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842242"/>
        </p:xfrm>
        <a:graphic>
          <a:graphicData uri="http://schemas.openxmlformats.org/drawingml/2006/table">
            <a:tbl>
              <a:tblPr/>
              <a:tblGrid>
                <a:gridCol w="1313872"/>
                <a:gridCol w="4668776"/>
                <a:gridCol w="2290164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Charging aspects on Roaming End-to-end scenarios with VoLTE IMS and interconnecting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FS_REVOLTE_IMS_CH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620060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+mn-cs"/>
                        </a:rPr>
                        <a:t>Deutsche Telekom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30%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SA#66 (12/2014)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 hoc meeting held April 15-17 in Orange office in Paris to progress on draft TR 32.849: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-Mobile Originated call was considered.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-Detailed description of the generation of IOI (Inter Operator Identification) was provided for different scenarios.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-Clarification of Inter-level charging correlation was introduced.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 for approval (1/2)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3067353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440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Rel-8 CRs on Charging Management (CH8)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Charging Management (CH11)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Management (CH12)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for Application Based Charging (ABC)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Charging for IMS centralized service (ICS) control (Stage 2/3) (CHICS)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per IP - Connectivity Access Network (IP-CAN) Session (Stage 2/3) (CHIPS)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 for approval (2/2)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3779724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440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Traffic Detection Function (TDF) based Charging for traffic from fixed terminals and NSWO traffic from 3GPP UEs in fixed broadband access networks (Stage 2/3)(P4C-F-CH_T)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Policy and Charging Enforcement Function (PCEF) based Charging for traffic from fixed terminals and NSWO traffic from 3GPP UEs in fixed broadband access networks (P4C-F-CH_P)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Charging using an Alternative Roaming Provider (Stage 2/3) (CHARP)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Transit Inter Operator Identifier for IMS Interconnection Charging in multi operator environment (IOI_IMS_CH)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Unification of Charging session from SIP AS and SRVCC functions in IMS (UCHIMS_AS-SRVCC)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TSs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TS 32.276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"Telecommunication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management; Charging management; Voice call service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charging" </a:t>
                      </a:r>
                      <a:r>
                        <a:rPr lang="en-GB" sz="1800" b="1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for approval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TS 32.293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"Telecommunication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management; Charging management; Proxy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function" </a:t>
                      </a:r>
                      <a:r>
                        <a:rPr lang="en-GB" sz="1800" b="1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for information and approval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 for approval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New WID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"Inter-PLMN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PS domain online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New WID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Aspects of Proximity-based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Services"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3" y="1006475"/>
            <a:ext cx="8505825" cy="52720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 smtClean="0">
                <a:cs typeface="Times New Roman" pitchFamily="18" charset="0"/>
              </a:rPr>
              <a:t>SA5		</a:t>
            </a:r>
            <a:endParaRPr lang="en-GB" altLang="zh-CN" sz="24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Christian Toche (Huawei)	 		Chair 	since 08/2005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Jean-Michel Cornily (Orange)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8/2007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8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Maryse Gardella (Alcatel-Lucent)		Chair	since 08/2013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David Shrader (Ericsson)			VC	since 08/2013 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OAM&amp;P Sub-Working Group (SWG)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Yizhi Yao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NSN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	Chair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2000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Converged Management Sub-Working Group (SWG) 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Chair	since 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08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Lan Zou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Huawei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	VC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05</a:t>
            </a:r>
            <a:r>
              <a:rPr lang="en-GB" altLang="zh-CN" sz="2000" dirty="0" smtClean="0">
                <a:cs typeface="Times New Roman" pitchFamily="18" charset="0"/>
              </a:rPr>
              <a:t>/2012</a:t>
            </a: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AU" sz="2000" dirty="0" smtClean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 smtClean="0"/>
              <a:t>SA5 leadership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Charging cooperation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485775" y="1454150"/>
            <a:ext cx="8166906" cy="48307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GB" sz="2400" dirty="0" smtClean="0"/>
          </a:p>
          <a:p>
            <a:pPr>
              <a:lnSpc>
                <a:spcPct val="80000"/>
              </a:lnSpc>
              <a:defRPr/>
            </a:pPr>
            <a:r>
              <a:rPr lang="en-GB" sz="2400" dirty="0" smtClean="0"/>
              <a:t>GSMA Roaming Charging Principles Group (RCPG):</a:t>
            </a:r>
            <a:endParaRPr lang="en-GB" altLang="zh-CN" sz="2000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Interactions with BARG RCPG on use of inter-Operator PS domain online charging interface (Gy) in </a:t>
            </a:r>
            <a:r>
              <a:rPr lang="en-GB" sz="2000" dirty="0" smtClean="0"/>
              <a:t>Local Breakout scenario for IMS-based services (e.g. Video over LTE, RCS) in Roaming conditions.</a:t>
            </a:r>
          </a:p>
          <a:p>
            <a:pPr lvl="1">
              <a:lnSpc>
                <a:spcPct val="80000"/>
              </a:lnSpc>
              <a:defRPr/>
            </a:pPr>
            <a:endParaRPr lang="en-GB" sz="2000" dirty="0" smtClean="0"/>
          </a:p>
          <a:p>
            <a:pPr marL="900000" lvl="1" indent="-360000">
              <a:buFont typeface="Arial" charset="0"/>
              <a:buNone/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spcBef>
                <a:spcPct val="10000"/>
              </a:spcBef>
              <a:defRPr/>
            </a:pPr>
            <a:r>
              <a:rPr lang="en-GB" altLang="zh-CN" sz="2400" dirty="0" smtClean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</a:p>
          <a:p>
            <a:pPr lvl="1">
              <a:lnSpc>
                <a:spcPct val="80000"/>
              </a:lnSpc>
              <a:buFont typeface="Arial" charset="0"/>
              <a:buNone/>
              <a:defRPr/>
            </a:pPr>
            <a:endParaRPr lang="fr-FR" altLang="zh-CN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buFont typeface="Arial" charset="0"/>
              <a:buNone/>
              <a:defRPr/>
            </a:pPr>
            <a:endParaRPr lang="en-GB" altLang="zh-CN" sz="16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(1/6)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21325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094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Management for 3GPP Interworking WLAN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OAM-IWLAN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37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530050, 530150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27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China Mobile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5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NIM part (530050): 100%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PM part (530150): 20% to 20%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5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NIM part (530050): SA#62 (12/2013)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PM part (530150): SA#64 (06/2014)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214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NIM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part was completed at SA#62.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progress on the PM part at last SA5 meeting.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 to be made at next SA5 meeting following the discontinuation of Rel-12 I-WLAN functionality.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5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259307" y="1249363"/>
          <a:ext cx="8584441" cy="5029200"/>
        </p:xfrm>
        <a:graphic>
          <a:graphicData uri="http://schemas.openxmlformats.org/drawingml/2006/table">
            <a:tbl>
              <a:tblPr/>
              <a:tblGrid>
                <a:gridCol w="1363364"/>
                <a:gridCol w="5113902"/>
                <a:gridCol w="2107175"/>
              </a:tblGrid>
              <a:tr h="3614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OAM&amp;P 12 WLAN Management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WLAN-OAM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Intel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4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on WLAN impacts to Type-2 management interface to the 3GPP Network Manager (560336): 80% to 90%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WLAN Network Resource Model for Type-2 interface (560136): 10% to 10%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WLAN measurements defined in IEEE and IETF WLAN performance measurements for use on Type-2 interface (560236): 5% to 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4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SA#65 (09/2014) for the TR 32.841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Further assessment needed for normative aspects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959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32.841: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clean up pCR.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28.680 and TS 28.403 :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Discussed contributions with no agreements so far.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690171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018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Energy Efficiency related Performance Measurements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OAM-PM_EE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308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26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NSN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03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SA#65 (09/2014)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59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was agreed to reuse existing counters from TS 32.425 to support some elements in the formula for coverage evaluation for EE.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will ask ETSI EE which formula (A, B, C or final) for coverage evaluation EE needs to be supported by 3GPP counters, this will be done after receiving the final ETSI EE specifications.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51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91787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482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Alarm Quality Improvements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OAM-AMI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720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1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TeliaSonera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6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to 25%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6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SA#65 (09/2014)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77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 preparation of super CR for 32.111-1: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definitions of “Event” and “Notifications”.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a new definition of “Alarm”.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a new clause on alarm handling by Operators.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6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(5/6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136475" y="1258889"/>
          <a:ext cx="8871045" cy="5040141"/>
        </p:xfrm>
        <a:graphic>
          <a:graphicData uri="http://schemas.openxmlformats.org/drawingml/2006/table">
            <a:tbl>
              <a:tblPr/>
              <a:tblGrid>
                <a:gridCol w="1408882"/>
                <a:gridCol w="5284637"/>
                <a:gridCol w="2177526"/>
              </a:tblGrid>
              <a:tr h="36986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 Aspects of Network Sharing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OAM-SHARE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58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620057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92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Orange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22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Concepts and high-level requirements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(620157): 15% to 25%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Impacts on existing specifications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(620257): 0% to 15%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1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SA#65 (09/2014)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23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TS 32.130: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pCR on Network Sharing scenarios.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pCR on Network Sharing business level requirements.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pCR addition of Network Sharing feature specification impact table.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Agreed pCR on alignment of Network Sharing scenarios with TS 23.251.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ongoing on super CRs for TS 32.421 and 32.422.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on clarifications about MOCN and GWCN sent to RAN3 cc: RAN2, SA1, SA2.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(6/6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Radio Planning Tool (RPT) interface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OAM_RPTi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630012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NSN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to 35%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SA#65 (09/2014)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approach on how to introduce the RPT into the 3GPP Management Reference Model was agreed (CR to TS 32.101).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RPT use cases and requirements were agreed.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RPT Network resource Model was agreed.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Rel-12 CR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Enhanced Network Management (NM) Centralized Coverage and Capacity Optimization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SON-NM-CCO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(not started)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 (06/2015)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Not started, pending on the completion of Study on Enhanced Network Management (NM) centralized Coverage and Capacity Optimization.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74941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98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management of Heterogeneous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FS_OAM_HetNet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639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510046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880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Ericsson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1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85% to 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1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Completed at SA#64 (06/2014)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274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TS 32.835 for approval: 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proposal on PM data reduction related to KPI calculation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clarification on PM trend reporting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enhanced descriptions of policy based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to the proposed conclusions and recommendations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on editorial updates in the TR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extended policy based management descriptions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0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SP-140326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(TR 32.835)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 smtClean="0">
                <a:solidFill>
                  <a:srgbClr val="FF0000"/>
                </a:solidFill>
                <a:latin typeface="Calibri"/>
              </a:rPr>
              <a:t>OAM&amp;P studies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Enhanced Network Management (NM) centralized Coverage and Capacity Optimization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FS_D_SON_OAM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 to 95%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SA#65 (09/2014)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32.836: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proposal for adding capacity measurements for coverage adapting to traffic demands.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proposal for long optimisation cycles.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Need to check how useful capacity measurements are for the coverage use case, and whether existing measurements could be reused.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9"/>
          <a:ext cx="8362120" cy="5022801"/>
        </p:xfrm>
        <a:graphic>
          <a:graphicData uri="http://schemas.openxmlformats.org/drawingml/2006/table">
            <a:tbl>
              <a:tblPr/>
              <a:tblGrid>
                <a:gridCol w="1442705"/>
                <a:gridCol w="1787857"/>
                <a:gridCol w="1637731"/>
                <a:gridCol w="1160060"/>
                <a:gridCol w="982639"/>
                <a:gridCol w="1351128"/>
              </a:tblGrid>
              <a:tr h="608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0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Jan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Guangzhou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CT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24-28 Mar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Oranjestad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Aruba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15-16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15-17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12-16 May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Sapporo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12-14 Aug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18-22 Aug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Oct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Venice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Italy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Telecom Italia/EF3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17-21 Nov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USA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14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2014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64023" y="1258888"/>
          <a:ext cx="8202305" cy="4691890"/>
        </p:xfrm>
        <a:graphic>
          <a:graphicData uri="http://schemas.openxmlformats.org/drawingml/2006/table">
            <a:tbl>
              <a:tblPr/>
              <a:tblGrid>
                <a:gridCol w="1480608"/>
                <a:gridCol w="4939726"/>
                <a:gridCol w="1781971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Enhancements of OAM aspects of Distributed Mobility Load Balancing SON function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FS_D_SON_OAM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610045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Cisco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03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to 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SA#66 (12/2014)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Several contributions were discussed but not agreed.</a:t>
                      </a: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Agreed pCR Editorial changes to draft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TR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32.860. 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Need more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discussion on the way forward.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5538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Application and Partitioning of 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FS_OAM_AP_Itf-N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to 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32.861: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Agreed pCR on essential requirements for Fault Management.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CRs for approval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05228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530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Rel-9 CRs on OAM Maintenance and small 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Enhancements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(OAM9)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SP-140331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Rel-10 CRs on OAM Maintenance and small Enhancements 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OAM10)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Rel-11 CRs on OAM Maintenance and small 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Enhancements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(OAM11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) Batch 1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+mn-lt"/>
                          <a:ea typeface="Calibri"/>
                          <a:cs typeface="Times New Roman"/>
                        </a:rPr>
                        <a:t>SP-140358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Rel-11 CRs on OAM Maintenance and small Enhancements </a:t>
                      </a:r>
                      <a:r>
                        <a:rPr lang="en-GB" sz="1600" baseline="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600" baseline="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(O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AM11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 Batch 2</a:t>
                      </a:r>
                      <a:endParaRPr lang="en-GB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+mn-lt"/>
                          <a:ea typeface="Calibri"/>
                          <a:cs typeface="Times New Roman"/>
                        </a:rPr>
                        <a:t>SP-140359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Rel-11 CRs on OAM Maintenance and small Enhancements 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OAM11) Batch 3</a:t>
                      </a:r>
                      <a:endParaRPr lang="en-GB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+mn-lt"/>
                          <a:ea typeface="Calibri"/>
                          <a:cs typeface="Times New Roman"/>
                        </a:rPr>
                        <a:t>SP-140360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Rel-11 CRs on OAM Maintenance and small Enhancements 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OAM11) 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Batch 4</a:t>
                      </a:r>
                      <a:endParaRPr lang="en-GB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2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Rel-12 CRs on OAM Maintenance and small 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Enhancements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(OAM12)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538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Rel-11 CRs on Enhanced Management of UE based network performance measurements (OAM-ePM-UE)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538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SP-140345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Rel-12 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CR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on Radio Planning Tool (RPT) interface (OAM-RPTi)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1353683"/>
        </p:xfrm>
        <a:graphic>
          <a:graphicData uri="http://schemas.openxmlformats.org/drawingml/2006/table">
            <a:tbl>
              <a:tblPr/>
              <a:tblGrid>
                <a:gridCol w="1183244"/>
                <a:gridCol w="708956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TR 32.835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"Study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management of Heterogeneous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Networks" </a:t>
                      </a:r>
                      <a:r>
                        <a:rPr lang="en-GB" sz="1800" b="1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for</a:t>
                      </a:r>
                      <a:r>
                        <a:rPr lang="en-GB" sz="1800" b="1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approval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 for approval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1353683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New WID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"Study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Network Management of Virtualized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Networks"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OAM&amp;P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 smtClean="0"/>
              <a:t>BBF - HNB/HeNB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is the 3GPP focal point to BBF for HNB and HeNB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maintains the HNB/HeNB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has an ongoing action to introduce in BBF specs the performance measurements specified by SA5. </a:t>
            </a: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  <a:p>
            <a:pPr marL="533400" lvl="1" indent="-533400">
              <a:lnSpc>
                <a:spcPct val="90000"/>
              </a:lnSpc>
              <a:buClrTx/>
              <a:buFont typeface="Arial" charset="0"/>
              <a:buBlip>
                <a:blip r:embed="rId3"/>
              </a:buBlip>
              <a:defRPr/>
            </a:pPr>
            <a:r>
              <a:rPr lang="en-GB" altLang="zh-CN" dirty="0" smtClean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Regular conference calls with ITU-T SG2 to maintain this alignment.</a:t>
            </a: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(1/4)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45974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026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Compliance of 3GPP SA5 specifications to the NGMN Top OPE Recommendations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OAM-NGMN_OPE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560134, 560234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part (560134): 60% to 70%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part (560234): 20% to 50%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part (560134): SA#64 (06/2014) -&gt; SA#65 (09/2014) 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part (560234): SA#64 (06/2014) -&gt; SA#65 (09/2014)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91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32.838 for information: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a pCR based on outputs of April 2014 ad hoc meeting.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a pCR on compliance to Top OPE clause on SON in CN.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a pCR on compliance to Top OPE clause on Enhancement of Trace.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Progress of normative aspects has been updated in TR 32.838 following the review during the April ad hoc meeting.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Need to discuss the way forward for the Top OPE clause on SON.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825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SP-140329 (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32.838)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</a:t>
            </a:r>
            <a:r>
              <a:rPr lang="en-GB" altLang="zh-CN" sz="32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CMAN</a:t>
            </a: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(2/4)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861712"/>
        </p:xfrm>
        <a:graphic>
          <a:graphicData uri="http://schemas.openxmlformats.org/drawingml/2006/table">
            <a:tbl>
              <a:tblPr/>
              <a:tblGrid>
                <a:gridCol w="1313872"/>
                <a:gridCol w="4738255"/>
                <a:gridCol w="2220685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TR on compliance of 3GPP SA5 specifications to the NGMN NGCOR Requirements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OAM-NGMN_NGCOR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560435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2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to 30% (due to the addition of NGCOR phase II in the scope)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2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-&gt;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SA#69 (09/2015)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54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scope was changed from NGCOR V1.3 (phase I)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NGCOR V1.4 (phase I + phase II).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Outputs of April 2014 ad hoc meeting have been presented and approved: </a:t>
                      </a:r>
                    </a:p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-Reformatting of draft TR 32.837.</a:t>
                      </a:r>
                    </a:p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-Skeleton for some chapters of Phase II NGCOR have been added in the draft TR 32.837.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WIDs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SP-140321 (Rel-12 BB) and SP-140349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(Rel-13 SI)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Rel-12 CMAN </a:t>
            </a: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(3/4)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13166"/>
        </p:xfrm>
        <a:graphic>
          <a:graphicData uri="http://schemas.openxmlformats.org/drawingml/2006/table">
            <a:tbl>
              <a:tblPr/>
              <a:tblGrid>
                <a:gridCol w="1313872"/>
                <a:gridCol w="5047014"/>
                <a:gridCol w="1911926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Management Model Alignment Phase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OAM-MODAL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15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NSN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45% to 60%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-&gt; SA#65 (09/2014)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54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This work is progressing in parallel of the Multi-SDO “Model Alignment Phase 2” Joint Working Group (JWG).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Latest drafts of the Multi-SDO Modelling Alignment JWG’s Umbrella Operations Model (UOM) and Model Repertoire have been presented.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change of deliverables has been discussed and agreed.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(4/4)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69789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61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Management PM Interface Definitions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OAM-PMID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81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560235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3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9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 (06/2014)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-&gt; SA#65 (09/2014)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3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This work is progressing in parallel of the Multi-SDO “Converged Management PM Interface definitions” Joint Working Group (JWG).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Multi-SDO JWG is currently working on measurement metadata definition.</a:t>
                      </a:r>
                    </a:p>
                    <a:p>
                      <a:pPr lvl="0"/>
                      <a:endParaRPr lang="en-GB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Need to discuss the roadmap and way forward at next SA5 meeting.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 smtClean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9925" cy="4885375"/>
        </p:xfrm>
        <a:graphic>
          <a:graphicData uri="http://schemas.openxmlformats.org/drawingml/2006/table">
            <a:tbl>
              <a:tblPr/>
              <a:tblGrid>
                <a:gridCol w="2079625"/>
                <a:gridCol w="817562"/>
                <a:gridCol w="819150"/>
                <a:gridCol w="773113"/>
                <a:gridCol w="744537"/>
                <a:gridCol w="728663"/>
                <a:gridCol w="728662"/>
                <a:gridCol w="758825"/>
                <a:gridCol w="839788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35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53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281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285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383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416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30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27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OAM&amp;P + CMAN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27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70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22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15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2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Arial"/>
                        </a:rPr>
                        <a:t>8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1353683"/>
        </p:xfrm>
        <a:graphic>
          <a:graphicData uri="http://schemas.openxmlformats.org/drawingml/2006/table">
            <a:tbl>
              <a:tblPr/>
              <a:tblGrid>
                <a:gridCol w="1183244"/>
                <a:gridCol w="708956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TR 32.838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"Study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Compliance of 3GPP OAM specifications to the NGMN Top OPE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Recommendations"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n-GB" sz="1800" b="1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for information</a:t>
                      </a:r>
                      <a:endParaRPr lang="en-GB" sz="18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WIDs 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for approval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3085176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"Compliance of 3GPP SA5 specifications to the NGMN Next Generation Converged Operations Requirements (NGCOR)" (Rel-12)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84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SP-140349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"Study on Compliance of 3GPP SA5 specifications to the NGMN Next Generation Converged Operations Requirements (NGCOR)" (Rel-13)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"Converged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Model Alignment (Phase 2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)"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Converged Management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 smtClean="0"/>
              <a:t>TM Forum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Action plan to take into account the impacts of the Model Alignment 3GPP-TMF JWG on 3GPP specifications was completed.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Next steps are currently addressed in the context of the Multi-SDO JWG Model Alignment Phase 2.</a:t>
            </a: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  <a:p>
            <a:pPr marL="533400" indent="-533400"/>
            <a:r>
              <a:rPr lang="en-GB" altLang="zh-CN" sz="2400" dirty="0" smtClean="0"/>
              <a:t>NGMN NGCOR and Multi-SDO</a:t>
            </a:r>
          </a:p>
          <a:p>
            <a:pPr marL="914400" lvl="1" indent="-457200"/>
            <a:r>
              <a:rPr lang="en-GB" altLang="zh-CN" sz="2000" dirty="0" smtClean="0">
                <a:ea typeface="宋体" pitchFamily="2" charset="-122"/>
              </a:rPr>
              <a:t>Regular conference calls for the Multi-SDO JWGs on Converged Management Model Alignment Phase 2 and Converged Management PM. </a:t>
            </a:r>
          </a:p>
          <a:p>
            <a:pPr marL="914400" lvl="1" indent="-457200"/>
            <a:r>
              <a:rPr lang="en-GB" altLang="zh-CN" sz="2000" dirty="0" smtClean="0">
                <a:ea typeface="宋体" pitchFamily="2" charset="-122"/>
              </a:rPr>
              <a:t>Ongoing NGMN NGCOR implementation project may lead to the creation of new JWGs.</a:t>
            </a:r>
          </a:p>
          <a:p>
            <a:pPr marL="914400" lvl="1" indent="-457200"/>
            <a:r>
              <a:rPr lang="en-GB" altLang="zh-CN" sz="2000" dirty="0" smtClean="0">
                <a:ea typeface="宋体" pitchFamily="2" charset="-122"/>
              </a:rPr>
              <a:t>Following nomination as Multi-SDO convenor, ongoing transfer of email lists and phone meeting facilities from NGMN to ETSI/3GPP.</a:t>
            </a: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77102" cy="4862306"/>
        </p:xfrm>
        <a:graphic>
          <a:graphicData uri="http://schemas.openxmlformats.org/drawingml/2006/table">
            <a:tbl>
              <a:tblPr/>
              <a:tblGrid>
                <a:gridCol w="1117983"/>
                <a:gridCol w="1844565"/>
                <a:gridCol w="1466193"/>
                <a:gridCol w="1261242"/>
                <a:gridCol w="1221747"/>
                <a:gridCol w="1365372"/>
              </a:tblGrid>
              <a:tr h="775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508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2-6 Feb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Taipei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Taiwan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Chunghwa Telecom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3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13-17 Apr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Dubrovnik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Croatia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18-22 May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Istanbul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Turkey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P.I. 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24-28 Aug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RAN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12-16 Oct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Nov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2015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Bureau\Archive\PHOTOS 94\Thomas1-group photo\SA5 loves Aruba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72" y="0"/>
            <a:ext cx="8915400" cy="6858000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2354372" y="0"/>
            <a:ext cx="43910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altLang="zh-CN" sz="3000" b="1" kern="0" dirty="0">
                <a:solidFill>
                  <a:srgbClr val="FF0000"/>
                </a:solidFill>
                <a:latin typeface="Calibri" pitchFamily="34" charset="0"/>
                <a:cs typeface="+mj-cs"/>
                <a:hlinkClick r:id="rId4"/>
              </a:rPr>
              <a:t>Visit SA5 facebook page!</a:t>
            </a:r>
            <a:r>
              <a:rPr lang="en-GB" altLang="zh-CN" sz="3000" b="1" kern="0" dirty="0">
                <a:solidFill>
                  <a:srgbClr val="FF0000"/>
                </a:solidFill>
                <a:latin typeface="Calibri" pitchFamily="34" charset="0"/>
                <a:cs typeface="+mj-cs"/>
              </a:rPr>
              <a:t> </a:t>
            </a:r>
          </a:p>
        </p:txBody>
      </p:sp>
      <p:pic>
        <p:nvPicPr>
          <p:cNvPr id="2" name="Picture 2" descr="D:\Bureau\Archive\PHOTOS 95\Christian\Otaru and Sapporo\20140510_060142001_iO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135" y="4121624"/>
            <a:ext cx="3086044" cy="2228033"/>
          </a:xfrm>
          <a:prstGeom prst="rect">
            <a:avLst/>
          </a:prstGeom>
          <a:noFill/>
        </p:spPr>
      </p:pic>
      <p:pic>
        <p:nvPicPr>
          <p:cNvPr id="22531" name="Picture 3" descr="D:\Bureau\Archive\PHOTOS 95\Christian\Otaru and Sapporo\20140510_060828006_iO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560849" y="4194687"/>
            <a:ext cx="2250783" cy="2052268"/>
          </a:xfrm>
          <a:prstGeom prst="rect">
            <a:avLst/>
          </a:prstGeom>
          <a:noFill/>
        </p:spPr>
      </p:pic>
      <p:pic>
        <p:nvPicPr>
          <p:cNvPr id="22532" name="Picture 4" descr="D:\Bureau\Archive\PHOTOS 95\Christian\Otaru and Sapporo\20140511_022942854_iO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2884" y="4107976"/>
            <a:ext cx="3207223" cy="224437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Grp="1" noChangeAspect="1"/>
          </p:cNvGraphicFramePr>
          <p:nvPr/>
        </p:nvGraphicFramePr>
        <p:xfrm>
          <a:off x="11113" y="614363"/>
          <a:ext cx="9112250" cy="5565775"/>
        </p:xfrm>
        <a:graphic>
          <a:graphicData uri="http://schemas.openxmlformats.org/presentationml/2006/ole">
            <p:oleObj spid="_x0000_s1026" name="Worksheet" r:id="rId4" imgW="9248714" imgH="5981728" progId="Excel.Sheet.8">
              <p:embed/>
            </p:oleObj>
          </a:graphicData>
        </a:graphic>
      </p:graphicFrame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smtClean="0"/>
              <a:t>Tdoc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/>
                <a:gridCol w="784225"/>
                <a:gridCol w="830263"/>
                <a:gridCol w="855662"/>
                <a:gridCol w="866775"/>
                <a:gridCol w="866775"/>
                <a:gridCol w="890588"/>
                <a:gridCol w="842962"/>
                <a:gridCol w="819150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126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60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Times New Roman"/>
                        </a:rPr>
                        <a:t>154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Times New Roman"/>
                        </a:rPr>
                        <a:t>1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Times New Roman"/>
                        </a:rPr>
                        <a:t>3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Times New Roman"/>
                        </a:rPr>
                        <a:t>5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363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Calibri"/>
                          <a:ea typeface="SimSun"/>
                          <a:cs typeface="Times New Roman"/>
                        </a:rPr>
                        <a:t>378</a:t>
                      </a:r>
                      <a:endParaRPr lang="en-US" sz="1800" b="1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/>
        </p:nvGraphicFramePr>
        <p:xfrm>
          <a:off x="109538" y="395288"/>
          <a:ext cx="9964737" cy="6832600"/>
        </p:xfrm>
        <a:graphic>
          <a:graphicData uri="http://schemas.openxmlformats.org/presentationml/2006/ole">
            <p:oleObj spid="_x0000_s2050" name="Worksheet" r:id="rId4" imgW="8572512" imgH="5276932" progId="Excel.Sheet.8">
              <p:embed/>
            </p:oleObj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/>
        </p:nvGraphicFramePr>
        <p:xfrm>
          <a:off x="204717" y="518609"/>
          <a:ext cx="8775512" cy="5718411"/>
        </p:xfrm>
        <a:graphic>
          <a:graphicData uri="http://schemas.openxmlformats.org/presentationml/2006/ole">
            <p:oleObj spid="_x0000_s3074" name="Worksheet" r:id="rId4" imgW="7981882" imgH="5962563" progId="Excel.Shee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29200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0567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Application Based Charging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ABC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567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600011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5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Openet Telecom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05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90%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05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 at SA#64 (06/2014)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98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was clarified that vendor specific rating group or combination of rating group/ service id would be used for TDF session charging: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-For Offline charging: support of simultaneous TDF session charging and Application Based Charging.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-For Online charging: not both can be active simultaneously.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Applicability and non-applicability of parameters for charging from TDF was finalized based on the reply from SA2.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Alignment of AVPs and ASN.1.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05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 SP-140337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25905</TotalTime>
  <Words>3169</Words>
  <Application>Microsoft Office PowerPoint</Application>
  <PresentationFormat>On-screen Show (4:3)</PresentationFormat>
  <Paragraphs>787</Paragraphs>
  <Slides>44</Slides>
  <Notes>42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Office Theme</vt:lpstr>
      <vt:lpstr>Worksheet</vt:lpstr>
      <vt:lpstr>TSG SA WG5 Status Report to TSG SA#64  Sophia Antipolis, France - June 16th-18th 2014 Charging Management (CH) Operation, Administration, Maintenance &amp; Provisioning (OAM&amp;P)  Converged Management (CMAN)</vt:lpstr>
      <vt:lpstr>SA5 leadership</vt:lpstr>
      <vt:lpstr>2014 meeting calendar</vt:lpstr>
      <vt:lpstr>Statistics at SA5 level</vt:lpstr>
      <vt:lpstr>Tdoc history </vt:lpstr>
      <vt:lpstr>Slide 6</vt:lpstr>
      <vt:lpstr>CR history</vt:lpstr>
      <vt:lpstr>WI history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Charging cooperation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OAM&amp;P cooperation</vt:lpstr>
      <vt:lpstr>Slide 36</vt:lpstr>
      <vt:lpstr>Slide 37</vt:lpstr>
      <vt:lpstr>Slide 38</vt:lpstr>
      <vt:lpstr>Slide 39</vt:lpstr>
      <vt:lpstr>Slide 40</vt:lpstr>
      <vt:lpstr>Slide 41</vt:lpstr>
      <vt:lpstr>Converged Management cooperation</vt:lpstr>
      <vt:lpstr>2015 meeting calendar</vt:lpstr>
      <vt:lpstr>Slide 44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Christian Toche</cp:lastModifiedBy>
  <cp:revision>1149</cp:revision>
  <dcterms:created xsi:type="dcterms:W3CDTF">2008-08-30T09:32:10Z</dcterms:created>
  <dcterms:modified xsi:type="dcterms:W3CDTF">2014-06-11T20:04:00Z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sflag">
    <vt:lpwstr>1402516796</vt:lpwstr>
  </property>
</Properties>
</file>