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embeddings/oleObject1.bin" ContentType="application/vnd.openxmlformats-officedocument.oleObject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29" r:id="rId2"/>
    <p:sldMasterId id="2147483735" r:id="rId3"/>
    <p:sldMasterId id="2147483747" r:id="rId4"/>
    <p:sldMasterId id="2147483759" r:id="rId5"/>
  </p:sldMasterIdLst>
  <p:notesMasterIdLst>
    <p:notesMasterId r:id="rId25"/>
  </p:notesMasterIdLst>
  <p:sldIdLst>
    <p:sldId id="259" r:id="rId6"/>
    <p:sldId id="283" r:id="rId7"/>
    <p:sldId id="450" r:id="rId8"/>
    <p:sldId id="452" r:id="rId9"/>
    <p:sldId id="456" r:id="rId10"/>
    <p:sldId id="457" r:id="rId11"/>
    <p:sldId id="449" r:id="rId12"/>
    <p:sldId id="411" r:id="rId13"/>
    <p:sldId id="432" r:id="rId14"/>
    <p:sldId id="412" r:id="rId15"/>
    <p:sldId id="416" r:id="rId16"/>
    <p:sldId id="443" r:id="rId17"/>
    <p:sldId id="424" r:id="rId18"/>
    <p:sldId id="365" r:id="rId19"/>
    <p:sldId id="466" r:id="rId20"/>
    <p:sldId id="467" r:id="rId21"/>
    <p:sldId id="468" r:id="rId22"/>
    <p:sldId id="465" r:id="rId23"/>
    <p:sldId id="458" r:id="rId24"/>
  </p:sldIdLst>
  <p:sldSz cx="9144000" cy="6858000" type="screen4x3"/>
  <p:notesSz cx="6797675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a Walker" initials="CW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9419"/>
    <a:srgbClr val="468329"/>
    <a:srgbClr val="00FF00"/>
    <a:srgbClr val="00CC99"/>
    <a:srgbClr val="00CC66"/>
    <a:srgbClr val="000000"/>
    <a:srgbClr val="FFA3A3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79234" autoAdjust="0"/>
  </p:normalViewPr>
  <p:slideViewPr>
    <p:cSldViewPr>
      <p:cViewPr>
        <p:scale>
          <a:sx n="84" d="100"/>
          <a:sy n="84" d="100"/>
        </p:scale>
        <p:origin x="-2248" y="-6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43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4224" y="-12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commentAuthors" Target="commentAuthors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6EB92B-9BB2-4899-9D59-0D70CF7F5CD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</dgm:pt>
    <dgm:pt modelId="{3A35B7C6-6C77-4103-843C-7CC75D371152}">
      <dgm:prSet custT="1"/>
      <dgm:spPr>
        <a:solidFill>
          <a:schemeClr val="accent1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Project</a:t>
          </a:r>
          <a:r>
            <a:rPr kumimoji="0" lang="de-DE" sz="37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 Lead</a:t>
          </a:r>
        </a:p>
      </dgm:t>
    </dgm:pt>
    <dgm:pt modelId="{78701A4F-4089-4E2F-BE3A-5A0D1BE3833A}" type="parTrans" cxnId="{2DBD7EE7-C5B1-4EDF-924E-DA3D9CC62A4C}">
      <dgm:prSet/>
      <dgm:spPr/>
      <dgm:t>
        <a:bodyPr/>
        <a:lstStyle/>
        <a:p>
          <a:endParaRPr lang="de-DE"/>
        </a:p>
      </dgm:t>
    </dgm:pt>
    <dgm:pt modelId="{4F3E2448-D314-4515-A8F0-2C20E16C0EBF}" type="sibTrans" cxnId="{2DBD7EE7-C5B1-4EDF-924E-DA3D9CC62A4C}">
      <dgm:prSet/>
      <dgm:spPr/>
      <dgm:t>
        <a:bodyPr/>
        <a:lstStyle/>
        <a:p>
          <a:endParaRPr lang="de-DE"/>
        </a:p>
      </dgm:t>
    </dgm:pt>
    <dgm:pt modelId="{B4F523E3-AC61-4CDD-ACD6-4892E2206AB1}">
      <dgm:prSet/>
      <dgm:spPr>
        <a:solidFill>
          <a:schemeClr val="accent1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Extension Topics </a:t>
          </a:r>
          <a:r>
            <a:rPr kumimoji="0" lang="de-DE" b="1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from</a:t>
          </a:r>
          <a:endParaRPr kumimoji="0" lang="de-DE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Project NGCOR I</a:t>
          </a:r>
        </a:p>
      </dgm:t>
    </dgm:pt>
    <dgm:pt modelId="{2965C588-D26D-43C0-9990-FFBB148FC149}" type="parTrans" cxnId="{CB8E738E-998B-4082-A81D-3BA3A68447DA}">
      <dgm:prSet/>
      <dgm:spPr/>
      <dgm:t>
        <a:bodyPr/>
        <a:lstStyle/>
        <a:p>
          <a:endParaRPr lang="de-DE"/>
        </a:p>
      </dgm:t>
    </dgm:pt>
    <dgm:pt modelId="{0310B373-EB9E-4E18-939A-566F265AFA35}" type="sibTrans" cxnId="{CB8E738E-998B-4082-A81D-3BA3A68447DA}">
      <dgm:prSet/>
      <dgm:spPr/>
      <dgm:t>
        <a:bodyPr/>
        <a:lstStyle/>
        <a:p>
          <a:endParaRPr lang="de-DE"/>
        </a:p>
      </dgm:t>
    </dgm:pt>
    <dgm:pt modelId="{7567B826-6FFF-429D-B673-FF0E5A1A8422}">
      <dgm:prSet/>
      <dgm:spPr>
        <a:solidFill>
          <a:schemeClr val="accent1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Business Scenarios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for Converged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Operations</a:t>
          </a: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 </a:t>
          </a:r>
        </a:p>
      </dgm:t>
    </dgm:pt>
    <dgm:pt modelId="{3E8865B9-37EB-4F1A-90AF-E2E2351A19EE}" type="parTrans" cxnId="{CCCE080E-818D-421E-9144-0DB9EE3AE859}">
      <dgm:prSet/>
      <dgm:spPr/>
      <dgm:t>
        <a:bodyPr/>
        <a:lstStyle/>
        <a:p>
          <a:endParaRPr lang="de-DE"/>
        </a:p>
      </dgm:t>
    </dgm:pt>
    <dgm:pt modelId="{E737E8C9-08C7-4CA5-878B-721B917513B1}" type="sibTrans" cxnId="{CCCE080E-818D-421E-9144-0DB9EE3AE859}">
      <dgm:prSet/>
      <dgm:spPr/>
      <dgm:t>
        <a:bodyPr/>
        <a:lstStyle/>
        <a:p>
          <a:endParaRPr lang="de-DE"/>
        </a:p>
      </dgm:t>
    </dgm:pt>
    <dgm:pt modelId="{28038701-1A10-40AB-A9D2-9417BF62EEF2}">
      <dgm:prSet/>
      <dgm:spPr>
        <a:solidFill>
          <a:schemeClr val="accent1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Resource</a:t>
          </a: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 </a:t>
          </a:r>
          <a:r>
            <a:rPr kumimoji="0" lang="de-DE" b="1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Inventory</a:t>
          </a:r>
          <a:endParaRPr kumimoji="0" lang="de-DE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Management</a:t>
          </a:r>
        </a:p>
      </dgm:t>
    </dgm:pt>
    <dgm:pt modelId="{6747033A-0093-41B1-A705-A9CCB8A92F37}" type="parTrans" cxnId="{1C742CCF-8D5E-4763-BF80-F8EA0580B72A}">
      <dgm:prSet/>
      <dgm:spPr/>
      <dgm:t>
        <a:bodyPr/>
        <a:lstStyle/>
        <a:p>
          <a:endParaRPr lang="de-DE"/>
        </a:p>
      </dgm:t>
    </dgm:pt>
    <dgm:pt modelId="{7D490B2F-4619-4B1E-940B-1361EE81D3FF}" type="sibTrans" cxnId="{1C742CCF-8D5E-4763-BF80-F8EA0580B72A}">
      <dgm:prSet/>
      <dgm:spPr/>
      <dgm:t>
        <a:bodyPr/>
        <a:lstStyle/>
        <a:p>
          <a:endParaRPr lang="de-DE"/>
        </a:p>
      </dgm:t>
    </dgm:pt>
    <dgm:pt modelId="{C5BC4901-8819-4E52-81C7-6368D7D77883}">
      <dgm:prSet/>
      <dgm:spPr>
        <a:solidFill>
          <a:schemeClr val="accent1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Tracking NGCOR I </a:t>
          </a:r>
          <a:b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</a:br>
          <a:r>
            <a:rPr kumimoji="0" lang="de-DE" b="1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results</a:t>
          </a: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 </a:t>
          </a:r>
          <a:r>
            <a:rPr kumimoji="0" lang="de-DE" b="1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adoption</a:t>
          </a:r>
          <a:endParaRPr kumimoji="0" lang="de-DE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endParaRPr>
        </a:p>
      </dgm:t>
    </dgm:pt>
    <dgm:pt modelId="{9A8B69F2-F64C-4328-8BB0-0B34A19AB519}" type="parTrans" cxnId="{0217FB0E-6E8D-45C0-B7B3-1EB661F15339}">
      <dgm:prSet/>
      <dgm:spPr/>
      <dgm:t>
        <a:bodyPr/>
        <a:lstStyle/>
        <a:p>
          <a:endParaRPr lang="de-DE"/>
        </a:p>
      </dgm:t>
    </dgm:pt>
    <dgm:pt modelId="{B22E4B0E-C7BA-4FD3-BB17-7C1727CEAA79}" type="sibTrans" cxnId="{0217FB0E-6E8D-45C0-B7B3-1EB661F15339}">
      <dgm:prSet/>
      <dgm:spPr/>
      <dgm:t>
        <a:bodyPr/>
        <a:lstStyle/>
        <a:p>
          <a:endParaRPr lang="de-DE"/>
        </a:p>
      </dgm:t>
    </dgm:pt>
    <dgm:pt modelId="{954F2688-2695-4866-B6D7-5D6F0F158E11}">
      <dgm:prSet/>
      <dgm:spPr>
        <a:solidFill>
          <a:schemeClr val="accent1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New Topics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NGCOR II</a:t>
          </a:r>
        </a:p>
      </dgm:t>
    </dgm:pt>
    <dgm:pt modelId="{643A5BDD-3D36-493C-9776-29853542F43D}" type="parTrans" cxnId="{AEED8390-E8B0-4C25-9A56-E9CEFA2A4F65}">
      <dgm:prSet/>
      <dgm:spPr/>
      <dgm:t>
        <a:bodyPr/>
        <a:lstStyle/>
        <a:p>
          <a:endParaRPr lang="de-DE"/>
        </a:p>
      </dgm:t>
    </dgm:pt>
    <dgm:pt modelId="{B8D03996-1340-4CF7-85EA-1E986FCC9825}" type="sibTrans" cxnId="{AEED8390-E8B0-4C25-9A56-E9CEFA2A4F65}">
      <dgm:prSet/>
      <dgm:spPr/>
      <dgm:t>
        <a:bodyPr/>
        <a:lstStyle/>
        <a:p>
          <a:endParaRPr lang="de-DE"/>
        </a:p>
      </dgm:t>
    </dgm:pt>
    <dgm:pt modelId="{476D6853-4054-49A2-8B74-538AA5B3C1A5}">
      <dgm:prSet/>
      <dgm:spPr>
        <a:solidFill>
          <a:schemeClr val="accent1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Performance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Management</a:t>
          </a:r>
        </a:p>
      </dgm:t>
    </dgm:pt>
    <dgm:pt modelId="{36AD7D38-26EC-44C8-989F-00928C834094}" type="parTrans" cxnId="{8E90EFC5-BBEE-4049-93D2-0B1E250A7474}">
      <dgm:prSet/>
      <dgm:spPr/>
      <dgm:t>
        <a:bodyPr/>
        <a:lstStyle/>
        <a:p>
          <a:endParaRPr lang="de-DE"/>
        </a:p>
      </dgm:t>
    </dgm:pt>
    <dgm:pt modelId="{EFF4777A-0977-40A2-A841-7D9FC9E4CA76}" type="sibTrans" cxnId="{8E90EFC5-BBEE-4049-93D2-0B1E250A7474}">
      <dgm:prSet/>
      <dgm:spPr/>
      <dgm:t>
        <a:bodyPr/>
        <a:lstStyle/>
        <a:p>
          <a:endParaRPr lang="de-DE"/>
        </a:p>
      </dgm:t>
    </dgm:pt>
    <dgm:pt modelId="{57531EE5-A0D9-472D-ADCE-55038875943F}">
      <dgm:prSet/>
      <dgm:spPr>
        <a:solidFill>
          <a:schemeClr val="accent1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Configuration</a:t>
          </a:r>
          <a:endParaRPr kumimoji="0" lang="de-DE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Management</a:t>
          </a:r>
        </a:p>
      </dgm:t>
    </dgm:pt>
    <dgm:pt modelId="{E795F102-C3BD-46FB-85E1-F868BE78F6A6}" type="parTrans" cxnId="{82A639B3-6B59-4A31-815A-7E0C1473E707}">
      <dgm:prSet/>
      <dgm:spPr/>
      <dgm:t>
        <a:bodyPr/>
        <a:lstStyle/>
        <a:p>
          <a:endParaRPr lang="de-DE"/>
        </a:p>
      </dgm:t>
    </dgm:pt>
    <dgm:pt modelId="{2F7FEEBF-8513-416D-B3E1-97FAA5308DC9}" type="sibTrans" cxnId="{82A639B3-6B59-4A31-815A-7E0C1473E707}">
      <dgm:prSet/>
      <dgm:spPr/>
      <dgm:t>
        <a:bodyPr/>
        <a:lstStyle/>
        <a:p>
          <a:endParaRPr lang="de-DE"/>
        </a:p>
      </dgm:t>
    </dgm:pt>
    <dgm:pt modelId="{47A8950D-A0DC-490E-9C94-CDECA10CA5E5}">
      <dgm:prSet/>
      <dgm:spPr>
        <a:solidFill>
          <a:schemeClr val="accent1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Communication/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Industry</a:t>
          </a: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 Management</a:t>
          </a:r>
        </a:p>
      </dgm:t>
    </dgm:pt>
    <dgm:pt modelId="{B0822B2B-EDB1-416B-8C41-8206872E5A6E}" type="parTrans" cxnId="{9D94080B-E268-4815-BCEA-8E93EE24FF1D}">
      <dgm:prSet/>
      <dgm:spPr/>
      <dgm:t>
        <a:bodyPr/>
        <a:lstStyle/>
        <a:p>
          <a:endParaRPr lang="de-DE"/>
        </a:p>
      </dgm:t>
    </dgm:pt>
    <dgm:pt modelId="{E779480F-AE4B-40C7-A63B-7EDEC1CF7F32}" type="sibTrans" cxnId="{9D94080B-E268-4815-BCEA-8E93EE24FF1D}">
      <dgm:prSet/>
      <dgm:spPr/>
      <dgm:t>
        <a:bodyPr/>
        <a:lstStyle/>
        <a:p>
          <a:endParaRPr lang="de-DE"/>
        </a:p>
      </dgm:t>
    </dgm:pt>
    <dgm:pt modelId="{AF0393DD-1874-4A40-BF52-894E99F866AF}">
      <dgm:prSet/>
      <dgm:spPr>
        <a:solidFill>
          <a:schemeClr val="accent1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MSDO</a:t>
          </a:r>
        </a:p>
      </dgm:t>
    </dgm:pt>
    <dgm:pt modelId="{AB5683B7-C745-4199-918B-56C28D9EEBD5}" type="parTrans" cxnId="{CFD294B8-D930-4308-B59B-3BCF4ECBBB13}">
      <dgm:prSet/>
      <dgm:spPr/>
      <dgm:t>
        <a:bodyPr/>
        <a:lstStyle/>
        <a:p>
          <a:endParaRPr lang="de-DE"/>
        </a:p>
      </dgm:t>
    </dgm:pt>
    <dgm:pt modelId="{45C9A6D7-DFF7-4241-8D00-51A3C939F7F0}" type="sibTrans" cxnId="{CFD294B8-D930-4308-B59B-3BCF4ECBBB13}">
      <dgm:prSet/>
      <dgm:spPr/>
      <dgm:t>
        <a:bodyPr/>
        <a:lstStyle/>
        <a:p>
          <a:endParaRPr lang="de-DE"/>
        </a:p>
      </dgm:t>
    </dgm:pt>
    <dgm:pt modelId="{0199123E-7985-4C66-90C0-42849936D7E1}">
      <dgm:prSet/>
      <dgm:spPr>
        <a:solidFill>
          <a:schemeClr val="accent1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Show Cases</a:t>
          </a:r>
        </a:p>
      </dgm:t>
    </dgm:pt>
    <dgm:pt modelId="{EB5D8C67-0F6C-4A85-955A-0F456908D15B}" type="parTrans" cxnId="{BA90D27D-D605-4770-8AA2-92924DEBCD3C}">
      <dgm:prSet/>
      <dgm:spPr/>
      <dgm:t>
        <a:bodyPr/>
        <a:lstStyle/>
        <a:p>
          <a:endParaRPr lang="de-DE"/>
        </a:p>
      </dgm:t>
    </dgm:pt>
    <dgm:pt modelId="{4F8DA31C-D3C1-46A1-AA7D-4DABB2B4D098}" type="sibTrans" cxnId="{BA90D27D-D605-4770-8AA2-92924DEBCD3C}">
      <dgm:prSet/>
      <dgm:spPr/>
      <dgm:t>
        <a:bodyPr/>
        <a:lstStyle/>
        <a:p>
          <a:endParaRPr lang="de-DE"/>
        </a:p>
      </dgm:t>
    </dgm:pt>
    <dgm:pt modelId="{7A19CF80-017F-4FEE-9EF8-A49770133867}">
      <dgm:prSet/>
      <dgm:spPr>
        <a:solidFill>
          <a:schemeClr val="accent1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Service </a:t>
          </a:r>
          <a:r>
            <a:rPr kumimoji="0" lang="de-DE" b="1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Inventory</a:t>
          </a:r>
          <a:endParaRPr kumimoji="0" lang="de-DE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endParaRPr>
        </a:p>
      </dgm:t>
    </dgm:pt>
    <dgm:pt modelId="{C5F96280-9CFA-44AB-91E0-76A0973A9408}" type="parTrans" cxnId="{A574C773-AC79-4930-A0AC-BE6321CBA14D}">
      <dgm:prSet/>
      <dgm:spPr/>
      <dgm:t>
        <a:bodyPr/>
        <a:lstStyle/>
        <a:p>
          <a:endParaRPr lang="de-DE"/>
        </a:p>
      </dgm:t>
    </dgm:pt>
    <dgm:pt modelId="{31F2D7B2-C7A3-4437-A886-44EB52718278}" type="sibTrans" cxnId="{A574C773-AC79-4930-A0AC-BE6321CBA14D}">
      <dgm:prSet/>
      <dgm:spPr/>
      <dgm:t>
        <a:bodyPr/>
        <a:lstStyle/>
        <a:p>
          <a:endParaRPr lang="de-DE"/>
        </a:p>
      </dgm:t>
    </dgm:pt>
    <dgm:pt modelId="{5E5AD1A1-73D5-477C-819D-726B924378C0}" type="pres">
      <dgm:prSet presAssocID="{0E6EB92B-9BB2-4899-9D59-0D70CF7F5CD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2045516-2DEC-402A-AED2-4269CED740AC}" type="pres">
      <dgm:prSet presAssocID="{3A35B7C6-6C77-4103-843C-7CC75D371152}" presName="root1" presStyleCnt="0"/>
      <dgm:spPr/>
    </dgm:pt>
    <dgm:pt modelId="{0D44CC30-3260-4124-90D6-FDC2A927DFAA}" type="pres">
      <dgm:prSet presAssocID="{3A35B7C6-6C77-4103-843C-7CC75D371152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B4F4B12E-16CE-4902-BAB8-32B1BE20FA34}" type="pres">
      <dgm:prSet presAssocID="{3A35B7C6-6C77-4103-843C-7CC75D371152}" presName="level2hierChild" presStyleCnt="0"/>
      <dgm:spPr/>
    </dgm:pt>
    <dgm:pt modelId="{C0D2021E-2606-4508-870F-39A4CA1FF4F4}" type="pres">
      <dgm:prSet presAssocID="{2965C588-D26D-43C0-9990-FFBB148FC149}" presName="conn2-1" presStyleLbl="parChTrans1D2" presStyleIdx="0" presStyleCnt="3"/>
      <dgm:spPr/>
      <dgm:t>
        <a:bodyPr/>
        <a:lstStyle/>
        <a:p>
          <a:endParaRPr lang="de-DE"/>
        </a:p>
      </dgm:t>
    </dgm:pt>
    <dgm:pt modelId="{7830CE43-2694-420F-AB4C-03DFBBD69010}" type="pres">
      <dgm:prSet presAssocID="{2965C588-D26D-43C0-9990-FFBB148FC149}" presName="connTx" presStyleLbl="parChTrans1D2" presStyleIdx="0" presStyleCnt="3"/>
      <dgm:spPr/>
      <dgm:t>
        <a:bodyPr/>
        <a:lstStyle/>
        <a:p>
          <a:endParaRPr lang="de-DE"/>
        </a:p>
      </dgm:t>
    </dgm:pt>
    <dgm:pt modelId="{4E0A50AD-DD0F-4323-9164-7FB20CC569F0}" type="pres">
      <dgm:prSet presAssocID="{B4F523E3-AC61-4CDD-ACD6-4892E2206AB1}" presName="root2" presStyleCnt="0"/>
      <dgm:spPr/>
    </dgm:pt>
    <dgm:pt modelId="{16E5CE99-0402-4FE3-B957-75606F878842}" type="pres">
      <dgm:prSet presAssocID="{B4F523E3-AC61-4CDD-ACD6-4892E2206AB1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CDE6C776-FFDD-4223-8E66-0051F9595638}" type="pres">
      <dgm:prSet presAssocID="{B4F523E3-AC61-4CDD-ACD6-4892E2206AB1}" presName="level3hierChild" presStyleCnt="0"/>
      <dgm:spPr/>
    </dgm:pt>
    <dgm:pt modelId="{9BC48AC8-A5EB-4E4A-8B49-2AD41E994292}" type="pres">
      <dgm:prSet presAssocID="{3E8865B9-37EB-4F1A-90AF-E2E2351A19EE}" presName="conn2-1" presStyleLbl="parChTrans1D3" presStyleIdx="0" presStyleCnt="8"/>
      <dgm:spPr/>
      <dgm:t>
        <a:bodyPr/>
        <a:lstStyle/>
        <a:p>
          <a:endParaRPr lang="de-DE"/>
        </a:p>
      </dgm:t>
    </dgm:pt>
    <dgm:pt modelId="{35680C73-68B9-462F-86A3-8E32B3C04480}" type="pres">
      <dgm:prSet presAssocID="{3E8865B9-37EB-4F1A-90AF-E2E2351A19EE}" presName="connTx" presStyleLbl="parChTrans1D3" presStyleIdx="0" presStyleCnt="8"/>
      <dgm:spPr/>
      <dgm:t>
        <a:bodyPr/>
        <a:lstStyle/>
        <a:p>
          <a:endParaRPr lang="de-DE"/>
        </a:p>
      </dgm:t>
    </dgm:pt>
    <dgm:pt modelId="{1DDAC30B-CF0A-43E4-AB90-C4113CE27C71}" type="pres">
      <dgm:prSet presAssocID="{7567B826-6FFF-429D-B673-FF0E5A1A8422}" presName="root2" presStyleCnt="0"/>
      <dgm:spPr/>
    </dgm:pt>
    <dgm:pt modelId="{8F0D2715-C3BF-46F0-9AF4-09E08EF9D861}" type="pres">
      <dgm:prSet presAssocID="{7567B826-6FFF-429D-B673-FF0E5A1A8422}" presName="LevelTwoTextNode" presStyleLbl="node3" presStyleIdx="0" presStyleCnt="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476FE9E6-523A-44C3-829C-210FCCE60009}" type="pres">
      <dgm:prSet presAssocID="{7567B826-6FFF-429D-B673-FF0E5A1A8422}" presName="level3hierChild" presStyleCnt="0"/>
      <dgm:spPr/>
    </dgm:pt>
    <dgm:pt modelId="{AE9298F9-3D63-4AB2-9C6F-CDB6DA8D3591}" type="pres">
      <dgm:prSet presAssocID="{6747033A-0093-41B1-A705-A9CCB8A92F37}" presName="conn2-1" presStyleLbl="parChTrans1D3" presStyleIdx="1" presStyleCnt="8"/>
      <dgm:spPr/>
      <dgm:t>
        <a:bodyPr/>
        <a:lstStyle/>
        <a:p>
          <a:endParaRPr lang="de-DE"/>
        </a:p>
      </dgm:t>
    </dgm:pt>
    <dgm:pt modelId="{3B0435CE-0D87-4AC7-888B-597C101C14F1}" type="pres">
      <dgm:prSet presAssocID="{6747033A-0093-41B1-A705-A9CCB8A92F37}" presName="connTx" presStyleLbl="parChTrans1D3" presStyleIdx="1" presStyleCnt="8"/>
      <dgm:spPr/>
      <dgm:t>
        <a:bodyPr/>
        <a:lstStyle/>
        <a:p>
          <a:endParaRPr lang="de-DE"/>
        </a:p>
      </dgm:t>
    </dgm:pt>
    <dgm:pt modelId="{15248295-BA96-4807-B1AD-53773E4B4A03}" type="pres">
      <dgm:prSet presAssocID="{28038701-1A10-40AB-A9D2-9417BF62EEF2}" presName="root2" presStyleCnt="0"/>
      <dgm:spPr/>
    </dgm:pt>
    <dgm:pt modelId="{713817BD-D6CA-446B-82E3-402E07DB7713}" type="pres">
      <dgm:prSet presAssocID="{28038701-1A10-40AB-A9D2-9417BF62EEF2}" presName="LevelTwoTextNode" presStyleLbl="node3" presStyleIdx="1" presStyleCnt="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FC01FA29-FFB9-4B0F-82B4-4CD02E9AE00A}" type="pres">
      <dgm:prSet presAssocID="{28038701-1A10-40AB-A9D2-9417BF62EEF2}" presName="level3hierChild" presStyleCnt="0"/>
      <dgm:spPr/>
    </dgm:pt>
    <dgm:pt modelId="{EB8E1361-65EA-495E-ADBB-6406D3265885}" type="pres">
      <dgm:prSet presAssocID="{9A8B69F2-F64C-4328-8BB0-0B34A19AB519}" presName="conn2-1" presStyleLbl="parChTrans1D3" presStyleIdx="2" presStyleCnt="8"/>
      <dgm:spPr/>
      <dgm:t>
        <a:bodyPr/>
        <a:lstStyle/>
        <a:p>
          <a:endParaRPr lang="de-DE"/>
        </a:p>
      </dgm:t>
    </dgm:pt>
    <dgm:pt modelId="{F27CD2BF-383C-4ACF-B94D-4C67C27F7A6C}" type="pres">
      <dgm:prSet presAssocID="{9A8B69F2-F64C-4328-8BB0-0B34A19AB519}" presName="connTx" presStyleLbl="parChTrans1D3" presStyleIdx="2" presStyleCnt="8"/>
      <dgm:spPr/>
      <dgm:t>
        <a:bodyPr/>
        <a:lstStyle/>
        <a:p>
          <a:endParaRPr lang="de-DE"/>
        </a:p>
      </dgm:t>
    </dgm:pt>
    <dgm:pt modelId="{2710C611-DBC0-4306-87D5-423C6E045E96}" type="pres">
      <dgm:prSet presAssocID="{C5BC4901-8819-4E52-81C7-6368D7D77883}" presName="root2" presStyleCnt="0"/>
      <dgm:spPr/>
    </dgm:pt>
    <dgm:pt modelId="{FB363D34-F524-48EC-BC96-8EC5676FC7F0}" type="pres">
      <dgm:prSet presAssocID="{C5BC4901-8819-4E52-81C7-6368D7D77883}" presName="LevelTwoTextNode" presStyleLbl="node3" presStyleIdx="2" presStyleCnt="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2004797-4D3C-4D92-8806-20FC415F863B}" type="pres">
      <dgm:prSet presAssocID="{C5BC4901-8819-4E52-81C7-6368D7D77883}" presName="level3hierChild" presStyleCnt="0"/>
      <dgm:spPr/>
    </dgm:pt>
    <dgm:pt modelId="{EFDE50B0-326E-42B0-B6B4-BC298CFFA175}" type="pres">
      <dgm:prSet presAssocID="{643A5BDD-3D36-493C-9776-29853542F43D}" presName="conn2-1" presStyleLbl="parChTrans1D2" presStyleIdx="1" presStyleCnt="3"/>
      <dgm:spPr/>
      <dgm:t>
        <a:bodyPr/>
        <a:lstStyle/>
        <a:p>
          <a:endParaRPr lang="de-DE"/>
        </a:p>
      </dgm:t>
    </dgm:pt>
    <dgm:pt modelId="{6A60A41C-D453-411E-9CEE-F2FA75118EB6}" type="pres">
      <dgm:prSet presAssocID="{643A5BDD-3D36-493C-9776-29853542F43D}" presName="connTx" presStyleLbl="parChTrans1D2" presStyleIdx="1" presStyleCnt="3"/>
      <dgm:spPr/>
      <dgm:t>
        <a:bodyPr/>
        <a:lstStyle/>
        <a:p>
          <a:endParaRPr lang="de-DE"/>
        </a:p>
      </dgm:t>
    </dgm:pt>
    <dgm:pt modelId="{1CCBE195-111D-4A71-B82C-DE28DB0BDB33}" type="pres">
      <dgm:prSet presAssocID="{954F2688-2695-4866-B6D7-5D6F0F158E11}" presName="root2" presStyleCnt="0"/>
      <dgm:spPr/>
    </dgm:pt>
    <dgm:pt modelId="{1F88D9A6-32DE-4B6F-8370-32CE98658BAB}" type="pres">
      <dgm:prSet presAssocID="{954F2688-2695-4866-B6D7-5D6F0F158E11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BAF2B0F3-4268-4A0A-A418-C233770AF1DD}" type="pres">
      <dgm:prSet presAssocID="{954F2688-2695-4866-B6D7-5D6F0F158E11}" presName="level3hierChild" presStyleCnt="0"/>
      <dgm:spPr/>
    </dgm:pt>
    <dgm:pt modelId="{BF04761D-A61D-459D-9D47-D858EBE97FF6}" type="pres">
      <dgm:prSet presAssocID="{36AD7D38-26EC-44C8-989F-00928C834094}" presName="conn2-1" presStyleLbl="parChTrans1D3" presStyleIdx="3" presStyleCnt="8"/>
      <dgm:spPr/>
      <dgm:t>
        <a:bodyPr/>
        <a:lstStyle/>
        <a:p>
          <a:endParaRPr lang="de-DE"/>
        </a:p>
      </dgm:t>
    </dgm:pt>
    <dgm:pt modelId="{C8574155-449B-4043-87B0-15AF3A401D8B}" type="pres">
      <dgm:prSet presAssocID="{36AD7D38-26EC-44C8-989F-00928C834094}" presName="connTx" presStyleLbl="parChTrans1D3" presStyleIdx="3" presStyleCnt="8"/>
      <dgm:spPr/>
      <dgm:t>
        <a:bodyPr/>
        <a:lstStyle/>
        <a:p>
          <a:endParaRPr lang="de-DE"/>
        </a:p>
      </dgm:t>
    </dgm:pt>
    <dgm:pt modelId="{1240D0D9-5B7D-4D83-B86F-413AEAA5909E}" type="pres">
      <dgm:prSet presAssocID="{476D6853-4054-49A2-8B74-538AA5B3C1A5}" presName="root2" presStyleCnt="0"/>
      <dgm:spPr/>
    </dgm:pt>
    <dgm:pt modelId="{A71746A0-AAC2-45F0-80A6-83CFAEAFD485}" type="pres">
      <dgm:prSet presAssocID="{476D6853-4054-49A2-8B74-538AA5B3C1A5}" presName="LevelTwoTextNode" presStyleLbl="node3" presStyleIdx="3" presStyleCnt="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4E58B6AF-8592-4855-8939-73403EBFE083}" type="pres">
      <dgm:prSet presAssocID="{476D6853-4054-49A2-8B74-538AA5B3C1A5}" presName="level3hierChild" presStyleCnt="0"/>
      <dgm:spPr/>
    </dgm:pt>
    <dgm:pt modelId="{4DDB216C-8C01-427F-A429-8ED82937AD26}" type="pres">
      <dgm:prSet presAssocID="{E795F102-C3BD-46FB-85E1-F868BE78F6A6}" presName="conn2-1" presStyleLbl="parChTrans1D3" presStyleIdx="4" presStyleCnt="8"/>
      <dgm:spPr/>
      <dgm:t>
        <a:bodyPr/>
        <a:lstStyle/>
        <a:p>
          <a:endParaRPr lang="de-DE"/>
        </a:p>
      </dgm:t>
    </dgm:pt>
    <dgm:pt modelId="{D6FCA4D1-94D8-4DCC-91F2-50CC8DFDC8BA}" type="pres">
      <dgm:prSet presAssocID="{E795F102-C3BD-46FB-85E1-F868BE78F6A6}" presName="connTx" presStyleLbl="parChTrans1D3" presStyleIdx="4" presStyleCnt="8"/>
      <dgm:spPr/>
      <dgm:t>
        <a:bodyPr/>
        <a:lstStyle/>
        <a:p>
          <a:endParaRPr lang="de-DE"/>
        </a:p>
      </dgm:t>
    </dgm:pt>
    <dgm:pt modelId="{E3BD6BC4-04A1-4022-A10E-5D27F44938DD}" type="pres">
      <dgm:prSet presAssocID="{57531EE5-A0D9-472D-ADCE-55038875943F}" presName="root2" presStyleCnt="0"/>
      <dgm:spPr/>
    </dgm:pt>
    <dgm:pt modelId="{A385B955-626E-4151-A135-A4F50417323D}" type="pres">
      <dgm:prSet presAssocID="{57531EE5-A0D9-472D-ADCE-55038875943F}" presName="LevelTwoTextNode" presStyleLbl="node3" presStyleIdx="4" presStyleCnt="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AAF63772-B0AC-434C-B94B-BDD1C80878A5}" type="pres">
      <dgm:prSet presAssocID="{57531EE5-A0D9-472D-ADCE-55038875943F}" presName="level3hierChild" presStyleCnt="0"/>
      <dgm:spPr/>
    </dgm:pt>
    <dgm:pt modelId="{74968677-D59D-43E1-BD53-FD3AB5C1B193}" type="pres">
      <dgm:prSet presAssocID="{C5F96280-9CFA-44AB-91E0-76A0973A9408}" presName="conn2-1" presStyleLbl="parChTrans1D3" presStyleIdx="5" presStyleCnt="8"/>
      <dgm:spPr/>
      <dgm:t>
        <a:bodyPr/>
        <a:lstStyle/>
        <a:p>
          <a:endParaRPr lang="en-GB"/>
        </a:p>
      </dgm:t>
    </dgm:pt>
    <dgm:pt modelId="{12E79F60-0C94-4BF6-A64A-756514CD3983}" type="pres">
      <dgm:prSet presAssocID="{C5F96280-9CFA-44AB-91E0-76A0973A9408}" presName="connTx" presStyleLbl="parChTrans1D3" presStyleIdx="5" presStyleCnt="8"/>
      <dgm:spPr/>
      <dgm:t>
        <a:bodyPr/>
        <a:lstStyle/>
        <a:p>
          <a:endParaRPr lang="en-GB"/>
        </a:p>
      </dgm:t>
    </dgm:pt>
    <dgm:pt modelId="{A0896A72-203E-4F58-8E29-AEB6020A6EE6}" type="pres">
      <dgm:prSet presAssocID="{7A19CF80-017F-4FEE-9EF8-A49770133867}" presName="root2" presStyleCnt="0"/>
      <dgm:spPr/>
    </dgm:pt>
    <dgm:pt modelId="{20C77C43-444A-4A46-B36E-0C15EFE8736F}" type="pres">
      <dgm:prSet presAssocID="{7A19CF80-017F-4FEE-9EF8-A49770133867}" presName="LevelTwoTextNode" presStyleLbl="node3" presStyleIdx="5" presStyleCnt="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9C4F7ED1-6278-48DC-82A9-D2554DDA967C}" type="pres">
      <dgm:prSet presAssocID="{7A19CF80-017F-4FEE-9EF8-A49770133867}" presName="level3hierChild" presStyleCnt="0"/>
      <dgm:spPr/>
    </dgm:pt>
    <dgm:pt modelId="{9A379B4A-795D-4EAE-984D-4390233C2D6A}" type="pres">
      <dgm:prSet presAssocID="{B0822B2B-EDB1-416B-8C41-8206872E5A6E}" presName="conn2-1" presStyleLbl="parChTrans1D2" presStyleIdx="2" presStyleCnt="3"/>
      <dgm:spPr/>
      <dgm:t>
        <a:bodyPr/>
        <a:lstStyle/>
        <a:p>
          <a:endParaRPr lang="de-DE"/>
        </a:p>
      </dgm:t>
    </dgm:pt>
    <dgm:pt modelId="{26307456-023E-40E4-8C3C-133D9F056FB0}" type="pres">
      <dgm:prSet presAssocID="{B0822B2B-EDB1-416B-8C41-8206872E5A6E}" presName="connTx" presStyleLbl="parChTrans1D2" presStyleIdx="2" presStyleCnt="3"/>
      <dgm:spPr/>
      <dgm:t>
        <a:bodyPr/>
        <a:lstStyle/>
        <a:p>
          <a:endParaRPr lang="de-DE"/>
        </a:p>
      </dgm:t>
    </dgm:pt>
    <dgm:pt modelId="{83770D30-2104-42BF-8620-B9EB6A5F9B29}" type="pres">
      <dgm:prSet presAssocID="{47A8950D-A0DC-490E-9C94-CDECA10CA5E5}" presName="root2" presStyleCnt="0"/>
      <dgm:spPr/>
    </dgm:pt>
    <dgm:pt modelId="{1C7EB75A-DD79-4C21-A142-07C8EF679AE1}" type="pres">
      <dgm:prSet presAssocID="{47A8950D-A0DC-490E-9C94-CDECA10CA5E5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FA34324A-AD65-43A4-9806-6564FB933070}" type="pres">
      <dgm:prSet presAssocID="{47A8950D-A0DC-490E-9C94-CDECA10CA5E5}" presName="level3hierChild" presStyleCnt="0"/>
      <dgm:spPr/>
    </dgm:pt>
    <dgm:pt modelId="{120E0774-9409-48AE-BF08-71D8FA6E3F0E}" type="pres">
      <dgm:prSet presAssocID="{AB5683B7-C745-4199-918B-56C28D9EEBD5}" presName="conn2-1" presStyleLbl="parChTrans1D3" presStyleIdx="6" presStyleCnt="8"/>
      <dgm:spPr/>
      <dgm:t>
        <a:bodyPr/>
        <a:lstStyle/>
        <a:p>
          <a:endParaRPr lang="de-DE"/>
        </a:p>
      </dgm:t>
    </dgm:pt>
    <dgm:pt modelId="{3E53E7FB-1761-48BA-A244-B7A5E383BC5B}" type="pres">
      <dgm:prSet presAssocID="{AB5683B7-C745-4199-918B-56C28D9EEBD5}" presName="connTx" presStyleLbl="parChTrans1D3" presStyleIdx="6" presStyleCnt="8"/>
      <dgm:spPr/>
      <dgm:t>
        <a:bodyPr/>
        <a:lstStyle/>
        <a:p>
          <a:endParaRPr lang="de-DE"/>
        </a:p>
      </dgm:t>
    </dgm:pt>
    <dgm:pt modelId="{C706B51E-08CC-4DCA-B262-DADD0B242A9D}" type="pres">
      <dgm:prSet presAssocID="{AF0393DD-1874-4A40-BF52-894E99F866AF}" presName="root2" presStyleCnt="0"/>
      <dgm:spPr/>
    </dgm:pt>
    <dgm:pt modelId="{5E886C96-0DD0-416A-9896-8FE32B974AEF}" type="pres">
      <dgm:prSet presAssocID="{AF0393DD-1874-4A40-BF52-894E99F866AF}" presName="LevelTwoTextNode" presStyleLbl="node3" presStyleIdx="6" presStyleCnt="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232DB864-FEF4-414F-92A8-68E7889841C7}" type="pres">
      <dgm:prSet presAssocID="{AF0393DD-1874-4A40-BF52-894E99F866AF}" presName="level3hierChild" presStyleCnt="0"/>
      <dgm:spPr/>
    </dgm:pt>
    <dgm:pt modelId="{05428EAF-213B-40E1-B14A-F54A0EBD38B0}" type="pres">
      <dgm:prSet presAssocID="{EB5D8C67-0F6C-4A85-955A-0F456908D15B}" presName="conn2-1" presStyleLbl="parChTrans1D3" presStyleIdx="7" presStyleCnt="8"/>
      <dgm:spPr/>
      <dgm:t>
        <a:bodyPr/>
        <a:lstStyle/>
        <a:p>
          <a:endParaRPr lang="de-DE"/>
        </a:p>
      </dgm:t>
    </dgm:pt>
    <dgm:pt modelId="{FA6110B6-0DF8-42D3-A820-DC24AF3CE6A2}" type="pres">
      <dgm:prSet presAssocID="{EB5D8C67-0F6C-4A85-955A-0F456908D15B}" presName="connTx" presStyleLbl="parChTrans1D3" presStyleIdx="7" presStyleCnt="8"/>
      <dgm:spPr/>
      <dgm:t>
        <a:bodyPr/>
        <a:lstStyle/>
        <a:p>
          <a:endParaRPr lang="de-DE"/>
        </a:p>
      </dgm:t>
    </dgm:pt>
    <dgm:pt modelId="{7800F58D-728F-4B2F-A519-4265E04E2C59}" type="pres">
      <dgm:prSet presAssocID="{0199123E-7985-4C66-90C0-42849936D7E1}" presName="root2" presStyleCnt="0"/>
      <dgm:spPr/>
    </dgm:pt>
    <dgm:pt modelId="{8E6284AB-4CB4-4683-B16E-9A8DD906469D}" type="pres">
      <dgm:prSet presAssocID="{0199123E-7985-4C66-90C0-42849936D7E1}" presName="LevelTwoTextNode" presStyleLbl="node3" presStyleIdx="7" presStyleCnt="8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0364E701-3AA4-4E55-A7F6-FCAB12259F4E}" type="pres">
      <dgm:prSet presAssocID="{0199123E-7985-4C66-90C0-42849936D7E1}" presName="level3hierChild" presStyleCnt="0"/>
      <dgm:spPr/>
    </dgm:pt>
  </dgm:ptLst>
  <dgm:cxnLst>
    <dgm:cxn modelId="{79756043-F9E9-40A1-B807-70AEF21B5F6F}" type="presOf" srcId="{47A8950D-A0DC-490E-9C94-CDECA10CA5E5}" destId="{1C7EB75A-DD79-4C21-A142-07C8EF679AE1}" srcOrd="0" destOrd="0" presId="urn:microsoft.com/office/officeart/2008/layout/HorizontalMultiLevelHierarchy"/>
    <dgm:cxn modelId="{5F3753DE-296C-4751-89A6-35EEF6A398E8}" type="presOf" srcId="{0199123E-7985-4C66-90C0-42849936D7E1}" destId="{8E6284AB-4CB4-4683-B16E-9A8DD906469D}" srcOrd="0" destOrd="0" presId="urn:microsoft.com/office/officeart/2008/layout/HorizontalMultiLevelHierarchy"/>
    <dgm:cxn modelId="{3569DB67-8890-4FA4-BC2E-EE68FF9905F2}" type="presOf" srcId="{476D6853-4054-49A2-8B74-538AA5B3C1A5}" destId="{A71746A0-AAC2-45F0-80A6-83CFAEAFD485}" srcOrd="0" destOrd="0" presId="urn:microsoft.com/office/officeart/2008/layout/HorizontalMultiLevelHierarchy"/>
    <dgm:cxn modelId="{72F03388-552F-4597-9B92-547526F9CA13}" type="presOf" srcId="{643A5BDD-3D36-493C-9776-29853542F43D}" destId="{EFDE50B0-326E-42B0-B6B4-BC298CFFA175}" srcOrd="0" destOrd="0" presId="urn:microsoft.com/office/officeart/2008/layout/HorizontalMultiLevelHierarchy"/>
    <dgm:cxn modelId="{CCCE080E-818D-421E-9144-0DB9EE3AE859}" srcId="{B4F523E3-AC61-4CDD-ACD6-4892E2206AB1}" destId="{7567B826-6FFF-429D-B673-FF0E5A1A8422}" srcOrd="0" destOrd="0" parTransId="{3E8865B9-37EB-4F1A-90AF-E2E2351A19EE}" sibTransId="{E737E8C9-08C7-4CA5-878B-721B917513B1}"/>
    <dgm:cxn modelId="{CB8E738E-998B-4082-A81D-3BA3A68447DA}" srcId="{3A35B7C6-6C77-4103-843C-7CC75D371152}" destId="{B4F523E3-AC61-4CDD-ACD6-4892E2206AB1}" srcOrd="0" destOrd="0" parTransId="{2965C588-D26D-43C0-9990-FFBB148FC149}" sibTransId="{0310B373-EB9E-4E18-939A-566F265AFA35}"/>
    <dgm:cxn modelId="{A574C773-AC79-4930-A0AC-BE6321CBA14D}" srcId="{954F2688-2695-4866-B6D7-5D6F0F158E11}" destId="{7A19CF80-017F-4FEE-9EF8-A49770133867}" srcOrd="2" destOrd="0" parTransId="{C5F96280-9CFA-44AB-91E0-76A0973A9408}" sibTransId="{31F2D7B2-C7A3-4437-A886-44EB52718278}"/>
    <dgm:cxn modelId="{AEED8390-E8B0-4C25-9A56-E9CEFA2A4F65}" srcId="{3A35B7C6-6C77-4103-843C-7CC75D371152}" destId="{954F2688-2695-4866-B6D7-5D6F0F158E11}" srcOrd="1" destOrd="0" parTransId="{643A5BDD-3D36-493C-9776-29853542F43D}" sibTransId="{B8D03996-1340-4CF7-85EA-1E986FCC9825}"/>
    <dgm:cxn modelId="{6573142A-503A-4395-9C7B-F6F428D2991E}" type="presOf" srcId="{E795F102-C3BD-46FB-85E1-F868BE78F6A6}" destId="{4DDB216C-8C01-427F-A429-8ED82937AD26}" srcOrd="0" destOrd="0" presId="urn:microsoft.com/office/officeart/2008/layout/HorizontalMultiLevelHierarchy"/>
    <dgm:cxn modelId="{2BE4D2C9-EF29-411A-8A09-602D1676CE89}" type="presOf" srcId="{C5F96280-9CFA-44AB-91E0-76A0973A9408}" destId="{74968677-D59D-43E1-BD53-FD3AB5C1B193}" srcOrd="0" destOrd="0" presId="urn:microsoft.com/office/officeart/2008/layout/HorizontalMultiLevelHierarchy"/>
    <dgm:cxn modelId="{91CF96E0-1A05-46E5-BC3F-25C8EC6A95FB}" type="presOf" srcId="{AB5683B7-C745-4199-918B-56C28D9EEBD5}" destId="{3E53E7FB-1761-48BA-A244-B7A5E383BC5B}" srcOrd="1" destOrd="0" presId="urn:microsoft.com/office/officeart/2008/layout/HorizontalMultiLevelHierarchy"/>
    <dgm:cxn modelId="{85123DEE-EE02-42E1-AE18-B565B35CCEE5}" type="presOf" srcId="{7567B826-6FFF-429D-B673-FF0E5A1A8422}" destId="{8F0D2715-C3BF-46F0-9AF4-09E08EF9D861}" srcOrd="0" destOrd="0" presId="urn:microsoft.com/office/officeart/2008/layout/HorizontalMultiLevelHierarchy"/>
    <dgm:cxn modelId="{2DBD7EE7-C5B1-4EDF-924E-DA3D9CC62A4C}" srcId="{0E6EB92B-9BB2-4899-9D59-0D70CF7F5CD8}" destId="{3A35B7C6-6C77-4103-843C-7CC75D371152}" srcOrd="0" destOrd="0" parTransId="{78701A4F-4089-4E2F-BE3A-5A0D1BE3833A}" sibTransId="{4F3E2448-D314-4515-A8F0-2C20E16C0EBF}"/>
    <dgm:cxn modelId="{A209E394-4A59-4A7F-843C-709BBFBFCCCB}" type="presOf" srcId="{36AD7D38-26EC-44C8-989F-00928C834094}" destId="{BF04761D-A61D-459D-9D47-D858EBE97FF6}" srcOrd="0" destOrd="0" presId="urn:microsoft.com/office/officeart/2008/layout/HorizontalMultiLevelHierarchy"/>
    <dgm:cxn modelId="{B3D5C54C-B3B2-46CD-BA66-6605D27C857C}" type="presOf" srcId="{3E8865B9-37EB-4F1A-90AF-E2E2351A19EE}" destId="{35680C73-68B9-462F-86A3-8E32B3C04480}" srcOrd="1" destOrd="0" presId="urn:microsoft.com/office/officeart/2008/layout/HorizontalMultiLevelHierarchy"/>
    <dgm:cxn modelId="{2378BF2C-7EE5-4F17-B9FC-B3E6C52DBA5B}" type="presOf" srcId="{B0822B2B-EDB1-416B-8C41-8206872E5A6E}" destId="{9A379B4A-795D-4EAE-984D-4390233C2D6A}" srcOrd="0" destOrd="0" presId="urn:microsoft.com/office/officeart/2008/layout/HorizontalMultiLevelHierarchy"/>
    <dgm:cxn modelId="{2A81DF1C-A226-42A0-B4BA-6812D2CA1B68}" type="presOf" srcId="{B0822B2B-EDB1-416B-8C41-8206872E5A6E}" destId="{26307456-023E-40E4-8C3C-133D9F056FB0}" srcOrd="1" destOrd="0" presId="urn:microsoft.com/office/officeart/2008/layout/HorizontalMultiLevelHierarchy"/>
    <dgm:cxn modelId="{1091F743-A7B5-496A-88FE-BA80DDC932D9}" type="presOf" srcId="{643A5BDD-3D36-493C-9776-29853542F43D}" destId="{6A60A41C-D453-411E-9CEE-F2FA75118EB6}" srcOrd="1" destOrd="0" presId="urn:microsoft.com/office/officeart/2008/layout/HorizontalMultiLevelHierarchy"/>
    <dgm:cxn modelId="{DF3A2EE8-A904-4844-8E67-AB46BE6E2915}" type="presOf" srcId="{954F2688-2695-4866-B6D7-5D6F0F158E11}" destId="{1F88D9A6-32DE-4B6F-8370-32CE98658BAB}" srcOrd="0" destOrd="0" presId="urn:microsoft.com/office/officeart/2008/layout/HorizontalMultiLevelHierarchy"/>
    <dgm:cxn modelId="{17E3199F-8603-4F94-8325-DB43DFFCE269}" type="presOf" srcId="{6747033A-0093-41B1-A705-A9CCB8A92F37}" destId="{AE9298F9-3D63-4AB2-9C6F-CDB6DA8D3591}" srcOrd="0" destOrd="0" presId="urn:microsoft.com/office/officeart/2008/layout/HorizontalMultiLevelHierarchy"/>
    <dgm:cxn modelId="{BA90D27D-D605-4770-8AA2-92924DEBCD3C}" srcId="{47A8950D-A0DC-490E-9C94-CDECA10CA5E5}" destId="{0199123E-7985-4C66-90C0-42849936D7E1}" srcOrd="1" destOrd="0" parTransId="{EB5D8C67-0F6C-4A85-955A-0F456908D15B}" sibTransId="{4F8DA31C-D3C1-46A1-AA7D-4DABB2B4D098}"/>
    <dgm:cxn modelId="{1C742CCF-8D5E-4763-BF80-F8EA0580B72A}" srcId="{B4F523E3-AC61-4CDD-ACD6-4892E2206AB1}" destId="{28038701-1A10-40AB-A9D2-9417BF62EEF2}" srcOrd="1" destOrd="0" parTransId="{6747033A-0093-41B1-A705-A9CCB8A92F37}" sibTransId="{7D490B2F-4619-4B1E-940B-1361EE81D3FF}"/>
    <dgm:cxn modelId="{ACDC9DAF-72FA-405F-8D48-CB12B56E4BC1}" type="presOf" srcId="{6747033A-0093-41B1-A705-A9CCB8A92F37}" destId="{3B0435CE-0D87-4AC7-888B-597C101C14F1}" srcOrd="1" destOrd="0" presId="urn:microsoft.com/office/officeart/2008/layout/HorizontalMultiLevelHierarchy"/>
    <dgm:cxn modelId="{808E7FC5-386F-4249-ABD3-018DCE788868}" type="presOf" srcId="{9A8B69F2-F64C-4328-8BB0-0B34A19AB519}" destId="{EB8E1361-65EA-495E-ADBB-6406D3265885}" srcOrd="0" destOrd="0" presId="urn:microsoft.com/office/officeart/2008/layout/HorizontalMultiLevelHierarchy"/>
    <dgm:cxn modelId="{4FFD8A36-D45A-43E9-9ECE-037A4BE80622}" type="presOf" srcId="{AB5683B7-C745-4199-918B-56C28D9EEBD5}" destId="{120E0774-9409-48AE-BF08-71D8FA6E3F0E}" srcOrd="0" destOrd="0" presId="urn:microsoft.com/office/officeart/2008/layout/HorizontalMultiLevelHierarchy"/>
    <dgm:cxn modelId="{BAFF3690-8FDE-4E43-A0F0-FD4C6BB53D22}" type="presOf" srcId="{C5BC4901-8819-4E52-81C7-6368D7D77883}" destId="{FB363D34-F524-48EC-BC96-8EC5676FC7F0}" srcOrd="0" destOrd="0" presId="urn:microsoft.com/office/officeart/2008/layout/HorizontalMultiLevelHierarchy"/>
    <dgm:cxn modelId="{AC2A30DA-A506-4938-964E-159E08BEB36A}" type="presOf" srcId="{B4F523E3-AC61-4CDD-ACD6-4892E2206AB1}" destId="{16E5CE99-0402-4FE3-B957-75606F878842}" srcOrd="0" destOrd="0" presId="urn:microsoft.com/office/officeart/2008/layout/HorizontalMultiLevelHierarchy"/>
    <dgm:cxn modelId="{1CEFEE98-538B-4F76-AB67-FA73535313F5}" type="presOf" srcId="{EB5D8C67-0F6C-4A85-955A-0F456908D15B}" destId="{FA6110B6-0DF8-42D3-A820-DC24AF3CE6A2}" srcOrd="1" destOrd="0" presId="urn:microsoft.com/office/officeart/2008/layout/HorizontalMultiLevelHierarchy"/>
    <dgm:cxn modelId="{70E00C55-0A55-41A7-9A3E-23410C680C32}" type="presOf" srcId="{EB5D8C67-0F6C-4A85-955A-0F456908D15B}" destId="{05428EAF-213B-40E1-B14A-F54A0EBD38B0}" srcOrd="0" destOrd="0" presId="urn:microsoft.com/office/officeart/2008/layout/HorizontalMultiLevelHierarchy"/>
    <dgm:cxn modelId="{41416F22-9167-4461-9A77-ACA7B816AEB1}" type="presOf" srcId="{57531EE5-A0D9-472D-ADCE-55038875943F}" destId="{A385B955-626E-4151-A135-A4F50417323D}" srcOrd="0" destOrd="0" presId="urn:microsoft.com/office/officeart/2008/layout/HorizontalMultiLevelHierarchy"/>
    <dgm:cxn modelId="{62422BF8-463D-43D0-9FBD-F85735460A47}" type="presOf" srcId="{28038701-1A10-40AB-A9D2-9417BF62EEF2}" destId="{713817BD-D6CA-446B-82E3-402E07DB7713}" srcOrd="0" destOrd="0" presId="urn:microsoft.com/office/officeart/2008/layout/HorizontalMultiLevelHierarchy"/>
    <dgm:cxn modelId="{0217FB0E-6E8D-45C0-B7B3-1EB661F15339}" srcId="{B4F523E3-AC61-4CDD-ACD6-4892E2206AB1}" destId="{C5BC4901-8819-4E52-81C7-6368D7D77883}" srcOrd="2" destOrd="0" parTransId="{9A8B69F2-F64C-4328-8BB0-0B34A19AB519}" sibTransId="{B22E4B0E-C7BA-4FD3-BB17-7C1727CEAA79}"/>
    <dgm:cxn modelId="{05D96273-D012-466A-B74E-805C8E903B11}" type="presOf" srcId="{0E6EB92B-9BB2-4899-9D59-0D70CF7F5CD8}" destId="{5E5AD1A1-73D5-477C-819D-726B924378C0}" srcOrd="0" destOrd="0" presId="urn:microsoft.com/office/officeart/2008/layout/HorizontalMultiLevelHierarchy"/>
    <dgm:cxn modelId="{86950ADF-A8B7-4F55-BC89-C93B22CC2783}" type="presOf" srcId="{9A8B69F2-F64C-4328-8BB0-0B34A19AB519}" destId="{F27CD2BF-383C-4ACF-B94D-4C67C27F7A6C}" srcOrd="1" destOrd="0" presId="urn:microsoft.com/office/officeart/2008/layout/HorizontalMultiLevelHierarchy"/>
    <dgm:cxn modelId="{84571A92-4BCA-4CF4-831A-9488E5B26FE4}" type="presOf" srcId="{C5F96280-9CFA-44AB-91E0-76A0973A9408}" destId="{12E79F60-0C94-4BF6-A64A-756514CD3983}" srcOrd="1" destOrd="0" presId="urn:microsoft.com/office/officeart/2008/layout/HorizontalMultiLevelHierarchy"/>
    <dgm:cxn modelId="{CFD294B8-D930-4308-B59B-3BCF4ECBBB13}" srcId="{47A8950D-A0DC-490E-9C94-CDECA10CA5E5}" destId="{AF0393DD-1874-4A40-BF52-894E99F866AF}" srcOrd="0" destOrd="0" parTransId="{AB5683B7-C745-4199-918B-56C28D9EEBD5}" sibTransId="{45C9A6D7-DFF7-4241-8D00-51A3C939F7F0}"/>
    <dgm:cxn modelId="{07984346-1989-4C83-84F5-FA7B91DF12FE}" type="presOf" srcId="{3E8865B9-37EB-4F1A-90AF-E2E2351A19EE}" destId="{9BC48AC8-A5EB-4E4A-8B49-2AD41E994292}" srcOrd="0" destOrd="0" presId="urn:microsoft.com/office/officeart/2008/layout/HorizontalMultiLevelHierarchy"/>
    <dgm:cxn modelId="{82A639B3-6B59-4A31-815A-7E0C1473E707}" srcId="{954F2688-2695-4866-B6D7-5D6F0F158E11}" destId="{57531EE5-A0D9-472D-ADCE-55038875943F}" srcOrd="1" destOrd="0" parTransId="{E795F102-C3BD-46FB-85E1-F868BE78F6A6}" sibTransId="{2F7FEEBF-8513-416D-B3E1-97FAA5308DC9}"/>
    <dgm:cxn modelId="{FB70AC64-7BFF-4518-A661-4802972A5AD5}" type="presOf" srcId="{AF0393DD-1874-4A40-BF52-894E99F866AF}" destId="{5E886C96-0DD0-416A-9896-8FE32B974AEF}" srcOrd="0" destOrd="0" presId="urn:microsoft.com/office/officeart/2008/layout/HorizontalMultiLevelHierarchy"/>
    <dgm:cxn modelId="{FF6C4DBB-6B6B-4F7D-B669-226EDAA60451}" type="presOf" srcId="{2965C588-D26D-43C0-9990-FFBB148FC149}" destId="{C0D2021E-2606-4508-870F-39A4CA1FF4F4}" srcOrd="0" destOrd="0" presId="urn:microsoft.com/office/officeart/2008/layout/HorizontalMultiLevelHierarchy"/>
    <dgm:cxn modelId="{E09D732A-E1D7-4D36-A7D3-DEC0AD4AECA0}" type="presOf" srcId="{3A35B7C6-6C77-4103-843C-7CC75D371152}" destId="{0D44CC30-3260-4124-90D6-FDC2A927DFAA}" srcOrd="0" destOrd="0" presId="urn:microsoft.com/office/officeart/2008/layout/HorizontalMultiLevelHierarchy"/>
    <dgm:cxn modelId="{F3522E7E-270F-446E-B74D-CE3F4B7B381F}" type="presOf" srcId="{2965C588-D26D-43C0-9990-FFBB148FC149}" destId="{7830CE43-2694-420F-AB4C-03DFBBD69010}" srcOrd="1" destOrd="0" presId="urn:microsoft.com/office/officeart/2008/layout/HorizontalMultiLevelHierarchy"/>
    <dgm:cxn modelId="{8E90EFC5-BBEE-4049-93D2-0B1E250A7474}" srcId="{954F2688-2695-4866-B6D7-5D6F0F158E11}" destId="{476D6853-4054-49A2-8B74-538AA5B3C1A5}" srcOrd="0" destOrd="0" parTransId="{36AD7D38-26EC-44C8-989F-00928C834094}" sibTransId="{EFF4777A-0977-40A2-A841-7D9FC9E4CA76}"/>
    <dgm:cxn modelId="{13474AA6-AC71-44C6-A0EA-B2DDA885EDF2}" type="presOf" srcId="{7A19CF80-017F-4FEE-9EF8-A49770133867}" destId="{20C77C43-444A-4A46-B36E-0C15EFE8736F}" srcOrd="0" destOrd="0" presId="urn:microsoft.com/office/officeart/2008/layout/HorizontalMultiLevelHierarchy"/>
    <dgm:cxn modelId="{679BF8B2-D6FC-4BBC-BD58-16E2F03F0979}" type="presOf" srcId="{36AD7D38-26EC-44C8-989F-00928C834094}" destId="{C8574155-449B-4043-87B0-15AF3A401D8B}" srcOrd="1" destOrd="0" presId="urn:microsoft.com/office/officeart/2008/layout/HorizontalMultiLevelHierarchy"/>
    <dgm:cxn modelId="{9D94080B-E268-4815-BCEA-8E93EE24FF1D}" srcId="{3A35B7C6-6C77-4103-843C-7CC75D371152}" destId="{47A8950D-A0DC-490E-9C94-CDECA10CA5E5}" srcOrd="2" destOrd="0" parTransId="{B0822B2B-EDB1-416B-8C41-8206872E5A6E}" sibTransId="{E779480F-AE4B-40C7-A63B-7EDEC1CF7F32}"/>
    <dgm:cxn modelId="{2C40F8E2-A358-4858-807F-71602C96DA06}" type="presOf" srcId="{E795F102-C3BD-46FB-85E1-F868BE78F6A6}" destId="{D6FCA4D1-94D8-4DCC-91F2-50CC8DFDC8BA}" srcOrd="1" destOrd="0" presId="urn:microsoft.com/office/officeart/2008/layout/HorizontalMultiLevelHierarchy"/>
    <dgm:cxn modelId="{294E064B-915E-46A9-B7BA-47F79F036FE4}" type="presParOf" srcId="{5E5AD1A1-73D5-477C-819D-726B924378C0}" destId="{52045516-2DEC-402A-AED2-4269CED740AC}" srcOrd="0" destOrd="0" presId="urn:microsoft.com/office/officeart/2008/layout/HorizontalMultiLevelHierarchy"/>
    <dgm:cxn modelId="{23ABB81E-1F55-440A-B551-CE78E83B70AC}" type="presParOf" srcId="{52045516-2DEC-402A-AED2-4269CED740AC}" destId="{0D44CC30-3260-4124-90D6-FDC2A927DFAA}" srcOrd="0" destOrd="0" presId="urn:microsoft.com/office/officeart/2008/layout/HorizontalMultiLevelHierarchy"/>
    <dgm:cxn modelId="{DF56D735-CC7F-40EA-A910-BD8C63C8A2A7}" type="presParOf" srcId="{52045516-2DEC-402A-AED2-4269CED740AC}" destId="{B4F4B12E-16CE-4902-BAB8-32B1BE20FA34}" srcOrd="1" destOrd="0" presId="urn:microsoft.com/office/officeart/2008/layout/HorizontalMultiLevelHierarchy"/>
    <dgm:cxn modelId="{4EE6BFC3-3FBE-469D-8F15-BFBA325ADA26}" type="presParOf" srcId="{B4F4B12E-16CE-4902-BAB8-32B1BE20FA34}" destId="{C0D2021E-2606-4508-870F-39A4CA1FF4F4}" srcOrd="0" destOrd="0" presId="urn:microsoft.com/office/officeart/2008/layout/HorizontalMultiLevelHierarchy"/>
    <dgm:cxn modelId="{7591BF1F-0738-4449-8F33-C2AA8733B7D8}" type="presParOf" srcId="{C0D2021E-2606-4508-870F-39A4CA1FF4F4}" destId="{7830CE43-2694-420F-AB4C-03DFBBD69010}" srcOrd="0" destOrd="0" presId="urn:microsoft.com/office/officeart/2008/layout/HorizontalMultiLevelHierarchy"/>
    <dgm:cxn modelId="{191B254A-BD15-4BBE-813E-9D613B5A93D1}" type="presParOf" srcId="{B4F4B12E-16CE-4902-BAB8-32B1BE20FA34}" destId="{4E0A50AD-DD0F-4323-9164-7FB20CC569F0}" srcOrd="1" destOrd="0" presId="urn:microsoft.com/office/officeart/2008/layout/HorizontalMultiLevelHierarchy"/>
    <dgm:cxn modelId="{41E90A30-2257-4D51-B183-A0487FEE918E}" type="presParOf" srcId="{4E0A50AD-DD0F-4323-9164-7FB20CC569F0}" destId="{16E5CE99-0402-4FE3-B957-75606F878842}" srcOrd="0" destOrd="0" presId="urn:microsoft.com/office/officeart/2008/layout/HorizontalMultiLevelHierarchy"/>
    <dgm:cxn modelId="{38E478BE-6B37-418A-9EE4-93947C8C0BE7}" type="presParOf" srcId="{4E0A50AD-DD0F-4323-9164-7FB20CC569F0}" destId="{CDE6C776-FFDD-4223-8E66-0051F9595638}" srcOrd="1" destOrd="0" presId="urn:microsoft.com/office/officeart/2008/layout/HorizontalMultiLevelHierarchy"/>
    <dgm:cxn modelId="{A5F25635-C953-4483-A4AD-BABA16F99CE5}" type="presParOf" srcId="{CDE6C776-FFDD-4223-8E66-0051F9595638}" destId="{9BC48AC8-A5EB-4E4A-8B49-2AD41E994292}" srcOrd="0" destOrd="0" presId="urn:microsoft.com/office/officeart/2008/layout/HorizontalMultiLevelHierarchy"/>
    <dgm:cxn modelId="{60614A26-7B51-48D1-A33B-3ACC1C98988C}" type="presParOf" srcId="{9BC48AC8-A5EB-4E4A-8B49-2AD41E994292}" destId="{35680C73-68B9-462F-86A3-8E32B3C04480}" srcOrd="0" destOrd="0" presId="urn:microsoft.com/office/officeart/2008/layout/HorizontalMultiLevelHierarchy"/>
    <dgm:cxn modelId="{EAC49140-0033-4E8E-980E-A343F86666D0}" type="presParOf" srcId="{CDE6C776-FFDD-4223-8E66-0051F9595638}" destId="{1DDAC30B-CF0A-43E4-AB90-C4113CE27C71}" srcOrd="1" destOrd="0" presId="urn:microsoft.com/office/officeart/2008/layout/HorizontalMultiLevelHierarchy"/>
    <dgm:cxn modelId="{BC4B32CD-19FD-4019-BC80-A820B18AED72}" type="presParOf" srcId="{1DDAC30B-CF0A-43E4-AB90-C4113CE27C71}" destId="{8F0D2715-C3BF-46F0-9AF4-09E08EF9D861}" srcOrd="0" destOrd="0" presId="urn:microsoft.com/office/officeart/2008/layout/HorizontalMultiLevelHierarchy"/>
    <dgm:cxn modelId="{D23C6E3B-5756-4BB0-AF24-00B37B2570DF}" type="presParOf" srcId="{1DDAC30B-CF0A-43E4-AB90-C4113CE27C71}" destId="{476FE9E6-523A-44C3-829C-210FCCE60009}" srcOrd="1" destOrd="0" presId="urn:microsoft.com/office/officeart/2008/layout/HorizontalMultiLevelHierarchy"/>
    <dgm:cxn modelId="{F639B46E-A0EA-4A00-8527-249A6FA29665}" type="presParOf" srcId="{CDE6C776-FFDD-4223-8E66-0051F9595638}" destId="{AE9298F9-3D63-4AB2-9C6F-CDB6DA8D3591}" srcOrd="2" destOrd="0" presId="urn:microsoft.com/office/officeart/2008/layout/HorizontalMultiLevelHierarchy"/>
    <dgm:cxn modelId="{05A61993-AFC6-4B57-BF92-735B9BC0D819}" type="presParOf" srcId="{AE9298F9-3D63-4AB2-9C6F-CDB6DA8D3591}" destId="{3B0435CE-0D87-4AC7-888B-597C101C14F1}" srcOrd="0" destOrd="0" presId="urn:microsoft.com/office/officeart/2008/layout/HorizontalMultiLevelHierarchy"/>
    <dgm:cxn modelId="{DFAE5027-3A39-4CE6-8BEB-087871581ACF}" type="presParOf" srcId="{CDE6C776-FFDD-4223-8E66-0051F9595638}" destId="{15248295-BA96-4807-B1AD-53773E4B4A03}" srcOrd="3" destOrd="0" presId="urn:microsoft.com/office/officeart/2008/layout/HorizontalMultiLevelHierarchy"/>
    <dgm:cxn modelId="{5C56297E-0F15-4816-A034-906C5F3B793A}" type="presParOf" srcId="{15248295-BA96-4807-B1AD-53773E4B4A03}" destId="{713817BD-D6CA-446B-82E3-402E07DB7713}" srcOrd="0" destOrd="0" presId="urn:microsoft.com/office/officeart/2008/layout/HorizontalMultiLevelHierarchy"/>
    <dgm:cxn modelId="{295C77DA-796A-43C4-A910-DE5D7008C11E}" type="presParOf" srcId="{15248295-BA96-4807-B1AD-53773E4B4A03}" destId="{FC01FA29-FFB9-4B0F-82B4-4CD02E9AE00A}" srcOrd="1" destOrd="0" presId="urn:microsoft.com/office/officeart/2008/layout/HorizontalMultiLevelHierarchy"/>
    <dgm:cxn modelId="{86878ADA-824F-4BE8-9FEE-A83DC8DE14D3}" type="presParOf" srcId="{CDE6C776-FFDD-4223-8E66-0051F9595638}" destId="{EB8E1361-65EA-495E-ADBB-6406D3265885}" srcOrd="4" destOrd="0" presId="urn:microsoft.com/office/officeart/2008/layout/HorizontalMultiLevelHierarchy"/>
    <dgm:cxn modelId="{F8498278-C076-474D-98EF-F90A26579E43}" type="presParOf" srcId="{EB8E1361-65EA-495E-ADBB-6406D3265885}" destId="{F27CD2BF-383C-4ACF-B94D-4C67C27F7A6C}" srcOrd="0" destOrd="0" presId="urn:microsoft.com/office/officeart/2008/layout/HorizontalMultiLevelHierarchy"/>
    <dgm:cxn modelId="{A123720B-C343-417C-B0CC-0527D56D0C7A}" type="presParOf" srcId="{CDE6C776-FFDD-4223-8E66-0051F9595638}" destId="{2710C611-DBC0-4306-87D5-423C6E045E96}" srcOrd="5" destOrd="0" presId="urn:microsoft.com/office/officeart/2008/layout/HorizontalMultiLevelHierarchy"/>
    <dgm:cxn modelId="{A7D7876E-2665-4D0D-9523-130761C51A5B}" type="presParOf" srcId="{2710C611-DBC0-4306-87D5-423C6E045E96}" destId="{FB363D34-F524-48EC-BC96-8EC5676FC7F0}" srcOrd="0" destOrd="0" presId="urn:microsoft.com/office/officeart/2008/layout/HorizontalMultiLevelHierarchy"/>
    <dgm:cxn modelId="{F16CDEAA-9A68-408B-AC47-DBF83A725C52}" type="presParOf" srcId="{2710C611-DBC0-4306-87D5-423C6E045E96}" destId="{02004797-4D3C-4D92-8806-20FC415F863B}" srcOrd="1" destOrd="0" presId="urn:microsoft.com/office/officeart/2008/layout/HorizontalMultiLevelHierarchy"/>
    <dgm:cxn modelId="{8358E72B-023B-4173-A8A4-F9961BF8DC87}" type="presParOf" srcId="{B4F4B12E-16CE-4902-BAB8-32B1BE20FA34}" destId="{EFDE50B0-326E-42B0-B6B4-BC298CFFA175}" srcOrd="2" destOrd="0" presId="urn:microsoft.com/office/officeart/2008/layout/HorizontalMultiLevelHierarchy"/>
    <dgm:cxn modelId="{2BC5FB61-4319-446D-837F-87F20782F2ED}" type="presParOf" srcId="{EFDE50B0-326E-42B0-B6B4-BC298CFFA175}" destId="{6A60A41C-D453-411E-9CEE-F2FA75118EB6}" srcOrd="0" destOrd="0" presId="urn:microsoft.com/office/officeart/2008/layout/HorizontalMultiLevelHierarchy"/>
    <dgm:cxn modelId="{F2508653-AE1F-43BE-A981-4685BBFD1C8F}" type="presParOf" srcId="{B4F4B12E-16CE-4902-BAB8-32B1BE20FA34}" destId="{1CCBE195-111D-4A71-B82C-DE28DB0BDB33}" srcOrd="3" destOrd="0" presId="urn:microsoft.com/office/officeart/2008/layout/HorizontalMultiLevelHierarchy"/>
    <dgm:cxn modelId="{52FF327F-2BBF-42AC-8C78-F06B2D4C6520}" type="presParOf" srcId="{1CCBE195-111D-4A71-B82C-DE28DB0BDB33}" destId="{1F88D9A6-32DE-4B6F-8370-32CE98658BAB}" srcOrd="0" destOrd="0" presId="urn:microsoft.com/office/officeart/2008/layout/HorizontalMultiLevelHierarchy"/>
    <dgm:cxn modelId="{762D5A3E-5E5D-4FBE-B31C-852D631EDA51}" type="presParOf" srcId="{1CCBE195-111D-4A71-B82C-DE28DB0BDB33}" destId="{BAF2B0F3-4268-4A0A-A418-C233770AF1DD}" srcOrd="1" destOrd="0" presId="urn:microsoft.com/office/officeart/2008/layout/HorizontalMultiLevelHierarchy"/>
    <dgm:cxn modelId="{321CC1F5-3D3A-4654-9184-154164E2EDEF}" type="presParOf" srcId="{BAF2B0F3-4268-4A0A-A418-C233770AF1DD}" destId="{BF04761D-A61D-459D-9D47-D858EBE97FF6}" srcOrd="0" destOrd="0" presId="urn:microsoft.com/office/officeart/2008/layout/HorizontalMultiLevelHierarchy"/>
    <dgm:cxn modelId="{5734D418-5349-4D23-B248-B715728327B1}" type="presParOf" srcId="{BF04761D-A61D-459D-9D47-D858EBE97FF6}" destId="{C8574155-449B-4043-87B0-15AF3A401D8B}" srcOrd="0" destOrd="0" presId="urn:microsoft.com/office/officeart/2008/layout/HorizontalMultiLevelHierarchy"/>
    <dgm:cxn modelId="{94AD6950-F07E-485A-918F-C12AF788F284}" type="presParOf" srcId="{BAF2B0F3-4268-4A0A-A418-C233770AF1DD}" destId="{1240D0D9-5B7D-4D83-B86F-413AEAA5909E}" srcOrd="1" destOrd="0" presId="urn:microsoft.com/office/officeart/2008/layout/HorizontalMultiLevelHierarchy"/>
    <dgm:cxn modelId="{F25181DA-00FB-41A0-9D57-A55155391DD4}" type="presParOf" srcId="{1240D0D9-5B7D-4D83-B86F-413AEAA5909E}" destId="{A71746A0-AAC2-45F0-80A6-83CFAEAFD485}" srcOrd="0" destOrd="0" presId="urn:microsoft.com/office/officeart/2008/layout/HorizontalMultiLevelHierarchy"/>
    <dgm:cxn modelId="{590F958C-296F-444C-BB8C-470B0939E680}" type="presParOf" srcId="{1240D0D9-5B7D-4D83-B86F-413AEAA5909E}" destId="{4E58B6AF-8592-4855-8939-73403EBFE083}" srcOrd="1" destOrd="0" presId="urn:microsoft.com/office/officeart/2008/layout/HorizontalMultiLevelHierarchy"/>
    <dgm:cxn modelId="{7A37FADD-D731-4BE3-B1EA-BE9BB8B8EFF6}" type="presParOf" srcId="{BAF2B0F3-4268-4A0A-A418-C233770AF1DD}" destId="{4DDB216C-8C01-427F-A429-8ED82937AD26}" srcOrd="2" destOrd="0" presId="urn:microsoft.com/office/officeart/2008/layout/HorizontalMultiLevelHierarchy"/>
    <dgm:cxn modelId="{A80D418B-17F7-4B77-A290-8E07FF358580}" type="presParOf" srcId="{4DDB216C-8C01-427F-A429-8ED82937AD26}" destId="{D6FCA4D1-94D8-4DCC-91F2-50CC8DFDC8BA}" srcOrd="0" destOrd="0" presId="urn:microsoft.com/office/officeart/2008/layout/HorizontalMultiLevelHierarchy"/>
    <dgm:cxn modelId="{14952A41-D9F9-4BBE-8178-5BBA05AFC972}" type="presParOf" srcId="{BAF2B0F3-4268-4A0A-A418-C233770AF1DD}" destId="{E3BD6BC4-04A1-4022-A10E-5D27F44938DD}" srcOrd="3" destOrd="0" presId="urn:microsoft.com/office/officeart/2008/layout/HorizontalMultiLevelHierarchy"/>
    <dgm:cxn modelId="{4FADDE4E-FD90-42B7-86A8-F132E1A57B95}" type="presParOf" srcId="{E3BD6BC4-04A1-4022-A10E-5D27F44938DD}" destId="{A385B955-626E-4151-A135-A4F50417323D}" srcOrd="0" destOrd="0" presId="urn:microsoft.com/office/officeart/2008/layout/HorizontalMultiLevelHierarchy"/>
    <dgm:cxn modelId="{AC789DCD-27DB-475D-8AED-0BD65A4CEB7A}" type="presParOf" srcId="{E3BD6BC4-04A1-4022-A10E-5D27F44938DD}" destId="{AAF63772-B0AC-434C-B94B-BDD1C80878A5}" srcOrd="1" destOrd="0" presId="urn:microsoft.com/office/officeart/2008/layout/HorizontalMultiLevelHierarchy"/>
    <dgm:cxn modelId="{48766DD4-1996-4B8C-82A1-83DE46CFD3D1}" type="presParOf" srcId="{BAF2B0F3-4268-4A0A-A418-C233770AF1DD}" destId="{74968677-D59D-43E1-BD53-FD3AB5C1B193}" srcOrd="4" destOrd="0" presId="urn:microsoft.com/office/officeart/2008/layout/HorizontalMultiLevelHierarchy"/>
    <dgm:cxn modelId="{1DED789D-A3E4-4AB7-BBE1-A0BF4D68FB94}" type="presParOf" srcId="{74968677-D59D-43E1-BD53-FD3AB5C1B193}" destId="{12E79F60-0C94-4BF6-A64A-756514CD3983}" srcOrd="0" destOrd="0" presId="urn:microsoft.com/office/officeart/2008/layout/HorizontalMultiLevelHierarchy"/>
    <dgm:cxn modelId="{03343A12-D0D3-4114-81C4-F719CB6AF305}" type="presParOf" srcId="{BAF2B0F3-4268-4A0A-A418-C233770AF1DD}" destId="{A0896A72-203E-4F58-8E29-AEB6020A6EE6}" srcOrd="5" destOrd="0" presId="urn:microsoft.com/office/officeart/2008/layout/HorizontalMultiLevelHierarchy"/>
    <dgm:cxn modelId="{0BA922AA-2AC5-49A6-90D4-EE0FC8C0280F}" type="presParOf" srcId="{A0896A72-203E-4F58-8E29-AEB6020A6EE6}" destId="{20C77C43-444A-4A46-B36E-0C15EFE8736F}" srcOrd="0" destOrd="0" presId="urn:microsoft.com/office/officeart/2008/layout/HorizontalMultiLevelHierarchy"/>
    <dgm:cxn modelId="{4BCE2938-6B08-4E8E-BA78-556B9E86E11D}" type="presParOf" srcId="{A0896A72-203E-4F58-8E29-AEB6020A6EE6}" destId="{9C4F7ED1-6278-48DC-82A9-D2554DDA967C}" srcOrd="1" destOrd="0" presId="urn:microsoft.com/office/officeart/2008/layout/HorizontalMultiLevelHierarchy"/>
    <dgm:cxn modelId="{FB5F09F4-9A6C-4FE8-B155-DDDE01E93250}" type="presParOf" srcId="{B4F4B12E-16CE-4902-BAB8-32B1BE20FA34}" destId="{9A379B4A-795D-4EAE-984D-4390233C2D6A}" srcOrd="4" destOrd="0" presId="urn:microsoft.com/office/officeart/2008/layout/HorizontalMultiLevelHierarchy"/>
    <dgm:cxn modelId="{A19AA0EA-82F2-4813-9FE3-E4E8DCE99899}" type="presParOf" srcId="{9A379B4A-795D-4EAE-984D-4390233C2D6A}" destId="{26307456-023E-40E4-8C3C-133D9F056FB0}" srcOrd="0" destOrd="0" presId="urn:microsoft.com/office/officeart/2008/layout/HorizontalMultiLevelHierarchy"/>
    <dgm:cxn modelId="{43346535-12CF-4DCE-A67B-F72763ED6D0B}" type="presParOf" srcId="{B4F4B12E-16CE-4902-BAB8-32B1BE20FA34}" destId="{83770D30-2104-42BF-8620-B9EB6A5F9B29}" srcOrd="5" destOrd="0" presId="urn:microsoft.com/office/officeart/2008/layout/HorizontalMultiLevelHierarchy"/>
    <dgm:cxn modelId="{A34AFF5C-FFE4-4815-B5A6-2AAEAF2A8548}" type="presParOf" srcId="{83770D30-2104-42BF-8620-B9EB6A5F9B29}" destId="{1C7EB75A-DD79-4C21-A142-07C8EF679AE1}" srcOrd="0" destOrd="0" presId="urn:microsoft.com/office/officeart/2008/layout/HorizontalMultiLevelHierarchy"/>
    <dgm:cxn modelId="{68F343F2-B198-4761-905B-E52C31F95B67}" type="presParOf" srcId="{83770D30-2104-42BF-8620-B9EB6A5F9B29}" destId="{FA34324A-AD65-43A4-9806-6564FB933070}" srcOrd="1" destOrd="0" presId="urn:microsoft.com/office/officeart/2008/layout/HorizontalMultiLevelHierarchy"/>
    <dgm:cxn modelId="{57D39C99-3227-40C9-A1CD-520E78704336}" type="presParOf" srcId="{FA34324A-AD65-43A4-9806-6564FB933070}" destId="{120E0774-9409-48AE-BF08-71D8FA6E3F0E}" srcOrd="0" destOrd="0" presId="urn:microsoft.com/office/officeart/2008/layout/HorizontalMultiLevelHierarchy"/>
    <dgm:cxn modelId="{B59803BD-0463-4E50-890D-9601599A64F9}" type="presParOf" srcId="{120E0774-9409-48AE-BF08-71D8FA6E3F0E}" destId="{3E53E7FB-1761-48BA-A244-B7A5E383BC5B}" srcOrd="0" destOrd="0" presId="urn:microsoft.com/office/officeart/2008/layout/HorizontalMultiLevelHierarchy"/>
    <dgm:cxn modelId="{6D4393AA-B99C-4ED7-AA18-5F21D78BC910}" type="presParOf" srcId="{FA34324A-AD65-43A4-9806-6564FB933070}" destId="{C706B51E-08CC-4DCA-B262-DADD0B242A9D}" srcOrd="1" destOrd="0" presId="urn:microsoft.com/office/officeart/2008/layout/HorizontalMultiLevelHierarchy"/>
    <dgm:cxn modelId="{2EA5617F-7553-4A97-821E-1CDB85BCC277}" type="presParOf" srcId="{C706B51E-08CC-4DCA-B262-DADD0B242A9D}" destId="{5E886C96-0DD0-416A-9896-8FE32B974AEF}" srcOrd="0" destOrd="0" presId="urn:microsoft.com/office/officeart/2008/layout/HorizontalMultiLevelHierarchy"/>
    <dgm:cxn modelId="{260FAFF4-CFA6-44EE-A832-75B4C14B78CF}" type="presParOf" srcId="{C706B51E-08CC-4DCA-B262-DADD0B242A9D}" destId="{232DB864-FEF4-414F-92A8-68E7889841C7}" srcOrd="1" destOrd="0" presId="urn:microsoft.com/office/officeart/2008/layout/HorizontalMultiLevelHierarchy"/>
    <dgm:cxn modelId="{C272820D-FDA9-4A64-B2E8-6D64F5BAFFAE}" type="presParOf" srcId="{FA34324A-AD65-43A4-9806-6564FB933070}" destId="{05428EAF-213B-40E1-B14A-F54A0EBD38B0}" srcOrd="2" destOrd="0" presId="urn:microsoft.com/office/officeart/2008/layout/HorizontalMultiLevelHierarchy"/>
    <dgm:cxn modelId="{58D704AC-BF72-4338-A854-10EB96CB00A1}" type="presParOf" srcId="{05428EAF-213B-40E1-B14A-F54A0EBD38B0}" destId="{FA6110B6-0DF8-42D3-A820-DC24AF3CE6A2}" srcOrd="0" destOrd="0" presId="urn:microsoft.com/office/officeart/2008/layout/HorizontalMultiLevelHierarchy"/>
    <dgm:cxn modelId="{29958D8A-805E-4561-834B-C408531E94FF}" type="presParOf" srcId="{FA34324A-AD65-43A4-9806-6564FB933070}" destId="{7800F58D-728F-4B2F-A519-4265E04E2C59}" srcOrd="3" destOrd="0" presId="urn:microsoft.com/office/officeart/2008/layout/HorizontalMultiLevelHierarchy"/>
    <dgm:cxn modelId="{1CFB75BA-34CC-4041-872F-561D39846CEF}" type="presParOf" srcId="{7800F58D-728F-4B2F-A519-4265E04E2C59}" destId="{8E6284AB-4CB4-4683-B16E-9A8DD906469D}" srcOrd="0" destOrd="0" presId="urn:microsoft.com/office/officeart/2008/layout/HorizontalMultiLevelHierarchy"/>
    <dgm:cxn modelId="{1F9F28EE-111A-413F-94D2-975EB1E36211}" type="presParOf" srcId="{7800F58D-728F-4B2F-A519-4265E04E2C59}" destId="{0364E701-3AA4-4E55-A7F6-FCAB12259F4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428EAF-213B-40E1-B14A-F54A0EBD38B0}">
      <dsp:nvSpPr>
        <dsp:cNvPr id="0" name=""/>
        <dsp:cNvSpPr/>
      </dsp:nvSpPr>
      <dsp:spPr>
        <a:xfrm>
          <a:off x="3831906" y="4526066"/>
          <a:ext cx="343783" cy="3275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1891" y="0"/>
              </a:lnTo>
              <a:lnTo>
                <a:pt x="171891" y="327537"/>
              </a:lnTo>
              <a:lnTo>
                <a:pt x="343783" y="32753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00" kern="1200"/>
        </a:p>
      </dsp:txBody>
      <dsp:txXfrm>
        <a:off x="3991926" y="4677964"/>
        <a:ext cx="23741" cy="23741"/>
      </dsp:txXfrm>
    </dsp:sp>
    <dsp:sp modelId="{120E0774-9409-48AE-BF08-71D8FA6E3F0E}">
      <dsp:nvSpPr>
        <dsp:cNvPr id="0" name=""/>
        <dsp:cNvSpPr/>
      </dsp:nvSpPr>
      <dsp:spPr>
        <a:xfrm>
          <a:off x="3831906" y="4198529"/>
          <a:ext cx="343783" cy="327537"/>
        </a:xfrm>
        <a:custGeom>
          <a:avLst/>
          <a:gdLst/>
          <a:ahLst/>
          <a:cxnLst/>
          <a:rect l="0" t="0" r="0" b="0"/>
          <a:pathLst>
            <a:path>
              <a:moveTo>
                <a:pt x="0" y="327537"/>
              </a:moveTo>
              <a:lnTo>
                <a:pt x="171891" y="327537"/>
              </a:lnTo>
              <a:lnTo>
                <a:pt x="171891" y="0"/>
              </a:lnTo>
              <a:lnTo>
                <a:pt x="343783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00" kern="1200"/>
        </a:p>
      </dsp:txBody>
      <dsp:txXfrm>
        <a:off x="3991926" y="4350427"/>
        <a:ext cx="23741" cy="23741"/>
      </dsp:txXfrm>
    </dsp:sp>
    <dsp:sp modelId="{9A379B4A-795D-4EAE-984D-4390233C2D6A}">
      <dsp:nvSpPr>
        <dsp:cNvPr id="0" name=""/>
        <dsp:cNvSpPr/>
      </dsp:nvSpPr>
      <dsp:spPr>
        <a:xfrm>
          <a:off x="1769205" y="2724610"/>
          <a:ext cx="343783" cy="1801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1891" y="0"/>
              </a:lnTo>
              <a:lnTo>
                <a:pt x="171891" y="1801456"/>
              </a:lnTo>
              <a:lnTo>
                <a:pt x="343783" y="18014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00" kern="1200"/>
        </a:p>
      </dsp:txBody>
      <dsp:txXfrm>
        <a:off x="1895248" y="3579489"/>
        <a:ext cx="91698" cy="91698"/>
      </dsp:txXfrm>
    </dsp:sp>
    <dsp:sp modelId="{74968677-D59D-43E1-BD53-FD3AB5C1B193}">
      <dsp:nvSpPr>
        <dsp:cNvPr id="0" name=""/>
        <dsp:cNvSpPr/>
      </dsp:nvSpPr>
      <dsp:spPr>
        <a:xfrm>
          <a:off x="3831906" y="2888379"/>
          <a:ext cx="343783" cy="6550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1891" y="0"/>
              </a:lnTo>
              <a:lnTo>
                <a:pt x="171891" y="655075"/>
              </a:lnTo>
              <a:lnTo>
                <a:pt x="343783" y="6550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00" kern="1200"/>
        </a:p>
      </dsp:txBody>
      <dsp:txXfrm>
        <a:off x="3985302" y="3197421"/>
        <a:ext cx="36990" cy="36990"/>
      </dsp:txXfrm>
    </dsp:sp>
    <dsp:sp modelId="{4DDB216C-8C01-427F-A429-8ED82937AD26}">
      <dsp:nvSpPr>
        <dsp:cNvPr id="0" name=""/>
        <dsp:cNvSpPr/>
      </dsp:nvSpPr>
      <dsp:spPr>
        <a:xfrm>
          <a:off x="3831906" y="2842659"/>
          <a:ext cx="34378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43783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00" kern="1200"/>
        </a:p>
      </dsp:txBody>
      <dsp:txXfrm>
        <a:off x="3995203" y="2879784"/>
        <a:ext cx="17189" cy="17189"/>
      </dsp:txXfrm>
    </dsp:sp>
    <dsp:sp modelId="{BF04761D-A61D-459D-9D47-D858EBE97FF6}">
      <dsp:nvSpPr>
        <dsp:cNvPr id="0" name=""/>
        <dsp:cNvSpPr/>
      </dsp:nvSpPr>
      <dsp:spPr>
        <a:xfrm>
          <a:off x="3831906" y="2233303"/>
          <a:ext cx="343783" cy="655075"/>
        </a:xfrm>
        <a:custGeom>
          <a:avLst/>
          <a:gdLst/>
          <a:ahLst/>
          <a:cxnLst/>
          <a:rect l="0" t="0" r="0" b="0"/>
          <a:pathLst>
            <a:path>
              <a:moveTo>
                <a:pt x="0" y="655075"/>
              </a:moveTo>
              <a:lnTo>
                <a:pt x="171891" y="655075"/>
              </a:lnTo>
              <a:lnTo>
                <a:pt x="171891" y="0"/>
              </a:lnTo>
              <a:lnTo>
                <a:pt x="343783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00" kern="1200"/>
        </a:p>
      </dsp:txBody>
      <dsp:txXfrm>
        <a:off x="3985302" y="2542346"/>
        <a:ext cx="36990" cy="36990"/>
      </dsp:txXfrm>
    </dsp:sp>
    <dsp:sp modelId="{EFDE50B0-326E-42B0-B6B4-BC298CFFA175}">
      <dsp:nvSpPr>
        <dsp:cNvPr id="0" name=""/>
        <dsp:cNvSpPr/>
      </dsp:nvSpPr>
      <dsp:spPr>
        <a:xfrm>
          <a:off x="1769205" y="2724610"/>
          <a:ext cx="343783" cy="1637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1891" y="0"/>
              </a:lnTo>
              <a:lnTo>
                <a:pt x="171891" y="163768"/>
              </a:lnTo>
              <a:lnTo>
                <a:pt x="343783" y="1637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00" kern="1200"/>
        </a:p>
      </dsp:txBody>
      <dsp:txXfrm>
        <a:off x="1931577" y="2796974"/>
        <a:ext cx="19039" cy="19039"/>
      </dsp:txXfrm>
    </dsp:sp>
    <dsp:sp modelId="{EB8E1361-65EA-495E-ADBB-6406D3265885}">
      <dsp:nvSpPr>
        <dsp:cNvPr id="0" name=""/>
        <dsp:cNvSpPr/>
      </dsp:nvSpPr>
      <dsp:spPr>
        <a:xfrm>
          <a:off x="3831906" y="923153"/>
          <a:ext cx="343783" cy="6550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1891" y="0"/>
              </a:lnTo>
              <a:lnTo>
                <a:pt x="171891" y="655075"/>
              </a:lnTo>
              <a:lnTo>
                <a:pt x="343783" y="6550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00" kern="1200"/>
        </a:p>
      </dsp:txBody>
      <dsp:txXfrm>
        <a:off x="3985302" y="1232196"/>
        <a:ext cx="36990" cy="36990"/>
      </dsp:txXfrm>
    </dsp:sp>
    <dsp:sp modelId="{AE9298F9-3D63-4AB2-9C6F-CDB6DA8D3591}">
      <dsp:nvSpPr>
        <dsp:cNvPr id="0" name=""/>
        <dsp:cNvSpPr/>
      </dsp:nvSpPr>
      <dsp:spPr>
        <a:xfrm>
          <a:off x="3831906" y="877433"/>
          <a:ext cx="34378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43783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00" kern="1200"/>
        </a:p>
      </dsp:txBody>
      <dsp:txXfrm>
        <a:off x="3995203" y="914559"/>
        <a:ext cx="17189" cy="17189"/>
      </dsp:txXfrm>
    </dsp:sp>
    <dsp:sp modelId="{9BC48AC8-A5EB-4E4A-8B49-2AD41E994292}">
      <dsp:nvSpPr>
        <dsp:cNvPr id="0" name=""/>
        <dsp:cNvSpPr/>
      </dsp:nvSpPr>
      <dsp:spPr>
        <a:xfrm>
          <a:off x="3831906" y="268078"/>
          <a:ext cx="343783" cy="655075"/>
        </a:xfrm>
        <a:custGeom>
          <a:avLst/>
          <a:gdLst/>
          <a:ahLst/>
          <a:cxnLst/>
          <a:rect l="0" t="0" r="0" b="0"/>
          <a:pathLst>
            <a:path>
              <a:moveTo>
                <a:pt x="0" y="655075"/>
              </a:moveTo>
              <a:lnTo>
                <a:pt x="171891" y="655075"/>
              </a:lnTo>
              <a:lnTo>
                <a:pt x="171891" y="0"/>
              </a:lnTo>
              <a:lnTo>
                <a:pt x="343783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500" kern="1200"/>
        </a:p>
      </dsp:txBody>
      <dsp:txXfrm>
        <a:off x="3985302" y="577121"/>
        <a:ext cx="36990" cy="36990"/>
      </dsp:txXfrm>
    </dsp:sp>
    <dsp:sp modelId="{C0D2021E-2606-4508-870F-39A4CA1FF4F4}">
      <dsp:nvSpPr>
        <dsp:cNvPr id="0" name=""/>
        <dsp:cNvSpPr/>
      </dsp:nvSpPr>
      <dsp:spPr>
        <a:xfrm>
          <a:off x="1769205" y="923153"/>
          <a:ext cx="343783" cy="1801456"/>
        </a:xfrm>
        <a:custGeom>
          <a:avLst/>
          <a:gdLst/>
          <a:ahLst/>
          <a:cxnLst/>
          <a:rect l="0" t="0" r="0" b="0"/>
          <a:pathLst>
            <a:path>
              <a:moveTo>
                <a:pt x="0" y="1801456"/>
              </a:moveTo>
              <a:lnTo>
                <a:pt x="171891" y="1801456"/>
              </a:lnTo>
              <a:lnTo>
                <a:pt x="171891" y="0"/>
              </a:lnTo>
              <a:lnTo>
                <a:pt x="34378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00" kern="1200"/>
        </a:p>
      </dsp:txBody>
      <dsp:txXfrm>
        <a:off x="1895248" y="1778032"/>
        <a:ext cx="91698" cy="91698"/>
      </dsp:txXfrm>
    </dsp:sp>
    <dsp:sp modelId="{0D44CC30-3260-4124-90D6-FDC2A927DFAA}">
      <dsp:nvSpPr>
        <dsp:cNvPr id="0" name=""/>
        <dsp:cNvSpPr/>
      </dsp:nvSpPr>
      <dsp:spPr>
        <a:xfrm rot="16200000">
          <a:off x="128069" y="2462580"/>
          <a:ext cx="2758211" cy="52406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32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Project</a:t>
          </a:r>
          <a:r>
            <a:rPr kumimoji="0" lang="de-DE" sz="37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 Lead</a:t>
          </a:r>
        </a:p>
      </dsp:txBody>
      <dsp:txXfrm>
        <a:off x="128069" y="2462580"/>
        <a:ext cx="2758211" cy="524060"/>
      </dsp:txXfrm>
    </dsp:sp>
    <dsp:sp modelId="{16E5CE99-0402-4FE3-B957-75606F878842}">
      <dsp:nvSpPr>
        <dsp:cNvPr id="0" name=""/>
        <dsp:cNvSpPr/>
      </dsp:nvSpPr>
      <dsp:spPr>
        <a:xfrm>
          <a:off x="2112988" y="661123"/>
          <a:ext cx="1718917" cy="52406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Extension Topics </a:t>
          </a:r>
          <a:r>
            <a:rPr kumimoji="0" lang="de-DE" sz="1100" b="1" i="0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from</a:t>
          </a:r>
          <a:endParaRPr kumimoji="0" lang="de-DE" sz="11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Project NGCOR I</a:t>
          </a:r>
        </a:p>
      </dsp:txBody>
      <dsp:txXfrm>
        <a:off x="2112988" y="661123"/>
        <a:ext cx="1718917" cy="524060"/>
      </dsp:txXfrm>
    </dsp:sp>
    <dsp:sp modelId="{8F0D2715-C3BF-46F0-9AF4-09E08EF9D861}">
      <dsp:nvSpPr>
        <dsp:cNvPr id="0" name=""/>
        <dsp:cNvSpPr/>
      </dsp:nvSpPr>
      <dsp:spPr>
        <a:xfrm>
          <a:off x="4175689" y="6048"/>
          <a:ext cx="1718917" cy="52406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Business Scenarios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for Converged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Operations</a:t>
          </a: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 </a:t>
          </a:r>
        </a:p>
      </dsp:txBody>
      <dsp:txXfrm>
        <a:off x="4175689" y="6048"/>
        <a:ext cx="1718917" cy="524060"/>
      </dsp:txXfrm>
    </dsp:sp>
    <dsp:sp modelId="{713817BD-D6CA-446B-82E3-402E07DB7713}">
      <dsp:nvSpPr>
        <dsp:cNvPr id="0" name=""/>
        <dsp:cNvSpPr/>
      </dsp:nvSpPr>
      <dsp:spPr>
        <a:xfrm>
          <a:off x="4175689" y="661123"/>
          <a:ext cx="1718917" cy="52406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Resource</a:t>
          </a: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 </a:t>
          </a:r>
          <a:r>
            <a:rPr kumimoji="0" lang="de-DE" sz="1100" b="1" i="0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Inventory</a:t>
          </a:r>
          <a:endParaRPr kumimoji="0" lang="de-DE" sz="11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Management</a:t>
          </a:r>
        </a:p>
      </dsp:txBody>
      <dsp:txXfrm>
        <a:off x="4175689" y="661123"/>
        <a:ext cx="1718917" cy="524060"/>
      </dsp:txXfrm>
    </dsp:sp>
    <dsp:sp modelId="{FB363D34-F524-48EC-BC96-8EC5676FC7F0}">
      <dsp:nvSpPr>
        <dsp:cNvPr id="0" name=""/>
        <dsp:cNvSpPr/>
      </dsp:nvSpPr>
      <dsp:spPr>
        <a:xfrm>
          <a:off x="4175689" y="1316198"/>
          <a:ext cx="1718917" cy="52406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Tracking NGCOR I </a:t>
          </a:r>
          <a:b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</a:br>
          <a:r>
            <a:rPr kumimoji="0" lang="de-DE" sz="1100" b="1" i="0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results</a:t>
          </a: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 </a:t>
          </a:r>
          <a:r>
            <a:rPr kumimoji="0" lang="de-DE" sz="1100" b="1" i="0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adoption</a:t>
          </a:r>
          <a:endParaRPr kumimoji="0" lang="de-DE" sz="11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endParaRPr>
        </a:p>
      </dsp:txBody>
      <dsp:txXfrm>
        <a:off x="4175689" y="1316198"/>
        <a:ext cx="1718917" cy="524060"/>
      </dsp:txXfrm>
    </dsp:sp>
    <dsp:sp modelId="{1F88D9A6-32DE-4B6F-8370-32CE98658BAB}">
      <dsp:nvSpPr>
        <dsp:cNvPr id="0" name=""/>
        <dsp:cNvSpPr/>
      </dsp:nvSpPr>
      <dsp:spPr>
        <a:xfrm>
          <a:off x="2112988" y="2626349"/>
          <a:ext cx="1718917" cy="52406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New Topics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NGCOR II</a:t>
          </a:r>
        </a:p>
      </dsp:txBody>
      <dsp:txXfrm>
        <a:off x="2112988" y="2626349"/>
        <a:ext cx="1718917" cy="524060"/>
      </dsp:txXfrm>
    </dsp:sp>
    <dsp:sp modelId="{A71746A0-AAC2-45F0-80A6-83CFAEAFD485}">
      <dsp:nvSpPr>
        <dsp:cNvPr id="0" name=""/>
        <dsp:cNvSpPr/>
      </dsp:nvSpPr>
      <dsp:spPr>
        <a:xfrm>
          <a:off x="4175689" y="1971273"/>
          <a:ext cx="1718917" cy="52406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Performance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Management</a:t>
          </a:r>
        </a:p>
      </dsp:txBody>
      <dsp:txXfrm>
        <a:off x="4175689" y="1971273"/>
        <a:ext cx="1718917" cy="524060"/>
      </dsp:txXfrm>
    </dsp:sp>
    <dsp:sp modelId="{A385B955-626E-4151-A135-A4F50417323D}">
      <dsp:nvSpPr>
        <dsp:cNvPr id="0" name=""/>
        <dsp:cNvSpPr/>
      </dsp:nvSpPr>
      <dsp:spPr>
        <a:xfrm>
          <a:off x="4175689" y="2626349"/>
          <a:ext cx="1718917" cy="52406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Configuration</a:t>
          </a:r>
          <a:endParaRPr kumimoji="0" lang="de-DE" sz="11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Management</a:t>
          </a:r>
        </a:p>
      </dsp:txBody>
      <dsp:txXfrm>
        <a:off x="4175689" y="2626349"/>
        <a:ext cx="1718917" cy="524060"/>
      </dsp:txXfrm>
    </dsp:sp>
    <dsp:sp modelId="{20C77C43-444A-4A46-B36E-0C15EFE8736F}">
      <dsp:nvSpPr>
        <dsp:cNvPr id="0" name=""/>
        <dsp:cNvSpPr/>
      </dsp:nvSpPr>
      <dsp:spPr>
        <a:xfrm>
          <a:off x="4175689" y="3281424"/>
          <a:ext cx="1718917" cy="52406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Service </a:t>
          </a:r>
          <a:r>
            <a:rPr kumimoji="0" lang="de-DE" sz="1100" b="1" i="0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Inventory</a:t>
          </a:r>
          <a:endParaRPr kumimoji="0" lang="de-DE" sz="11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endParaRPr>
        </a:p>
      </dsp:txBody>
      <dsp:txXfrm>
        <a:off x="4175689" y="3281424"/>
        <a:ext cx="1718917" cy="524060"/>
      </dsp:txXfrm>
    </dsp:sp>
    <dsp:sp modelId="{1C7EB75A-DD79-4C21-A142-07C8EF679AE1}">
      <dsp:nvSpPr>
        <dsp:cNvPr id="0" name=""/>
        <dsp:cNvSpPr/>
      </dsp:nvSpPr>
      <dsp:spPr>
        <a:xfrm>
          <a:off x="2112988" y="4264036"/>
          <a:ext cx="1718917" cy="52406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Communication/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Industry</a:t>
          </a: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 Management</a:t>
          </a:r>
        </a:p>
      </dsp:txBody>
      <dsp:txXfrm>
        <a:off x="2112988" y="4264036"/>
        <a:ext cx="1718917" cy="524060"/>
      </dsp:txXfrm>
    </dsp:sp>
    <dsp:sp modelId="{5E886C96-0DD0-416A-9896-8FE32B974AEF}">
      <dsp:nvSpPr>
        <dsp:cNvPr id="0" name=""/>
        <dsp:cNvSpPr/>
      </dsp:nvSpPr>
      <dsp:spPr>
        <a:xfrm>
          <a:off x="4175689" y="3936499"/>
          <a:ext cx="1718917" cy="52406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MSDO</a:t>
          </a:r>
        </a:p>
      </dsp:txBody>
      <dsp:txXfrm>
        <a:off x="4175689" y="3936499"/>
        <a:ext cx="1718917" cy="524060"/>
      </dsp:txXfrm>
    </dsp:sp>
    <dsp:sp modelId="{8E6284AB-4CB4-4683-B16E-9A8DD906469D}">
      <dsp:nvSpPr>
        <dsp:cNvPr id="0" name=""/>
        <dsp:cNvSpPr/>
      </dsp:nvSpPr>
      <dsp:spPr>
        <a:xfrm>
          <a:off x="4175689" y="4591574"/>
          <a:ext cx="1718917" cy="524060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de-DE" sz="11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rPr>
            <a:t>Show Cases</a:t>
          </a:r>
        </a:p>
      </dsp:txBody>
      <dsp:txXfrm>
        <a:off x="4175689" y="4591574"/>
        <a:ext cx="1718917" cy="5240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>
              <a:defRPr sz="1200"/>
            </a:lvl1pPr>
          </a:lstStyle>
          <a:p>
            <a:pPr>
              <a:defRPr/>
            </a:pPr>
            <a:fld id="{24F5DFA2-70BB-4F5F-B089-006631623FFB}" type="datetimeFigureOut">
              <a:rPr lang="de-DE"/>
              <a:pPr>
                <a:defRPr/>
              </a:pPr>
              <a:t>28.11.12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pPr lvl="0"/>
            <a:endParaRPr lang="de-CH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2108" tIns="46054" rIns="92108" bIns="46054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2" y="9428583"/>
            <a:ext cx="2945660" cy="496332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r">
              <a:defRPr sz="1200"/>
            </a:lvl1pPr>
          </a:lstStyle>
          <a:p>
            <a:pPr>
              <a:defRPr/>
            </a:pPr>
            <a:fld id="{60A58C19-B47E-4ADE-BF75-7C1D948D4CE6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160112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Working on </a:t>
            </a:r>
            <a:r>
              <a:rPr lang="de-DE" dirty="0" err="1"/>
              <a:t>r</a:t>
            </a:r>
            <a:r>
              <a:rPr lang="de-DE" dirty="0" err="1" smtClean="0"/>
              <a:t>equirements</a:t>
            </a:r>
            <a:endParaRPr lang="de-DE" dirty="0" smtClean="0"/>
          </a:p>
          <a:p>
            <a:r>
              <a:rPr lang="de-DE" dirty="0" err="1" smtClean="0"/>
              <a:t>Defining</a:t>
            </a:r>
            <a:r>
              <a:rPr lang="de-DE" dirty="0" smtClean="0"/>
              <a:t> Operator </a:t>
            </a:r>
            <a:r>
              <a:rPr lang="de-DE" dirty="0" err="1" smtClean="0"/>
              <a:t>requirements</a:t>
            </a:r>
            <a:endParaRPr lang="de-DE" dirty="0" smtClean="0"/>
          </a:p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A58C19-B47E-4ADE-BF75-7C1D948D4CE6}" type="slidenum">
              <a:rPr lang="de-CH" smtClean="0"/>
              <a:pPr>
                <a:defRPr/>
              </a:pPr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72336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>
            <a:normAutofit lnSpcReduction="10000"/>
          </a:bodyPr>
          <a:lstStyle/>
          <a:p>
            <a:pPr marL="685556" lvl="1" indent="-228519">
              <a:lnSpc>
                <a:spcPct val="80000"/>
              </a:lnSpc>
              <a:defRPr/>
            </a:pPr>
            <a:endParaRPr lang="en-GB" sz="800" b="1" dirty="0"/>
          </a:p>
          <a:p>
            <a:pPr marL="228519" indent="-228519">
              <a:lnSpc>
                <a:spcPct val="80000"/>
              </a:lnSpc>
              <a:defRPr/>
            </a:pPr>
            <a:endParaRPr lang="en-GB" sz="800" dirty="0"/>
          </a:p>
          <a:p>
            <a:pPr marL="228519" indent="-228519">
              <a:lnSpc>
                <a:spcPct val="80000"/>
              </a:lnSpc>
              <a:defRPr/>
            </a:pPr>
            <a:r>
              <a:rPr lang="en-GB" sz="800" dirty="0"/>
              <a:t>The goal of the NGMN alliance is:</a:t>
            </a:r>
          </a:p>
          <a:p>
            <a:pPr marL="228519" indent="-228519">
              <a:lnSpc>
                <a:spcPct val="80000"/>
              </a:lnSpc>
              <a:defRPr/>
            </a:pPr>
            <a:r>
              <a:rPr lang="en-GB" sz="800" dirty="0"/>
              <a:t>	- </a:t>
            </a:r>
            <a:r>
              <a:rPr lang="en-GB" sz="900" dirty="0"/>
              <a:t>Enable creation of desirable products</a:t>
            </a:r>
          </a:p>
          <a:p>
            <a:pPr marL="228519" indent="-228519">
              <a:lnSpc>
                <a:spcPct val="110000"/>
              </a:lnSpc>
              <a:defRPr/>
            </a:pPr>
            <a:r>
              <a:rPr lang="en-GB" sz="900" dirty="0"/>
              <a:t>	- Provide viable economic incentives </a:t>
            </a:r>
          </a:p>
          <a:p>
            <a:pPr marL="228519" indent="-228519">
              <a:lnSpc>
                <a:spcPct val="110000"/>
              </a:lnSpc>
              <a:defRPr/>
            </a:pPr>
            <a:r>
              <a:rPr lang="en-GB" sz="900" dirty="0"/>
              <a:t>	- Be built on feasible technology</a:t>
            </a:r>
          </a:p>
          <a:p>
            <a:pPr marL="228519" indent="-228519">
              <a:lnSpc>
                <a:spcPct val="110000"/>
              </a:lnSpc>
              <a:defRPr/>
            </a:pPr>
            <a:endParaRPr lang="en-GB" sz="800" dirty="0"/>
          </a:p>
          <a:p>
            <a:pPr marL="228519" indent="-228519">
              <a:lnSpc>
                <a:spcPct val="110000"/>
              </a:lnSpc>
              <a:defRPr/>
            </a:pPr>
            <a:r>
              <a:rPr lang="en-GB" sz="800" dirty="0"/>
              <a:t>The role of NGMN alliance is to:</a:t>
            </a:r>
          </a:p>
          <a:p>
            <a:pPr marL="228519" indent="-228519">
              <a:lnSpc>
                <a:spcPct val="110000"/>
              </a:lnSpc>
              <a:defRPr/>
            </a:pPr>
            <a:r>
              <a:rPr lang="en-GB" sz="800" dirty="0"/>
              <a:t>	- </a:t>
            </a:r>
            <a:r>
              <a:rPr lang="en-GB" sz="900" dirty="0"/>
              <a:t>Articulate requirements of future mobile broadband</a:t>
            </a:r>
            <a:r>
              <a:rPr lang="en-GB" sz="900" dirty="0">
                <a:solidFill>
                  <a:srgbClr val="CC3300"/>
                </a:solidFill>
              </a:rPr>
              <a:t> </a:t>
            </a:r>
            <a:r>
              <a:rPr lang="en-GB" sz="900" dirty="0"/>
              <a:t>networks, devices &amp; services</a:t>
            </a:r>
          </a:p>
          <a:p>
            <a:pPr marL="228519" indent="-228519">
              <a:lnSpc>
                <a:spcPct val="110000"/>
              </a:lnSpc>
              <a:defRPr/>
            </a:pPr>
            <a:r>
              <a:rPr lang="en-GB" sz="900" dirty="0"/>
              <a:t>	- Drive customer &amp; service centric innovation</a:t>
            </a:r>
          </a:p>
          <a:p>
            <a:pPr marL="228519" indent="-228519">
              <a:lnSpc>
                <a:spcPct val="110000"/>
              </a:lnSpc>
              <a:defRPr/>
            </a:pPr>
            <a:r>
              <a:rPr lang="en-GB" sz="900" dirty="0"/>
              <a:t>	- Collate and uses the expertise of its partners to develop a viable ecosystem</a:t>
            </a:r>
          </a:p>
          <a:p>
            <a:pPr marL="228519" indent="-228519">
              <a:lnSpc>
                <a:spcPct val="110000"/>
              </a:lnSpc>
              <a:defRPr/>
            </a:pPr>
            <a:r>
              <a:rPr lang="en-GB" sz="900" dirty="0"/>
              <a:t>	- Promote the adoption of NGMN technologies by the industry and users</a:t>
            </a:r>
          </a:p>
          <a:p>
            <a:pPr marL="228519" indent="-228519">
              <a:lnSpc>
                <a:spcPct val="110000"/>
              </a:lnSpc>
              <a:defRPr/>
            </a:pPr>
            <a:r>
              <a:rPr lang="en-GB" sz="900" dirty="0"/>
              <a:t>	- Be business driven with a strong focus on end-to-end requirements</a:t>
            </a:r>
          </a:p>
          <a:p>
            <a:pPr marL="228519" indent="-228519">
              <a:lnSpc>
                <a:spcPct val="110000"/>
              </a:lnSpc>
              <a:defRPr/>
            </a:pPr>
            <a:r>
              <a:rPr lang="en-GB" sz="900" dirty="0"/>
              <a:t>	- Minimise fragmentation of technologies &amp; maximises economies of scale</a:t>
            </a:r>
          </a:p>
          <a:p>
            <a:pPr marL="228519" indent="-228519">
              <a:lnSpc>
                <a:spcPct val="80000"/>
              </a:lnSpc>
              <a:defRPr/>
            </a:pPr>
            <a:endParaRPr lang="en-GB" sz="800" dirty="0"/>
          </a:p>
          <a:p>
            <a:pPr marL="228519" indent="-228519">
              <a:lnSpc>
                <a:spcPct val="80000"/>
              </a:lnSpc>
              <a:defRPr/>
            </a:pPr>
            <a:r>
              <a:rPr lang="en-GB" sz="800" dirty="0"/>
              <a:t>The organisation of the NGMN as of </a:t>
            </a:r>
            <a:r>
              <a:rPr lang="en-GB" sz="800" dirty="0" err="1"/>
              <a:t>JUne</a:t>
            </a:r>
            <a:r>
              <a:rPr lang="en-GB" sz="800" dirty="0"/>
              <a:t> 2008:</a:t>
            </a:r>
          </a:p>
          <a:p>
            <a:pPr marL="1599631" lvl="3" indent="-228519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19 Members who are mobile operators</a:t>
            </a:r>
          </a:p>
          <a:p>
            <a:pPr marL="1599631" lvl="3" indent="-228519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28 Sponsors who are vendors of various size, but do include all the key manufacturers of devices and infrastructures</a:t>
            </a:r>
          </a:p>
          <a:p>
            <a:pPr marL="1599631" lvl="3" indent="-228519">
              <a:lnSpc>
                <a:spcPct val="80000"/>
              </a:lnSpc>
              <a:buFontTx/>
              <a:buChar char="•"/>
              <a:defRPr/>
            </a:pPr>
            <a:r>
              <a:rPr lang="en-GB" sz="800" dirty="0"/>
              <a:t>3 University advisors</a:t>
            </a:r>
          </a:p>
          <a:p>
            <a:pPr marL="1599631" lvl="3" indent="-228519">
              <a:lnSpc>
                <a:spcPct val="80000"/>
              </a:lnSpc>
              <a:buFontTx/>
              <a:buChar char="•"/>
              <a:defRPr/>
            </a:pPr>
            <a:endParaRPr lang="en-GB" sz="800" dirty="0"/>
          </a:p>
          <a:p>
            <a:pPr marL="1599631" lvl="3" indent="-228519">
              <a:lnSpc>
                <a:spcPct val="80000"/>
              </a:lnSpc>
              <a:defRPr/>
            </a:pPr>
            <a:r>
              <a:rPr lang="en-GB" sz="800" dirty="0"/>
              <a:t> </a:t>
            </a:r>
          </a:p>
          <a:p>
            <a:pPr marL="228519" indent="-228519">
              <a:lnSpc>
                <a:spcPct val="80000"/>
              </a:lnSpc>
              <a:defRPr/>
            </a:pPr>
            <a:r>
              <a:rPr lang="en-GB" sz="800" dirty="0"/>
              <a:t>The key working groups of the NGMN are:</a:t>
            </a:r>
          </a:p>
          <a:p>
            <a:pPr marL="685556" lvl="1" indent="-22851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IPR</a:t>
            </a:r>
          </a:p>
          <a:p>
            <a:pPr marL="685556" lvl="1" indent="-22851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Spectrum</a:t>
            </a:r>
          </a:p>
          <a:p>
            <a:pPr marL="685556" lvl="1" indent="-22851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Ecosystem Development</a:t>
            </a:r>
          </a:p>
          <a:p>
            <a:pPr marL="685556" lvl="1" indent="-22851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Technology currently focused on the networks and devices and </a:t>
            </a:r>
          </a:p>
          <a:p>
            <a:pPr marL="685556" lvl="1" indent="-228519">
              <a:lnSpc>
                <a:spcPct val="80000"/>
              </a:lnSpc>
              <a:buFontTx/>
              <a:buAutoNum type="arabicPeriod"/>
              <a:defRPr/>
            </a:pPr>
            <a:r>
              <a:rPr lang="en-GB" sz="800" dirty="0"/>
              <a:t>Trials, both technology trials and eventually customer trials. </a:t>
            </a:r>
          </a:p>
          <a:p>
            <a:pPr marL="685556" lvl="1" indent="-228519">
              <a:lnSpc>
                <a:spcPct val="80000"/>
              </a:lnSpc>
              <a:buFontTx/>
              <a:buAutoNum type="arabicPeriod"/>
              <a:defRPr/>
            </a:pPr>
            <a:endParaRPr lang="en-GB" sz="800" dirty="0"/>
          </a:p>
          <a:p>
            <a:pPr marL="685556" lvl="1" indent="-228519">
              <a:lnSpc>
                <a:spcPct val="80000"/>
              </a:lnSpc>
              <a:defRPr/>
            </a:pPr>
            <a:r>
              <a:rPr lang="en-GB" sz="800" dirty="0"/>
              <a:t>One may also want to point out that the NGMN LTD is a very small operation with 6 staff including Peter Meissner as its operating officer.</a:t>
            </a:r>
          </a:p>
          <a:p>
            <a:pPr marL="685556" lvl="1" indent="-228519">
              <a:lnSpc>
                <a:spcPct val="80000"/>
              </a:lnSpc>
              <a:defRPr/>
            </a:pPr>
            <a:endParaRPr lang="en-GB" sz="8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6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A58C19-B47E-4ADE-BF75-7C1D948D4CE6}" type="slidenum">
              <a:rPr lang="de-CH" smtClean="0"/>
              <a:pPr>
                <a:defRPr/>
              </a:pPr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6965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Good</a:t>
            </a:r>
            <a:r>
              <a:rPr lang="de-DE" dirty="0" smtClean="0"/>
              <a:t> </a:t>
            </a:r>
            <a:r>
              <a:rPr lang="de-DE" dirty="0" err="1" smtClean="0"/>
              <a:t>example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how</a:t>
            </a:r>
            <a:r>
              <a:rPr lang="de-DE" dirty="0" smtClean="0"/>
              <a:t> NGMN </a:t>
            </a:r>
            <a:r>
              <a:rPr lang="de-DE" dirty="0" err="1" smtClean="0"/>
              <a:t>works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A58C19-B47E-4ADE-BF75-7C1D948D4CE6}" type="slidenum">
              <a:rPr lang="de-CH" smtClean="0"/>
              <a:pPr>
                <a:defRPr/>
              </a:pPr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02192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Grp="1" noChangeArrowheads="1"/>
          </p:cNvSpPr>
          <p:nvPr>
            <p:ph type="dt" sz="quarter" idx="1"/>
          </p:nvPr>
        </p:nvSpPr>
        <p:spPr>
          <a:ln/>
        </p:spPr>
        <p:txBody>
          <a:bodyPr/>
          <a:lstStyle/>
          <a:p>
            <a:r>
              <a:rPr lang="de-DE">
                <a:solidFill>
                  <a:prstClr val="black"/>
                </a:solidFill>
              </a:rPr>
              <a:t>19.01.2009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3"/>
          </p:nvPr>
        </p:nvSpPr>
        <p:spPr>
          <a:ln/>
        </p:spPr>
        <p:txBody>
          <a:bodyPr/>
          <a:lstStyle/>
          <a:p>
            <a:fld id="{3355913B-B868-45DC-B22A-C5E50DD74FF0}" type="slidenum">
              <a:rPr lang="de-DE">
                <a:solidFill>
                  <a:prstClr val="black"/>
                </a:solidFill>
              </a:rPr>
              <a:pPr/>
              <a:t>15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de-DE">
                <a:solidFill>
                  <a:prstClr val="black"/>
                </a:solidFill>
              </a:rPr>
              <a:t>Autor / Thema der Präsentation</a:t>
            </a:r>
          </a:p>
        </p:txBody>
      </p:sp>
      <p:sp>
        <p:nvSpPr>
          <p:cNvPr id="196610" name="Rectangle 3"/>
          <p:cNvSpPr txBox="1">
            <a:spLocks noGrp="1" noChangeArrowheads="1"/>
          </p:cNvSpPr>
          <p:nvPr/>
        </p:nvSpPr>
        <p:spPr bwMode="auto">
          <a:xfrm>
            <a:off x="4251724" y="362704"/>
            <a:ext cx="2007538" cy="127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449892" eaLnBrk="0" hangingPunct="0">
              <a:lnSpc>
                <a:spcPct val="68000"/>
              </a:lnSpc>
              <a:buClr>
                <a:srgbClr val="FFFFFF"/>
              </a:buClr>
              <a:buSzPct val="100000"/>
            </a:pPr>
            <a:r>
              <a:rPr lang="de-DE" sz="600" dirty="0">
                <a:solidFill>
                  <a:prstClr val="black"/>
                </a:solidFill>
                <a:cs typeface="Arial" pitchFamily="34" charset="0"/>
              </a:rPr>
              <a:t>13.08.2007</a:t>
            </a:r>
          </a:p>
        </p:txBody>
      </p:sp>
      <p:sp>
        <p:nvSpPr>
          <p:cNvPr id="196611" name="Rectangle 5"/>
          <p:cNvSpPr txBox="1">
            <a:spLocks noGrp="1" noChangeArrowheads="1"/>
          </p:cNvSpPr>
          <p:nvPr/>
        </p:nvSpPr>
        <p:spPr bwMode="auto">
          <a:xfrm>
            <a:off x="4251724" y="550420"/>
            <a:ext cx="2007538" cy="130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defTabSz="449892" eaLnBrk="0" hangingPunct="0">
              <a:lnSpc>
                <a:spcPct val="68000"/>
              </a:lnSpc>
              <a:buClr>
                <a:srgbClr val="FFFFFF"/>
              </a:buClr>
              <a:buSzPct val="100000"/>
            </a:pPr>
            <a:fld id="{55AA293F-67B0-4F9F-99B9-FF29A90B4175}" type="slidenum">
              <a:rPr lang="de-DE" sz="600">
                <a:solidFill>
                  <a:prstClr val="black"/>
                </a:solidFill>
                <a:cs typeface="Arial" pitchFamily="34" charset="0"/>
              </a:rPr>
              <a:pPr algn="r" defTabSz="449892" eaLnBrk="0" hangingPunct="0">
                <a:lnSpc>
                  <a:spcPct val="68000"/>
                </a:lnSpc>
                <a:buClr>
                  <a:srgbClr val="FFFFFF"/>
                </a:buClr>
                <a:buSzPct val="100000"/>
              </a:pPr>
              <a:t>15</a:t>
            </a:fld>
            <a:endParaRPr lang="de-DE" sz="6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96612" name="Rectangle 10"/>
          <p:cNvSpPr txBox="1">
            <a:spLocks noGrp="1" noChangeArrowheads="1"/>
          </p:cNvSpPr>
          <p:nvPr/>
        </p:nvSpPr>
        <p:spPr bwMode="auto">
          <a:xfrm>
            <a:off x="4251724" y="456563"/>
            <a:ext cx="2007538" cy="1288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 defTabSz="449892" eaLnBrk="0" hangingPunct="0">
              <a:lnSpc>
                <a:spcPct val="68000"/>
              </a:lnSpc>
              <a:buClr>
                <a:srgbClr val="FFFFFF"/>
              </a:buClr>
              <a:buSzPct val="100000"/>
            </a:pPr>
            <a:r>
              <a:rPr lang="de-DE" sz="600" dirty="0">
                <a:solidFill>
                  <a:prstClr val="black"/>
                </a:solidFill>
                <a:cs typeface="Arial" pitchFamily="34" charset="0"/>
              </a:rPr>
              <a:t>Autor / Thema der Präsentation</a:t>
            </a:r>
          </a:p>
        </p:txBody>
      </p:sp>
      <p:sp>
        <p:nvSpPr>
          <p:cNvPr id="1966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4538" y="820738"/>
            <a:ext cx="5313362" cy="3986212"/>
          </a:xfrm>
          <a:ln/>
        </p:spPr>
      </p:sp>
      <p:sp>
        <p:nvSpPr>
          <p:cNvPr id="1966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1591" y="4963319"/>
            <a:ext cx="5717671" cy="4600615"/>
          </a:xfrm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jpe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jpe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jpe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.jpe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.jpe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.jpe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806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4788024" y="1916832"/>
            <a:ext cx="3930203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6171E-44F5-4B9F-94C1-6A6DEB14F58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platzhalter 10"/>
          <p:cNvSpPr>
            <a:spLocks noGrp="1"/>
          </p:cNvSpPr>
          <p:nvPr>
            <p:ph type="body" sz="quarter" idx="22"/>
          </p:nvPr>
        </p:nvSpPr>
        <p:spPr>
          <a:xfrm>
            <a:off x="467544" y="1916832"/>
            <a:ext cx="3930203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363181113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>
                    <a:tint val="75000"/>
                  </a:srgbClr>
                </a:solidFill>
              </a:rPr>
              <a:t>Hamid Akhavan, </a:t>
            </a:r>
            <a:r>
              <a:rPr lang="en-US">
                <a:solidFill>
                  <a:srgbClr val="000000">
                    <a:tint val="75000"/>
                  </a:srgbClr>
                </a:solidFill>
              </a:rPr>
              <a:t>NGMN Industry Conference, June </a:t>
            </a:r>
            <a:r>
              <a:rPr lang="en-GB">
                <a:solidFill>
                  <a:srgbClr val="000000">
                    <a:tint val="75000"/>
                  </a:srgbClr>
                </a:solidFill>
              </a:rPr>
              <a:t>26</a:t>
            </a:r>
            <a:r>
              <a:rPr lang="en-GB" baseline="30000">
                <a:solidFill>
                  <a:srgbClr val="000000">
                    <a:tint val="75000"/>
                  </a:srgbClr>
                </a:solidFill>
              </a:rPr>
              <a:t>th</a:t>
            </a:r>
            <a:r>
              <a:rPr lang="en-US">
                <a:solidFill>
                  <a:srgbClr val="000000">
                    <a:tint val="75000"/>
                  </a:srgbClr>
                </a:solidFill>
              </a:rPr>
              <a:t>, 2008			</a:t>
            </a:r>
            <a:fld id="{259229E6-4F67-4189-A6C7-0F8BC89CCC38}" type="slidenum">
              <a:rPr lang="en-GB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660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9" descr="ngmn_welle_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ngmn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0"/>
            <a:ext cx="2036763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6" name="Textplatzhalter 16"/>
          <p:cNvSpPr>
            <a:spLocks noGrp="1"/>
          </p:cNvSpPr>
          <p:nvPr>
            <p:ph type="subTitle" idx="1"/>
          </p:nvPr>
        </p:nvSpPr>
        <p:spPr>
          <a:xfrm>
            <a:off x="4067175" y="3860800"/>
            <a:ext cx="4465638" cy="1655763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7740650" y="6245225"/>
            <a:ext cx="9461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2001B-E5A4-44A2-8387-A0EF62B1A060}" type="slidenum">
              <a:rPr lang="de-CH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de-CH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325939"/>
      </p:ext>
    </p:extLst>
  </p:cSld>
  <p:clrMapOvr>
    <a:masterClrMapping/>
  </p:clrMapOvr>
  <p:transition xmlns:p14="http://schemas.microsoft.com/office/powerpoint/2010/main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7269163" y="6602413"/>
            <a:ext cx="809625" cy="1444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6E8C779-EDAA-4D9D-B6BB-7A1E45F573F8}" type="datetime1">
              <a:rPr lang="de-DE">
                <a:solidFill>
                  <a:srgbClr val="000000"/>
                </a:solidFill>
              </a:rPr>
              <a:pPr/>
              <a:t>28.11.12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2498725" y="6602413"/>
            <a:ext cx="4413250" cy="1936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>
                <a:solidFill>
                  <a:srgbClr val="000000"/>
                </a:solidFill>
              </a:rPr>
              <a:t>Dr.Wölker/ K.Martiny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4E8F-3CA1-4CB5-940F-990F079050DB}" type="slidenum">
              <a:rPr lang="de-DE">
                <a:solidFill>
                  <a:srgbClr val="000000">
                    <a:tint val="75000"/>
                  </a:srgbClr>
                </a:solidFill>
              </a:rPr>
              <a:pPr/>
              <a:t>‹Nr.›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746685"/>
      </p:ext>
    </p:extLst>
  </p:cSld>
  <p:clrMapOvr>
    <a:masterClrMapping/>
  </p:clrMapOvr>
  <p:transition xmlns:p14="http://schemas.microsoft.com/office/powerpoint/2010/main" spd="med">
    <p:diamond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269163" y="6602413"/>
            <a:ext cx="809625" cy="1444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1C398-4A2C-48F0-80EC-3952209CFDDE}" type="datetime1">
              <a:rPr lang="de-DE">
                <a:solidFill>
                  <a:srgbClr val="000000"/>
                </a:solidFill>
              </a:rPr>
              <a:pPr/>
              <a:t>28.11.12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498725" y="6602413"/>
            <a:ext cx="4413250" cy="1936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>
                <a:solidFill>
                  <a:srgbClr val="000000"/>
                </a:solidFill>
              </a:rPr>
              <a:t>Dr.Wölker/ K.Martiny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28C02-CB0D-4398-B916-6EE22E05EE90}" type="slidenum">
              <a:rPr lang="de-DE">
                <a:solidFill>
                  <a:srgbClr val="000000">
                    <a:tint val="75000"/>
                  </a:srgbClr>
                </a:solidFill>
              </a:rPr>
              <a:pPr/>
              <a:t>‹Nr.›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188017"/>
      </p:ext>
    </p:extLst>
  </p:cSld>
  <p:clrMapOvr>
    <a:masterClrMapping/>
  </p:clrMapOvr>
  <p:transition xmlns:p14="http://schemas.microsoft.com/office/powerpoint/2010/main" spd="med">
    <p:diamond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7"/>
          <p:cNvSpPr/>
          <p:nvPr/>
        </p:nvSpPr>
        <p:spPr>
          <a:xfrm>
            <a:off x="0" y="1295400"/>
            <a:ext cx="9144000" cy="76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6" name="Rechteck 6"/>
          <p:cNvSpPr>
            <a:spLocks noChangeArrowheads="1"/>
          </p:cNvSpPr>
          <p:nvPr/>
        </p:nvSpPr>
        <p:spPr bwMode="auto">
          <a:xfrm>
            <a:off x="0" y="1219200"/>
            <a:ext cx="9144000" cy="76200"/>
          </a:xfrm>
          <a:prstGeom prst="rect">
            <a:avLst/>
          </a:prstGeom>
          <a:solidFill>
            <a:srgbClr val="568E14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endParaRPr lang="de-CH">
              <a:solidFill>
                <a:srgbClr val="FFFFFF"/>
              </a:solidFill>
            </a:endParaRPr>
          </a:p>
        </p:txBody>
      </p:sp>
      <p:pic>
        <p:nvPicPr>
          <p:cNvPr id="8" name="Picture 12" descr="ngmn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0"/>
            <a:ext cx="2036763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643313" y="2071678"/>
            <a:ext cx="5072062" cy="3714776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9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699419"/>
                </a:solidFill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0" name="Foliennummernplatzhalt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79032-1C80-4EAD-929F-7DE34DA38974}" type="slidenum">
              <a:rPr lang="de-CH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de-CH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5476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6" name="Textplatzhalter 16"/>
          <p:cNvSpPr>
            <a:spLocks noGrp="1"/>
          </p:cNvSpPr>
          <p:nvPr>
            <p:ph type="subTitle" idx="1"/>
          </p:nvPr>
        </p:nvSpPr>
        <p:spPr>
          <a:xfrm>
            <a:off x="4067175" y="3860800"/>
            <a:ext cx="4465638" cy="1655763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</a:p>
        </p:txBody>
      </p:sp>
      <p:sp>
        <p:nvSpPr>
          <p:cNvPr id="168972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581025" y="1485900"/>
            <a:ext cx="7951788" cy="1150938"/>
          </a:xfrm>
        </p:spPr>
        <p:txBody>
          <a:bodyPr anchor="t"/>
          <a:lstStyle>
            <a:lvl1pPr>
              <a:defRPr sz="36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Titelmasterformat durch Klicken bearbeiten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7740650" y="6245225"/>
            <a:ext cx="9461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2001B-E5A4-44A2-8387-A0EF62B1A060}" type="slidenum">
              <a:rPr lang="de-CH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de-CH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701273"/>
      </p:ext>
    </p:extLst>
  </p:cSld>
  <p:clrMapOvr>
    <a:masterClrMapping/>
  </p:clrMapOvr>
  <p:transition xmlns:p14="http://schemas.microsoft.com/office/powerpoint/2010/main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2318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77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3926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8806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4788024" y="1916832"/>
            <a:ext cx="3930203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6171E-44F5-4B9F-94C1-6A6DEB14F58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platzhalter 10"/>
          <p:cNvSpPr>
            <a:spLocks noGrp="1"/>
          </p:cNvSpPr>
          <p:nvPr>
            <p:ph type="body" sz="quarter" idx="22"/>
          </p:nvPr>
        </p:nvSpPr>
        <p:spPr>
          <a:xfrm>
            <a:off x="467544" y="1916832"/>
            <a:ext cx="3930203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3299721796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>
                    <a:tint val="75000"/>
                  </a:srgbClr>
                </a:solidFill>
              </a:rPr>
              <a:t>Hamid Akhavan, </a:t>
            </a:r>
            <a:r>
              <a:rPr lang="en-US">
                <a:solidFill>
                  <a:srgbClr val="000000">
                    <a:tint val="75000"/>
                  </a:srgbClr>
                </a:solidFill>
              </a:rPr>
              <a:t>NGMN Industry Conference, June </a:t>
            </a:r>
            <a:r>
              <a:rPr lang="en-GB">
                <a:solidFill>
                  <a:srgbClr val="000000">
                    <a:tint val="75000"/>
                  </a:srgbClr>
                </a:solidFill>
              </a:rPr>
              <a:t>26</a:t>
            </a:r>
            <a:r>
              <a:rPr lang="en-GB" baseline="30000">
                <a:solidFill>
                  <a:srgbClr val="000000">
                    <a:tint val="75000"/>
                  </a:srgbClr>
                </a:solidFill>
              </a:rPr>
              <a:t>th</a:t>
            </a:r>
            <a:r>
              <a:rPr lang="en-US">
                <a:solidFill>
                  <a:srgbClr val="000000">
                    <a:tint val="75000"/>
                  </a:srgbClr>
                </a:solidFill>
              </a:rPr>
              <a:t>, 2008			</a:t>
            </a:r>
            <a:fld id="{259229E6-4F67-4189-A6C7-0F8BC89CCC38}" type="slidenum">
              <a:rPr lang="en-GB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6502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9" descr="ngmn_welle_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ngmn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0"/>
            <a:ext cx="2036763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6" name="Textplatzhalter 16"/>
          <p:cNvSpPr>
            <a:spLocks noGrp="1"/>
          </p:cNvSpPr>
          <p:nvPr>
            <p:ph type="subTitle" idx="1"/>
          </p:nvPr>
        </p:nvSpPr>
        <p:spPr>
          <a:xfrm>
            <a:off x="4067175" y="3860800"/>
            <a:ext cx="4465638" cy="1655763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7740650" y="6245225"/>
            <a:ext cx="9461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2001B-E5A4-44A2-8387-A0EF62B1A060}" type="slidenum">
              <a:rPr lang="de-CH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de-CH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962440"/>
      </p:ext>
    </p:extLst>
  </p:cSld>
  <p:clrMapOvr>
    <a:masterClrMapping/>
  </p:clrMapOvr>
  <p:transition xmlns:p14="http://schemas.microsoft.com/office/powerpoint/2010/main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7269163" y="6602413"/>
            <a:ext cx="809625" cy="1444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6E8C779-EDAA-4D9D-B6BB-7A1E45F573F8}" type="datetime1">
              <a:rPr lang="de-DE">
                <a:solidFill>
                  <a:srgbClr val="000000"/>
                </a:solidFill>
              </a:rPr>
              <a:pPr/>
              <a:t>28.11.12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2498725" y="6602413"/>
            <a:ext cx="4413250" cy="1936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>
                <a:solidFill>
                  <a:srgbClr val="000000"/>
                </a:solidFill>
              </a:rPr>
              <a:t>Dr.Wölker/ K.Martiny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4E8F-3CA1-4CB5-940F-990F079050DB}" type="slidenum">
              <a:rPr lang="de-DE">
                <a:solidFill>
                  <a:srgbClr val="000000">
                    <a:tint val="75000"/>
                  </a:srgbClr>
                </a:solidFill>
              </a:rPr>
              <a:pPr/>
              <a:t>‹Nr.›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359986"/>
      </p:ext>
    </p:extLst>
  </p:cSld>
  <p:clrMapOvr>
    <a:masterClrMapping/>
  </p:clrMapOvr>
  <p:transition xmlns:p14="http://schemas.microsoft.com/office/powerpoint/2010/main" spd="med">
    <p:diamond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269163" y="6602413"/>
            <a:ext cx="809625" cy="1444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1C398-4A2C-48F0-80EC-3952209CFDDE}" type="datetime1">
              <a:rPr lang="de-DE">
                <a:solidFill>
                  <a:srgbClr val="000000"/>
                </a:solidFill>
              </a:rPr>
              <a:pPr/>
              <a:t>28.11.12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498725" y="6602413"/>
            <a:ext cx="4413250" cy="1936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>
                <a:solidFill>
                  <a:srgbClr val="000000"/>
                </a:solidFill>
              </a:rPr>
              <a:t>Dr.Wölker/ K.Martiny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28C02-CB0D-4398-B916-6EE22E05EE90}" type="slidenum">
              <a:rPr lang="de-DE">
                <a:solidFill>
                  <a:srgbClr val="000000">
                    <a:tint val="75000"/>
                  </a:srgbClr>
                </a:solidFill>
              </a:rPr>
              <a:pPr/>
              <a:t>‹Nr.›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206658"/>
      </p:ext>
    </p:extLst>
  </p:cSld>
  <p:clrMapOvr>
    <a:masterClrMapping/>
  </p:clrMapOvr>
  <p:transition xmlns:p14="http://schemas.microsoft.com/office/powerpoint/2010/main" spd="med">
    <p:diamond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7"/>
          <p:cNvSpPr/>
          <p:nvPr/>
        </p:nvSpPr>
        <p:spPr>
          <a:xfrm>
            <a:off x="0" y="1295400"/>
            <a:ext cx="9144000" cy="76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6" name="Rechteck 6"/>
          <p:cNvSpPr>
            <a:spLocks noChangeArrowheads="1"/>
          </p:cNvSpPr>
          <p:nvPr/>
        </p:nvSpPr>
        <p:spPr bwMode="auto">
          <a:xfrm>
            <a:off x="0" y="1219200"/>
            <a:ext cx="9144000" cy="76200"/>
          </a:xfrm>
          <a:prstGeom prst="rect">
            <a:avLst/>
          </a:prstGeom>
          <a:solidFill>
            <a:srgbClr val="568E14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endParaRPr lang="de-CH">
              <a:solidFill>
                <a:srgbClr val="FFFFFF"/>
              </a:solidFill>
            </a:endParaRPr>
          </a:p>
        </p:txBody>
      </p:sp>
      <p:pic>
        <p:nvPicPr>
          <p:cNvPr id="8" name="Picture 12" descr="ngmn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0"/>
            <a:ext cx="2036763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643313" y="2071678"/>
            <a:ext cx="5072062" cy="3714776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9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699419"/>
                </a:solidFill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0" name="Foliennummernplatzhalt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79032-1C80-4EAD-929F-7DE34DA38974}" type="slidenum">
              <a:rPr lang="de-CH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de-CH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1925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6" name="Textplatzhalter 16"/>
          <p:cNvSpPr>
            <a:spLocks noGrp="1"/>
          </p:cNvSpPr>
          <p:nvPr>
            <p:ph type="subTitle" idx="1"/>
          </p:nvPr>
        </p:nvSpPr>
        <p:spPr>
          <a:xfrm>
            <a:off x="4067175" y="3860800"/>
            <a:ext cx="4465638" cy="1655763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</a:p>
        </p:txBody>
      </p:sp>
      <p:sp>
        <p:nvSpPr>
          <p:cNvPr id="168972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581025" y="1485900"/>
            <a:ext cx="7951788" cy="1150938"/>
          </a:xfrm>
        </p:spPr>
        <p:txBody>
          <a:bodyPr anchor="t"/>
          <a:lstStyle>
            <a:lvl1pPr>
              <a:defRPr sz="36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Titelmasterformat durch Klicken bearbeiten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7740650" y="6245225"/>
            <a:ext cx="9461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2001B-E5A4-44A2-8387-A0EF62B1A060}" type="slidenum">
              <a:rPr lang="de-CH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de-CH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390271"/>
      </p:ext>
    </p:extLst>
  </p:cSld>
  <p:clrMapOvr>
    <a:masterClrMapping/>
  </p:clrMapOvr>
  <p:transition xmlns:p14="http://schemas.microsoft.com/office/powerpoint/2010/main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155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381000"/>
            <a:ext cx="6900863" cy="511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813" y="1524000"/>
            <a:ext cx="7929562" cy="4691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85813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CF17A9F-E26E-475C-8BFE-CD3A096F8E84}" type="datetime1">
              <a:rPr lang="de-DE"/>
              <a:pPr>
                <a:defRPr/>
              </a:pPr>
              <a:t>28.11.12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NGMN - CONFIDENTIAL</a:t>
            </a: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975475" y="6453188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63DE03E-61A9-442A-BB4E-1A50DF0809EC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766845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1637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5670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7637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4788024" y="1916832"/>
            <a:ext cx="3930203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6171E-44F5-4B9F-94C1-6A6DEB14F58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platzhalter 10"/>
          <p:cNvSpPr>
            <a:spLocks noGrp="1"/>
          </p:cNvSpPr>
          <p:nvPr>
            <p:ph type="body" sz="quarter" idx="22"/>
          </p:nvPr>
        </p:nvSpPr>
        <p:spPr>
          <a:xfrm>
            <a:off x="467544" y="1916832"/>
            <a:ext cx="3930203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2895113735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>
                <a:solidFill>
                  <a:srgbClr val="000000">
                    <a:tint val="75000"/>
                  </a:srgbClr>
                </a:solidFill>
              </a:rPr>
              <a:t>Hamid Akhavan, </a:t>
            </a:r>
            <a:r>
              <a:rPr lang="en-US">
                <a:solidFill>
                  <a:srgbClr val="000000">
                    <a:tint val="75000"/>
                  </a:srgbClr>
                </a:solidFill>
              </a:rPr>
              <a:t>NGMN Industry Conference, June </a:t>
            </a:r>
            <a:r>
              <a:rPr lang="en-GB">
                <a:solidFill>
                  <a:srgbClr val="000000">
                    <a:tint val="75000"/>
                  </a:srgbClr>
                </a:solidFill>
              </a:rPr>
              <a:t>26</a:t>
            </a:r>
            <a:r>
              <a:rPr lang="en-GB" baseline="30000">
                <a:solidFill>
                  <a:srgbClr val="000000">
                    <a:tint val="75000"/>
                  </a:srgbClr>
                </a:solidFill>
              </a:rPr>
              <a:t>th</a:t>
            </a:r>
            <a:r>
              <a:rPr lang="en-US">
                <a:solidFill>
                  <a:srgbClr val="000000">
                    <a:tint val="75000"/>
                  </a:srgbClr>
                </a:solidFill>
              </a:rPr>
              <a:t>, 2008			</a:t>
            </a:r>
            <a:fld id="{259229E6-4F67-4189-A6C7-0F8BC89CCC38}" type="slidenum">
              <a:rPr lang="en-GB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7152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9" descr="ngmn_welle_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ngmn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0"/>
            <a:ext cx="2036763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6" name="Textplatzhalter 16"/>
          <p:cNvSpPr>
            <a:spLocks noGrp="1"/>
          </p:cNvSpPr>
          <p:nvPr>
            <p:ph type="subTitle" idx="1"/>
          </p:nvPr>
        </p:nvSpPr>
        <p:spPr>
          <a:xfrm>
            <a:off x="4067175" y="3860800"/>
            <a:ext cx="4465638" cy="1655763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7740650" y="6245225"/>
            <a:ext cx="9461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2001B-E5A4-44A2-8387-A0EF62B1A060}" type="slidenum">
              <a:rPr lang="de-CH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de-CH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314142"/>
      </p:ext>
    </p:extLst>
  </p:cSld>
  <p:clrMapOvr>
    <a:masterClrMapping/>
  </p:clrMapOvr>
  <p:transition xmlns:p14="http://schemas.microsoft.com/office/powerpoint/2010/main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7269163" y="6602413"/>
            <a:ext cx="809625" cy="1444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6E8C779-EDAA-4D9D-B6BB-7A1E45F573F8}" type="datetime1">
              <a:rPr lang="de-DE">
                <a:solidFill>
                  <a:srgbClr val="000000"/>
                </a:solidFill>
              </a:rPr>
              <a:pPr/>
              <a:t>28.11.12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2498725" y="6602413"/>
            <a:ext cx="4413250" cy="1936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>
                <a:solidFill>
                  <a:srgbClr val="000000"/>
                </a:solidFill>
              </a:rPr>
              <a:t>Dr.Wölker/ K.Martiny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4E8F-3CA1-4CB5-940F-990F079050DB}" type="slidenum">
              <a:rPr lang="de-DE">
                <a:solidFill>
                  <a:srgbClr val="000000">
                    <a:tint val="75000"/>
                  </a:srgbClr>
                </a:solidFill>
              </a:rPr>
              <a:pPr/>
              <a:t>‹Nr.›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809424"/>
      </p:ext>
    </p:extLst>
  </p:cSld>
  <p:clrMapOvr>
    <a:masterClrMapping/>
  </p:clrMapOvr>
  <p:transition xmlns:p14="http://schemas.microsoft.com/office/powerpoint/2010/main" spd="med">
    <p:diamond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269163" y="6602413"/>
            <a:ext cx="809625" cy="1444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1C398-4A2C-48F0-80EC-3952209CFDDE}" type="datetime1">
              <a:rPr lang="de-DE">
                <a:solidFill>
                  <a:srgbClr val="000000"/>
                </a:solidFill>
              </a:rPr>
              <a:pPr/>
              <a:t>28.11.12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498725" y="6602413"/>
            <a:ext cx="4413250" cy="1936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>
                <a:solidFill>
                  <a:srgbClr val="000000"/>
                </a:solidFill>
              </a:rPr>
              <a:t>Dr.Wölker/ K.Martiny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28C02-CB0D-4398-B916-6EE22E05EE90}" type="slidenum">
              <a:rPr lang="de-DE">
                <a:solidFill>
                  <a:srgbClr val="000000">
                    <a:tint val="75000"/>
                  </a:srgbClr>
                </a:solidFill>
              </a:rPr>
              <a:pPr/>
              <a:t>‹Nr.›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109522"/>
      </p:ext>
    </p:extLst>
  </p:cSld>
  <p:clrMapOvr>
    <a:masterClrMapping/>
  </p:clrMapOvr>
  <p:transition xmlns:p14="http://schemas.microsoft.com/office/powerpoint/2010/main" spd="med">
    <p:diamond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7"/>
          <p:cNvSpPr/>
          <p:nvPr/>
        </p:nvSpPr>
        <p:spPr>
          <a:xfrm>
            <a:off x="0" y="1295400"/>
            <a:ext cx="9144000" cy="76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6" name="Rechteck 6"/>
          <p:cNvSpPr>
            <a:spLocks noChangeArrowheads="1"/>
          </p:cNvSpPr>
          <p:nvPr/>
        </p:nvSpPr>
        <p:spPr bwMode="auto">
          <a:xfrm>
            <a:off x="0" y="1219200"/>
            <a:ext cx="9144000" cy="76200"/>
          </a:xfrm>
          <a:prstGeom prst="rect">
            <a:avLst/>
          </a:prstGeom>
          <a:solidFill>
            <a:srgbClr val="568E14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endParaRPr lang="de-CH">
              <a:solidFill>
                <a:srgbClr val="FFFFFF"/>
              </a:solidFill>
            </a:endParaRPr>
          </a:p>
        </p:txBody>
      </p:sp>
      <p:pic>
        <p:nvPicPr>
          <p:cNvPr id="8" name="Picture 12" descr="ngmn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0"/>
            <a:ext cx="2036763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643313" y="2071678"/>
            <a:ext cx="5072062" cy="3714776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sp>
        <p:nvSpPr>
          <p:cNvPr id="9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699419"/>
                </a:solidFill>
              </a:defRPr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10" name="Foliennummernplatzhalt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79032-1C80-4EAD-929F-7DE34DA38974}" type="slidenum">
              <a:rPr lang="de-CH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de-CH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2743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6" name="Textplatzhalter 16"/>
          <p:cNvSpPr>
            <a:spLocks noGrp="1"/>
          </p:cNvSpPr>
          <p:nvPr>
            <p:ph type="subTitle" idx="1"/>
          </p:nvPr>
        </p:nvSpPr>
        <p:spPr>
          <a:xfrm>
            <a:off x="4067175" y="3860800"/>
            <a:ext cx="4465638" cy="1655763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</a:p>
        </p:txBody>
      </p:sp>
      <p:sp>
        <p:nvSpPr>
          <p:cNvPr id="168972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581025" y="1485900"/>
            <a:ext cx="7951788" cy="1150938"/>
          </a:xfrm>
        </p:spPr>
        <p:txBody>
          <a:bodyPr anchor="t"/>
          <a:lstStyle>
            <a:lvl1pPr>
              <a:defRPr sz="36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Titelmasterformat durch Klicken bearbeiten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7740650" y="6245225"/>
            <a:ext cx="9461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2001B-E5A4-44A2-8387-A0EF62B1A060}" type="slidenum">
              <a:rPr lang="de-CH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de-CH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480730"/>
      </p:ext>
    </p:extLst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Hamid Akhavan, </a:t>
            </a:r>
            <a:r>
              <a:rPr lang="en-US"/>
              <a:t>NGMN Industry Conference, June </a:t>
            </a:r>
            <a:r>
              <a:rPr lang="en-GB"/>
              <a:t>26</a:t>
            </a:r>
            <a:r>
              <a:rPr lang="en-GB" baseline="30000"/>
              <a:t>th</a:t>
            </a:r>
            <a:r>
              <a:rPr lang="en-US"/>
              <a:t>, 2008			</a:t>
            </a:r>
            <a:fld id="{259229E6-4F67-4189-A6C7-0F8BC89CCC38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38191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2285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920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6" name="Textplatzhalter 16"/>
          <p:cNvSpPr>
            <a:spLocks noGrp="1"/>
          </p:cNvSpPr>
          <p:nvPr>
            <p:ph type="subTitle" idx="1"/>
          </p:nvPr>
        </p:nvSpPr>
        <p:spPr>
          <a:xfrm>
            <a:off x="4067175" y="3860800"/>
            <a:ext cx="4465638" cy="1655763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</a:p>
        </p:txBody>
      </p:sp>
      <p:sp>
        <p:nvSpPr>
          <p:cNvPr id="168972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581025" y="1485900"/>
            <a:ext cx="7951788" cy="1150938"/>
          </a:xfrm>
        </p:spPr>
        <p:txBody>
          <a:bodyPr anchor="t"/>
          <a:lstStyle>
            <a:lvl1pPr>
              <a:defRPr sz="3600" smtClean="0">
                <a:latin typeface="Arial" charset="0"/>
                <a:cs typeface="Arial" charset="0"/>
              </a:defRPr>
            </a:lvl1pPr>
          </a:lstStyle>
          <a:p>
            <a:r>
              <a:rPr lang="en-US" smtClean="0"/>
              <a:t>Titelmasterformat durch Klicken bearbeiten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7740650" y="6245225"/>
            <a:ext cx="94615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2001B-E5A4-44A2-8387-A0EF62B1A060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78889130"/>
      </p:ext>
    </p:extLst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543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175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4788024" y="1916832"/>
            <a:ext cx="3930203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04D83-AD82-4169-AFFA-4D0DC0CB817D}" type="slidenum">
              <a:rPr lang="en-GB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platzhalter 10"/>
          <p:cNvSpPr>
            <a:spLocks noGrp="1"/>
          </p:cNvSpPr>
          <p:nvPr>
            <p:ph type="body" sz="quarter" idx="22"/>
          </p:nvPr>
        </p:nvSpPr>
        <p:spPr>
          <a:xfrm>
            <a:off x="467544" y="1916832"/>
            <a:ext cx="3930203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525333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A0B1147-E6DA-445B-8C92-3A9042EC98B4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067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theme" Target="../theme/theme2.xml"/><Relationship Id="rId5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0.xml"/><Relationship Id="rId12" Type="http://schemas.openxmlformats.org/officeDocument/2006/relationships/theme" Target="../theme/theme4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7.xml"/><Relationship Id="rId9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1.xml"/><Relationship Id="rId12" Type="http://schemas.openxmlformats.org/officeDocument/2006/relationships/theme" Target="../theme/theme5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8.xml"/><Relationship Id="rId9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NGMN Logo groß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15206" y="214290"/>
            <a:ext cx="1791086" cy="10116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6" r:id="rId3"/>
    <p:sldLayoutId id="2147483698" r:id="rId4"/>
    <p:sldLayoutId id="2147483734" r:id="rId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NGMN Logo groß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5206" y="214290"/>
            <a:ext cx="1791086" cy="10116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861472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NGMN Logo groß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15206" y="214290"/>
            <a:ext cx="1791086" cy="10116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376114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NGMN Logo groß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15206" y="214290"/>
            <a:ext cx="1791086" cy="10116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268728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NGMN Logo groß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15206" y="214290"/>
            <a:ext cx="1791086" cy="101160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>
              <a:solidFill>
                <a:srgbClr val="FFFF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19A6171E-44F5-4B9F-94C1-6A6DEB14F583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95416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69941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4" Type="http://schemas.openxmlformats.org/officeDocument/2006/relationships/image" Target="../media/image88.jpeg"/><Relationship Id="rId5" Type="http://schemas.openxmlformats.org/officeDocument/2006/relationships/image" Target="../media/image89.jpeg"/><Relationship Id="rId6" Type="http://schemas.openxmlformats.org/officeDocument/2006/relationships/image" Target="../media/image86.jpeg"/><Relationship Id="rId7" Type="http://schemas.openxmlformats.org/officeDocument/2006/relationships/image" Target="../media/image87.jpeg"/><Relationship Id="rId1" Type="http://schemas.openxmlformats.org/officeDocument/2006/relationships/tags" Target="../tags/tag7.x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4" Type="http://schemas.openxmlformats.org/officeDocument/2006/relationships/tags" Target="../tags/tag11.xml"/><Relationship Id="rId5" Type="http://schemas.openxmlformats.org/officeDocument/2006/relationships/tags" Target="../tags/tag12.xml"/><Relationship Id="rId6" Type="http://schemas.openxmlformats.org/officeDocument/2006/relationships/tags" Target="../tags/tag13.xml"/><Relationship Id="rId7" Type="http://schemas.openxmlformats.org/officeDocument/2006/relationships/tags" Target="../tags/tag14.xml"/><Relationship Id="rId8" Type="http://schemas.openxmlformats.org/officeDocument/2006/relationships/tags" Target="../tags/tag15.xml"/><Relationship Id="rId9" Type="http://schemas.openxmlformats.org/officeDocument/2006/relationships/tags" Target="../tags/tag16.xml"/><Relationship Id="rId10" Type="http://schemas.openxmlformats.org/officeDocument/2006/relationships/slideLayout" Target="../slideLayouts/slideLayout3.xml"/><Relationship Id="rId11" Type="http://schemas.openxmlformats.org/officeDocument/2006/relationships/image" Target="../media/image27.jpeg"/><Relationship Id="rId1" Type="http://schemas.openxmlformats.org/officeDocument/2006/relationships/tags" Target="../tags/tag8.xml"/><Relationship Id="rId2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4" Type="http://schemas.openxmlformats.org/officeDocument/2006/relationships/image" Target="../media/image91.jpeg"/><Relationship Id="rId5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4" Type="http://schemas.openxmlformats.org/officeDocument/2006/relationships/tags" Target="../tags/tag19.xml"/><Relationship Id="rId5" Type="http://schemas.openxmlformats.org/officeDocument/2006/relationships/tags" Target="../tags/tag20.xml"/><Relationship Id="rId6" Type="http://schemas.openxmlformats.org/officeDocument/2006/relationships/slideLayout" Target="../slideLayouts/slideLayout14.xml"/><Relationship Id="rId7" Type="http://schemas.openxmlformats.org/officeDocument/2006/relationships/notesSlide" Target="../notesSlides/notesSlide7.xml"/><Relationship Id="rId8" Type="http://schemas.openxmlformats.org/officeDocument/2006/relationships/oleObject" Target="../embeddings/oleObject1.bin"/><Relationship Id="rId9" Type="http://schemas.openxmlformats.org/officeDocument/2006/relationships/image" Target="../media/image105.emf"/><Relationship Id="rId10" Type="http://schemas.openxmlformats.org/officeDocument/2006/relationships/image" Target="../media/image106.jpeg"/><Relationship Id="rId11" Type="http://schemas.openxmlformats.org/officeDocument/2006/relationships/image" Target="../media/image107.jpeg"/><Relationship Id="rId1" Type="http://schemas.openxmlformats.org/officeDocument/2006/relationships/vmlDrawing" Target="../drawings/vmlDrawing1.vml"/><Relationship Id="rId2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4" Type="http://schemas.openxmlformats.org/officeDocument/2006/relationships/tags" Target="../tags/tag24.xml"/><Relationship Id="rId5" Type="http://schemas.openxmlformats.org/officeDocument/2006/relationships/tags" Target="../tags/tag25.xml"/><Relationship Id="rId6" Type="http://schemas.openxmlformats.org/officeDocument/2006/relationships/slideLayout" Target="../slideLayouts/slideLayout26.xml"/><Relationship Id="rId7" Type="http://schemas.openxmlformats.org/officeDocument/2006/relationships/image" Target="../media/image108.png"/><Relationship Id="rId8" Type="http://schemas.openxmlformats.org/officeDocument/2006/relationships/image" Target="../media/image109.png"/><Relationship Id="rId1" Type="http://schemas.openxmlformats.org/officeDocument/2006/relationships/tags" Target="../tags/tag21.xml"/><Relationship Id="rId2" Type="http://schemas.openxmlformats.org/officeDocument/2006/relationships/tags" Target="../tags/tag22.xml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4.jpeg"/><Relationship Id="rId12" Type="http://schemas.openxmlformats.org/officeDocument/2006/relationships/image" Target="../media/image115.jpeg"/><Relationship Id="rId1" Type="http://schemas.openxmlformats.org/officeDocument/2006/relationships/slideLayout" Target="../slideLayouts/slideLayout38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110.jpeg"/><Relationship Id="rId8" Type="http://schemas.openxmlformats.org/officeDocument/2006/relationships/image" Target="../media/image111.png"/><Relationship Id="rId9" Type="http://schemas.openxmlformats.org/officeDocument/2006/relationships/image" Target="../media/image112.png"/><Relationship Id="rId10" Type="http://schemas.openxmlformats.org/officeDocument/2006/relationships/image" Target="../media/image1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4" Type="http://schemas.openxmlformats.org/officeDocument/2006/relationships/tags" Target="../tags/tag29.xml"/><Relationship Id="rId5" Type="http://schemas.openxmlformats.org/officeDocument/2006/relationships/tags" Target="../tags/tag30.xml"/><Relationship Id="rId6" Type="http://schemas.openxmlformats.org/officeDocument/2006/relationships/slideLayout" Target="../slideLayouts/slideLayout5.xml"/><Relationship Id="rId7" Type="http://schemas.openxmlformats.org/officeDocument/2006/relationships/image" Target="../media/image116.jpeg"/><Relationship Id="rId1" Type="http://schemas.openxmlformats.org/officeDocument/2006/relationships/tags" Target="../tags/tag26.xml"/><Relationship Id="rId2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jpeg"/><Relationship Id="rId19" Type="http://schemas.openxmlformats.org/officeDocument/2006/relationships/image" Target="../media/image16.png"/><Relationship Id="rId63" Type="http://schemas.openxmlformats.org/officeDocument/2006/relationships/image" Target="../media/image60.png"/><Relationship Id="rId64" Type="http://schemas.openxmlformats.org/officeDocument/2006/relationships/image" Target="../media/image61.png"/><Relationship Id="rId65" Type="http://schemas.openxmlformats.org/officeDocument/2006/relationships/image" Target="../media/image62.png"/><Relationship Id="rId66" Type="http://schemas.openxmlformats.org/officeDocument/2006/relationships/image" Target="../media/image63.png"/><Relationship Id="rId67" Type="http://schemas.openxmlformats.org/officeDocument/2006/relationships/image" Target="../media/image64.png"/><Relationship Id="rId68" Type="http://schemas.openxmlformats.org/officeDocument/2006/relationships/image" Target="../media/image65.png"/><Relationship Id="rId69" Type="http://schemas.openxmlformats.org/officeDocument/2006/relationships/image" Target="../media/image66.png"/><Relationship Id="rId50" Type="http://schemas.openxmlformats.org/officeDocument/2006/relationships/image" Target="../media/image47.jpeg"/><Relationship Id="rId51" Type="http://schemas.openxmlformats.org/officeDocument/2006/relationships/image" Target="../media/image48.jpeg"/><Relationship Id="rId52" Type="http://schemas.openxmlformats.org/officeDocument/2006/relationships/image" Target="../media/image49.jpeg"/><Relationship Id="rId53" Type="http://schemas.openxmlformats.org/officeDocument/2006/relationships/image" Target="../media/image50.jpeg"/><Relationship Id="rId54" Type="http://schemas.openxmlformats.org/officeDocument/2006/relationships/image" Target="../media/image51.jpeg"/><Relationship Id="rId55" Type="http://schemas.openxmlformats.org/officeDocument/2006/relationships/image" Target="../media/image52.png"/><Relationship Id="rId56" Type="http://schemas.openxmlformats.org/officeDocument/2006/relationships/image" Target="../media/image53.jpeg"/><Relationship Id="rId57" Type="http://schemas.openxmlformats.org/officeDocument/2006/relationships/image" Target="../media/image54.png"/><Relationship Id="rId58" Type="http://schemas.openxmlformats.org/officeDocument/2006/relationships/image" Target="../media/image55.jpeg"/><Relationship Id="rId59" Type="http://schemas.openxmlformats.org/officeDocument/2006/relationships/image" Target="../media/image56.png"/><Relationship Id="rId40" Type="http://schemas.openxmlformats.org/officeDocument/2006/relationships/image" Target="../media/image37.jpeg"/><Relationship Id="rId41" Type="http://schemas.openxmlformats.org/officeDocument/2006/relationships/image" Target="../media/image38.jpeg"/><Relationship Id="rId42" Type="http://schemas.openxmlformats.org/officeDocument/2006/relationships/image" Target="../media/image39.jpeg"/><Relationship Id="rId43" Type="http://schemas.openxmlformats.org/officeDocument/2006/relationships/image" Target="../media/image40.jpeg"/><Relationship Id="rId44" Type="http://schemas.openxmlformats.org/officeDocument/2006/relationships/image" Target="../media/image41.jpeg"/><Relationship Id="rId45" Type="http://schemas.openxmlformats.org/officeDocument/2006/relationships/image" Target="../media/image42.jpeg"/><Relationship Id="rId46" Type="http://schemas.openxmlformats.org/officeDocument/2006/relationships/image" Target="../media/image43.jpeg"/><Relationship Id="rId47" Type="http://schemas.openxmlformats.org/officeDocument/2006/relationships/image" Target="../media/image44.jpeg"/><Relationship Id="rId48" Type="http://schemas.openxmlformats.org/officeDocument/2006/relationships/image" Target="../media/image45.jpeg"/><Relationship Id="rId49" Type="http://schemas.openxmlformats.org/officeDocument/2006/relationships/image" Target="../media/image46.jpeg"/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slideLayout" Target="../slideLayouts/slideLayout4.xml"/><Relationship Id="rId6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9" Type="http://schemas.openxmlformats.org/officeDocument/2006/relationships/image" Target="../media/image6.png"/><Relationship Id="rId30" Type="http://schemas.openxmlformats.org/officeDocument/2006/relationships/image" Target="../media/image27.jpeg"/><Relationship Id="rId31" Type="http://schemas.openxmlformats.org/officeDocument/2006/relationships/image" Target="../media/image28.jpeg"/><Relationship Id="rId32" Type="http://schemas.openxmlformats.org/officeDocument/2006/relationships/image" Target="../media/image29.jpeg"/><Relationship Id="rId33" Type="http://schemas.openxmlformats.org/officeDocument/2006/relationships/image" Target="../media/image30.jpeg"/><Relationship Id="rId34" Type="http://schemas.openxmlformats.org/officeDocument/2006/relationships/image" Target="../media/image31.jpeg"/><Relationship Id="rId35" Type="http://schemas.openxmlformats.org/officeDocument/2006/relationships/image" Target="../media/image32.jpeg"/><Relationship Id="rId36" Type="http://schemas.openxmlformats.org/officeDocument/2006/relationships/image" Target="../media/image33.jpeg"/><Relationship Id="rId37" Type="http://schemas.openxmlformats.org/officeDocument/2006/relationships/image" Target="../media/image34.jpeg"/><Relationship Id="rId38" Type="http://schemas.openxmlformats.org/officeDocument/2006/relationships/image" Target="../media/image35.jpeg"/><Relationship Id="rId39" Type="http://schemas.openxmlformats.org/officeDocument/2006/relationships/image" Target="../media/image36.jpeg"/><Relationship Id="rId70" Type="http://schemas.openxmlformats.org/officeDocument/2006/relationships/image" Target="../media/image67.png"/><Relationship Id="rId71" Type="http://schemas.openxmlformats.org/officeDocument/2006/relationships/image" Target="../media/image68.png"/><Relationship Id="rId72" Type="http://schemas.openxmlformats.org/officeDocument/2006/relationships/image" Target="../media/image69.png"/><Relationship Id="rId20" Type="http://schemas.openxmlformats.org/officeDocument/2006/relationships/image" Target="../media/image17.jpeg"/><Relationship Id="rId21" Type="http://schemas.openxmlformats.org/officeDocument/2006/relationships/image" Target="../media/image18.jpeg"/><Relationship Id="rId22" Type="http://schemas.openxmlformats.org/officeDocument/2006/relationships/image" Target="../media/image19.jpeg"/><Relationship Id="rId23" Type="http://schemas.openxmlformats.org/officeDocument/2006/relationships/image" Target="../media/image20.jpeg"/><Relationship Id="rId24" Type="http://schemas.openxmlformats.org/officeDocument/2006/relationships/image" Target="../media/image21.jpeg"/><Relationship Id="rId25" Type="http://schemas.openxmlformats.org/officeDocument/2006/relationships/image" Target="../media/image22.jpeg"/><Relationship Id="rId26" Type="http://schemas.openxmlformats.org/officeDocument/2006/relationships/image" Target="../media/image23.jpeg"/><Relationship Id="rId27" Type="http://schemas.openxmlformats.org/officeDocument/2006/relationships/image" Target="../media/image24.jpeg"/><Relationship Id="rId28" Type="http://schemas.openxmlformats.org/officeDocument/2006/relationships/image" Target="../media/image25.jpeg"/><Relationship Id="rId29" Type="http://schemas.openxmlformats.org/officeDocument/2006/relationships/image" Target="../media/image26.jpeg"/><Relationship Id="rId73" Type="http://schemas.openxmlformats.org/officeDocument/2006/relationships/image" Target="../media/image70.jpeg"/><Relationship Id="rId74" Type="http://schemas.openxmlformats.org/officeDocument/2006/relationships/image" Target="../media/image71.png"/><Relationship Id="rId60" Type="http://schemas.openxmlformats.org/officeDocument/2006/relationships/image" Target="../media/image57.png"/><Relationship Id="rId61" Type="http://schemas.openxmlformats.org/officeDocument/2006/relationships/image" Target="../media/image58.png"/><Relationship Id="rId62" Type="http://schemas.openxmlformats.org/officeDocument/2006/relationships/image" Target="../media/image59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1.png"/><Relationship Id="rId12" Type="http://schemas.openxmlformats.org/officeDocument/2006/relationships/image" Target="../media/image82.png"/><Relationship Id="rId13" Type="http://schemas.openxmlformats.org/officeDocument/2006/relationships/image" Target="../media/image83.jpeg"/><Relationship Id="rId14" Type="http://schemas.openxmlformats.org/officeDocument/2006/relationships/image" Target="../media/image84.jpeg"/><Relationship Id="rId15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8" Type="http://schemas.openxmlformats.org/officeDocument/2006/relationships/image" Target="../media/image78.jpeg"/><Relationship Id="rId9" Type="http://schemas.openxmlformats.org/officeDocument/2006/relationships/image" Target="../media/image79.png"/><Relationship Id="rId10" Type="http://schemas.openxmlformats.org/officeDocument/2006/relationships/image" Target="../media/image8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1.jpeg"/><Relationship Id="rId20" Type="http://schemas.openxmlformats.org/officeDocument/2006/relationships/image" Target="../media/image97.png"/><Relationship Id="rId21" Type="http://schemas.openxmlformats.org/officeDocument/2006/relationships/image" Target="../media/image35.jpeg"/><Relationship Id="rId22" Type="http://schemas.openxmlformats.org/officeDocument/2006/relationships/image" Target="../media/image9.png"/><Relationship Id="rId10" Type="http://schemas.openxmlformats.org/officeDocument/2006/relationships/image" Target="../media/image33.jpeg"/><Relationship Id="rId11" Type="http://schemas.openxmlformats.org/officeDocument/2006/relationships/image" Target="../media/image92.jpeg"/><Relationship Id="rId12" Type="http://schemas.openxmlformats.org/officeDocument/2006/relationships/image" Target="../media/image54.png"/><Relationship Id="rId13" Type="http://schemas.openxmlformats.org/officeDocument/2006/relationships/image" Target="../media/image93.jpeg"/><Relationship Id="rId14" Type="http://schemas.openxmlformats.org/officeDocument/2006/relationships/image" Target="../media/image50.jpeg"/><Relationship Id="rId15" Type="http://schemas.openxmlformats.org/officeDocument/2006/relationships/image" Target="../media/image94.jpeg"/><Relationship Id="rId16" Type="http://schemas.openxmlformats.org/officeDocument/2006/relationships/image" Target="../media/image95.jpeg"/><Relationship Id="rId17" Type="http://schemas.openxmlformats.org/officeDocument/2006/relationships/image" Target="../media/image96.png"/><Relationship Id="rId18" Type="http://schemas.openxmlformats.org/officeDocument/2006/relationships/image" Target="../media/image72.png"/><Relationship Id="rId19" Type="http://schemas.openxmlformats.org/officeDocument/2006/relationships/image" Target="../media/image78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6.jpeg"/><Relationship Id="rId4" Type="http://schemas.openxmlformats.org/officeDocument/2006/relationships/image" Target="../media/image87.jpeg"/><Relationship Id="rId5" Type="http://schemas.openxmlformats.org/officeDocument/2006/relationships/image" Target="../media/image88.jpeg"/><Relationship Id="rId6" Type="http://schemas.openxmlformats.org/officeDocument/2006/relationships/image" Target="../media/image89.jpeg"/><Relationship Id="rId7" Type="http://schemas.openxmlformats.org/officeDocument/2006/relationships/image" Target="../media/image90.jpeg"/><Relationship Id="rId8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6.xml"/><Relationship Id="rId5" Type="http://schemas.openxmlformats.org/officeDocument/2006/relationships/image" Target="../media/image86.jpeg"/><Relationship Id="rId6" Type="http://schemas.openxmlformats.org/officeDocument/2006/relationships/image" Target="../media/image99.jpeg"/><Relationship Id="rId7" Type="http://schemas.openxmlformats.org/officeDocument/2006/relationships/image" Target="../media/image27.jpeg"/><Relationship Id="rId8" Type="http://schemas.openxmlformats.org/officeDocument/2006/relationships/image" Target="../media/image100.png"/><Relationship Id="rId1" Type="http://schemas.openxmlformats.org/officeDocument/2006/relationships/tags" Target="../tags/tag5.xml"/><Relationship Id="rId2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357188" y="1714500"/>
            <a:ext cx="8319268" cy="128587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Mobile Broadband – Roadmap Priorities and Technology Challenges</a:t>
            </a:r>
            <a:endParaRPr lang="en-GB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2915816" y="3573016"/>
            <a:ext cx="5909097" cy="257175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NGMN </a:t>
            </a:r>
            <a:r>
              <a:rPr lang="en-GB" dirty="0" smtClean="0"/>
              <a:t>Alliance</a:t>
            </a:r>
          </a:p>
          <a:p>
            <a:pPr eaLnBrk="1" hangingPunct="1">
              <a:defRPr/>
            </a:pPr>
            <a:endParaRPr lang="en-GB" dirty="0" smtClean="0"/>
          </a:p>
          <a:p>
            <a:pPr eaLnBrk="1" hangingPunct="1">
              <a:defRPr/>
            </a:pPr>
            <a:r>
              <a:rPr lang="en-GB" dirty="0" smtClean="0"/>
              <a:t>28</a:t>
            </a:r>
            <a:r>
              <a:rPr lang="en-GB" baseline="30000" dirty="0" smtClean="0"/>
              <a:t>th</a:t>
            </a:r>
            <a:r>
              <a:rPr lang="en-GB" dirty="0" smtClean="0"/>
              <a:t> November</a:t>
            </a:r>
            <a:r>
              <a:rPr lang="en-GB" dirty="0" smtClean="0"/>
              <a:t>, 2012</a:t>
            </a:r>
          </a:p>
          <a:p>
            <a:pPr eaLnBrk="1" hangingPunct="1">
              <a:defRPr/>
            </a:pPr>
            <a:r>
              <a:rPr lang="en-GB" smtClean="0"/>
              <a:t>Frankfurt, Germany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669445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00863" cy="511175"/>
          </a:xfrm>
        </p:spPr>
        <p:txBody>
          <a:bodyPr/>
          <a:lstStyle/>
          <a:p>
            <a:r>
              <a:rPr lang="en-GB" dirty="0" smtClean="0"/>
              <a:t>Optimised Radio and Backhaul</a:t>
            </a:r>
            <a:endParaRPr lang="en-GB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20"/>
          </p:nvPr>
        </p:nvSpPr>
        <p:spPr>
          <a:xfrm>
            <a:off x="142875" y="1785926"/>
            <a:ext cx="7929562" cy="4643470"/>
          </a:xfrm>
        </p:spPr>
        <p:txBody>
          <a:bodyPr/>
          <a:lstStyle/>
          <a:p>
            <a:r>
              <a:rPr lang="en-GB" sz="2400" dirty="0" smtClean="0"/>
              <a:t>C-RAN</a:t>
            </a:r>
          </a:p>
          <a:p>
            <a:endParaRPr lang="en-GB" sz="2400" dirty="0"/>
          </a:p>
          <a:p>
            <a:r>
              <a:rPr lang="en-GB" sz="2400" dirty="0" smtClean="0"/>
              <a:t>Open Radio Equipment Interface (ETSI ORI)</a:t>
            </a:r>
          </a:p>
          <a:p>
            <a:endParaRPr lang="en-GB" sz="2400" dirty="0"/>
          </a:p>
          <a:p>
            <a:r>
              <a:rPr lang="en-GB" sz="2400" dirty="0" smtClean="0"/>
              <a:t>Backhaul for Small Cells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 smtClean="0"/>
              <a:t>Advances in Technology, Network Architecture and Standards</a:t>
            </a:r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492875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2FF8ECAC-9C8A-47DC-A894-8C8C8EDF7D8C}" type="slidenum">
              <a:rPr lang="en-US" sz="1000">
                <a:solidFill>
                  <a:srgbClr val="898989"/>
                </a:solidFill>
                <a:latin typeface="DIN 1451 Com Mittelschrift" pitchFamily="34" charset="0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10</a:t>
            </a:fld>
            <a:endParaRPr lang="en-US" sz="1000">
              <a:solidFill>
                <a:srgbClr val="898989"/>
              </a:solidFill>
              <a:latin typeface="DIN 1451 Com Mittelschrift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737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NGMN Project on C-RAN (1/2)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3F204D83-AD82-4169-AFFA-4D0DC0CB817D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0" y="2066077"/>
            <a:ext cx="7740352" cy="4099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9"/>
          <p:cNvSpPr txBox="1">
            <a:spLocks noChangeArrowheads="1"/>
          </p:cNvSpPr>
          <p:nvPr/>
        </p:nvSpPr>
        <p:spPr bwMode="auto">
          <a:xfrm>
            <a:off x="0" y="6611938"/>
            <a:ext cx="76596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kern="0" dirty="0">
                <a:solidFill>
                  <a:sysClr val="windowText" lastClr="000000"/>
                </a:solidFill>
                <a:latin typeface="+mn-lt"/>
                <a:cs typeface="+mn-cs"/>
              </a:rPr>
              <a:t>Source: </a:t>
            </a:r>
            <a:r>
              <a:rPr lang="en-US" sz="1000" i="1" kern="0" dirty="0" smtClean="0">
                <a:solidFill>
                  <a:sysClr val="windowText" lastClr="000000"/>
                </a:solidFill>
                <a:latin typeface="+mn-lt"/>
                <a:cs typeface="+mn-cs"/>
              </a:rPr>
              <a:t>B. Huang (China Mobile), NGMN Project C-RAN</a:t>
            </a:r>
            <a:endParaRPr lang="en-US" sz="1000" i="1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pic>
        <p:nvPicPr>
          <p:cNvPr id="6" name="Grafik 91" descr="Alcatel Lucent.jpg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558" y="6156349"/>
            <a:ext cx="62865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fik 75" descr="KT olleh.jpg"/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156349"/>
            <a:ext cx="627063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P:\Templates\About us Grafiken\Alle Partner Logos\Members\Logo China Mobile.jpg"/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430" y="6156349"/>
            <a:ext cx="62865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5" descr="P:\Templates\About us Grafiken\Alle Partner Logos\Members\Logo SK Telecom.jpg"/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288" y="6156349"/>
            <a:ext cx="627062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15288" y="6203040"/>
            <a:ext cx="2551113" cy="400050"/>
          </a:xfrm>
          <a:prstGeom prst="rect">
            <a:avLst/>
          </a:prstGeom>
          <a:noFill/>
          <a:ln>
            <a:noFill/>
          </a:ln>
        </p:spPr>
        <p:txBody>
          <a:bodyPr lIns="36000" tIns="18000" rIns="36000" bIns="36000"/>
          <a:lstStyle/>
          <a:p>
            <a:pPr eaLnBrk="0" hangingPunct="0">
              <a:spcBef>
                <a:spcPts val="1200"/>
              </a:spcBef>
              <a:spcAft>
                <a:spcPts val="1200"/>
              </a:spcAft>
              <a:buClr>
                <a:srgbClr val="699419"/>
              </a:buClr>
              <a:buSzPct val="120000"/>
            </a:pPr>
            <a:r>
              <a:rPr lang="en-GB" sz="1200" dirty="0"/>
              <a:t>Project lead:</a:t>
            </a:r>
          </a:p>
          <a:p>
            <a:pPr eaLnBrk="0" hangingPunct="0">
              <a:spcBef>
                <a:spcPts val="1200"/>
              </a:spcBef>
              <a:spcAft>
                <a:spcPts val="1200"/>
              </a:spcAft>
              <a:buClr>
                <a:srgbClr val="699419"/>
              </a:buClr>
              <a:buSzPct val="120000"/>
            </a:pPr>
            <a:endParaRPr lang="en-US" sz="1200" dirty="0">
              <a:solidFill>
                <a:srgbClr val="000000"/>
              </a:solidFill>
              <a:latin typeface="DIN 1451 Com Mittelschrift" pitchFamily="34" charset="0"/>
            </a:endParaRPr>
          </a:p>
          <a:p>
            <a:pPr eaLnBrk="0" hangingPunct="0">
              <a:spcBef>
                <a:spcPts val="1200"/>
              </a:spcBef>
              <a:spcAft>
                <a:spcPts val="1200"/>
              </a:spcAft>
              <a:buClr>
                <a:srgbClr val="699419"/>
              </a:buClr>
              <a:buFont typeface="Wingdings" pitchFamily="2" charset="2"/>
              <a:buChar char="§"/>
            </a:pPr>
            <a:endParaRPr lang="en-US" sz="1200" dirty="0">
              <a:solidFill>
                <a:srgbClr val="000000"/>
              </a:solidFill>
              <a:latin typeface="DIN 1451 Com Mittelschrif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340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NGMN Project on C-RAN (2/2)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3F204D83-AD82-4169-AFFA-4D0DC0CB817D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4" r="35810"/>
          <a:stretch/>
        </p:blipFill>
        <p:spPr bwMode="auto">
          <a:xfrm>
            <a:off x="360041" y="1700808"/>
            <a:ext cx="5292079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9"/>
          <p:cNvSpPr txBox="1">
            <a:spLocks noChangeArrowheads="1"/>
          </p:cNvSpPr>
          <p:nvPr/>
        </p:nvSpPr>
        <p:spPr bwMode="auto">
          <a:xfrm>
            <a:off x="0" y="6611938"/>
            <a:ext cx="76596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kern="0" dirty="0">
                <a:solidFill>
                  <a:sysClr val="windowText" lastClr="000000"/>
                </a:solidFill>
                <a:latin typeface="+mn-lt"/>
                <a:cs typeface="+mn-cs"/>
              </a:rPr>
              <a:t>Source: </a:t>
            </a:r>
            <a:r>
              <a:rPr lang="en-US" sz="1000" i="1" kern="0" dirty="0" smtClean="0">
                <a:solidFill>
                  <a:sysClr val="windowText" lastClr="000000"/>
                </a:solidFill>
                <a:latin typeface="+mn-lt"/>
                <a:cs typeface="+mn-cs"/>
              </a:rPr>
              <a:t>B. Huang (China Mobile), NGMN Project C-RAN</a:t>
            </a:r>
            <a:endParaRPr lang="en-US" sz="1000" i="1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061708" y="1753411"/>
            <a:ext cx="2664296" cy="4665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20000"/>
            </a:pPr>
            <a:r>
              <a:rPr lang="en-GB" sz="1200" b="1" dirty="0" smtClean="0"/>
              <a:t>Centralized Control and / or Processing</a:t>
            </a:r>
          </a:p>
          <a:p>
            <a:pPr marL="180975" indent="-180975" eaLnBrk="0" hangingPunct="0"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20000"/>
              <a:buFont typeface="Wingdings" pitchFamily="2" charset="2"/>
              <a:buChar char="§"/>
            </a:pPr>
            <a:r>
              <a:rPr lang="en-GB" sz="1200" dirty="0" smtClean="0"/>
              <a:t>Centralized processing resource pool that can support 10~1000 cells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20000"/>
            </a:pPr>
            <a:r>
              <a:rPr lang="en-GB" sz="1200" b="1" dirty="0" smtClean="0"/>
              <a:t>Collaborative Radio</a:t>
            </a:r>
          </a:p>
          <a:p>
            <a:pPr marL="180975" indent="-180975" eaLnBrk="0" hangingPunct="0"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20000"/>
              <a:buFont typeface="Wingdings" pitchFamily="2" charset="2"/>
              <a:buChar char="§"/>
            </a:pPr>
            <a:r>
              <a:rPr lang="en-GB" sz="1200" dirty="0" smtClean="0"/>
              <a:t>Multi-cell joint scheduling and processing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20000"/>
            </a:pPr>
            <a:r>
              <a:rPr lang="en-GB" sz="1200" b="1" dirty="0" smtClean="0"/>
              <a:t>Real-Time Cloud</a:t>
            </a:r>
          </a:p>
          <a:p>
            <a:pPr marL="180975" indent="-180975" eaLnBrk="0" hangingPunct="0"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20000"/>
              <a:buFont typeface="Wingdings" pitchFamily="2" charset="2"/>
              <a:buChar char="§"/>
            </a:pPr>
            <a:r>
              <a:rPr lang="en-GB" sz="1200" dirty="0" smtClean="0"/>
              <a:t>Consolidate the processing resource into a pool that can be allocated dynamic based on network load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20000"/>
            </a:pPr>
            <a:r>
              <a:rPr lang="en-GB" sz="1200" b="1" dirty="0" smtClean="0"/>
              <a:t>Clean System Target</a:t>
            </a:r>
          </a:p>
          <a:p>
            <a:pPr marL="180975" indent="-180975" eaLnBrk="0" hangingPunct="0">
              <a:spcBef>
                <a:spcPts val="100"/>
              </a:spcBef>
              <a:spcAft>
                <a:spcPts val="100"/>
              </a:spcAft>
              <a:buClr>
                <a:srgbClr val="699419"/>
              </a:buClr>
              <a:buSzPct val="120000"/>
              <a:buFont typeface="Wingdings" pitchFamily="2" charset="2"/>
              <a:buChar char="§"/>
            </a:pPr>
            <a:r>
              <a:rPr lang="en-GB" sz="1200" dirty="0" smtClean="0"/>
              <a:t>Less power consuming </a:t>
            </a:r>
          </a:p>
          <a:p>
            <a:pPr marL="180975" indent="-180975" eaLnBrk="0" hangingPunct="0">
              <a:spcBef>
                <a:spcPts val="100"/>
              </a:spcBef>
              <a:spcAft>
                <a:spcPts val="100"/>
              </a:spcAft>
              <a:buClr>
                <a:srgbClr val="699419"/>
              </a:buClr>
              <a:buSzPct val="120000"/>
              <a:buFont typeface="Wingdings" pitchFamily="2" charset="2"/>
              <a:buChar char="§"/>
            </a:pPr>
            <a:r>
              <a:rPr lang="en-GB" sz="1200" dirty="0" smtClean="0"/>
              <a:t>Lower OPEX</a:t>
            </a:r>
          </a:p>
          <a:p>
            <a:pPr marL="180975" indent="-180975" eaLnBrk="0" hangingPunct="0">
              <a:spcBef>
                <a:spcPts val="100"/>
              </a:spcBef>
              <a:spcAft>
                <a:spcPts val="100"/>
              </a:spcAft>
              <a:buClr>
                <a:srgbClr val="699419"/>
              </a:buClr>
              <a:buSzPct val="120000"/>
              <a:buFont typeface="Wingdings" pitchFamily="2" charset="2"/>
              <a:buChar char="§"/>
            </a:pPr>
            <a:r>
              <a:rPr lang="en-GB" sz="1200" dirty="0" smtClean="0"/>
              <a:t>Fast, flexible and scalable system roll-out, re-use of macro cell site as centralised location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760851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AutoShape 1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1925" y="3458498"/>
            <a:ext cx="2879725" cy="27721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  <a:extLst/>
        </p:spPr>
        <p:txBody>
          <a:bodyPr lIns="180000" tIns="72000" rIns="180000" bIns="72000" anchor="t"/>
          <a:lstStyle/>
          <a:p>
            <a:pPr marL="190500" indent="-19050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Wingdings" pitchFamily="2" charset="2"/>
              <a:buChar char="§"/>
            </a:pPr>
            <a:r>
              <a:rPr lang="en-GB" sz="1300" dirty="0"/>
              <a:t>Operators to define use cases and functional needs </a:t>
            </a:r>
          </a:p>
          <a:p>
            <a:pPr marL="190500" indent="-19050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Wingdings" pitchFamily="2" charset="2"/>
              <a:buChar char="§"/>
            </a:pPr>
            <a:r>
              <a:rPr lang="en-GB" sz="1300" dirty="0"/>
              <a:t>Phased approach per functional </a:t>
            </a:r>
            <a:r>
              <a:rPr lang="en-GB" sz="1300" dirty="0" smtClean="0"/>
              <a:t>area:</a:t>
            </a:r>
          </a:p>
          <a:p>
            <a:pPr marL="450850" lvl="1" indent="-269875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Symbol" pitchFamily="18" charset="2"/>
              <a:buChar char="-"/>
            </a:pPr>
            <a:r>
              <a:rPr lang="en-GB" sz="1300" dirty="0" smtClean="0"/>
              <a:t>Fault Management</a:t>
            </a:r>
          </a:p>
          <a:p>
            <a:pPr marL="450850" lvl="1" indent="-269875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Symbol" pitchFamily="18" charset="2"/>
              <a:buChar char="-"/>
            </a:pPr>
            <a:r>
              <a:rPr lang="en-GB" sz="1300" dirty="0" smtClean="0"/>
              <a:t>Configuration Management</a:t>
            </a:r>
          </a:p>
          <a:p>
            <a:pPr marL="450850" lvl="1" indent="-269875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Symbol" pitchFamily="18" charset="2"/>
              <a:buChar char="-"/>
            </a:pPr>
            <a:r>
              <a:rPr lang="en-GB" sz="1300" dirty="0" smtClean="0"/>
              <a:t>Resource Inventory</a:t>
            </a:r>
          </a:p>
          <a:p>
            <a:pPr marL="450850" lvl="1" indent="-269875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Symbol" pitchFamily="18" charset="2"/>
              <a:buChar char="-"/>
            </a:pPr>
            <a:r>
              <a:rPr lang="en-GB" sz="1300" dirty="0" smtClean="0"/>
              <a:t>Service Inventory</a:t>
            </a:r>
          </a:p>
          <a:p>
            <a:pPr marL="450850" lvl="1" indent="-269875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Symbol" pitchFamily="18" charset="2"/>
              <a:buChar char="-"/>
            </a:pPr>
            <a:r>
              <a:rPr lang="en-GB" sz="1300" dirty="0" smtClean="0"/>
              <a:t>Performance </a:t>
            </a:r>
            <a:r>
              <a:rPr lang="en-GB" sz="1300" dirty="0"/>
              <a:t>Management</a:t>
            </a:r>
            <a:r>
              <a:rPr lang="en-US" sz="1300" dirty="0"/>
              <a:t>	</a:t>
            </a:r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61925" y="476672"/>
            <a:ext cx="8532813" cy="50405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dirty="0"/>
              <a:t>Objectives Project NGCOR</a:t>
            </a:r>
          </a:p>
        </p:txBody>
      </p:sp>
      <p:sp>
        <p:nvSpPr>
          <p:cNvPr id="7174" name="AutoShape 1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60452" y="3458498"/>
            <a:ext cx="2679700" cy="27625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  <a:extLst/>
        </p:spPr>
        <p:txBody>
          <a:bodyPr lIns="180000" tIns="72000" rIns="180000" bIns="72000" anchor="t"/>
          <a:lstStyle/>
          <a:p>
            <a:pPr marL="190500" indent="-190500"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Wingdings" pitchFamily="2" charset="2"/>
              <a:buChar char="§"/>
            </a:pPr>
            <a:r>
              <a:rPr lang="en-GB" sz="1300" dirty="0"/>
              <a:t>Industry bodies to define standards based on these requirements </a:t>
            </a:r>
          </a:p>
          <a:p>
            <a:pPr marL="190500" indent="-190500"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Wingdings" pitchFamily="2" charset="2"/>
              <a:buChar char="§"/>
            </a:pPr>
            <a:r>
              <a:rPr lang="en-GB" sz="1300" dirty="0"/>
              <a:t>… that allow implementations on the network side and the OSS side</a:t>
            </a:r>
          </a:p>
          <a:p>
            <a:pPr marL="190500" indent="-190500"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Wingdings" pitchFamily="2" charset="2"/>
              <a:buChar char="§"/>
            </a:pPr>
            <a:r>
              <a:rPr lang="en-GB" sz="1300" dirty="0"/>
              <a:t>… based on existing standards in e.g. 3GPP / TMF</a:t>
            </a:r>
          </a:p>
        </p:txBody>
      </p:sp>
      <p:sp>
        <p:nvSpPr>
          <p:cNvPr id="7175" name="AutoShape 2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59500" y="3458498"/>
            <a:ext cx="2679700" cy="27625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  <a:extLst/>
        </p:spPr>
        <p:txBody>
          <a:bodyPr lIns="180000" tIns="72000" rIns="180000" bIns="72000" anchor="t"/>
          <a:lstStyle/>
          <a:p>
            <a:pPr marL="190500" indent="-190500"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Wingdings" pitchFamily="2" charset="2"/>
              <a:buChar char="§"/>
            </a:pPr>
            <a:r>
              <a:rPr lang="en-GB" sz="1300" dirty="0"/>
              <a:t>OSS and Network vendors to  develop their products based on these standardized interfaces</a:t>
            </a:r>
          </a:p>
          <a:p>
            <a:pPr marL="190500" indent="-190500"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Wingdings" pitchFamily="2" charset="2"/>
              <a:buChar char="§"/>
            </a:pPr>
            <a:r>
              <a:rPr lang="en-GB" sz="1300" dirty="0"/>
              <a:t>IOTs to be performed between OSS applications and network platforms </a:t>
            </a:r>
          </a:p>
          <a:p>
            <a:pPr marL="190500" indent="-190500">
              <a:lnSpc>
                <a:spcPts val="13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Wingdings" pitchFamily="2" charset="2"/>
              <a:buChar char="§"/>
            </a:pPr>
            <a:endParaRPr lang="en-GB" sz="1300" dirty="0"/>
          </a:p>
        </p:txBody>
      </p:sp>
      <p:sp>
        <p:nvSpPr>
          <p:cNvPr id="7176" name="Auf der gleichen Seite des Rechtecks liegende Ecken abrunden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1925" y="3098458"/>
            <a:ext cx="2879725" cy="358775"/>
          </a:xfrm>
          <a:prstGeom prst="rect">
            <a:avLst/>
          </a:prstGeom>
          <a:solidFill>
            <a:srgbClr val="699419"/>
          </a:solidFill>
          <a:ln w="9525" algn="ctr">
            <a:solidFill>
              <a:schemeClr val="tx1"/>
            </a:solidFill>
            <a:miter lim="800000"/>
            <a:headEnd/>
            <a:tailEnd/>
          </a:ln>
          <a:extLst/>
        </p:spPr>
        <p:txBody>
          <a:bodyPr lIns="0" rIns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Define functional requirements</a:t>
            </a:r>
          </a:p>
        </p:txBody>
      </p:sp>
      <p:sp>
        <p:nvSpPr>
          <p:cNvPr id="7177" name="Auf der gleichen Seite des Rechtecks liegende Ecken abrunden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60452" y="3098458"/>
            <a:ext cx="2679700" cy="360040"/>
          </a:xfrm>
          <a:prstGeom prst="rect">
            <a:avLst/>
          </a:prstGeom>
          <a:solidFill>
            <a:srgbClr val="699419"/>
          </a:solidFill>
          <a:ln w="9525" algn="ctr">
            <a:solidFill>
              <a:schemeClr val="tx1"/>
            </a:solidFill>
            <a:miter lim="800000"/>
            <a:headEnd/>
            <a:tailEnd/>
          </a:ln>
          <a:extLst/>
        </p:spPr>
        <p:txBody>
          <a:bodyPr lIns="0" rIns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Agree on standards</a:t>
            </a:r>
          </a:p>
        </p:txBody>
      </p:sp>
      <p:sp>
        <p:nvSpPr>
          <p:cNvPr id="7178" name="Auf der gleichen Seite des Rechtecks liegende Ecken abrunden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159500" y="3098458"/>
            <a:ext cx="2679700" cy="360040"/>
          </a:xfrm>
          <a:prstGeom prst="rect">
            <a:avLst/>
          </a:prstGeom>
          <a:solidFill>
            <a:srgbClr val="699419"/>
          </a:solidFill>
          <a:ln w="9525" algn="ctr">
            <a:solidFill>
              <a:schemeClr val="tx1"/>
            </a:solidFill>
            <a:miter lim="800000"/>
            <a:headEnd/>
            <a:tailEnd/>
          </a:ln>
          <a:extLst/>
        </p:spPr>
        <p:txBody>
          <a:bodyPr lIns="0" rIns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Implementation</a:t>
            </a:r>
          </a:p>
        </p:txBody>
      </p:sp>
      <p:sp>
        <p:nvSpPr>
          <p:cNvPr id="7179" name="AutoShape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61925" y="1700808"/>
            <a:ext cx="8677275" cy="1053681"/>
          </a:xfrm>
          <a:prstGeom prst="rect">
            <a:avLst/>
          </a:prstGeom>
          <a:solidFill>
            <a:srgbClr val="699419"/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14288">
              <a:buClr>
                <a:srgbClr val="568E14"/>
              </a:buClr>
            </a:pPr>
            <a:r>
              <a:rPr lang="en-GB" b="1" dirty="0">
                <a:solidFill>
                  <a:schemeClr val="bg1"/>
                </a:solidFill>
                <a:latin typeface="+mn-lt"/>
              </a:rPr>
              <a:t>Define an open interface between Element Management </a:t>
            </a:r>
            <a:r>
              <a:rPr lang="en-GB" b="1" dirty="0" smtClean="0">
                <a:solidFill>
                  <a:schemeClr val="bg1"/>
                </a:solidFill>
                <a:latin typeface="+mn-lt"/>
              </a:rPr>
              <a:t>Systems </a:t>
            </a:r>
            <a:r>
              <a:rPr lang="en-GB" b="1" dirty="0">
                <a:solidFill>
                  <a:schemeClr val="bg1"/>
                </a:solidFill>
                <a:latin typeface="+mn-lt"/>
              </a:rPr>
              <a:t>(EMS) and </a:t>
            </a:r>
            <a:r>
              <a:rPr lang="en-GB" b="1" dirty="0" smtClean="0">
                <a:solidFill>
                  <a:schemeClr val="bg1"/>
                </a:solidFill>
                <a:latin typeface="+mn-lt"/>
              </a:rPr>
              <a:t>the Operations </a:t>
            </a:r>
            <a:r>
              <a:rPr lang="en-GB" b="1" dirty="0">
                <a:solidFill>
                  <a:schemeClr val="bg1"/>
                </a:solidFill>
                <a:latin typeface="+mn-lt"/>
              </a:rPr>
              <a:t>Support </a:t>
            </a:r>
            <a:r>
              <a:rPr lang="en-GB" b="1" dirty="0" smtClean="0">
                <a:solidFill>
                  <a:schemeClr val="bg1"/>
                </a:solidFill>
                <a:latin typeface="+mn-lt"/>
              </a:rPr>
              <a:t>System </a:t>
            </a:r>
            <a:r>
              <a:rPr lang="en-GB" b="1" dirty="0">
                <a:solidFill>
                  <a:schemeClr val="bg1"/>
                </a:solidFill>
                <a:latin typeface="+mn-lt"/>
              </a:rPr>
              <a:t>(OSS) to enable a platform and vendor agnostic </a:t>
            </a:r>
            <a:r>
              <a:rPr lang="en-GB" b="1" dirty="0" smtClean="0">
                <a:solidFill>
                  <a:schemeClr val="bg1"/>
                </a:solidFill>
                <a:latin typeface="+mn-lt"/>
              </a:rPr>
              <a:t>connectivity</a:t>
            </a:r>
            <a:endParaRPr lang="en-GB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3" name="Grafik 73" descr="T_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338818"/>
            <a:ext cx="71437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8781" y="6341318"/>
            <a:ext cx="2551113" cy="400050"/>
          </a:xfrm>
          <a:prstGeom prst="rect">
            <a:avLst/>
          </a:prstGeom>
          <a:noFill/>
          <a:ln>
            <a:noFill/>
          </a:ln>
        </p:spPr>
        <p:txBody>
          <a:bodyPr lIns="36000" tIns="18000" rIns="36000" bIns="36000"/>
          <a:lstStyle/>
          <a:p>
            <a:pPr eaLnBrk="0" hangingPunct="0">
              <a:spcBef>
                <a:spcPts val="1200"/>
              </a:spcBef>
              <a:spcAft>
                <a:spcPts val="1200"/>
              </a:spcAft>
              <a:buClr>
                <a:srgbClr val="699419"/>
              </a:buClr>
              <a:buSzPct val="120000"/>
            </a:pPr>
            <a:r>
              <a:rPr lang="en-GB" sz="1400" dirty="0"/>
              <a:t>Project lead:</a:t>
            </a:r>
          </a:p>
          <a:p>
            <a:pPr eaLnBrk="0" hangingPunct="0">
              <a:spcBef>
                <a:spcPts val="1200"/>
              </a:spcBef>
              <a:spcAft>
                <a:spcPts val="1200"/>
              </a:spcAft>
              <a:buClr>
                <a:srgbClr val="699419"/>
              </a:buClr>
              <a:buSzPct val="120000"/>
            </a:pPr>
            <a:endParaRPr lang="en-US" sz="1400" dirty="0">
              <a:solidFill>
                <a:srgbClr val="000000"/>
              </a:solidFill>
              <a:latin typeface="DIN 1451 Com Mittelschrift" pitchFamily="34" charset="0"/>
            </a:endParaRPr>
          </a:p>
          <a:p>
            <a:pPr eaLnBrk="0" hangingPunct="0">
              <a:spcBef>
                <a:spcPts val="1200"/>
              </a:spcBef>
              <a:spcAft>
                <a:spcPts val="1200"/>
              </a:spcAft>
              <a:buClr>
                <a:srgbClr val="699419"/>
              </a:buClr>
              <a:buFont typeface="Wingdings" pitchFamily="2" charset="2"/>
              <a:buChar char="§"/>
            </a:pPr>
            <a:endParaRPr lang="en-US" sz="1400" dirty="0">
              <a:solidFill>
                <a:srgbClr val="000000"/>
              </a:solidFill>
              <a:latin typeface="DIN 1451 Com Mittelschrift" pitchFamily="34" charset="0"/>
            </a:endParaRPr>
          </a:p>
        </p:txBody>
      </p:sp>
      <p:sp>
        <p:nvSpPr>
          <p:cNvPr id="16" name="Textfeld 9"/>
          <p:cNvSpPr txBox="1">
            <a:spLocks noChangeArrowheads="1"/>
          </p:cNvSpPr>
          <p:nvPr/>
        </p:nvSpPr>
        <p:spPr bwMode="auto">
          <a:xfrm>
            <a:off x="0" y="6611938"/>
            <a:ext cx="76596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kern="0" dirty="0">
                <a:solidFill>
                  <a:sysClr val="windowText" lastClr="000000"/>
                </a:solidFill>
                <a:latin typeface="+mn-lt"/>
                <a:cs typeface="+mn-cs"/>
              </a:rPr>
              <a:t>Source: </a:t>
            </a:r>
            <a:r>
              <a:rPr lang="en-US" sz="1000" i="1" kern="0" dirty="0" smtClean="0">
                <a:solidFill>
                  <a:sysClr val="windowText" lastClr="000000"/>
                </a:solidFill>
                <a:latin typeface="+mn-lt"/>
              </a:rPr>
              <a:t>DTAG, NGMN</a:t>
            </a:r>
            <a:endParaRPr lang="en-US" sz="1000" i="1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17" name="Pfeil nach rechts 16"/>
          <p:cNvSpPr/>
          <p:nvPr/>
        </p:nvSpPr>
        <p:spPr>
          <a:xfrm>
            <a:off x="2877826" y="4610626"/>
            <a:ext cx="559673" cy="59869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feil nach rechts 17"/>
          <p:cNvSpPr/>
          <p:nvPr/>
        </p:nvSpPr>
        <p:spPr>
          <a:xfrm>
            <a:off x="5841160" y="4610626"/>
            <a:ext cx="559673" cy="59869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feil nach rechts 20"/>
          <p:cNvSpPr/>
          <p:nvPr/>
        </p:nvSpPr>
        <p:spPr>
          <a:xfrm rot="5400000">
            <a:off x="4352856" y="2577875"/>
            <a:ext cx="559673" cy="598694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oliennummernplatzhalt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492875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2FF8ECAC-9C8A-47DC-A894-8C8C8EDF7D8C}" type="slidenum">
              <a:rPr lang="en-US" sz="1000">
                <a:solidFill>
                  <a:srgbClr val="898989"/>
                </a:solidFill>
                <a:latin typeface="DIN 1451 Com Mittelschrift" pitchFamily="34" charset="0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13</a:t>
            </a:fld>
            <a:endParaRPr lang="en-US" sz="1000">
              <a:solidFill>
                <a:srgbClr val="898989"/>
              </a:solidFill>
              <a:latin typeface="DIN 1451 Com Mittelschrift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29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114"/>
          <p:cNvSpPr>
            <a:spLocks noChangeArrowheads="1"/>
          </p:cNvSpPr>
          <p:nvPr/>
        </p:nvSpPr>
        <p:spPr bwMode="auto">
          <a:xfrm>
            <a:off x="4356437" y="1759348"/>
            <a:ext cx="4464035" cy="134810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ctr"/>
          <a:lstStyle/>
          <a:p>
            <a:pPr algn="ctr"/>
            <a:endParaRPr lang="en-US"/>
          </a:p>
        </p:txBody>
      </p:sp>
      <p:sp>
        <p:nvSpPr>
          <p:cNvPr id="75" name="Rectangle 114"/>
          <p:cNvSpPr>
            <a:spLocks noChangeArrowheads="1"/>
          </p:cNvSpPr>
          <p:nvPr/>
        </p:nvSpPr>
        <p:spPr bwMode="auto">
          <a:xfrm>
            <a:off x="4229904" y="1916832"/>
            <a:ext cx="4464035" cy="134810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ctr"/>
          <a:lstStyle/>
          <a:p>
            <a:pPr algn="ctr"/>
            <a:endParaRPr lang="en-US"/>
          </a:p>
        </p:txBody>
      </p:sp>
      <p:sp>
        <p:nvSpPr>
          <p:cNvPr id="36" name="Rectangle 114"/>
          <p:cNvSpPr>
            <a:spLocks noChangeArrowheads="1"/>
          </p:cNvSpPr>
          <p:nvPr/>
        </p:nvSpPr>
        <p:spPr bwMode="auto">
          <a:xfrm>
            <a:off x="4323729" y="4314440"/>
            <a:ext cx="1725613" cy="10033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ctr"/>
          <a:lstStyle/>
          <a:p>
            <a:pPr algn="ctr"/>
            <a:endParaRPr lang="en-US"/>
          </a:p>
        </p:txBody>
      </p:sp>
      <p:sp>
        <p:nvSpPr>
          <p:cNvPr id="34" name="Rectangle 114"/>
          <p:cNvSpPr>
            <a:spLocks noChangeArrowheads="1"/>
          </p:cNvSpPr>
          <p:nvPr/>
        </p:nvSpPr>
        <p:spPr bwMode="auto">
          <a:xfrm>
            <a:off x="4211960" y="4441924"/>
            <a:ext cx="1725613" cy="10033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ctr"/>
          <a:lstStyle/>
          <a:p>
            <a:pPr algn="ctr"/>
            <a:endParaRPr lang="en-US"/>
          </a:p>
        </p:txBody>
      </p:sp>
      <p:sp>
        <p:nvSpPr>
          <p:cNvPr id="35" name="Text Box 115"/>
          <p:cNvSpPr txBox="1">
            <a:spLocks noChangeArrowheads="1"/>
          </p:cNvSpPr>
          <p:nvPr/>
        </p:nvSpPr>
        <p:spPr bwMode="auto">
          <a:xfrm>
            <a:off x="4227093" y="4458650"/>
            <a:ext cx="569067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268288" indent="-268288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GB" sz="1000" b="1" dirty="0" smtClean="0">
                <a:latin typeface="Tele-GroteskNor"/>
              </a:rPr>
              <a:t>Vendor B</a:t>
            </a:r>
            <a:endParaRPr lang="en-GB" sz="1000" b="1" dirty="0">
              <a:latin typeface="Tele-GroteskNor"/>
            </a:endParaRPr>
          </a:p>
        </p:txBody>
      </p:sp>
      <p:sp>
        <p:nvSpPr>
          <p:cNvPr id="37" name="Rectangle 130"/>
          <p:cNvSpPr>
            <a:spLocks noChangeAspect="1" noChangeArrowheads="1"/>
          </p:cNvSpPr>
          <p:nvPr/>
        </p:nvSpPr>
        <p:spPr bwMode="auto">
          <a:xfrm>
            <a:off x="5082756" y="4615835"/>
            <a:ext cx="274638" cy="1778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r>
              <a:rPr lang="en-GB" sz="800">
                <a:solidFill>
                  <a:schemeClr val="bg1"/>
                </a:solidFill>
                <a:latin typeface="Tele-GroteskHal"/>
              </a:rPr>
              <a:t>EMS</a:t>
            </a:r>
          </a:p>
        </p:txBody>
      </p:sp>
      <p:sp>
        <p:nvSpPr>
          <p:cNvPr id="38" name="Rectangle 139"/>
          <p:cNvSpPr>
            <a:spLocks noChangeAspect="1" noChangeArrowheads="1"/>
          </p:cNvSpPr>
          <p:nvPr/>
        </p:nvSpPr>
        <p:spPr bwMode="auto">
          <a:xfrm>
            <a:off x="5009036" y="4558684"/>
            <a:ext cx="427060" cy="86400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endParaRPr lang="en-GB" sz="1000">
              <a:latin typeface="Tele-GroteskNor"/>
            </a:endParaRPr>
          </a:p>
        </p:txBody>
      </p:sp>
      <p:sp>
        <p:nvSpPr>
          <p:cNvPr id="14339" name="Slide Number Placehold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94640FB-2F37-4D05-AEAB-C9E12BCDDC91}" type="slidenum">
              <a:rPr lang="en-GB">
                <a:solidFill>
                  <a:srgbClr val="898989"/>
                </a:solidFill>
                <a:latin typeface="DIN 1451 Com Mittelschrift" pitchFamily="34" charset="0"/>
              </a:rPr>
              <a:pPr eaLnBrk="1" hangingPunct="1"/>
              <a:t>14</a:t>
            </a:fld>
            <a:endParaRPr lang="en-GB" dirty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9952" y="1826108"/>
            <a:ext cx="3378757" cy="8828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14288">
              <a:buClr>
                <a:srgbClr val="568E14"/>
              </a:buClr>
            </a:pPr>
            <a:r>
              <a:rPr lang="en-US" sz="1400" b="1" dirty="0" smtClean="0">
                <a:solidFill>
                  <a:schemeClr val="tx1"/>
                </a:solidFill>
              </a:rPr>
              <a:t>OSS </a:t>
            </a:r>
            <a:r>
              <a:rPr lang="en-US" sz="1400" b="1" dirty="0">
                <a:solidFill>
                  <a:schemeClr val="tx1"/>
                </a:solidFill>
              </a:rPr>
              <a:t>Requirements for Fault Management on the Northbound </a:t>
            </a:r>
            <a:r>
              <a:rPr lang="en-US" sz="1400" b="1" dirty="0" smtClean="0">
                <a:solidFill>
                  <a:schemeClr val="tx1"/>
                </a:solidFill>
              </a:rPr>
              <a:t>Interface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96718" y="5467224"/>
            <a:ext cx="3384589" cy="9141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14288">
              <a:buClr>
                <a:srgbClr val="568E14"/>
              </a:buClr>
            </a:pPr>
            <a:r>
              <a:rPr lang="en-US" sz="1400" b="1" dirty="0">
                <a:solidFill>
                  <a:schemeClr val="tx1"/>
                </a:solidFill>
              </a:rPr>
              <a:t>Operator requirements for fixed &amp; mobile Converged Operations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02110" y="4107974"/>
            <a:ext cx="3374867" cy="1095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14288">
              <a:buClr>
                <a:srgbClr val="568E14"/>
              </a:buClr>
            </a:pPr>
            <a:r>
              <a:rPr lang="en-US" sz="1400" b="1" dirty="0">
                <a:solidFill>
                  <a:schemeClr val="tx1"/>
                </a:solidFill>
              </a:rPr>
              <a:t>Operator governance and tooling requirements for converged and aligned management interface specifications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9952" y="2957332"/>
            <a:ext cx="3378757" cy="914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14288">
              <a:buClr>
                <a:srgbClr val="568E14"/>
              </a:buClr>
            </a:pPr>
            <a:r>
              <a:rPr lang="en-US" sz="1400" b="1" dirty="0">
                <a:solidFill>
                  <a:schemeClr val="tx1"/>
                </a:solidFill>
              </a:rPr>
              <a:t>OSS Requirements for </a:t>
            </a:r>
          </a:p>
          <a:p>
            <a:pPr indent="14288">
              <a:buClr>
                <a:srgbClr val="568E14"/>
              </a:buClr>
            </a:pPr>
            <a:r>
              <a:rPr lang="en-US" sz="1400" b="1" dirty="0">
                <a:solidFill>
                  <a:schemeClr val="tx1"/>
                </a:solidFill>
              </a:rPr>
              <a:t>Resource Inventory Management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35496" y="469553"/>
            <a:ext cx="8550275" cy="51117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NGCOR Achievements</a:t>
            </a:r>
            <a:endParaRPr lang="en-GB" dirty="0"/>
          </a:p>
        </p:txBody>
      </p:sp>
      <p:pic>
        <p:nvPicPr>
          <p:cNvPr id="16" name="Grafik 73" descr="T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975" y="2924944"/>
            <a:ext cx="64293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3" descr="P:\Templates\About us Grafiken\Alle Partner Logos\Members\Logo Vodafo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81647"/>
            <a:ext cx="6477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3" descr="P:\Templates\About us Grafiken\Alle Partner Logos\Members\Logo Oran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975" y="5442646"/>
            <a:ext cx="642937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9"/>
          <a:stretch>
            <a:fillRect/>
          </a:stretch>
        </p:blipFill>
        <p:spPr bwMode="auto">
          <a:xfrm>
            <a:off x="3166011" y="2961456"/>
            <a:ext cx="6096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Grafik 73" descr="T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975" y="4082265"/>
            <a:ext cx="64293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114"/>
          <p:cNvSpPr>
            <a:spLocks noChangeArrowheads="1"/>
          </p:cNvSpPr>
          <p:nvPr/>
        </p:nvSpPr>
        <p:spPr bwMode="auto">
          <a:xfrm>
            <a:off x="4106418" y="4611823"/>
            <a:ext cx="1725613" cy="100330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ctr"/>
            <a:endParaRPr lang="en-US"/>
          </a:p>
        </p:txBody>
      </p:sp>
      <p:sp>
        <p:nvSpPr>
          <p:cNvPr id="22" name="Text Box 115"/>
          <p:cNvSpPr txBox="1">
            <a:spLocks noChangeArrowheads="1"/>
          </p:cNvSpPr>
          <p:nvPr/>
        </p:nvSpPr>
        <p:spPr bwMode="auto">
          <a:xfrm>
            <a:off x="4149280" y="4611823"/>
            <a:ext cx="569067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268288" indent="-268288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GB" sz="1000" b="1" dirty="0" smtClean="0">
                <a:latin typeface="Tele-GroteskNor"/>
              </a:rPr>
              <a:t>Vendor A</a:t>
            </a:r>
            <a:endParaRPr lang="en-GB" sz="1000" b="1" dirty="0">
              <a:latin typeface="Tele-GroteskNor"/>
            </a:endParaRPr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4106454" y="5109752"/>
            <a:ext cx="1655690" cy="431852"/>
          </a:xfrm>
          <a:custGeom>
            <a:avLst/>
            <a:gdLst>
              <a:gd name="T0" fmla="*/ 112 w 2064"/>
              <a:gd name="T1" fmla="*/ 450 h 1296"/>
              <a:gd name="T2" fmla="*/ 41 w 2064"/>
              <a:gd name="T3" fmla="*/ 501 h 1296"/>
              <a:gd name="T4" fmla="*/ 4 w 2064"/>
              <a:gd name="T5" fmla="*/ 575 h 1296"/>
              <a:gd name="T6" fmla="*/ 16 w 2064"/>
              <a:gd name="T7" fmla="*/ 676 h 1296"/>
              <a:gd name="T8" fmla="*/ 103 w 2064"/>
              <a:gd name="T9" fmla="*/ 762 h 1296"/>
              <a:gd name="T10" fmla="*/ 60 w 2064"/>
              <a:gd name="T11" fmla="*/ 816 h 1296"/>
              <a:gd name="T12" fmla="*/ 46 w 2064"/>
              <a:gd name="T13" fmla="*/ 899 h 1296"/>
              <a:gd name="T14" fmla="*/ 81 w 2064"/>
              <a:gd name="T15" fmla="*/ 980 h 1296"/>
              <a:gd name="T16" fmla="*/ 155 w 2064"/>
              <a:gd name="T17" fmla="*/ 1037 h 1296"/>
              <a:gd name="T18" fmla="*/ 254 w 2064"/>
              <a:gd name="T19" fmla="*/ 1059 h 1296"/>
              <a:gd name="T20" fmla="*/ 304 w 2064"/>
              <a:gd name="T21" fmla="*/ 1094 h 1296"/>
              <a:gd name="T22" fmla="*/ 392 w 2064"/>
              <a:gd name="T23" fmla="*/ 1164 h 1296"/>
              <a:gd name="T24" fmla="*/ 501 w 2064"/>
              <a:gd name="T25" fmla="*/ 1207 h 1296"/>
              <a:gd name="T26" fmla="*/ 622 w 2064"/>
              <a:gd name="T27" fmla="*/ 1217 h 1296"/>
              <a:gd name="T28" fmla="*/ 743 w 2064"/>
              <a:gd name="T29" fmla="*/ 1192 h 1296"/>
              <a:gd name="T30" fmla="*/ 838 w 2064"/>
              <a:gd name="T31" fmla="*/ 1225 h 1296"/>
              <a:gd name="T32" fmla="*/ 995 w 2064"/>
              <a:gd name="T33" fmla="*/ 1291 h 1296"/>
              <a:gd name="T34" fmla="*/ 1107 w 2064"/>
              <a:gd name="T35" fmla="*/ 1292 h 1296"/>
              <a:gd name="T36" fmla="*/ 1226 w 2064"/>
              <a:gd name="T37" fmla="*/ 1254 h 1296"/>
              <a:gd name="T38" fmla="*/ 1318 w 2064"/>
              <a:gd name="T39" fmla="*/ 1179 h 1296"/>
              <a:gd name="T40" fmla="*/ 1364 w 2064"/>
              <a:gd name="T41" fmla="*/ 1101 h 1296"/>
              <a:gd name="T42" fmla="*/ 1453 w 2064"/>
              <a:gd name="T43" fmla="*/ 1132 h 1296"/>
              <a:gd name="T44" fmla="*/ 1565 w 2064"/>
              <a:gd name="T45" fmla="*/ 1132 h 1296"/>
              <a:gd name="T46" fmla="*/ 1685 w 2064"/>
              <a:gd name="T47" fmla="*/ 1084 h 1296"/>
              <a:gd name="T48" fmla="*/ 1764 w 2064"/>
              <a:gd name="T49" fmla="*/ 994 h 1296"/>
              <a:gd name="T50" fmla="*/ 1786 w 2064"/>
              <a:gd name="T51" fmla="*/ 902 h 1296"/>
              <a:gd name="T52" fmla="*/ 1921 w 2064"/>
              <a:gd name="T53" fmla="*/ 858 h 1296"/>
              <a:gd name="T54" fmla="*/ 2018 w 2064"/>
              <a:gd name="T55" fmla="*/ 770 h 1296"/>
              <a:gd name="T56" fmla="*/ 2063 w 2064"/>
              <a:gd name="T57" fmla="*/ 654 h 1296"/>
              <a:gd name="T58" fmla="*/ 2047 w 2064"/>
              <a:gd name="T59" fmla="*/ 539 h 1296"/>
              <a:gd name="T60" fmla="*/ 1996 w 2064"/>
              <a:gd name="T61" fmla="*/ 460 h 1296"/>
              <a:gd name="T62" fmla="*/ 2016 w 2064"/>
              <a:gd name="T63" fmla="*/ 356 h 1296"/>
              <a:gd name="T64" fmla="*/ 1987 w 2064"/>
              <a:gd name="T65" fmla="*/ 271 h 1296"/>
              <a:gd name="T66" fmla="*/ 1922 w 2064"/>
              <a:gd name="T67" fmla="*/ 204 h 1296"/>
              <a:gd name="T68" fmla="*/ 1829 w 2064"/>
              <a:gd name="T69" fmla="*/ 163 h 1296"/>
              <a:gd name="T70" fmla="*/ 1802 w 2064"/>
              <a:gd name="T71" fmla="*/ 98 h 1296"/>
              <a:gd name="T72" fmla="*/ 1735 w 2064"/>
              <a:gd name="T73" fmla="*/ 36 h 1296"/>
              <a:gd name="T74" fmla="*/ 1642 w 2064"/>
              <a:gd name="T75" fmla="*/ 3 h 1296"/>
              <a:gd name="T76" fmla="*/ 1527 w 2064"/>
              <a:gd name="T77" fmla="*/ 11 h 1296"/>
              <a:gd name="T78" fmla="*/ 1424 w 2064"/>
              <a:gd name="T79" fmla="*/ 70 h 1296"/>
              <a:gd name="T80" fmla="*/ 1351 w 2064"/>
              <a:gd name="T81" fmla="*/ 19 h 1296"/>
              <a:gd name="T82" fmla="*/ 1230 w 2064"/>
              <a:gd name="T83" fmla="*/ 2 h 1296"/>
              <a:gd name="T84" fmla="*/ 1105 w 2064"/>
              <a:gd name="T85" fmla="*/ 58 h 1296"/>
              <a:gd name="T86" fmla="*/ 1034 w 2064"/>
              <a:gd name="T87" fmla="*/ 75 h 1296"/>
              <a:gd name="T88" fmla="*/ 919 w 2064"/>
              <a:gd name="T89" fmla="*/ 40 h 1296"/>
              <a:gd name="T90" fmla="*/ 793 w 2064"/>
              <a:gd name="T91" fmla="*/ 57 h 1296"/>
              <a:gd name="T92" fmla="*/ 678 w 2064"/>
              <a:gd name="T93" fmla="*/ 142 h 1296"/>
              <a:gd name="T94" fmla="*/ 610 w 2064"/>
              <a:gd name="T95" fmla="*/ 133 h 1296"/>
              <a:gd name="T96" fmla="*/ 505 w 2064"/>
              <a:gd name="T97" fmla="*/ 118 h 1296"/>
              <a:gd name="T98" fmla="*/ 351 w 2064"/>
              <a:gd name="T99" fmla="*/ 151 h 1296"/>
              <a:gd name="T100" fmla="*/ 238 w 2064"/>
              <a:gd name="T101" fmla="*/ 240 h 1296"/>
              <a:gd name="T102" fmla="*/ 185 w 2064"/>
              <a:gd name="T103" fmla="*/ 366 h 129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064"/>
              <a:gd name="T157" fmla="*/ 0 h 1296"/>
              <a:gd name="T158" fmla="*/ 2064 w 2064"/>
              <a:gd name="T159" fmla="*/ 1296 h 129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064" h="1296">
                <a:moveTo>
                  <a:pt x="186" y="431"/>
                </a:moveTo>
                <a:lnTo>
                  <a:pt x="166" y="434"/>
                </a:lnTo>
                <a:lnTo>
                  <a:pt x="148" y="437"/>
                </a:lnTo>
                <a:lnTo>
                  <a:pt x="130" y="443"/>
                </a:lnTo>
                <a:lnTo>
                  <a:pt x="112" y="450"/>
                </a:lnTo>
                <a:lnTo>
                  <a:pt x="96" y="458"/>
                </a:lnTo>
                <a:lnTo>
                  <a:pt x="81" y="467"/>
                </a:lnTo>
                <a:lnTo>
                  <a:pt x="66" y="477"/>
                </a:lnTo>
                <a:lnTo>
                  <a:pt x="53" y="489"/>
                </a:lnTo>
                <a:lnTo>
                  <a:pt x="41" y="501"/>
                </a:lnTo>
                <a:lnTo>
                  <a:pt x="31" y="514"/>
                </a:lnTo>
                <a:lnTo>
                  <a:pt x="22" y="528"/>
                </a:lnTo>
                <a:lnTo>
                  <a:pt x="14" y="543"/>
                </a:lnTo>
                <a:lnTo>
                  <a:pt x="8" y="559"/>
                </a:lnTo>
                <a:lnTo>
                  <a:pt x="4" y="575"/>
                </a:lnTo>
                <a:lnTo>
                  <a:pt x="1" y="591"/>
                </a:lnTo>
                <a:lnTo>
                  <a:pt x="0" y="608"/>
                </a:lnTo>
                <a:lnTo>
                  <a:pt x="2" y="632"/>
                </a:lnTo>
                <a:lnTo>
                  <a:pt x="7" y="655"/>
                </a:lnTo>
                <a:lnTo>
                  <a:pt x="16" y="676"/>
                </a:lnTo>
                <a:lnTo>
                  <a:pt x="28" y="697"/>
                </a:lnTo>
                <a:lnTo>
                  <a:pt x="42" y="716"/>
                </a:lnTo>
                <a:lnTo>
                  <a:pt x="60" y="733"/>
                </a:lnTo>
                <a:lnTo>
                  <a:pt x="80" y="749"/>
                </a:lnTo>
                <a:lnTo>
                  <a:pt x="103" y="762"/>
                </a:lnTo>
                <a:lnTo>
                  <a:pt x="102" y="760"/>
                </a:lnTo>
                <a:lnTo>
                  <a:pt x="89" y="773"/>
                </a:lnTo>
                <a:lnTo>
                  <a:pt x="78" y="787"/>
                </a:lnTo>
                <a:lnTo>
                  <a:pt x="68" y="801"/>
                </a:lnTo>
                <a:lnTo>
                  <a:pt x="60" y="816"/>
                </a:lnTo>
                <a:lnTo>
                  <a:pt x="53" y="832"/>
                </a:lnTo>
                <a:lnTo>
                  <a:pt x="49" y="848"/>
                </a:lnTo>
                <a:lnTo>
                  <a:pt x="46" y="864"/>
                </a:lnTo>
                <a:lnTo>
                  <a:pt x="45" y="881"/>
                </a:lnTo>
                <a:lnTo>
                  <a:pt x="46" y="899"/>
                </a:lnTo>
                <a:lnTo>
                  <a:pt x="49" y="917"/>
                </a:lnTo>
                <a:lnTo>
                  <a:pt x="54" y="934"/>
                </a:lnTo>
                <a:lnTo>
                  <a:pt x="62" y="950"/>
                </a:lnTo>
                <a:lnTo>
                  <a:pt x="70" y="966"/>
                </a:lnTo>
                <a:lnTo>
                  <a:pt x="81" y="980"/>
                </a:lnTo>
                <a:lnTo>
                  <a:pt x="93" y="994"/>
                </a:lnTo>
                <a:lnTo>
                  <a:pt x="106" y="1007"/>
                </a:lnTo>
                <a:lnTo>
                  <a:pt x="121" y="1018"/>
                </a:lnTo>
                <a:lnTo>
                  <a:pt x="137" y="1029"/>
                </a:lnTo>
                <a:lnTo>
                  <a:pt x="155" y="1037"/>
                </a:lnTo>
                <a:lnTo>
                  <a:pt x="173" y="1045"/>
                </a:lnTo>
                <a:lnTo>
                  <a:pt x="192" y="1051"/>
                </a:lnTo>
                <a:lnTo>
                  <a:pt x="212" y="1055"/>
                </a:lnTo>
                <a:lnTo>
                  <a:pt x="233" y="1058"/>
                </a:lnTo>
                <a:lnTo>
                  <a:pt x="254" y="1059"/>
                </a:lnTo>
                <a:lnTo>
                  <a:pt x="266" y="1059"/>
                </a:lnTo>
                <a:lnTo>
                  <a:pt x="278" y="1058"/>
                </a:lnTo>
                <a:lnTo>
                  <a:pt x="277" y="1059"/>
                </a:lnTo>
                <a:lnTo>
                  <a:pt x="290" y="1077"/>
                </a:lnTo>
                <a:lnTo>
                  <a:pt x="304" y="1094"/>
                </a:lnTo>
                <a:lnTo>
                  <a:pt x="320" y="1110"/>
                </a:lnTo>
                <a:lnTo>
                  <a:pt x="336" y="1125"/>
                </a:lnTo>
                <a:lnTo>
                  <a:pt x="354" y="1139"/>
                </a:lnTo>
                <a:lnTo>
                  <a:pt x="372" y="1152"/>
                </a:lnTo>
                <a:lnTo>
                  <a:pt x="392" y="1164"/>
                </a:lnTo>
                <a:lnTo>
                  <a:pt x="412" y="1175"/>
                </a:lnTo>
                <a:lnTo>
                  <a:pt x="433" y="1185"/>
                </a:lnTo>
                <a:lnTo>
                  <a:pt x="455" y="1194"/>
                </a:lnTo>
                <a:lnTo>
                  <a:pt x="478" y="1201"/>
                </a:lnTo>
                <a:lnTo>
                  <a:pt x="501" y="1207"/>
                </a:lnTo>
                <a:lnTo>
                  <a:pt x="524" y="1212"/>
                </a:lnTo>
                <a:lnTo>
                  <a:pt x="548" y="1215"/>
                </a:lnTo>
                <a:lnTo>
                  <a:pt x="572" y="1217"/>
                </a:lnTo>
                <a:lnTo>
                  <a:pt x="597" y="1218"/>
                </a:lnTo>
                <a:lnTo>
                  <a:pt x="622" y="1217"/>
                </a:lnTo>
                <a:lnTo>
                  <a:pt x="647" y="1215"/>
                </a:lnTo>
                <a:lnTo>
                  <a:pt x="672" y="1211"/>
                </a:lnTo>
                <a:lnTo>
                  <a:pt x="696" y="1206"/>
                </a:lnTo>
                <a:lnTo>
                  <a:pt x="720" y="1200"/>
                </a:lnTo>
                <a:lnTo>
                  <a:pt x="743" y="1192"/>
                </a:lnTo>
                <a:lnTo>
                  <a:pt x="765" y="1183"/>
                </a:lnTo>
                <a:lnTo>
                  <a:pt x="787" y="1173"/>
                </a:lnTo>
                <a:lnTo>
                  <a:pt x="786" y="1173"/>
                </a:lnTo>
                <a:lnTo>
                  <a:pt x="810" y="1200"/>
                </a:lnTo>
                <a:lnTo>
                  <a:pt x="838" y="1225"/>
                </a:lnTo>
                <a:lnTo>
                  <a:pt x="869" y="1246"/>
                </a:lnTo>
                <a:lnTo>
                  <a:pt x="903" y="1263"/>
                </a:lnTo>
                <a:lnTo>
                  <a:pt x="938" y="1277"/>
                </a:lnTo>
                <a:lnTo>
                  <a:pt x="976" y="1288"/>
                </a:lnTo>
                <a:lnTo>
                  <a:pt x="995" y="1291"/>
                </a:lnTo>
                <a:lnTo>
                  <a:pt x="1015" y="1294"/>
                </a:lnTo>
                <a:lnTo>
                  <a:pt x="1035" y="1295"/>
                </a:lnTo>
                <a:lnTo>
                  <a:pt x="1055" y="1296"/>
                </a:lnTo>
                <a:lnTo>
                  <a:pt x="1081" y="1295"/>
                </a:lnTo>
                <a:lnTo>
                  <a:pt x="1107" y="1292"/>
                </a:lnTo>
                <a:lnTo>
                  <a:pt x="1133" y="1288"/>
                </a:lnTo>
                <a:lnTo>
                  <a:pt x="1157" y="1282"/>
                </a:lnTo>
                <a:lnTo>
                  <a:pt x="1181" y="1274"/>
                </a:lnTo>
                <a:lnTo>
                  <a:pt x="1204" y="1265"/>
                </a:lnTo>
                <a:lnTo>
                  <a:pt x="1226" y="1254"/>
                </a:lnTo>
                <a:lnTo>
                  <a:pt x="1247" y="1241"/>
                </a:lnTo>
                <a:lnTo>
                  <a:pt x="1267" y="1228"/>
                </a:lnTo>
                <a:lnTo>
                  <a:pt x="1285" y="1213"/>
                </a:lnTo>
                <a:lnTo>
                  <a:pt x="1302" y="1197"/>
                </a:lnTo>
                <a:lnTo>
                  <a:pt x="1318" y="1179"/>
                </a:lnTo>
                <a:lnTo>
                  <a:pt x="1332" y="1161"/>
                </a:lnTo>
                <a:lnTo>
                  <a:pt x="1344" y="1141"/>
                </a:lnTo>
                <a:lnTo>
                  <a:pt x="1354" y="1121"/>
                </a:lnTo>
                <a:lnTo>
                  <a:pt x="1363" y="1099"/>
                </a:lnTo>
                <a:lnTo>
                  <a:pt x="1364" y="1101"/>
                </a:lnTo>
                <a:lnTo>
                  <a:pt x="1381" y="1109"/>
                </a:lnTo>
                <a:lnTo>
                  <a:pt x="1398" y="1116"/>
                </a:lnTo>
                <a:lnTo>
                  <a:pt x="1416" y="1123"/>
                </a:lnTo>
                <a:lnTo>
                  <a:pt x="1434" y="1128"/>
                </a:lnTo>
                <a:lnTo>
                  <a:pt x="1453" y="1132"/>
                </a:lnTo>
                <a:lnTo>
                  <a:pt x="1471" y="1135"/>
                </a:lnTo>
                <a:lnTo>
                  <a:pt x="1491" y="1136"/>
                </a:lnTo>
                <a:lnTo>
                  <a:pt x="1510" y="1137"/>
                </a:lnTo>
                <a:lnTo>
                  <a:pt x="1538" y="1136"/>
                </a:lnTo>
                <a:lnTo>
                  <a:pt x="1565" y="1132"/>
                </a:lnTo>
                <a:lnTo>
                  <a:pt x="1592" y="1126"/>
                </a:lnTo>
                <a:lnTo>
                  <a:pt x="1617" y="1119"/>
                </a:lnTo>
                <a:lnTo>
                  <a:pt x="1641" y="1109"/>
                </a:lnTo>
                <a:lnTo>
                  <a:pt x="1664" y="1097"/>
                </a:lnTo>
                <a:lnTo>
                  <a:pt x="1685" y="1084"/>
                </a:lnTo>
                <a:lnTo>
                  <a:pt x="1705" y="1068"/>
                </a:lnTo>
                <a:lnTo>
                  <a:pt x="1722" y="1052"/>
                </a:lnTo>
                <a:lnTo>
                  <a:pt x="1738" y="1034"/>
                </a:lnTo>
                <a:lnTo>
                  <a:pt x="1752" y="1014"/>
                </a:lnTo>
                <a:lnTo>
                  <a:pt x="1764" y="994"/>
                </a:lnTo>
                <a:lnTo>
                  <a:pt x="1773" y="973"/>
                </a:lnTo>
                <a:lnTo>
                  <a:pt x="1780" y="950"/>
                </a:lnTo>
                <a:lnTo>
                  <a:pt x="1784" y="927"/>
                </a:lnTo>
                <a:lnTo>
                  <a:pt x="1786" y="903"/>
                </a:lnTo>
                <a:lnTo>
                  <a:pt x="1786" y="902"/>
                </a:lnTo>
                <a:lnTo>
                  <a:pt x="1815" y="897"/>
                </a:lnTo>
                <a:lnTo>
                  <a:pt x="1844" y="890"/>
                </a:lnTo>
                <a:lnTo>
                  <a:pt x="1871" y="882"/>
                </a:lnTo>
                <a:lnTo>
                  <a:pt x="1897" y="871"/>
                </a:lnTo>
                <a:lnTo>
                  <a:pt x="1921" y="858"/>
                </a:lnTo>
                <a:lnTo>
                  <a:pt x="1944" y="843"/>
                </a:lnTo>
                <a:lnTo>
                  <a:pt x="1965" y="827"/>
                </a:lnTo>
                <a:lnTo>
                  <a:pt x="1985" y="810"/>
                </a:lnTo>
                <a:lnTo>
                  <a:pt x="2002" y="791"/>
                </a:lnTo>
                <a:lnTo>
                  <a:pt x="2018" y="770"/>
                </a:lnTo>
                <a:lnTo>
                  <a:pt x="2032" y="749"/>
                </a:lnTo>
                <a:lnTo>
                  <a:pt x="2043" y="726"/>
                </a:lnTo>
                <a:lnTo>
                  <a:pt x="2052" y="703"/>
                </a:lnTo>
                <a:lnTo>
                  <a:pt x="2059" y="679"/>
                </a:lnTo>
                <a:lnTo>
                  <a:pt x="2063" y="654"/>
                </a:lnTo>
                <a:lnTo>
                  <a:pt x="2064" y="628"/>
                </a:lnTo>
                <a:lnTo>
                  <a:pt x="2063" y="605"/>
                </a:lnTo>
                <a:lnTo>
                  <a:pt x="2060" y="583"/>
                </a:lnTo>
                <a:lnTo>
                  <a:pt x="2054" y="561"/>
                </a:lnTo>
                <a:lnTo>
                  <a:pt x="2047" y="539"/>
                </a:lnTo>
                <a:lnTo>
                  <a:pt x="2037" y="518"/>
                </a:lnTo>
                <a:lnTo>
                  <a:pt x="2026" y="498"/>
                </a:lnTo>
                <a:lnTo>
                  <a:pt x="2012" y="479"/>
                </a:lnTo>
                <a:lnTo>
                  <a:pt x="1997" y="460"/>
                </a:lnTo>
                <a:lnTo>
                  <a:pt x="1996" y="460"/>
                </a:lnTo>
                <a:lnTo>
                  <a:pt x="2005" y="439"/>
                </a:lnTo>
                <a:lnTo>
                  <a:pt x="2012" y="417"/>
                </a:lnTo>
                <a:lnTo>
                  <a:pt x="2016" y="396"/>
                </a:lnTo>
                <a:lnTo>
                  <a:pt x="2017" y="374"/>
                </a:lnTo>
                <a:lnTo>
                  <a:pt x="2016" y="356"/>
                </a:lnTo>
                <a:lnTo>
                  <a:pt x="2014" y="338"/>
                </a:lnTo>
                <a:lnTo>
                  <a:pt x="2009" y="320"/>
                </a:lnTo>
                <a:lnTo>
                  <a:pt x="2003" y="303"/>
                </a:lnTo>
                <a:lnTo>
                  <a:pt x="1996" y="286"/>
                </a:lnTo>
                <a:lnTo>
                  <a:pt x="1987" y="271"/>
                </a:lnTo>
                <a:lnTo>
                  <a:pt x="1976" y="255"/>
                </a:lnTo>
                <a:lnTo>
                  <a:pt x="1965" y="241"/>
                </a:lnTo>
                <a:lnTo>
                  <a:pt x="1952" y="228"/>
                </a:lnTo>
                <a:lnTo>
                  <a:pt x="1937" y="215"/>
                </a:lnTo>
                <a:lnTo>
                  <a:pt x="1922" y="204"/>
                </a:lnTo>
                <a:lnTo>
                  <a:pt x="1905" y="193"/>
                </a:lnTo>
                <a:lnTo>
                  <a:pt x="1888" y="184"/>
                </a:lnTo>
                <a:lnTo>
                  <a:pt x="1869" y="176"/>
                </a:lnTo>
                <a:lnTo>
                  <a:pt x="1849" y="169"/>
                </a:lnTo>
                <a:lnTo>
                  <a:pt x="1829" y="163"/>
                </a:lnTo>
                <a:lnTo>
                  <a:pt x="1830" y="163"/>
                </a:lnTo>
                <a:lnTo>
                  <a:pt x="1825" y="146"/>
                </a:lnTo>
                <a:lnTo>
                  <a:pt x="1819" y="129"/>
                </a:lnTo>
                <a:lnTo>
                  <a:pt x="1811" y="113"/>
                </a:lnTo>
                <a:lnTo>
                  <a:pt x="1802" y="98"/>
                </a:lnTo>
                <a:lnTo>
                  <a:pt x="1791" y="84"/>
                </a:lnTo>
                <a:lnTo>
                  <a:pt x="1779" y="70"/>
                </a:lnTo>
                <a:lnTo>
                  <a:pt x="1765" y="58"/>
                </a:lnTo>
                <a:lnTo>
                  <a:pt x="1750" y="46"/>
                </a:lnTo>
                <a:lnTo>
                  <a:pt x="1735" y="36"/>
                </a:lnTo>
                <a:lnTo>
                  <a:pt x="1718" y="27"/>
                </a:lnTo>
                <a:lnTo>
                  <a:pt x="1700" y="19"/>
                </a:lnTo>
                <a:lnTo>
                  <a:pt x="1682" y="12"/>
                </a:lnTo>
                <a:lnTo>
                  <a:pt x="1662" y="7"/>
                </a:lnTo>
                <a:lnTo>
                  <a:pt x="1642" y="3"/>
                </a:lnTo>
                <a:lnTo>
                  <a:pt x="1622" y="1"/>
                </a:lnTo>
                <a:lnTo>
                  <a:pt x="1601" y="0"/>
                </a:lnTo>
                <a:lnTo>
                  <a:pt x="1576" y="1"/>
                </a:lnTo>
                <a:lnTo>
                  <a:pt x="1551" y="5"/>
                </a:lnTo>
                <a:lnTo>
                  <a:pt x="1527" y="11"/>
                </a:lnTo>
                <a:lnTo>
                  <a:pt x="1504" y="19"/>
                </a:lnTo>
                <a:lnTo>
                  <a:pt x="1481" y="29"/>
                </a:lnTo>
                <a:lnTo>
                  <a:pt x="1461" y="41"/>
                </a:lnTo>
                <a:lnTo>
                  <a:pt x="1441" y="54"/>
                </a:lnTo>
                <a:lnTo>
                  <a:pt x="1424" y="70"/>
                </a:lnTo>
                <a:lnTo>
                  <a:pt x="1425" y="70"/>
                </a:lnTo>
                <a:lnTo>
                  <a:pt x="1409" y="54"/>
                </a:lnTo>
                <a:lnTo>
                  <a:pt x="1391" y="41"/>
                </a:lnTo>
                <a:lnTo>
                  <a:pt x="1372" y="29"/>
                </a:lnTo>
                <a:lnTo>
                  <a:pt x="1351" y="19"/>
                </a:lnTo>
                <a:lnTo>
                  <a:pt x="1330" y="11"/>
                </a:lnTo>
                <a:lnTo>
                  <a:pt x="1307" y="5"/>
                </a:lnTo>
                <a:lnTo>
                  <a:pt x="1283" y="1"/>
                </a:lnTo>
                <a:lnTo>
                  <a:pt x="1259" y="0"/>
                </a:lnTo>
                <a:lnTo>
                  <a:pt x="1230" y="2"/>
                </a:lnTo>
                <a:lnTo>
                  <a:pt x="1201" y="7"/>
                </a:lnTo>
                <a:lnTo>
                  <a:pt x="1174" y="15"/>
                </a:lnTo>
                <a:lnTo>
                  <a:pt x="1149" y="27"/>
                </a:lnTo>
                <a:lnTo>
                  <a:pt x="1126" y="41"/>
                </a:lnTo>
                <a:lnTo>
                  <a:pt x="1105" y="58"/>
                </a:lnTo>
                <a:lnTo>
                  <a:pt x="1087" y="77"/>
                </a:lnTo>
                <a:lnTo>
                  <a:pt x="1072" y="99"/>
                </a:lnTo>
                <a:lnTo>
                  <a:pt x="1073" y="102"/>
                </a:lnTo>
                <a:lnTo>
                  <a:pt x="1054" y="88"/>
                </a:lnTo>
                <a:lnTo>
                  <a:pt x="1034" y="75"/>
                </a:lnTo>
                <a:lnTo>
                  <a:pt x="1013" y="64"/>
                </a:lnTo>
                <a:lnTo>
                  <a:pt x="991" y="55"/>
                </a:lnTo>
                <a:lnTo>
                  <a:pt x="967" y="48"/>
                </a:lnTo>
                <a:lnTo>
                  <a:pt x="944" y="43"/>
                </a:lnTo>
                <a:lnTo>
                  <a:pt x="919" y="40"/>
                </a:lnTo>
                <a:lnTo>
                  <a:pt x="894" y="39"/>
                </a:lnTo>
                <a:lnTo>
                  <a:pt x="876" y="40"/>
                </a:lnTo>
                <a:lnTo>
                  <a:pt x="859" y="41"/>
                </a:lnTo>
                <a:lnTo>
                  <a:pt x="825" y="47"/>
                </a:lnTo>
                <a:lnTo>
                  <a:pt x="793" y="57"/>
                </a:lnTo>
                <a:lnTo>
                  <a:pt x="763" y="70"/>
                </a:lnTo>
                <a:lnTo>
                  <a:pt x="735" y="87"/>
                </a:lnTo>
                <a:lnTo>
                  <a:pt x="710" y="107"/>
                </a:lnTo>
                <a:lnTo>
                  <a:pt x="687" y="129"/>
                </a:lnTo>
                <a:lnTo>
                  <a:pt x="678" y="142"/>
                </a:lnTo>
                <a:lnTo>
                  <a:pt x="669" y="155"/>
                </a:lnTo>
                <a:lnTo>
                  <a:pt x="668" y="156"/>
                </a:lnTo>
                <a:lnTo>
                  <a:pt x="649" y="147"/>
                </a:lnTo>
                <a:lnTo>
                  <a:pt x="630" y="140"/>
                </a:lnTo>
                <a:lnTo>
                  <a:pt x="610" y="133"/>
                </a:lnTo>
                <a:lnTo>
                  <a:pt x="590" y="128"/>
                </a:lnTo>
                <a:lnTo>
                  <a:pt x="569" y="123"/>
                </a:lnTo>
                <a:lnTo>
                  <a:pt x="548" y="120"/>
                </a:lnTo>
                <a:lnTo>
                  <a:pt x="527" y="119"/>
                </a:lnTo>
                <a:lnTo>
                  <a:pt x="505" y="118"/>
                </a:lnTo>
                <a:lnTo>
                  <a:pt x="472" y="119"/>
                </a:lnTo>
                <a:lnTo>
                  <a:pt x="440" y="124"/>
                </a:lnTo>
                <a:lnTo>
                  <a:pt x="409" y="130"/>
                </a:lnTo>
                <a:lnTo>
                  <a:pt x="380" y="140"/>
                </a:lnTo>
                <a:lnTo>
                  <a:pt x="351" y="151"/>
                </a:lnTo>
                <a:lnTo>
                  <a:pt x="325" y="165"/>
                </a:lnTo>
                <a:lnTo>
                  <a:pt x="300" y="181"/>
                </a:lnTo>
                <a:lnTo>
                  <a:pt x="277" y="199"/>
                </a:lnTo>
                <a:lnTo>
                  <a:pt x="257" y="219"/>
                </a:lnTo>
                <a:lnTo>
                  <a:pt x="238" y="240"/>
                </a:lnTo>
                <a:lnTo>
                  <a:pt x="222" y="263"/>
                </a:lnTo>
                <a:lnTo>
                  <a:pt x="208" y="287"/>
                </a:lnTo>
                <a:lnTo>
                  <a:pt x="197" y="312"/>
                </a:lnTo>
                <a:lnTo>
                  <a:pt x="190" y="339"/>
                </a:lnTo>
                <a:lnTo>
                  <a:pt x="185" y="366"/>
                </a:lnTo>
                <a:lnTo>
                  <a:pt x="183" y="394"/>
                </a:lnTo>
                <a:lnTo>
                  <a:pt x="184" y="413"/>
                </a:lnTo>
                <a:lnTo>
                  <a:pt x="186" y="431"/>
                </a:lnTo>
                <a:close/>
              </a:path>
            </a:pathLst>
          </a:custGeom>
          <a:gradFill rotWithShape="0">
            <a:gsLst>
              <a:gs pos="0">
                <a:srgbClr val="999999"/>
              </a:gs>
              <a:gs pos="28000">
                <a:srgbClr val="CCCCCC"/>
              </a:gs>
              <a:gs pos="71001">
                <a:srgbClr val="CCCCCC"/>
              </a:gs>
              <a:gs pos="100000">
                <a:srgbClr val="F5F5F5"/>
              </a:gs>
            </a:gsLst>
            <a:lin ang="16200000"/>
          </a:gradFill>
          <a:ln w="12700" algn="ctr">
            <a:solidFill>
              <a:schemeClr val="bg2"/>
            </a:solidFill>
            <a:round/>
            <a:headEnd/>
            <a:tailEnd/>
          </a:ln>
        </p:spPr>
        <p:txBody>
          <a:bodyPr lIns="86393" tIns="43196" rIns="86393" bIns="43196" anchor="ctr"/>
          <a:lstStyle/>
          <a:p>
            <a:endParaRPr lang="de-DE"/>
          </a:p>
        </p:txBody>
      </p:sp>
      <p:sp>
        <p:nvSpPr>
          <p:cNvPr id="24" name="Rectangle 130"/>
          <p:cNvSpPr>
            <a:spLocks noChangeAspect="1" noChangeArrowheads="1"/>
          </p:cNvSpPr>
          <p:nvPr/>
        </p:nvSpPr>
        <p:spPr bwMode="auto">
          <a:xfrm>
            <a:off x="4788024" y="4794381"/>
            <a:ext cx="428435" cy="277368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r>
              <a:rPr lang="en-GB" sz="1200" b="1" dirty="0">
                <a:solidFill>
                  <a:schemeClr val="bg1"/>
                </a:solidFill>
                <a:latin typeface="Tele-GroteskHal"/>
              </a:rPr>
              <a:t>EMS</a:t>
            </a:r>
          </a:p>
        </p:txBody>
      </p:sp>
      <p:sp>
        <p:nvSpPr>
          <p:cNvPr id="25" name="Rectangle 131"/>
          <p:cNvSpPr>
            <a:spLocks noChangeAspect="1" noChangeArrowheads="1"/>
          </p:cNvSpPr>
          <p:nvPr/>
        </p:nvSpPr>
        <p:spPr bwMode="auto">
          <a:xfrm>
            <a:off x="4273105" y="5332548"/>
            <a:ext cx="185738" cy="149225"/>
          </a:xfrm>
          <a:prstGeom prst="rect">
            <a:avLst/>
          </a:prstGeom>
          <a:solidFill>
            <a:srgbClr val="99FF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74600" prstMaterial="legacyMatte">
            <a:bevelT w="13500" h="13500" prst="angle"/>
            <a:bevelB w="13500" h="13500" prst="angle"/>
            <a:extrusionClr>
              <a:srgbClr val="99FF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r>
              <a:rPr lang="en-GB" sz="800">
                <a:latin typeface="Tele-GroteskHal"/>
              </a:rPr>
              <a:t>NE</a:t>
            </a:r>
          </a:p>
        </p:txBody>
      </p:sp>
      <p:sp>
        <p:nvSpPr>
          <p:cNvPr id="26" name="Rectangle 132"/>
          <p:cNvSpPr>
            <a:spLocks noChangeAspect="1" noChangeArrowheads="1"/>
          </p:cNvSpPr>
          <p:nvPr/>
        </p:nvSpPr>
        <p:spPr bwMode="auto">
          <a:xfrm>
            <a:off x="4631881" y="5261111"/>
            <a:ext cx="185738" cy="149225"/>
          </a:xfrm>
          <a:prstGeom prst="rect">
            <a:avLst/>
          </a:prstGeom>
          <a:solidFill>
            <a:srgbClr val="99FF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74600" prstMaterial="legacyMatte">
            <a:bevelT w="13500" h="13500" prst="angle"/>
            <a:bevelB w="13500" h="13500" prst="angle"/>
            <a:extrusionClr>
              <a:srgbClr val="99FF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r>
              <a:rPr lang="en-GB" sz="800">
                <a:latin typeface="Tele-GroteskHal"/>
              </a:rPr>
              <a:t>NE</a:t>
            </a:r>
          </a:p>
        </p:txBody>
      </p:sp>
      <p:sp>
        <p:nvSpPr>
          <p:cNvPr id="27" name="Rectangle 133"/>
          <p:cNvSpPr>
            <a:spLocks noChangeAspect="1" noChangeArrowheads="1"/>
          </p:cNvSpPr>
          <p:nvPr/>
        </p:nvSpPr>
        <p:spPr bwMode="auto">
          <a:xfrm>
            <a:off x="4992243" y="5332548"/>
            <a:ext cx="185738" cy="149225"/>
          </a:xfrm>
          <a:prstGeom prst="rect">
            <a:avLst/>
          </a:prstGeom>
          <a:solidFill>
            <a:srgbClr val="99FF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74600" prstMaterial="legacyMatte">
            <a:bevelT w="13500" h="13500" prst="angle"/>
            <a:bevelB w="13500" h="13500" prst="angle"/>
            <a:extrusionClr>
              <a:srgbClr val="99FF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r>
              <a:rPr lang="en-GB" sz="800">
                <a:latin typeface="Tele-GroteskHal"/>
              </a:rPr>
              <a:t>NE</a:t>
            </a:r>
          </a:p>
        </p:txBody>
      </p:sp>
      <p:sp>
        <p:nvSpPr>
          <p:cNvPr id="28" name="Rectangle 134"/>
          <p:cNvSpPr>
            <a:spLocks noChangeAspect="1" noChangeArrowheads="1"/>
          </p:cNvSpPr>
          <p:nvPr/>
        </p:nvSpPr>
        <p:spPr bwMode="auto">
          <a:xfrm>
            <a:off x="5358956" y="5207136"/>
            <a:ext cx="185738" cy="149225"/>
          </a:xfrm>
          <a:prstGeom prst="rect">
            <a:avLst/>
          </a:prstGeom>
          <a:solidFill>
            <a:srgbClr val="99FF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74600" prstMaterial="legacyMatte">
            <a:bevelT w="13500" h="13500" prst="angle"/>
            <a:bevelB w="13500" h="13500" prst="angle"/>
            <a:extrusionClr>
              <a:srgbClr val="99FF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r>
              <a:rPr lang="en-GB" sz="800">
                <a:latin typeface="Tele-GroteskHal"/>
              </a:rPr>
              <a:t>NE</a:t>
            </a:r>
          </a:p>
        </p:txBody>
      </p:sp>
      <p:cxnSp>
        <p:nvCxnSpPr>
          <p:cNvPr id="29" name="AutoShape 135"/>
          <p:cNvCxnSpPr>
            <a:cxnSpLocks noChangeShapeType="1"/>
            <a:stCxn id="24" idx="2"/>
            <a:endCxn id="25" idx="0"/>
          </p:cNvCxnSpPr>
          <p:nvPr/>
        </p:nvCxnSpPr>
        <p:spPr bwMode="auto">
          <a:xfrm flipH="1">
            <a:off x="4365974" y="5071749"/>
            <a:ext cx="636268" cy="260799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AutoShape 136"/>
          <p:cNvCxnSpPr>
            <a:cxnSpLocks noChangeShapeType="1"/>
            <a:stCxn id="24" idx="2"/>
            <a:endCxn id="26" idx="0"/>
          </p:cNvCxnSpPr>
          <p:nvPr/>
        </p:nvCxnSpPr>
        <p:spPr bwMode="auto">
          <a:xfrm flipH="1">
            <a:off x="4724750" y="5071749"/>
            <a:ext cx="277492" cy="18936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AutoShape 137"/>
          <p:cNvCxnSpPr>
            <a:cxnSpLocks noChangeShapeType="1"/>
            <a:stCxn id="24" idx="2"/>
            <a:endCxn id="27" idx="0"/>
          </p:cNvCxnSpPr>
          <p:nvPr/>
        </p:nvCxnSpPr>
        <p:spPr bwMode="auto">
          <a:xfrm>
            <a:off x="5002242" y="5071749"/>
            <a:ext cx="82870" cy="260799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AutoShape 138"/>
          <p:cNvCxnSpPr>
            <a:cxnSpLocks noChangeShapeType="1"/>
            <a:stCxn id="24" idx="2"/>
            <a:endCxn id="28" idx="0"/>
          </p:cNvCxnSpPr>
          <p:nvPr/>
        </p:nvCxnSpPr>
        <p:spPr bwMode="auto">
          <a:xfrm>
            <a:off x="5002242" y="5071749"/>
            <a:ext cx="449583" cy="135387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Rectangle 139"/>
          <p:cNvSpPr>
            <a:spLocks noChangeAspect="1" noChangeArrowheads="1"/>
          </p:cNvSpPr>
          <p:nvPr/>
        </p:nvSpPr>
        <p:spPr bwMode="auto">
          <a:xfrm>
            <a:off x="4788023" y="4760527"/>
            <a:ext cx="428435" cy="86678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endParaRPr lang="en-GB" sz="1000">
              <a:latin typeface="Tele-GroteskNor"/>
            </a:endParaRPr>
          </a:p>
        </p:txBody>
      </p:sp>
      <p:sp>
        <p:nvSpPr>
          <p:cNvPr id="39" name="Rectangle 114"/>
          <p:cNvSpPr>
            <a:spLocks noChangeArrowheads="1"/>
          </p:cNvSpPr>
          <p:nvPr/>
        </p:nvSpPr>
        <p:spPr bwMode="auto">
          <a:xfrm>
            <a:off x="6806827" y="4293096"/>
            <a:ext cx="1725613" cy="10033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ctr"/>
          <a:lstStyle/>
          <a:p>
            <a:pPr algn="ctr"/>
            <a:endParaRPr lang="en-US"/>
          </a:p>
        </p:txBody>
      </p:sp>
      <p:sp>
        <p:nvSpPr>
          <p:cNvPr id="40" name="Rectangle 114"/>
          <p:cNvSpPr>
            <a:spLocks noChangeArrowheads="1"/>
          </p:cNvSpPr>
          <p:nvPr/>
        </p:nvSpPr>
        <p:spPr bwMode="auto">
          <a:xfrm>
            <a:off x="6695058" y="4420580"/>
            <a:ext cx="1725613" cy="10033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ctr"/>
          <a:lstStyle/>
          <a:p>
            <a:pPr algn="ctr"/>
            <a:endParaRPr lang="en-US"/>
          </a:p>
        </p:txBody>
      </p:sp>
      <p:sp>
        <p:nvSpPr>
          <p:cNvPr id="41" name="Text Box 115"/>
          <p:cNvSpPr txBox="1">
            <a:spLocks noChangeArrowheads="1"/>
          </p:cNvSpPr>
          <p:nvPr/>
        </p:nvSpPr>
        <p:spPr bwMode="auto">
          <a:xfrm>
            <a:off x="6710191" y="4437306"/>
            <a:ext cx="569067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268288" indent="-268288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GB" sz="1000" b="1" dirty="0" smtClean="0">
                <a:latin typeface="Tele-GroteskNor"/>
              </a:rPr>
              <a:t>Vendor B</a:t>
            </a:r>
            <a:endParaRPr lang="en-GB" sz="1000" b="1" dirty="0">
              <a:latin typeface="Tele-GroteskNor"/>
            </a:endParaRPr>
          </a:p>
        </p:txBody>
      </p:sp>
      <p:sp>
        <p:nvSpPr>
          <p:cNvPr id="42" name="Rectangle 130"/>
          <p:cNvSpPr>
            <a:spLocks noChangeAspect="1" noChangeArrowheads="1"/>
          </p:cNvSpPr>
          <p:nvPr/>
        </p:nvSpPr>
        <p:spPr bwMode="auto">
          <a:xfrm>
            <a:off x="7565854" y="4594491"/>
            <a:ext cx="274638" cy="1778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r>
              <a:rPr lang="en-GB" sz="800">
                <a:solidFill>
                  <a:schemeClr val="bg1"/>
                </a:solidFill>
                <a:latin typeface="Tele-GroteskHal"/>
              </a:rPr>
              <a:t>EMS</a:t>
            </a:r>
          </a:p>
        </p:txBody>
      </p:sp>
      <p:sp>
        <p:nvSpPr>
          <p:cNvPr id="43" name="Rectangle 139"/>
          <p:cNvSpPr>
            <a:spLocks noChangeAspect="1" noChangeArrowheads="1"/>
          </p:cNvSpPr>
          <p:nvPr/>
        </p:nvSpPr>
        <p:spPr bwMode="auto">
          <a:xfrm>
            <a:off x="7565854" y="4537340"/>
            <a:ext cx="427060" cy="86400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endParaRPr lang="en-GB" sz="1000">
              <a:latin typeface="Tele-GroteskNor"/>
            </a:endParaRPr>
          </a:p>
        </p:txBody>
      </p:sp>
      <p:sp>
        <p:nvSpPr>
          <p:cNvPr id="44" name="Rectangle 114"/>
          <p:cNvSpPr>
            <a:spLocks noChangeArrowheads="1"/>
          </p:cNvSpPr>
          <p:nvPr/>
        </p:nvSpPr>
        <p:spPr bwMode="auto">
          <a:xfrm>
            <a:off x="6589516" y="4590479"/>
            <a:ext cx="1725613" cy="100330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ctr"/>
            <a:endParaRPr lang="en-US"/>
          </a:p>
        </p:txBody>
      </p:sp>
      <p:sp>
        <p:nvSpPr>
          <p:cNvPr id="45" name="Text Box 115"/>
          <p:cNvSpPr txBox="1">
            <a:spLocks noChangeArrowheads="1"/>
          </p:cNvSpPr>
          <p:nvPr/>
        </p:nvSpPr>
        <p:spPr bwMode="auto">
          <a:xfrm>
            <a:off x="6632378" y="4590479"/>
            <a:ext cx="569067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268288" indent="-268288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GB" sz="1000" b="1" dirty="0" smtClean="0">
                <a:latin typeface="Tele-GroteskNor"/>
              </a:rPr>
              <a:t>Vendor A</a:t>
            </a:r>
            <a:endParaRPr lang="en-GB" sz="1000" b="1" dirty="0">
              <a:latin typeface="Tele-GroteskNor"/>
            </a:endParaRPr>
          </a:p>
        </p:txBody>
      </p:sp>
      <p:sp>
        <p:nvSpPr>
          <p:cNvPr id="46" name="Freeform 26"/>
          <p:cNvSpPr>
            <a:spLocks/>
          </p:cNvSpPr>
          <p:nvPr/>
        </p:nvSpPr>
        <p:spPr bwMode="auto">
          <a:xfrm>
            <a:off x="6589552" y="5088408"/>
            <a:ext cx="1655690" cy="431852"/>
          </a:xfrm>
          <a:custGeom>
            <a:avLst/>
            <a:gdLst>
              <a:gd name="T0" fmla="*/ 112 w 2064"/>
              <a:gd name="T1" fmla="*/ 450 h 1296"/>
              <a:gd name="T2" fmla="*/ 41 w 2064"/>
              <a:gd name="T3" fmla="*/ 501 h 1296"/>
              <a:gd name="T4" fmla="*/ 4 w 2064"/>
              <a:gd name="T5" fmla="*/ 575 h 1296"/>
              <a:gd name="T6" fmla="*/ 16 w 2064"/>
              <a:gd name="T7" fmla="*/ 676 h 1296"/>
              <a:gd name="T8" fmla="*/ 103 w 2064"/>
              <a:gd name="T9" fmla="*/ 762 h 1296"/>
              <a:gd name="T10" fmla="*/ 60 w 2064"/>
              <a:gd name="T11" fmla="*/ 816 h 1296"/>
              <a:gd name="T12" fmla="*/ 46 w 2064"/>
              <a:gd name="T13" fmla="*/ 899 h 1296"/>
              <a:gd name="T14" fmla="*/ 81 w 2064"/>
              <a:gd name="T15" fmla="*/ 980 h 1296"/>
              <a:gd name="T16" fmla="*/ 155 w 2064"/>
              <a:gd name="T17" fmla="*/ 1037 h 1296"/>
              <a:gd name="T18" fmla="*/ 254 w 2064"/>
              <a:gd name="T19" fmla="*/ 1059 h 1296"/>
              <a:gd name="T20" fmla="*/ 304 w 2064"/>
              <a:gd name="T21" fmla="*/ 1094 h 1296"/>
              <a:gd name="T22" fmla="*/ 392 w 2064"/>
              <a:gd name="T23" fmla="*/ 1164 h 1296"/>
              <a:gd name="T24" fmla="*/ 501 w 2064"/>
              <a:gd name="T25" fmla="*/ 1207 h 1296"/>
              <a:gd name="T26" fmla="*/ 622 w 2064"/>
              <a:gd name="T27" fmla="*/ 1217 h 1296"/>
              <a:gd name="T28" fmla="*/ 743 w 2064"/>
              <a:gd name="T29" fmla="*/ 1192 h 1296"/>
              <a:gd name="T30" fmla="*/ 838 w 2064"/>
              <a:gd name="T31" fmla="*/ 1225 h 1296"/>
              <a:gd name="T32" fmla="*/ 995 w 2064"/>
              <a:gd name="T33" fmla="*/ 1291 h 1296"/>
              <a:gd name="T34" fmla="*/ 1107 w 2064"/>
              <a:gd name="T35" fmla="*/ 1292 h 1296"/>
              <a:gd name="T36" fmla="*/ 1226 w 2064"/>
              <a:gd name="T37" fmla="*/ 1254 h 1296"/>
              <a:gd name="T38" fmla="*/ 1318 w 2064"/>
              <a:gd name="T39" fmla="*/ 1179 h 1296"/>
              <a:gd name="T40" fmla="*/ 1364 w 2064"/>
              <a:gd name="T41" fmla="*/ 1101 h 1296"/>
              <a:gd name="T42" fmla="*/ 1453 w 2064"/>
              <a:gd name="T43" fmla="*/ 1132 h 1296"/>
              <a:gd name="T44" fmla="*/ 1565 w 2064"/>
              <a:gd name="T45" fmla="*/ 1132 h 1296"/>
              <a:gd name="T46" fmla="*/ 1685 w 2064"/>
              <a:gd name="T47" fmla="*/ 1084 h 1296"/>
              <a:gd name="T48" fmla="*/ 1764 w 2064"/>
              <a:gd name="T49" fmla="*/ 994 h 1296"/>
              <a:gd name="T50" fmla="*/ 1786 w 2064"/>
              <a:gd name="T51" fmla="*/ 902 h 1296"/>
              <a:gd name="T52" fmla="*/ 1921 w 2064"/>
              <a:gd name="T53" fmla="*/ 858 h 1296"/>
              <a:gd name="T54" fmla="*/ 2018 w 2064"/>
              <a:gd name="T55" fmla="*/ 770 h 1296"/>
              <a:gd name="T56" fmla="*/ 2063 w 2064"/>
              <a:gd name="T57" fmla="*/ 654 h 1296"/>
              <a:gd name="T58" fmla="*/ 2047 w 2064"/>
              <a:gd name="T59" fmla="*/ 539 h 1296"/>
              <a:gd name="T60" fmla="*/ 1996 w 2064"/>
              <a:gd name="T61" fmla="*/ 460 h 1296"/>
              <a:gd name="T62" fmla="*/ 2016 w 2064"/>
              <a:gd name="T63" fmla="*/ 356 h 1296"/>
              <a:gd name="T64" fmla="*/ 1987 w 2064"/>
              <a:gd name="T65" fmla="*/ 271 h 1296"/>
              <a:gd name="T66" fmla="*/ 1922 w 2064"/>
              <a:gd name="T67" fmla="*/ 204 h 1296"/>
              <a:gd name="T68" fmla="*/ 1829 w 2064"/>
              <a:gd name="T69" fmla="*/ 163 h 1296"/>
              <a:gd name="T70" fmla="*/ 1802 w 2064"/>
              <a:gd name="T71" fmla="*/ 98 h 1296"/>
              <a:gd name="T72" fmla="*/ 1735 w 2064"/>
              <a:gd name="T73" fmla="*/ 36 h 1296"/>
              <a:gd name="T74" fmla="*/ 1642 w 2064"/>
              <a:gd name="T75" fmla="*/ 3 h 1296"/>
              <a:gd name="T76" fmla="*/ 1527 w 2064"/>
              <a:gd name="T77" fmla="*/ 11 h 1296"/>
              <a:gd name="T78" fmla="*/ 1424 w 2064"/>
              <a:gd name="T79" fmla="*/ 70 h 1296"/>
              <a:gd name="T80" fmla="*/ 1351 w 2064"/>
              <a:gd name="T81" fmla="*/ 19 h 1296"/>
              <a:gd name="T82" fmla="*/ 1230 w 2064"/>
              <a:gd name="T83" fmla="*/ 2 h 1296"/>
              <a:gd name="T84" fmla="*/ 1105 w 2064"/>
              <a:gd name="T85" fmla="*/ 58 h 1296"/>
              <a:gd name="T86" fmla="*/ 1034 w 2064"/>
              <a:gd name="T87" fmla="*/ 75 h 1296"/>
              <a:gd name="T88" fmla="*/ 919 w 2064"/>
              <a:gd name="T89" fmla="*/ 40 h 1296"/>
              <a:gd name="T90" fmla="*/ 793 w 2064"/>
              <a:gd name="T91" fmla="*/ 57 h 1296"/>
              <a:gd name="T92" fmla="*/ 678 w 2064"/>
              <a:gd name="T93" fmla="*/ 142 h 1296"/>
              <a:gd name="T94" fmla="*/ 610 w 2064"/>
              <a:gd name="T95" fmla="*/ 133 h 1296"/>
              <a:gd name="T96" fmla="*/ 505 w 2064"/>
              <a:gd name="T97" fmla="*/ 118 h 1296"/>
              <a:gd name="T98" fmla="*/ 351 w 2064"/>
              <a:gd name="T99" fmla="*/ 151 h 1296"/>
              <a:gd name="T100" fmla="*/ 238 w 2064"/>
              <a:gd name="T101" fmla="*/ 240 h 1296"/>
              <a:gd name="T102" fmla="*/ 185 w 2064"/>
              <a:gd name="T103" fmla="*/ 366 h 129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064"/>
              <a:gd name="T157" fmla="*/ 0 h 1296"/>
              <a:gd name="T158" fmla="*/ 2064 w 2064"/>
              <a:gd name="T159" fmla="*/ 1296 h 129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064" h="1296">
                <a:moveTo>
                  <a:pt x="186" y="431"/>
                </a:moveTo>
                <a:lnTo>
                  <a:pt x="166" y="434"/>
                </a:lnTo>
                <a:lnTo>
                  <a:pt x="148" y="437"/>
                </a:lnTo>
                <a:lnTo>
                  <a:pt x="130" y="443"/>
                </a:lnTo>
                <a:lnTo>
                  <a:pt x="112" y="450"/>
                </a:lnTo>
                <a:lnTo>
                  <a:pt x="96" y="458"/>
                </a:lnTo>
                <a:lnTo>
                  <a:pt x="81" y="467"/>
                </a:lnTo>
                <a:lnTo>
                  <a:pt x="66" y="477"/>
                </a:lnTo>
                <a:lnTo>
                  <a:pt x="53" y="489"/>
                </a:lnTo>
                <a:lnTo>
                  <a:pt x="41" y="501"/>
                </a:lnTo>
                <a:lnTo>
                  <a:pt x="31" y="514"/>
                </a:lnTo>
                <a:lnTo>
                  <a:pt x="22" y="528"/>
                </a:lnTo>
                <a:lnTo>
                  <a:pt x="14" y="543"/>
                </a:lnTo>
                <a:lnTo>
                  <a:pt x="8" y="559"/>
                </a:lnTo>
                <a:lnTo>
                  <a:pt x="4" y="575"/>
                </a:lnTo>
                <a:lnTo>
                  <a:pt x="1" y="591"/>
                </a:lnTo>
                <a:lnTo>
                  <a:pt x="0" y="608"/>
                </a:lnTo>
                <a:lnTo>
                  <a:pt x="2" y="632"/>
                </a:lnTo>
                <a:lnTo>
                  <a:pt x="7" y="655"/>
                </a:lnTo>
                <a:lnTo>
                  <a:pt x="16" y="676"/>
                </a:lnTo>
                <a:lnTo>
                  <a:pt x="28" y="697"/>
                </a:lnTo>
                <a:lnTo>
                  <a:pt x="42" y="716"/>
                </a:lnTo>
                <a:lnTo>
                  <a:pt x="60" y="733"/>
                </a:lnTo>
                <a:lnTo>
                  <a:pt x="80" y="749"/>
                </a:lnTo>
                <a:lnTo>
                  <a:pt x="103" y="762"/>
                </a:lnTo>
                <a:lnTo>
                  <a:pt x="102" y="760"/>
                </a:lnTo>
                <a:lnTo>
                  <a:pt x="89" y="773"/>
                </a:lnTo>
                <a:lnTo>
                  <a:pt x="78" y="787"/>
                </a:lnTo>
                <a:lnTo>
                  <a:pt x="68" y="801"/>
                </a:lnTo>
                <a:lnTo>
                  <a:pt x="60" y="816"/>
                </a:lnTo>
                <a:lnTo>
                  <a:pt x="53" y="832"/>
                </a:lnTo>
                <a:lnTo>
                  <a:pt x="49" y="848"/>
                </a:lnTo>
                <a:lnTo>
                  <a:pt x="46" y="864"/>
                </a:lnTo>
                <a:lnTo>
                  <a:pt x="45" y="881"/>
                </a:lnTo>
                <a:lnTo>
                  <a:pt x="46" y="899"/>
                </a:lnTo>
                <a:lnTo>
                  <a:pt x="49" y="917"/>
                </a:lnTo>
                <a:lnTo>
                  <a:pt x="54" y="934"/>
                </a:lnTo>
                <a:lnTo>
                  <a:pt x="62" y="950"/>
                </a:lnTo>
                <a:lnTo>
                  <a:pt x="70" y="966"/>
                </a:lnTo>
                <a:lnTo>
                  <a:pt x="81" y="980"/>
                </a:lnTo>
                <a:lnTo>
                  <a:pt x="93" y="994"/>
                </a:lnTo>
                <a:lnTo>
                  <a:pt x="106" y="1007"/>
                </a:lnTo>
                <a:lnTo>
                  <a:pt x="121" y="1018"/>
                </a:lnTo>
                <a:lnTo>
                  <a:pt x="137" y="1029"/>
                </a:lnTo>
                <a:lnTo>
                  <a:pt x="155" y="1037"/>
                </a:lnTo>
                <a:lnTo>
                  <a:pt x="173" y="1045"/>
                </a:lnTo>
                <a:lnTo>
                  <a:pt x="192" y="1051"/>
                </a:lnTo>
                <a:lnTo>
                  <a:pt x="212" y="1055"/>
                </a:lnTo>
                <a:lnTo>
                  <a:pt x="233" y="1058"/>
                </a:lnTo>
                <a:lnTo>
                  <a:pt x="254" y="1059"/>
                </a:lnTo>
                <a:lnTo>
                  <a:pt x="266" y="1059"/>
                </a:lnTo>
                <a:lnTo>
                  <a:pt x="278" y="1058"/>
                </a:lnTo>
                <a:lnTo>
                  <a:pt x="277" y="1059"/>
                </a:lnTo>
                <a:lnTo>
                  <a:pt x="290" y="1077"/>
                </a:lnTo>
                <a:lnTo>
                  <a:pt x="304" y="1094"/>
                </a:lnTo>
                <a:lnTo>
                  <a:pt x="320" y="1110"/>
                </a:lnTo>
                <a:lnTo>
                  <a:pt x="336" y="1125"/>
                </a:lnTo>
                <a:lnTo>
                  <a:pt x="354" y="1139"/>
                </a:lnTo>
                <a:lnTo>
                  <a:pt x="372" y="1152"/>
                </a:lnTo>
                <a:lnTo>
                  <a:pt x="392" y="1164"/>
                </a:lnTo>
                <a:lnTo>
                  <a:pt x="412" y="1175"/>
                </a:lnTo>
                <a:lnTo>
                  <a:pt x="433" y="1185"/>
                </a:lnTo>
                <a:lnTo>
                  <a:pt x="455" y="1194"/>
                </a:lnTo>
                <a:lnTo>
                  <a:pt x="478" y="1201"/>
                </a:lnTo>
                <a:lnTo>
                  <a:pt x="501" y="1207"/>
                </a:lnTo>
                <a:lnTo>
                  <a:pt x="524" y="1212"/>
                </a:lnTo>
                <a:lnTo>
                  <a:pt x="548" y="1215"/>
                </a:lnTo>
                <a:lnTo>
                  <a:pt x="572" y="1217"/>
                </a:lnTo>
                <a:lnTo>
                  <a:pt x="597" y="1218"/>
                </a:lnTo>
                <a:lnTo>
                  <a:pt x="622" y="1217"/>
                </a:lnTo>
                <a:lnTo>
                  <a:pt x="647" y="1215"/>
                </a:lnTo>
                <a:lnTo>
                  <a:pt x="672" y="1211"/>
                </a:lnTo>
                <a:lnTo>
                  <a:pt x="696" y="1206"/>
                </a:lnTo>
                <a:lnTo>
                  <a:pt x="720" y="1200"/>
                </a:lnTo>
                <a:lnTo>
                  <a:pt x="743" y="1192"/>
                </a:lnTo>
                <a:lnTo>
                  <a:pt x="765" y="1183"/>
                </a:lnTo>
                <a:lnTo>
                  <a:pt x="787" y="1173"/>
                </a:lnTo>
                <a:lnTo>
                  <a:pt x="786" y="1173"/>
                </a:lnTo>
                <a:lnTo>
                  <a:pt x="810" y="1200"/>
                </a:lnTo>
                <a:lnTo>
                  <a:pt x="838" y="1225"/>
                </a:lnTo>
                <a:lnTo>
                  <a:pt x="869" y="1246"/>
                </a:lnTo>
                <a:lnTo>
                  <a:pt x="903" y="1263"/>
                </a:lnTo>
                <a:lnTo>
                  <a:pt x="938" y="1277"/>
                </a:lnTo>
                <a:lnTo>
                  <a:pt x="976" y="1288"/>
                </a:lnTo>
                <a:lnTo>
                  <a:pt x="995" y="1291"/>
                </a:lnTo>
                <a:lnTo>
                  <a:pt x="1015" y="1294"/>
                </a:lnTo>
                <a:lnTo>
                  <a:pt x="1035" y="1295"/>
                </a:lnTo>
                <a:lnTo>
                  <a:pt x="1055" y="1296"/>
                </a:lnTo>
                <a:lnTo>
                  <a:pt x="1081" y="1295"/>
                </a:lnTo>
                <a:lnTo>
                  <a:pt x="1107" y="1292"/>
                </a:lnTo>
                <a:lnTo>
                  <a:pt x="1133" y="1288"/>
                </a:lnTo>
                <a:lnTo>
                  <a:pt x="1157" y="1282"/>
                </a:lnTo>
                <a:lnTo>
                  <a:pt x="1181" y="1274"/>
                </a:lnTo>
                <a:lnTo>
                  <a:pt x="1204" y="1265"/>
                </a:lnTo>
                <a:lnTo>
                  <a:pt x="1226" y="1254"/>
                </a:lnTo>
                <a:lnTo>
                  <a:pt x="1247" y="1241"/>
                </a:lnTo>
                <a:lnTo>
                  <a:pt x="1267" y="1228"/>
                </a:lnTo>
                <a:lnTo>
                  <a:pt x="1285" y="1213"/>
                </a:lnTo>
                <a:lnTo>
                  <a:pt x="1302" y="1197"/>
                </a:lnTo>
                <a:lnTo>
                  <a:pt x="1318" y="1179"/>
                </a:lnTo>
                <a:lnTo>
                  <a:pt x="1332" y="1161"/>
                </a:lnTo>
                <a:lnTo>
                  <a:pt x="1344" y="1141"/>
                </a:lnTo>
                <a:lnTo>
                  <a:pt x="1354" y="1121"/>
                </a:lnTo>
                <a:lnTo>
                  <a:pt x="1363" y="1099"/>
                </a:lnTo>
                <a:lnTo>
                  <a:pt x="1364" y="1101"/>
                </a:lnTo>
                <a:lnTo>
                  <a:pt x="1381" y="1109"/>
                </a:lnTo>
                <a:lnTo>
                  <a:pt x="1398" y="1116"/>
                </a:lnTo>
                <a:lnTo>
                  <a:pt x="1416" y="1123"/>
                </a:lnTo>
                <a:lnTo>
                  <a:pt x="1434" y="1128"/>
                </a:lnTo>
                <a:lnTo>
                  <a:pt x="1453" y="1132"/>
                </a:lnTo>
                <a:lnTo>
                  <a:pt x="1471" y="1135"/>
                </a:lnTo>
                <a:lnTo>
                  <a:pt x="1491" y="1136"/>
                </a:lnTo>
                <a:lnTo>
                  <a:pt x="1510" y="1137"/>
                </a:lnTo>
                <a:lnTo>
                  <a:pt x="1538" y="1136"/>
                </a:lnTo>
                <a:lnTo>
                  <a:pt x="1565" y="1132"/>
                </a:lnTo>
                <a:lnTo>
                  <a:pt x="1592" y="1126"/>
                </a:lnTo>
                <a:lnTo>
                  <a:pt x="1617" y="1119"/>
                </a:lnTo>
                <a:lnTo>
                  <a:pt x="1641" y="1109"/>
                </a:lnTo>
                <a:lnTo>
                  <a:pt x="1664" y="1097"/>
                </a:lnTo>
                <a:lnTo>
                  <a:pt x="1685" y="1084"/>
                </a:lnTo>
                <a:lnTo>
                  <a:pt x="1705" y="1068"/>
                </a:lnTo>
                <a:lnTo>
                  <a:pt x="1722" y="1052"/>
                </a:lnTo>
                <a:lnTo>
                  <a:pt x="1738" y="1034"/>
                </a:lnTo>
                <a:lnTo>
                  <a:pt x="1752" y="1014"/>
                </a:lnTo>
                <a:lnTo>
                  <a:pt x="1764" y="994"/>
                </a:lnTo>
                <a:lnTo>
                  <a:pt x="1773" y="973"/>
                </a:lnTo>
                <a:lnTo>
                  <a:pt x="1780" y="950"/>
                </a:lnTo>
                <a:lnTo>
                  <a:pt x="1784" y="927"/>
                </a:lnTo>
                <a:lnTo>
                  <a:pt x="1786" y="903"/>
                </a:lnTo>
                <a:lnTo>
                  <a:pt x="1786" y="902"/>
                </a:lnTo>
                <a:lnTo>
                  <a:pt x="1815" y="897"/>
                </a:lnTo>
                <a:lnTo>
                  <a:pt x="1844" y="890"/>
                </a:lnTo>
                <a:lnTo>
                  <a:pt x="1871" y="882"/>
                </a:lnTo>
                <a:lnTo>
                  <a:pt x="1897" y="871"/>
                </a:lnTo>
                <a:lnTo>
                  <a:pt x="1921" y="858"/>
                </a:lnTo>
                <a:lnTo>
                  <a:pt x="1944" y="843"/>
                </a:lnTo>
                <a:lnTo>
                  <a:pt x="1965" y="827"/>
                </a:lnTo>
                <a:lnTo>
                  <a:pt x="1985" y="810"/>
                </a:lnTo>
                <a:lnTo>
                  <a:pt x="2002" y="791"/>
                </a:lnTo>
                <a:lnTo>
                  <a:pt x="2018" y="770"/>
                </a:lnTo>
                <a:lnTo>
                  <a:pt x="2032" y="749"/>
                </a:lnTo>
                <a:lnTo>
                  <a:pt x="2043" y="726"/>
                </a:lnTo>
                <a:lnTo>
                  <a:pt x="2052" y="703"/>
                </a:lnTo>
                <a:lnTo>
                  <a:pt x="2059" y="679"/>
                </a:lnTo>
                <a:lnTo>
                  <a:pt x="2063" y="654"/>
                </a:lnTo>
                <a:lnTo>
                  <a:pt x="2064" y="628"/>
                </a:lnTo>
                <a:lnTo>
                  <a:pt x="2063" y="605"/>
                </a:lnTo>
                <a:lnTo>
                  <a:pt x="2060" y="583"/>
                </a:lnTo>
                <a:lnTo>
                  <a:pt x="2054" y="561"/>
                </a:lnTo>
                <a:lnTo>
                  <a:pt x="2047" y="539"/>
                </a:lnTo>
                <a:lnTo>
                  <a:pt x="2037" y="518"/>
                </a:lnTo>
                <a:lnTo>
                  <a:pt x="2026" y="498"/>
                </a:lnTo>
                <a:lnTo>
                  <a:pt x="2012" y="479"/>
                </a:lnTo>
                <a:lnTo>
                  <a:pt x="1997" y="460"/>
                </a:lnTo>
                <a:lnTo>
                  <a:pt x="1996" y="460"/>
                </a:lnTo>
                <a:lnTo>
                  <a:pt x="2005" y="439"/>
                </a:lnTo>
                <a:lnTo>
                  <a:pt x="2012" y="417"/>
                </a:lnTo>
                <a:lnTo>
                  <a:pt x="2016" y="396"/>
                </a:lnTo>
                <a:lnTo>
                  <a:pt x="2017" y="374"/>
                </a:lnTo>
                <a:lnTo>
                  <a:pt x="2016" y="356"/>
                </a:lnTo>
                <a:lnTo>
                  <a:pt x="2014" y="338"/>
                </a:lnTo>
                <a:lnTo>
                  <a:pt x="2009" y="320"/>
                </a:lnTo>
                <a:lnTo>
                  <a:pt x="2003" y="303"/>
                </a:lnTo>
                <a:lnTo>
                  <a:pt x="1996" y="286"/>
                </a:lnTo>
                <a:lnTo>
                  <a:pt x="1987" y="271"/>
                </a:lnTo>
                <a:lnTo>
                  <a:pt x="1976" y="255"/>
                </a:lnTo>
                <a:lnTo>
                  <a:pt x="1965" y="241"/>
                </a:lnTo>
                <a:lnTo>
                  <a:pt x="1952" y="228"/>
                </a:lnTo>
                <a:lnTo>
                  <a:pt x="1937" y="215"/>
                </a:lnTo>
                <a:lnTo>
                  <a:pt x="1922" y="204"/>
                </a:lnTo>
                <a:lnTo>
                  <a:pt x="1905" y="193"/>
                </a:lnTo>
                <a:lnTo>
                  <a:pt x="1888" y="184"/>
                </a:lnTo>
                <a:lnTo>
                  <a:pt x="1869" y="176"/>
                </a:lnTo>
                <a:lnTo>
                  <a:pt x="1849" y="169"/>
                </a:lnTo>
                <a:lnTo>
                  <a:pt x="1829" y="163"/>
                </a:lnTo>
                <a:lnTo>
                  <a:pt x="1830" y="163"/>
                </a:lnTo>
                <a:lnTo>
                  <a:pt x="1825" y="146"/>
                </a:lnTo>
                <a:lnTo>
                  <a:pt x="1819" y="129"/>
                </a:lnTo>
                <a:lnTo>
                  <a:pt x="1811" y="113"/>
                </a:lnTo>
                <a:lnTo>
                  <a:pt x="1802" y="98"/>
                </a:lnTo>
                <a:lnTo>
                  <a:pt x="1791" y="84"/>
                </a:lnTo>
                <a:lnTo>
                  <a:pt x="1779" y="70"/>
                </a:lnTo>
                <a:lnTo>
                  <a:pt x="1765" y="58"/>
                </a:lnTo>
                <a:lnTo>
                  <a:pt x="1750" y="46"/>
                </a:lnTo>
                <a:lnTo>
                  <a:pt x="1735" y="36"/>
                </a:lnTo>
                <a:lnTo>
                  <a:pt x="1718" y="27"/>
                </a:lnTo>
                <a:lnTo>
                  <a:pt x="1700" y="19"/>
                </a:lnTo>
                <a:lnTo>
                  <a:pt x="1682" y="12"/>
                </a:lnTo>
                <a:lnTo>
                  <a:pt x="1662" y="7"/>
                </a:lnTo>
                <a:lnTo>
                  <a:pt x="1642" y="3"/>
                </a:lnTo>
                <a:lnTo>
                  <a:pt x="1622" y="1"/>
                </a:lnTo>
                <a:lnTo>
                  <a:pt x="1601" y="0"/>
                </a:lnTo>
                <a:lnTo>
                  <a:pt x="1576" y="1"/>
                </a:lnTo>
                <a:lnTo>
                  <a:pt x="1551" y="5"/>
                </a:lnTo>
                <a:lnTo>
                  <a:pt x="1527" y="11"/>
                </a:lnTo>
                <a:lnTo>
                  <a:pt x="1504" y="19"/>
                </a:lnTo>
                <a:lnTo>
                  <a:pt x="1481" y="29"/>
                </a:lnTo>
                <a:lnTo>
                  <a:pt x="1461" y="41"/>
                </a:lnTo>
                <a:lnTo>
                  <a:pt x="1441" y="54"/>
                </a:lnTo>
                <a:lnTo>
                  <a:pt x="1424" y="70"/>
                </a:lnTo>
                <a:lnTo>
                  <a:pt x="1425" y="70"/>
                </a:lnTo>
                <a:lnTo>
                  <a:pt x="1409" y="54"/>
                </a:lnTo>
                <a:lnTo>
                  <a:pt x="1391" y="41"/>
                </a:lnTo>
                <a:lnTo>
                  <a:pt x="1372" y="29"/>
                </a:lnTo>
                <a:lnTo>
                  <a:pt x="1351" y="19"/>
                </a:lnTo>
                <a:lnTo>
                  <a:pt x="1330" y="11"/>
                </a:lnTo>
                <a:lnTo>
                  <a:pt x="1307" y="5"/>
                </a:lnTo>
                <a:lnTo>
                  <a:pt x="1283" y="1"/>
                </a:lnTo>
                <a:lnTo>
                  <a:pt x="1259" y="0"/>
                </a:lnTo>
                <a:lnTo>
                  <a:pt x="1230" y="2"/>
                </a:lnTo>
                <a:lnTo>
                  <a:pt x="1201" y="7"/>
                </a:lnTo>
                <a:lnTo>
                  <a:pt x="1174" y="15"/>
                </a:lnTo>
                <a:lnTo>
                  <a:pt x="1149" y="27"/>
                </a:lnTo>
                <a:lnTo>
                  <a:pt x="1126" y="41"/>
                </a:lnTo>
                <a:lnTo>
                  <a:pt x="1105" y="58"/>
                </a:lnTo>
                <a:lnTo>
                  <a:pt x="1087" y="77"/>
                </a:lnTo>
                <a:lnTo>
                  <a:pt x="1072" y="99"/>
                </a:lnTo>
                <a:lnTo>
                  <a:pt x="1073" y="102"/>
                </a:lnTo>
                <a:lnTo>
                  <a:pt x="1054" y="88"/>
                </a:lnTo>
                <a:lnTo>
                  <a:pt x="1034" y="75"/>
                </a:lnTo>
                <a:lnTo>
                  <a:pt x="1013" y="64"/>
                </a:lnTo>
                <a:lnTo>
                  <a:pt x="991" y="55"/>
                </a:lnTo>
                <a:lnTo>
                  <a:pt x="967" y="48"/>
                </a:lnTo>
                <a:lnTo>
                  <a:pt x="944" y="43"/>
                </a:lnTo>
                <a:lnTo>
                  <a:pt x="919" y="40"/>
                </a:lnTo>
                <a:lnTo>
                  <a:pt x="894" y="39"/>
                </a:lnTo>
                <a:lnTo>
                  <a:pt x="876" y="40"/>
                </a:lnTo>
                <a:lnTo>
                  <a:pt x="859" y="41"/>
                </a:lnTo>
                <a:lnTo>
                  <a:pt x="825" y="47"/>
                </a:lnTo>
                <a:lnTo>
                  <a:pt x="793" y="57"/>
                </a:lnTo>
                <a:lnTo>
                  <a:pt x="763" y="70"/>
                </a:lnTo>
                <a:lnTo>
                  <a:pt x="735" y="87"/>
                </a:lnTo>
                <a:lnTo>
                  <a:pt x="710" y="107"/>
                </a:lnTo>
                <a:lnTo>
                  <a:pt x="687" y="129"/>
                </a:lnTo>
                <a:lnTo>
                  <a:pt x="678" y="142"/>
                </a:lnTo>
                <a:lnTo>
                  <a:pt x="669" y="155"/>
                </a:lnTo>
                <a:lnTo>
                  <a:pt x="668" y="156"/>
                </a:lnTo>
                <a:lnTo>
                  <a:pt x="649" y="147"/>
                </a:lnTo>
                <a:lnTo>
                  <a:pt x="630" y="140"/>
                </a:lnTo>
                <a:lnTo>
                  <a:pt x="610" y="133"/>
                </a:lnTo>
                <a:lnTo>
                  <a:pt x="590" y="128"/>
                </a:lnTo>
                <a:lnTo>
                  <a:pt x="569" y="123"/>
                </a:lnTo>
                <a:lnTo>
                  <a:pt x="548" y="120"/>
                </a:lnTo>
                <a:lnTo>
                  <a:pt x="527" y="119"/>
                </a:lnTo>
                <a:lnTo>
                  <a:pt x="505" y="118"/>
                </a:lnTo>
                <a:lnTo>
                  <a:pt x="472" y="119"/>
                </a:lnTo>
                <a:lnTo>
                  <a:pt x="440" y="124"/>
                </a:lnTo>
                <a:lnTo>
                  <a:pt x="409" y="130"/>
                </a:lnTo>
                <a:lnTo>
                  <a:pt x="380" y="140"/>
                </a:lnTo>
                <a:lnTo>
                  <a:pt x="351" y="151"/>
                </a:lnTo>
                <a:lnTo>
                  <a:pt x="325" y="165"/>
                </a:lnTo>
                <a:lnTo>
                  <a:pt x="300" y="181"/>
                </a:lnTo>
                <a:lnTo>
                  <a:pt x="277" y="199"/>
                </a:lnTo>
                <a:lnTo>
                  <a:pt x="257" y="219"/>
                </a:lnTo>
                <a:lnTo>
                  <a:pt x="238" y="240"/>
                </a:lnTo>
                <a:lnTo>
                  <a:pt x="222" y="263"/>
                </a:lnTo>
                <a:lnTo>
                  <a:pt x="208" y="287"/>
                </a:lnTo>
                <a:lnTo>
                  <a:pt x="197" y="312"/>
                </a:lnTo>
                <a:lnTo>
                  <a:pt x="190" y="339"/>
                </a:lnTo>
                <a:lnTo>
                  <a:pt x="185" y="366"/>
                </a:lnTo>
                <a:lnTo>
                  <a:pt x="183" y="394"/>
                </a:lnTo>
                <a:lnTo>
                  <a:pt x="184" y="413"/>
                </a:lnTo>
                <a:lnTo>
                  <a:pt x="186" y="431"/>
                </a:lnTo>
                <a:close/>
              </a:path>
            </a:pathLst>
          </a:custGeom>
          <a:gradFill rotWithShape="0">
            <a:gsLst>
              <a:gs pos="0">
                <a:srgbClr val="999999"/>
              </a:gs>
              <a:gs pos="28000">
                <a:srgbClr val="CCCCCC"/>
              </a:gs>
              <a:gs pos="71001">
                <a:srgbClr val="CCCCCC"/>
              </a:gs>
              <a:gs pos="100000">
                <a:srgbClr val="F5F5F5"/>
              </a:gs>
            </a:gsLst>
            <a:lin ang="16200000"/>
          </a:gradFill>
          <a:ln w="12700" algn="ctr">
            <a:solidFill>
              <a:schemeClr val="bg2"/>
            </a:solidFill>
            <a:round/>
            <a:headEnd/>
            <a:tailEnd/>
          </a:ln>
        </p:spPr>
        <p:txBody>
          <a:bodyPr lIns="86393" tIns="43196" rIns="86393" bIns="43196" anchor="ctr"/>
          <a:lstStyle/>
          <a:p>
            <a:endParaRPr lang="de-DE"/>
          </a:p>
        </p:txBody>
      </p:sp>
      <p:sp>
        <p:nvSpPr>
          <p:cNvPr id="47" name="Rectangle 130"/>
          <p:cNvSpPr>
            <a:spLocks noChangeAspect="1" noChangeArrowheads="1"/>
          </p:cNvSpPr>
          <p:nvPr/>
        </p:nvSpPr>
        <p:spPr bwMode="auto">
          <a:xfrm>
            <a:off x="7311952" y="4773042"/>
            <a:ext cx="428176" cy="2772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r>
              <a:rPr lang="en-GB" sz="1200" b="1">
                <a:solidFill>
                  <a:schemeClr val="bg1"/>
                </a:solidFill>
                <a:latin typeface="Tele-GroteskHal"/>
              </a:rPr>
              <a:t>EMS</a:t>
            </a:r>
          </a:p>
        </p:txBody>
      </p:sp>
      <p:sp>
        <p:nvSpPr>
          <p:cNvPr id="48" name="Rectangle 131"/>
          <p:cNvSpPr>
            <a:spLocks noChangeAspect="1" noChangeArrowheads="1"/>
          </p:cNvSpPr>
          <p:nvPr/>
        </p:nvSpPr>
        <p:spPr bwMode="auto">
          <a:xfrm>
            <a:off x="6756203" y="5311204"/>
            <a:ext cx="185738" cy="149225"/>
          </a:xfrm>
          <a:prstGeom prst="rect">
            <a:avLst/>
          </a:prstGeom>
          <a:solidFill>
            <a:srgbClr val="99FF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74600" prstMaterial="legacyMatte">
            <a:bevelT w="13500" h="13500" prst="angle"/>
            <a:bevelB w="13500" h="13500" prst="angle"/>
            <a:extrusionClr>
              <a:srgbClr val="99FF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r>
              <a:rPr lang="en-GB" sz="800">
                <a:latin typeface="Tele-GroteskHal"/>
              </a:rPr>
              <a:t>NE</a:t>
            </a:r>
          </a:p>
        </p:txBody>
      </p:sp>
      <p:sp>
        <p:nvSpPr>
          <p:cNvPr id="49" name="Rectangle 132"/>
          <p:cNvSpPr>
            <a:spLocks noChangeAspect="1" noChangeArrowheads="1"/>
          </p:cNvSpPr>
          <p:nvPr/>
        </p:nvSpPr>
        <p:spPr bwMode="auto">
          <a:xfrm>
            <a:off x="7114979" y="5239767"/>
            <a:ext cx="185738" cy="149225"/>
          </a:xfrm>
          <a:prstGeom prst="rect">
            <a:avLst/>
          </a:prstGeom>
          <a:solidFill>
            <a:srgbClr val="99FF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74600" prstMaterial="legacyMatte">
            <a:bevelT w="13500" h="13500" prst="angle"/>
            <a:bevelB w="13500" h="13500" prst="angle"/>
            <a:extrusionClr>
              <a:srgbClr val="99FF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r>
              <a:rPr lang="en-GB" sz="800">
                <a:latin typeface="Tele-GroteskHal"/>
              </a:rPr>
              <a:t>NE</a:t>
            </a:r>
          </a:p>
        </p:txBody>
      </p:sp>
      <p:sp>
        <p:nvSpPr>
          <p:cNvPr id="50" name="Rectangle 133"/>
          <p:cNvSpPr>
            <a:spLocks noChangeAspect="1" noChangeArrowheads="1"/>
          </p:cNvSpPr>
          <p:nvPr/>
        </p:nvSpPr>
        <p:spPr bwMode="auto">
          <a:xfrm>
            <a:off x="7475341" y="5311204"/>
            <a:ext cx="185738" cy="149225"/>
          </a:xfrm>
          <a:prstGeom prst="rect">
            <a:avLst/>
          </a:prstGeom>
          <a:solidFill>
            <a:srgbClr val="99FF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74600" prstMaterial="legacyMatte">
            <a:bevelT w="13500" h="13500" prst="angle"/>
            <a:bevelB w="13500" h="13500" prst="angle"/>
            <a:extrusionClr>
              <a:srgbClr val="99FF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r>
              <a:rPr lang="en-GB" sz="800">
                <a:latin typeface="Tele-GroteskHal"/>
              </a:rPr>
              <a:t>NE</a:t>
            </a:r>
          </a:p>
        </p:txBody>
      </p:sp>
      <p:sp>
        <p:nvSpPr>
          <p:cNvPr id="51" name="Rectangle 134"/>
          <p:cNvSpPr>
            <a:spLocks noChangeAspect="1" noChangeArrowheads="1"/>
          </p:cNvSpPr>
          <p:nvPr/>
        </p:nvSpPr>
        <p:spPr bwMode="auto">
          <a:xfrm>
            <a:off x="7842054" y="5185792"/>
            <a:ext cx="185738" cy="149225"/>
          </a:xfrm>
          <a:prstGeom prst="rect">
            <a:avLst/>
          </a:prstGeom>
          <a:solidFill>
            <a:srgbClr val="99FF99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74600" prstMaterial="legacyMatte">
            <a:bevelT w="13500" h="13500" prst="angle"/>
            <a:bevelB w="13500" h="13500" prst="angle"/>
            <a:extrusionClr>
              <a:srgbClr val="99FF9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r>
              <a:rPr lang="en-GB" sz="800">
                <a:latin typeface="Tele-GroteskHal"/>
              </a:rPr>
              <a:t>NE</a:t>
            </a:r>
          </a:p>
        </p:txBody>
      </p:sp>
      <p:cxnSp>
        <p:nvCxnSpPr>
          <p:cNvPr id="52" name="AutoShape 135"/>
          <p:cNvCxnSpPr>
            <a:cxnSpLocks noChangeShapeType="1"/>
            <a:stCxn id="47" idx="2"/>
            <a:endCxn id="48" idx="0"/>
          </p:cNvCxnSpPr>
          <p:nvPr/>
        </p:nvCxnSpPr>
        <p:spPr bwMode="auto">
          <a:xfrm flipH="1">
            <a:off x="6849072" y="5050242"/>
            <a:ext cx="676968" cy="26096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AutoShape 136"/>
          <p:cNvCxnSpPr>
            <a:cxnSpLocks noChangeShapeType="1"/>
            <a:stCxn id="47" idx="2"/>
            <a:endCxn id="49" idx="0"/>
          </p:cNvCxnSpPr>
          <p:nvPr/>
        </p:nvCxnSpPr>
        <p:spPr bwMode="auto">
          <a:xfrm flipH="1">
            <a:off x="7207848" y="5050242"/>
            <a:ext cx="318192" cy="18952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AutoShape 137"/>
          <p:cNvCxnSpPr>
            <a:cxnSpLocks noChangeShapeType="1"/>
            <a:stCxn id="47" idx="2"/>
            <a:endCxn id="50" idx="0"/>
          </p:cNvCxnSpPr>
          <p:nvPr/>
        </p:nvCxnSpPr>
        <p:spPr bwMode="auto">
          <a:xfrm>
            <a:off x="7526040" y="5050242"/>
            <a:ext cx="42170" cy="260962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AutoShape 138"/>
          <p:cNvCxnSpPr>
            <a:cxnSpLocks noChangeShapeType="1"/>
            <a:stCxn id="47" idx="2"/>
            <a:endCxn id="51" idx="0"/>
          </p:cNvCxnSpPr>
          <p:nvPr/>
        </p:nvCxnSpPr>
        <p:spPr bwMode="auto">
          <a:xfrm>
            <a:off x="7526040" y="5050242"/>
            <a:ext cx="408883" cy="1355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Rectangle 139"/>
          <p:cNvSpPr>
            <a:spLocks noChangeAspect="1" noChangeArrowheads="1"/>
          </p:cNvSpPr>
          <p:nvPr/>
        </p:nvSpPr>
        <p:spPr bwMode="auto">
          <a:xfrm>
            <a:off x="7311952" y="4715892"/>
            <a:ext cx="428400" cy="86671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flatTx/>
          </a:bodyPr>
          <a:lstStyle/>
          <a:p>
            <a:pPr algn="ctr"/>
            <a:endParaRPr lang="en-GB" sz="1000">
              <a:latin typeface="Tele-GroteskNor"/>
            </a:endParaRPr>
          </a:p>
        </p:txBody>
      </p:sp>
      <p:cxnSp>
        <p:nvCxnSpPr>
          <p:cNvPr id="5" name="Gerade Verbindung 4"/>
          <p:cNvCxnSpPr/>
          <p:nvPr/>
        </p:nvCxnSpPr>
        <p:spPr>
          <a:xfrm>
            <a:off x="4149280" y="3884185"/>
            <a:ext cx="4455168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114"/>
          <p:cNvSpPr>
            <a:spLocks noChangeArrowheads="1"/>
          </p:cNvSpPr>
          <p:nvPr/>
        </p:nvSpPr>
        <p:spPr bwMode="auto">
          <a:xfrm>
            <a:off x="4139952" y="2398895"/>
            <a:ext cx="4464035" cy="1044216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ctr"/>
            <a:endParaRPr lang="en-US"/>
          </a:p>
        </p:txBody>
      </p:sp>
      <p:sp>
        <p:nvSpPr>
          <p:cNvPr id="59" name="Textfeld 58"/>
          <p:cNvSpPr txBox="1"/>
          <p:nvPr/>
        </p:nvSpPr>
        <p:spPr>
          <a:xfrm>
            <a:off x="6632378" y="3584114"/>
            <a:ext cx="251162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00" dirty="0" err="1" smtClean="0"/>
              <a:t>Northbound</a:t>
            </a:r>
            <a:r>
              <a:rPr lang="de-DE" sz="1300" dirty="0" smtClean="0"/>
              <a:t> Interface (</a:t>
            </a:r>
            <a:r>
              <a:rPr lang="de-DE" sz="1300" dirty="0" err="1" smtClean="0"/>
              <a:t>Itf</a:t>
            </a:r>
            <a:r>
              <a:rPr lang="de-DE" sz="1300" dirty="0" smtClean="0"/>
              <a:t>-N)</a:t>
            </a:r>
            <a:endParaRPr lang="de-DE" sz="1300" dirty="0"/>
          </a:p>
        </p:txBody>
      </p:sp>
      <p:sp>
        <p:nvSpPr>
          <p:cNvPr id="14336" name="Geschweifte Klammer rechts 14335"/>
          <p:cNvSpPr/>
          <p:nvPr/>
        </p:nvSpPr>
        <p:spPr>
          <a:xfrm rot="5400000">
            <a:off x="4961170" y="4905281"/>
            <a:ext cx="184319" cy="1928927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Textfeld 60"/>
          <p:cNvSpPr txBox="1"/>
          <p:nvPr/>
        </p:nvSpPr>
        <p:spPr>
          <a:xfrm>
            <a:off x="4364225" y="5983003"/>
            <a:ext cx="143191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00" dirty="0" smtClean="0"/>
              <a:t>Mobile Network</a:t>
            </a:r>
            <a:endParaRPr lang="de-DE" sz="1300" dirty="0"/>
          </a:p>
        </p:txBody>
      </p:sp>
      <p:sp>
        <p:nvSpPr>
          <p:cNvPr id="62" name="Geschweifte Klammer rechts 61"/>
          <p:cNvSpPr/>
          <p:nvPr/>
        </p:nvSpPr>
        <p:spPr>
          <a:xfrm rot="5400000">
            <a:off x="7461820" y="4886260"/>
            <a:ext cx="184319" cy="1928927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3" name="Textfeld 62"/>
          <p:cNvSpPr txBox="1"/>
          <p:nvPr/>
        </p:nvSpPr>
        <p:spPr>
          <a:xfrm>
            <a:off x="6864875" y="5963982"/>
            <a:ext cx="143191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00" dirty="0" smtClean="0"/>
              <a:t>Fixed Network</a:t>
            </a:r>
            <a:endParaRPr lang="de-DE" sz="1300" dirty="0"/>
          </a:p>
        </p:txBody>
      </p:sp>
      <p:sp>
        <p:nvSpPr>
          <p:cNvPr id="64" name="Pfeil nach oben und unten 63"/>
          <p:cNvSpPr/>
          <p:nvPr/>
        </p:nvSpPr>
        <p:spPr>
          <a:xfrm>
            <a:off x="6099878" y="3560839"/>
            <a:ext cx="291480" cy="610684"/>
          </a:xfrm>
          <a:prstGeom prst="upDownArrow">
            <a:avLst/>
          </a:prstGeom>
          <a:solidFill>
            <a:schemeClr val="bg1"/>
          </a:solidFill>
          <a:ln w="63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Rectangle 114"/>
          <p:cNvSpPr>
            <a:spLocks noChangeArrowheads="1"/>
          </p:cNvSpPr>
          <p:nvPr/>
        </p:nvSpPr>
        <p:spPr bwMode="auto">
          <a:xfrm>
            <a:off x="4139950" y="2102062"/>
            <a:ext cx="4464000" cy="296833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ctr"/>
            <a:r>
              <a:rPr lang="en-US" sz="1400" b="1" dirty="0" smtClean="0"/>
              <a:t>OSS</a:t>
            </a:r>
            <a:endParaRPr lang="en-US" sz="1400" b="1" dirty="0"/>
          </a:p>
        </p:txBody>
      </p:sp>
      <p:sp>
        <p:nvSpPr>
          <p:cNvPr id="66" name="Rounded Rectangle 5"/>
          <p:cNvSpPr/>
          <p:nvPr/>
        </p:nvSpPr>
        <p:spPr>
          <a:xfrm>
            <a:off x="4203020" y="2469406"/>
            <a:ext cx="1375211" cy="4205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14288" algn="ctr">
              <a:buClr>
                <a:srgbClr val="568E14"/>
              </a:buClr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Fault Management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7" name="Rounded Rectangle 5"/>
          <p:cNvSpPr/>
          <p:nvPr/>
        </p:nvSpPr>
        <p:spPr>
          <a:xfrm>
            <a:off x="4203020" y="2951524"/>
            <a:ext cx="1375211" cy="4205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14288" algn="ctr">
              <a:buClr>
                <a:srgbClr val="568E14"/>
              </a:buClr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Resource Inventory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8" name="Rounded Rectangle 5"/>
          <p:cNvSpPr/>
          <p:nvPr/>
        </p:nvSpPr>
        <p:spPr>
          <a:xfrm>
            <a:off x="5680178" y="2951524"/>
            <a:ext cx="1375157" cy="4205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14288" algn="ctr">
              <a:buClr>
                <a:srgbClr val="568E14"/>
              </a:buClr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Service Inventory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9" name="Rounded Rectangle 5"/>
          <p:cNvSpPr/>
          <p:nvPr/>
        </p:nvSpPr>
        <p:spPr>
          <a:xfrm>
            <a:off x="5680178" y="2469406"/>
            <a:ext cx="1375157" cy="4205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14288" algn="ctr">
              <a:buClr>
                <a:srgbClr val="568E14"/>
              </a:buClr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Configuration Management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0" name="Rounded Rectangle 5"/>
          <p:cNvSpPr/>
          <p:nvPr/>
        </p:nvSpPr>
        <p:spPr>
          <a:xfrm>
            <a:off x="7157283" y="2951524"/>
            <a:ext cx="1375157" cy="4205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14288" algn="ctr">
              <a:lnSpc>
                <a:spcPts val="1400"/>
              </a:lnSpc>
              <a:buClr>
                <a:srgbClr val="568E14"/>
              </a:buClr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SON functions 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71" name="Rounded Rectangle 5"/>
          <p:cNvSpPr/>
          <p:nvPr/>
        </p:nvSpPr>
        <p:spPr>
          <a:xfrm>
            <a:off x="7157283" y="2469406"/>
            <a:ext cx="1375157" cy="4205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14288" algn="ctr">
              <a:buClr>
                <a:srgbClr val="568E14"/>
              </a:buClr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Performance Management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6" name="Text Box 115"/>
          <p:cNvSpPr txBox="1">
            <a:spLocks noChangeArrowheads="1"/>
          </p:cNvSpPr>
          <p:nvPr/>
        </p:nvSpPr>
        <p:spPr bwMode="auto">
          <a:xfrm>
            <a:off x="4153425" y="2102336"/>
            <a:ext cx="569067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268288" indent="-268288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GB" sz="1000" b="1" dirty="0" smtClean="0">
                <a:latin typeface="Tele-GroteskNor"/>
              </a:rPr>
              <a:t>Vendor A</a:t>
            </a:r>
            <a:endParaRPr lang="en-GB" sz="1000" b="1" dirty="0">
              <a:latin typeface="Tele-GroteskNor"/>
            </a:endParaRPr>
          </a:p>
        </p:txBody>
      </p:sp>
      <p:sp>
        <p:nvSpPr>
          <p:cNvPr id="77" name="Text Box 115"/>
          <p:cNvSpPr txBox="1">
            <a:spLocks noChangeArrowheads="1"/>
          </p:cNvSpPr>
          <p:nvPr/>
        </p:nvSpPr>
        <p:spPr bwMode="auto">
          <a:xfrm>
            <a:off x="4237811" y="1935605"/>
            <a:ext cx="569067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268288" indent="-268288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682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en-GB" sz="1000" b="1" dirty="0" smtClean="0">
                <a:latin typeface="Tele-GroteskNor"/>
              </a:rPr>
              <a:t>Vendor B</a:t>
            </a:r>
            <a:endParaRPr lang="en-GB" sz="1000" b="1" dirty="0">
              <a:latin typeface="Tele-GroteskNor"/>
            </a:endParaRPr>
          </a:p>
        </p:txBody>
      </p:sp>
    </p:spTree>
    <p:extLst>
      <p:ext uri="{BB962C8B-B14F-4D97-AF65-F5344CB8AC3E}">
        <p14:creationId xmlns:p14="http://schemas.microsoft.com/office/powerpoint/2010/main" val="263073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7" name="Rectangle 2"/>
          <p:cNvSpPr>
            <a:spLocks noGrp="1" noChangeArrowheads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0" y="44450"/>
            <a:ext cx="7299325" cy="1162050"/>
          </a:xfrm>
        </p:spPr>
        <p:txBody>
          <a:bodyPr/>
          <a:lstStyle/>
          <a:p>
            <a:r>
              <a:rPr lang="en-US" sz="3200" dirty="0"/>
              <a:t>Missing Standards hamper network operators</a:t>
            </a:r>
            <a:br>
              <a:rPr lang="en-US" sz="3200" dirty="0"/>
            </a:br>
            <a:r>
              <a:rPr lang="en-US" sz="2000" dirty="0">
                <a:solidFill>
                  <a:srgbClr val="4D4D4D"/>
                </a:solidFill>
              </a:rPr>
              <a:t>Drive cost, time to market, complexity, inflexibility.</a:t>
            </a:r>
          </a:p>
        </p:txBody>
      </p:sp>
      <p:graphicFrame>
        <p:nvGraphicFramePr>
          <p:cNvPr id="195586" name="Object 2" hidden="1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think-cell Slide" r:id="rId8" imgW="270" imgH="270" progId="TCLayout.ActiveDocument.1">
                  <p:embed/>
                </p:oleObj>
              </mc:Choice>
              <mc:Fallback>
                <p:oleObj name="think-cell Slide" r:id="rId8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5588" name="AutoShape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75856" y="1943100"/>
            <a:ext cx="5724128" cy="4366220"/>
          </a:xfrm>
          <a:prstGeom prst="roundRect">
            <a:avLst>
              <a:gd name="adj" fmla="val 3514"/>
            </a:avLst>
          </a:prstGeom>
          <a:solidFill>
            <a:schemeClr val="bg1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lIns="108000" tIns="360043" rIns="0" bIns="0"/>
          <a:lstStyle/>
          <a:p>
            <a:pPr marL="285750" indent="-285750" algn="just">
              <a:spcBef>
                <a:spcPts val="900"/>
              </a:spcBef>
              <a:spcAft>
                <a:spcPts val="9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r>
              <a:rPr lang="en-US" sz="1600" b="1" spc="50" dirty="0">
                <a:solidFill>
                  <a:srgbClr val="000000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Additional spent and integration effort for network element adaptors - ca. 20% of whole OSS cost without any  functional add on.</a:t>
            </a:r>
          </a:p>
          <a:p>
            <a:pPr marL="285750" indent="-285750" algn="just">
              <a:spcBef>
                <a:spcPts val="900"/>
              </a:spcBef>
              <a:spcAft>
                <a:spcPts val="9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r>
              <a:rPr lang="en-US" sz="1600" b="1" spc="50" dirty="0">
                <a:solidFill>
                  <a:srgbClr val="000000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New customer products require various network changes - without a common interface various vendor specific adapters need to be modified resulting in delayed upgrades.</a:t>
            </a:r>
          </a:p>
          <a:p>
            <a:pPr marL="285750" indent="-285750" algn="just">
              <a:spcBef>
                <a:spcPts val="900"/>
              </a:spcBef>
              <a:spcAft>
                <a:spcPts val="9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r>
              <a:rPr lang="en-US" sz="1600" b="1" spc="50" dirty="0">
                <a:solidFill>
                  <a:srgbClr val="000000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Additional layers and tools increase complexity and reduce quality without any functional benefit</a:t>
            </a:r>
          </a:p>
          <a:p>
            <a:pPr marL="285750" indent="-285750" algn="just">
              <a:spcBef>
                <a:spcPts val="900"/>
              </a:spcBef>
              <a:spcAft>
                <a:spcPts val="900"/>
              </a:spcAft>
              <a:buClr>
                <a:srgbClr val="468329"/>
              </a:buClr>
              <a:buFont typeface="Wingdings" pitchFamily="2" charset="2"/>
              <a:buChar char="§"/>
              <a:defRPr/>
            </a:pPr>
            <a:r>
              <a:rPr lang="en-US" sz="1600" b="1" spc="50" dirty="0">
                <a:solidFill>
                  <a:srgbClr val="000000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Operators need to mediate OSS and Network vendors</a:t>
            </a:r>
          </a:p>
        </p:txBody>
      </p:sp>
      <p:sp>
        <p:nvSpPr>
          <p:cNvPr id="195589" name="Auf der gleichen Seite des Rechtecks liegende Ecken abrunden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75856" y="1743348"/>
            <a:ext cx="5724128" cy="317500"/>
          </a:xfrm>
          <a:custGeom>
            <a:avLst/>
            <a:gdLst>
              <a:gd name="T0" fmla="*/ 8535987 w 8535600"/>
              <a:gd name="T1" fmla="*/ 158750 h 317500"/>
              <a:gd name="T2" fmla="*/ 4267994 w 8535600"/>
              <a:gd name="T3" fmla="*/ 317500 h 317500"/>
              <a:gd name="T4" fmla="*/ 0 w 8535600"/>
              <a:gd name="T5" fmla="*/ 158750 h 317500"/>
              <a:gd name="T6" fmla="*/ 4267994 w 8535600"/>
              <a:gd name="T7" fmla="*/ 0 h 3175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1425 w 8535600"/>
              <a:gd name="T13" fmla="*/ 21425 h 317500"/>
              <a:gd name="T14" fmla="*/ 8514175 w 8535600"/>
              <a:gd name="T15" fmla="*/ 317500 h 317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35600" h="317500">
                <a:moveTo>
                  <a:pt x="73152" y="0"/>
                </a:moveTo>
                <a:lnTo>
                  <a:pt x="8462448" y="0"/>
                </a:lnTo>
                <a:lnTo>
                  <a:pt x="8462447" y="0"/>
                </a:lnTo>
                <a:cubicBezTo>
                  <a:pt x="8502848" y="0"/>
                  <a:pt x="8535600" y="32751"/>
                  <a:pt x="8535600" y="73152"/>
                </a:cubicBezTo>
                <a:lnTo>
                  <a:pt x="8535600" y="317500"/>
                </a:lnTo>
                <a:lnTo>
                  <a:pt x="0" y="317500"/>
                </a:lnTo>
                <a:lnTo>
                  <a:pt x="0" y="73152"/>
                </a:lnTo>
                <a:cubicBezTo>
                  <a:pt x="0" y="32751"/>
                  <a:pt x="32751" y="0"/>
                  <a:pt x="73151" y="0"/>
                </a:cubicBezTo>
                <a:lnTo>
                  <a:pt x="73152" y="0"/>
                </a:lnTo>
                <a:close/>
              </a:path>
            </a:pathLst>
          </a:custGeom>
          <a:solidFill>
            <a:schemeClr val="accent1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lIns="108014" tIns="0" rIns="0" bIns="0"/>
          <a:lstStyle/>
          <a:p>
            <a:r>
              <a:rPr lang="en-US" sz="2000" dirty="0">
                <a:solidFill>
                  <a:srgbClr val="FFFFFF"/>
                </a:solidFill>
                <a:latin typeface="Arial"/>
                <a:cs typeface="Arial" pitchFamily="34" charset="0"/>
              </a:rPr>
              <a:t>Impact on Network Operators</a:t>
            </a:r>
          </a:p>
        </p:txBody>
      </p:sp>
      <p:pic>
        <p:nvPicPr>
          <p:cNvPr id="195590" name="Picture 6" descr="8730547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536" y="3933056"/>
            <a:ext cx="2457457" cy="1875656"/>
          </a:xfrm>
          <a:prstGeom prst="rect">
            <a:avLst/>
          </a:prstGeom>
          <a:noFill/>
        </p:spPr>
      </p:pic>
      <p:pic>
        <p:nvPicPr>
          <p:cNvPr id="195591" name="Picture 7" descr="7298385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1800" y="1854200"/>
            <a:ext cx="2520950" cy="1717675"/>
          </a:xfrm>
          <a:prstGeom prst="rect">
            <a:avLst/>
          </a:prstGeom>
          <a:noFill/>
        </p:spPr>
      </p:pic>
      <p:sp>
        <p:nvSpPr>
          <p:cNvPr id="8" name="Rechteck 7"/>
          <p:cNvSpPr/>
          <p:nvPr/>
        </p:nvSpPr>
        <p:spPr>
          <a:xfrm>
            <a:off x="0" y="6602253"/>
            <a:ext cx="21755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kern="0" dirty="0">
                <a:solidFill>
                  <a:sysClr val="windowText" lastClr="000000"/>
                </a:solidFill>
              </a:rPr>
              <a:t>Source: K. </a:t>
            </a:r>
            <a:r>
              <a:rPr lang="en-US" sz="1000" i="1" kern="0" dirty="0" smtClean="0">
                <a:solidFill>
                  <a:sysClr val="windowText" lastClr="000000"/>
                </a:solidFill>
              </a:rPr>
              <a:t>Martiny (DTAG), </a:t>
            </a:r>
            <a:r>
              <a:rPr lang="en-US" sz="1000" i="1" kern="0" dirty="0">
                <a:solidFill>
                  <a:sysClr val="windowText" lastClr="000000"/>
                </a:solidFill>
              </a:rPr>
              <a:t>NGMN</a:t>
            </a:r>
          </a:p>
        </p:txBody>
      </p:sp>
    </p:spTree>
    <p:extLst>
      <p:ext uri="{BB962C8B-B14F-4D97-AF65-F5344CB8AC3E}">
        <p14:creationId xmlns:p14="http://schemas.microsoft.com/office/powerpoint/2010/main" val="2222239446"/>
      </p:ext>
    </p:extLst>
  </p:cSld>
  <p:clrMapOvr>
    <a:masterClrMapping/>
  </p:clrMapOvr>
  <p:transition xmlns:p14="http://schemas.microsoft.com/office/powerpoint/2010/main" spd="med">
    <p:diamond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9" name="Rectangle 3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5497" y="116632"/>
            <a:ext cx="7416824" cy="1042988"/>
          </a:xfrm>
          <a:noFill/>
          <a:ln/>
        </p:spPr>
        <p:txBody>
          <a:bodyPr/>
          <a:lstStyle/>
          <a:p>
            <a:r>
              <a:rPr lang="en-US" sz="2800" dirty="0"/>
              <a:t>Future Management of Converged Networks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dirty="0">
                <a:solidFill>
                  <a:srgbClr val="4D4D4D"/>
                </a:solidFill>
              </a:rPr>
              <a:t>Business flexibility and Efficiency .  </a:t>
            </a:r>
          </a:p>
        </p:txBody>
      </p:sp>
      <p:sp>
        <p:nvSpPr>
          <p:cNvPr id="1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AA02B-AF90-4A7B-A085-63422CC4D844}" type="slidenum">
              <a:rPr lang="de-DE">
                <a:solidFill>
                  <a:srgbClr val="000000">
                    <a:tint val="75000"/>
                  </a:srgbClr>
                </a:solidFill>
              </a:rPr>
              <a:pPr/>
              <a:t>16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93540" name="Rectangle 17" descr="Verlauf_weiss_grau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851920" y="4149080"/>
            <a:ext cx="5148064" cy="2165350"/>
          </a:xfrm>
          <a:prstGeom prst="rect">
            <a:avLst/>
          </a:prstGeom>
          <a:noFill/>
          <a:ln w="6350" algn="ctr">
            <a:solidFill>
              <a:srgbClr val="999999"/>
            </a:solidFill>
            <a:miter lim="800000"/>
            <a:headEnd/>
            <a:tailEnd/>
          </a:ln>
        </p:spPr>
        <p:txBody>
          <a:bodyPr lIns="72000" tIns="108000" rIns="0" bIns="108000"/>
          <a:lstStyle/>
          <a:p>
            <a:pPr marL="180975" indent="-180975" defTabSz="933450">
              <a:spcAft>
                <a:spcPct val="40000"/>
              </a:spcAft>
              <a:buClr>
                <a:srgbClr val="699419"/>
              </a:buClr>
              <a:buFont typeface="Wingdings" pitchFamily="2" charset="2"/>
              <a:buChar char="§"/>
            </a:pPr>
            <a:r>
              <a:rPr lang="en-US" sz="1600" b="1" spc="50" dirty="0">
                <a:solidFill>
                  <a:srgbClr val="000000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High degree of automation for key operational processes</a:t>
            </a:r>
          </a:p>
          <a:p>
            <a:pPr marL="180975" indent="-180975" defTabSz="933450">
              <a:spcAft>
                <a:spcPct val="40000"/>
              </a:spcAft>
              <a:buClr>
                <a:srgbClr val="699419"/>
              </a:buClr>
              <a:buFont typeface="Wingdings" pitchFamily="2" charset="2"/>
              <a:buChar char="§"/>
            </a:pPr>
            <a:r>
              <a:rPr lang="en-US" sz="1600" b="1" spc="50" dirty="0">
                <a:solidFill>
                  <a:srgbClr val="000000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OSS works across network components and across vendors using common standardized network interfaces </a:t>
            </a:r>
          </a:p>
          <a:p>
            <a:pPr marL="180975" indent="-180975" defTabSz="933450">
              <a:spcAft>
                <a:spcPct val="40000"/>
              </a:spcAft>
              <a:buClr>
                <a:srgbClr val="699419"/>
              </a:buClr>
              <a:buFont typeface="Wingdings" pitchFamily="2" charset="2"/>
              <a:buChar char="§"/>
            </a:pPr>
            <a:r>
              <a:rPr lang="en-US" sz="1600" b="1" spc="50" dirty="0">
                <a:solidFill>
                  <a:srgbClr val="000000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Consistent OSS environment for all OSS functions</a:t>
            </a:r>
          </a:p>
        </p:txBody>
      </p:sp>
      <p:sp>
        <p:nvSpPr>
          <p:cNvPr id="193541" name="Auf der gleichen Seite des Rechtecks liegende Ecken abrunden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51920" y="3861048"/>
            <a:ext cx="5148064" cy="288032"/>
          </a:xfrm>
          <a:custGeom>
            <a:avLst/>
            <a:gdLst>
              <a:gd name="T0" fmla="*/ 4152900 w 4154400"/>
              <a:gd name="T1" fmla="*/ 158750 h 317500"/>
              <a:gd name="T2" fmla="*/ 2076450 w 4154400"/>
              <a:gd name="T3" fmla="*/ 317500 h 317500"/>
              <a:gd name="T4" fmla="*/ 0 w 4154400"/>
              <a:gd name="T5" fmla="*/ 158750 h 317500"/>
              <a:gd name="T6" fmla="*/ 2076450 w 4154400"/>
              <a:gd name="T7" fmla="*/ 0 h 3175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1425 w 4154400"/>
              <a:gd name="T13" fmla="*/ 21425 h 317500"/>
              <a:gd name="T14" fmla="*/ 4132974 w 4154400"/>
              <a:gd name="T15" fmla="*/ 317500 h 317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54400" h="317500">
                <a:moveTo>
                  <a:pt x="73152" y="0"/>
                </a:moveTo>
                <a:lnTo>
                  <a:pt x="4081248" y="0"/>
                </a:lnTo>
                <a:lnTo>
                  <a:pt x="4081247" y="0"/>
                </a:lnTo>
                <a:cubicBezTo>
                  <a:pt x="4121648" y="0"/>
                  <a:pt x="4154400" y="32751"/>
                  <a:pt x="4154400" y="73152"/>
                </a:cubicBezTo>
                <a:lnTo>
                  <a:pt x="4154400" y="317500"/>
                </a:lnTo>
                <a:lnTo>
                  <a:pt x="0" y="317500"/>
                </a:lnTo>
                <a:lnTo>
                  <a:pt x="0" y="73152"/>
                </a:lnTo>
                <a:cubicBezTo>
                  <a:pt x="0" y="32751"/>
                  <a:pt x="32751" y="0"/>
                  <a:pt x="73151" y="0"/>
                </a:cubicBezTo>
                <a:close/>
              </a:path>
            </a:pathLst>
          </a:custGeom>
          <a:solidFill>
            <a:schemeClr val="accent1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lIns="108014" tIns="0" rIns="0" bIns="0"/>
          <a:lstStyle/>
          <a:p>
            <a:r>
              <a:rPr lang="en-US" sz="2000" dirty="0">
                <a:solidFill>
                  <a:srgbClr val="FFFFFF"/>
                </a:solidFill>
                <a:latin typeface="Arial"/>
                <a:cs typeface="Arial" pitchFamily="34" charset="0"/>
              </a:rPr>
              <a:t>OSS Vision</a:t>
            </a:r>
          </a:p>
        </p:txBody>
      </p:sp>
      <p:sp>
        <p:nvSpPr>
          <p:cNvPr id="193542" name="Rectangle 6"/>
          <p:cNvSpPr>
            <a:spLocks noChangeArrowheads="1"/>
          </p:cNvSpPr>
          <p:nvPr/>
        </p:nvSpPr>
        <p:spPr bwMode="auto">
          <a:xfrm>
            <a:off x="48344" y="4724400"/>
            <a:ext cx="3505200" cy="1512912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979797"/>
            </a:solidFill>
            <a:miter lim="800000"/>
            <a:headEnd/>
            <a:tailEnd/>
          </a:ln>
          <a:effectLst>
            <a:outerShdw dist="89803" dir="2700000" algn="ctr" rotWithShape="0">
              <a:srgbClr val="979797">
                <a:alpha val="50000"/>
              </a:srgbClr>
            </a:outerShdw>
          </a:effectLst>
        </p:spPr>
        <p:txBody>
          <a:bodyPr anchor="ctr"/>
          <a:lstStyle/>
          <a:p>
            <a:pPr marL="177800" indent="-177800" defTabSz="933450">
              <a:buClr>
                <a:srgbClr val="0070C0"/>
              </a:buClr>
            </a:pPr>
            <a:endParaRPr lang="en-US" sz="1600">
              <a:solidFill>
                <a:srgbClr val="000000"/>
              </a:solidFill>
              <a:latin typeface="Tele-GroteskFet" pitchFamily="2" charset="0"/>
            </a:endParaRPr>
          </a:p>
        </p:txBody>
      </p:sp>
      <p:sp>
        <p:nvSpPr>
          <p:cNvPr id="193543" name="Rectangle 7"/>
          <p:cNvSpPr>
            <a:spLocks noChangeArrowheads="1"/>
          </p:cNvSpPr>
          <p:nvPr/>
        </p:nvSpPr>
        <p:spPr bwMode="auto">
          <a:xfrm>
            <a:off x="58688" y="2636912"/>
            <a:ext cx="3505200" cy="1998662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0000"/>
            </a:solidFill>
            <a:miter lim="800000"/>
            <a:headEnd/>
            <a:tailEnd/>
          </a:ln>
          <a:effectLst>
            <a:outerShdw dist="89803" dir="2700000" algn="ctr" rotWithShape="0">
              <a:srgbClr val="FF0000">
                <a:alpha val="50000"/>
              </a:srgbClr>
            </a:outerShdw>
          </a:effectLst>
        </p:spPr>
        <p:txBody>
          <a:bodyPr/>
          <a:lstStyle/>
          <a:p>
            <a:pPr marL="177800" indent="-177800" defTabSz="933450">
              <a:buClr>
                <a:srgbClr val="0070C0"/>
              </a:buClr>
            </a:pPr>
            <a:r>
              <a:rPr lang="de-DE" sz="2000" dirty="0">
                <a:solidFill>
                  <a:srgbClr val="000000"/>
                </a:solidFill>
                <a:latin typeface="Arial"/>
              </a:rPr>
              <a:t>Operation Support Systems</a:t>
            </a:r>
          </a:p>
        </p:txBody>
      </p:sp>
      <p:sp>
        <p:nvSpPr>
          <p:cNvPr id="193544" name="Text Box 8"/>
          <p:cNvSpPr txBox="1">
            <a:spLocks noChangeArrowheads="1"/>
          </p:cNvSpPr>
          <p:nvPr/>
        </p:nvSpPr>
        <p:spPr bwMode="auto">
          <a:xfrm>
            <a:off x="48344" y="1556792"/>
            <a:ext cx="3484563" cy="946150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006600"/>
            </a:solidFill>
            <a:miter lim="800000"/>
            <a:headEnd/>
            <a:tailEnd/>
          </a:ln>
          <a:effectLst>
            <a:outerShdw dist="89803" dir="2700000" algn="ctr" rotWithShape="0">
              <a:srgbClr val="006600">
                <a:alpha val="50000"/>
              </a:srgbClr>
            </a:outerShdw>
          </a:effectLst>
        </p:spPr>
        <p:txBody>
          <a:bodyPr anchor="ctr"/>
          <a:lstStyle/>
          <a:p>
            <a:pPr marL="177800" indent="-177800" defTabSz="933450">
              <a:buClr>
                <a:srgbClr val="0070C0"/>
              </a:buClr>
            </a:pPr>
            <a:r>
              <a:rPr lang="de-DE" sz="2000" dirty="0">
                <a:solidFill>
                  <a:srgbClr val="000000"/>
                </a:solidFill>
                <a:latin typeface="Arial"/>
              </a:rPr>
              <a:t>Business Support Systems</a:t>
            </a:r>
          </a:p>
        </p:txBody>
      </p:sp>
      <p:pic>
        <p:nvPicPr>
          <p:cNvPr id="19354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8482" y="3203575"/>
            <a:ext cx="2286000" cy="1243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93546" name="Picture 10"/>
          <p:cNvPicPr>
            <a:picLocks noChangeAspect="1" noChangeArrowheads="1"/>
          </p:cNvPicPr>
          <p:nvPr/>
        </p:nvPicPr>
        <p:blipFill>
          <a:blip r:embed="rId8" cstate="print"/>
          <a:srcRect l="6818"/>
          <a:stretch>
            <a:fillRect/>
          </a:stretch>
        </p:blipFill>
        <p:spPr bwMode="auto">
          <a:xfrm>
            <a:off x="202704" y="4869160"/>
            <a:ext cx="3276600" cy="10801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93547" name="Text Box 11"/>
          <p:cNvSpPr txBox="1">
            <a:spLocks noChangeArrowheads="1"/>
          </p:cNvSpPr>
          <p:nvPr/>
        </p:nvSpPr>
        <p:spPr bwMode="auto">
          <a:xfrm>
            <a:off x="1038944" y="4784725"/>
            <a:ext cx="936475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177800" indent="-177800" defTabSz="933450">
              <a:buClr>
                <a:srgbClr val="0070C0"/>
              </a:buClr>
            </a:pPr>
            <a:r>
              <a:rPr lang="de-DE" sz="1600" dirty="0">
                <a:solidFill>
                  <a:srgbClr val="000000"/>
                </a:solidFill>
                <a:latin typeface="Arial"/>
              </a:rPr>
              <a:t>Network</a:t>
            </a:r>
          </a:p>
        </p:txBody>
      </p:sp>
      <p:sp>
        <p:nvSpPr>
          <p:cNvPr id="193548" name="Rectangle 17" descr="Verlauf_weiss_grau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3851920" y="1916832"/>
            <a:ext cx="5112568" cy="1709737"/>
          </a:xfrm>
          <a:prstGeom prst="rect">
            <a:avLst/>
          </a:prstGeom>
          <a:noFill/>
          <a:ln w="6350" algn="ctr">
            <a:solidFill>
              <a:srgbClr val="999999"/>
            </a:solidFill>
            <a:miter lim="800000"/>
            <a:headEnd/>
            <a:tailEnd/>
          </a:ln>
        </p:spPr>
        <p:txBody>
          <a:bodyPr lIns="144000" tIns="108000" rIns="72000" bIns="108000"/>
          <a:lstStyle/>
          <a:p>
            <a:pPr marL="180975" indent="-180975" defTabSz="933450">
              <a:spcAft>
                <a:spcPct val="40000"/>
              </a:spcAft>
              <a:buClr>
                <a:srgbClr val="699419"/>
              </a:buClr>
              <a:buFont typeface="Wingdings" pitchFamily="2" charset="2"/>
              <a:buChar char="§"/>
            </a:pPr>
            <a:r>
              <a:rPr lang="en-US" sz="1600" b="1" spc="50" dirty="0">
                <a:solidFill>
                  <a:srgbClr val="000000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Business flexibility: modify network configurations e2e to support new customer products</a:t>
            </a:r>
          </a:p>
          <a:p>
            <a:pPr marL="180975" indent="-180975" defTabSz="933450">
              <a:spcAft>
                <a:spcPct val="40000"/>
              </a:spcAft>
              <a:buClr>
                <a:srgbClr val="699419"/>
              </a:buClr>
              <a:buFont typeface="Wingdings" pitchFamily="2" charset="2"/>
              <a:buChar char="§"/>
            </a:pPr>
            <a:r>
              <a:rPr lang="en-US" sz="1600" b="1" spc="50" dirty="0">
                <a:solidFill>
                  <a:srgbClr val="000000"/>
                </a:solidFill>
                <a:latin typeface="Arial" pitchFamily="34" charset="0"/>
                <a:ea typeface="SimSun" pitchFamily="2" charset="-122"/>
                <a:cs typeface="Arial" pitchFamily="34" charset="0"/>
              </a:rPr>
              <a:t>Efficiency: one operation center manages all network components e2e – across vendors / fixed and mobile</a:t>
            </a:r>
          </a:p>
        </p:txBody>
      </p:sp>
      <p:sp>
        <p:nvSpPr>
          <p:cNvPr id="193549" name="Auf der gleichen Seite des Rechtecks liegende Ecken abrunden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51920" y="1628800"/>
            <a:ext cx="5112568" cy="317500"/>
          </a:xfrm>
          <a:custGeom>
            <a:avLst/>
            <a:gdLst>
              <a:gd name="T0" fmla="*/ 4152900 w 4154400"/>
              <a:gd name="T1" fmla="*/ 158750 h 317500"/>
              <a:gd name="T2" fmla="*/ 2076450 w 4154400"/>
              <a:gd name="T3" fmla="*/ 317500 h 317500"/>
              <a:gd name="T4" fmla="*/ 0 w 4154400"/>
              <a:gd name="T5" fmla="*/ 158750 h 317500"/>
              <a:gd name="T6" fmla="*/ 2076450 w 4154400"/>
              <a:gd name="T7" fmla="*/ 0 h 3175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1425 w 4154400"/>
              <a:gd name="T13" fmla="*/ 21425 h 317500"/>
              <a:gd name="T14" fmla="*/ 4132974 w 4154400"/>
              <a:gd name="T15" fmla="*/ 317500 h 317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54400" h="317500">
                <a:moveTo>
                  <a:pt x="73152" y="0"/>
                </a:moveTo>
                <a:lnTo>
                  <a:pt x="4081248" y="0"/>
                </a:lnTo>
                <a:lnTo>
                  <a:pt x="4081247" y="0"/>
                </a:lnTo>
                <a:cubicBezTo>
                  <a:pt x="4121648" y="0"/>
                  <a:pt x="4154400" y="32751"/>
                  <a:pt x="4154400" y="73152"/>
                </a:cubicBezTo>
                <a:lnTo>
                  <a:pt x="4154400" y="317500"/>
                </a:lnTo>
                <a:lnTo>
                  <a:pt x="0" y="317500"/>
                </a:lnTo>
                <a:lnTo>
                  <a:pt x="0" y="73152"/>
                </a:lnTo>
                <a:cubicBezTo>
                  <a:pt x="0" y="32751"/>
                  <a:pt x="32751" y="0"/>
                  <a:pt x="73151" y="0"/>
                </a:cubicBezTo>
                <a:close/>
              </a:path>
            </a:pathLst>
          </a:custGeom>
          <a:solidFill>
            <a:schemeClr val="accent1"/>
          </a:solidFill>
          <a:ln w="127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lIns="108014" tIns="0" rIns="0" bIns="0"/>
          <a:lstStyle/>
          <a:p>
            <a:r>
              <a:rPr lang="en-US" sz="2000" dirty="0">
                <a:solidFill>
                  <a:srgbClr val="FFFFFF"/>
                </a:solidFill>
                <a:latin typeface="Arial"/>
                <a:cs typeface="Arial" pitchFamily="34" charset="0"/>
              </a:rPr>
              <a:t>Motivation</a:t>
            </a:r>
          </a:p>
        </p:txBody>
      </p:sp>
      <p:sp>
        <p:nvSpPr>
          <p:cNvPr id="15" name="Rechteck 14"/>
          <p:cNvSpPr/>
          <p:nvPr/>
        </p:nvSpPr>
        <p:spPr>
          <a:xfrm>
            <a:off x="0" y="6602253"/>
            <a:ext cx="21755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kern="0" dirty="0">
                <a:solidFill>
                  <a:sysClr val="windowText" lastClr="000000"/>
                </a:solidFill>
              </a:rPr>
              <a:t>Source: K. </a:t>
            </a:r>
            <a:r>
              <a:rPr lang="en-US" sz="1000" i="1" kern="0" dirty="0" smtClean="0">
                <a:solidFill>
                  <a:sysClr val="windowText" lastClr="000000"/>
                </a:solidFill>
              </a:rPr>
              <a:t>Martiny (DTAG), </a:t>
            </a:r>
            <a:r>
              <a:rPr lang="en-US" sz="1000" i="1" kern="0" dirty="0">
                <a:solidFill>
                  <a:sysClr val="windowText" lastClr="000000"/>
                </a:solidFill>
              </a:rPr>
              <a:t>NGMN</a:t>
            </a:r>
          </a:p>
        </p:txBody>
      </p:sp>
    </p:spTree>
    <p:extLst>
      <p:ext uri="{BB962C8B-B14F-4D97-AF65-F5344CB8AC3E}">
        <p14:creationId xmlns:p14="http://schemas.microsoft.com/office/powerpoint/2010/main" val="4130323800"/>
      </p:ext>
    </p:extLst>
  </p:cSld>
  <p:clrMapOvr>
    <a:masterClrMapping/>
  </p:clrMapOvr>
  <p:transition xmlns:p14="http://schemas.microsoft.com/office/powerpoint/2010/main" spd="med">
    <p:diamond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title"/>
          </p:nvPr>
        </p:nvSpPr>
        <p:spPr>
          <a:xfrm>
            <a:off x="142875" y="44450"/>
            <a:ext cx="6900863" cy="863600"/>
          </a:xfrm>
        </p:spPr>
        <p:txBody>
          <a:bodyPr>
            <a:normAutofit fontScale="90000"/>
          </a:bodyPr>
          <a:lstStyle/>
          <a:p>
            <a:r>
              <a:rPr lang="de-DE" sz="2800" dirty="0" err="1" smtClean="0"/>
              <a:t>Structure</a:t>
            </a: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dirty="0">
                <a:latin typeface="Arial" pitchFamily="34" charset="0"/>
              </a:rPr>
              <a:t>NGCOR </a:t>
            </a:r>
            <a:r>
              <a:rPr lang="de-DE" dirty="0" smtClean="0">
                <a:latin typeface="Arial" pitchFamily="34" charset="0"/>
              </a:rPr>
              <a:t>Phase 2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3E53401-0630-48E3-A603-5BC653C167AE}" type="slidenum">
              <a:rPr lang="de-CH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17</a:t>
            </a:fld>
            <a:endParaRPr lang="de-CH">
              <a:solidFill>
                <a:srgbClr val="000000">
                  <a:tint val="75000"/>
                </a:srgbClr>
              </a:solidFill>
            </a:endParaRPr>
          </a:p>
        </p:txBody>
      </p:sp>
      <p:graphicFrame>
        <p:nvGraphicFramePr>
          <p:cNvPr id="55" name="Diagramm 54"/>
          <p:cNvGraphicFramePr/>
          <p:nvPr>
            <p:extLst>
              <p:ext uri="{D42A27DB-BD31-4B8C-83A1-F6EECF244321}">
                <p14:modId xmlns:p14="http://schemas.microsoft.com/office/powerpoint/2010/main" val="3890984996"/>
              </p:ext>
            </p:extLst>
          </p:nvPr>
        </p:nvGraphicFramePr>
        <p:xfrm>
          <a:off x="233658" y="1556317"/>
          <a:ext cx="7139752" cy="5121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272" name="Picture 10" descr="www.vodafone.co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17545" y="2780928"/>
            <a:ext cx="62547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105" descr="www.telekom.co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62713" y="4077072"/>
            <a:ext cx="822325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7" descr="www.teliasonera.co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80162" y="1928308"/>
            <a:ext cx="1039813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09" descr="www.chinamobile.com/en/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61125" y="3429000"/>
            <a:ext cx="877888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20" descr="www.telecomitalia.com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31733" y="2852936"/>
            <a:ext cx="6604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105" descr="www.telekom.co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91300" y="2875161"/>
            <a:ext cx="5715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Picture 105" descr="www.telekom.co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3478213"/>
            <a:ext cx="823912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0" descr="www.telecomitalia.com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57046" y="6116910"/>
            <a:ext cx="6604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5" descr="www.telekom.co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63308" y="6139135"/>
            <a:ext cx="5715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6" descr="www.francetelecom.com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72200" y="2871738"/>
            <a:ext cx="6096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 descr="www.vodafone.co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69846" y="6052468"/>
            <a:ext cx="62547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" descr="www.francetelecom.com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44208" y="6114380"/>
            <a:ext cx="6096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0" descr="www.telecomitalia.com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08304" y="3541191"/>
            <a:ext cx="6604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6" descr="www.francetelecom.com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37381" y="4221895"/>
            <a:ext cx="884238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07" descr="www.teliasonera.co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67475" y="4626707"/>
            <a:ext cx="1039813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0" descr="www.telecomitalia.com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57046" y="5445224"/>
            <a:ext cx="6604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05" descr="www.telekom.co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63308" y="5467449"/>
            <a:ext cx="5715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0" descr="www.vodafone.co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69846" y="5451376"/>
            <a:ext cx="62547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6" descr="www.francetelecom.com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44208" y="5513288"/>
            <a:ext cx="6096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6" descr="www.francetelecom.com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44208" y="1556792"/>
            <a:ext cx="6096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Rechteck 42"/>
          <p:cNvSpPr/>
          <p:nvPr/>
        </p:nvSpPr>
        <p:spPr>
          <a:xfrm>
            <a:off x="0" y="6602253"/>
            <a:ext cx="21755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kern="0" dirty="0">
                <a:solidFill>
                  <a:sysClr val="windowText" lastClr="000000"/>
                </a:solidFill>
              </a:rPr>
              <a:t>Source: K. </a:t>
            </a:r>
            <a:r>
              <a:rPr lang="en-US" sz="1000" i="1" kern="0" dirty="0" smtClean="0">
                <a:solidFill>
                  <a:sysClr val="windowText" lastClr="000000"/>
                </a:solidFill>
              </a:rPr>
              <a:t>Martiny (DTAG), </a:t>
            </a:r>
            <a:r>
              <a:rPr lang="en-US" sz="1000" i="1" kern="0" dirty="0">
                <a:solidFill>
                  <a:sysClr val="windowText" lastClr="000000"/>
                </a:solidFill>
              </a:rPr>
              <a:t>NGMN</a:t>
            </a:r>
          </a:p>
        </p:txBody>
      </p:sp>
    </p:spTree>
    <p:extLst>
      <p:ext uri="{BB962C8B-B14F-4D97-AF65-F5344CB8AC3E}">
        <p14:creationId xmlns:p14="http://schemas.microsoft.com/office/powerpoint/2010/main" val="385276701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ctrTitle" sz="quarter"/>
          </p:nvPr>
        </p:nvSpPr>
        <p:spPr>
          <a:xfrm>
            <a:off x="142875" y="188640"/>
            <a:ext cx="6900863" cy="88292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sz="3500" dirty="0" smtClean="0"/>
              <a:t>Main Objective </a:t>
            </a:r>
            <a:r>
              <a:rPr lang="en-US" sz="3500" dirty="0" smtClean="0"/>
              <a:t/>
            </a:r>
            <a:br>
              <a:rPr lang="en-US" sz="3500" dirty="0" smtClean="0"/>
            </a:br>
            <a:endParaRPr lang="de-DE" sz="3500" dirty="0" smtClean="0"/>
          </a:p>
        </p:txBody>
      </p:sp>
      <p:sp>
        <p:nvSpPr>
          <p:cNvPr id="5" name="Slide Number Placeholder 4"/>
          <p:cNvSpPr txBox="1">
            <a:spLocks noGrp="1"/>
          </p:cNvSpPr>
          <p:nvPr/>
        </p:nvSpPr>
        <p:spPr>
          <a:xfrm>
            <a:off x="6553200" y="649287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5240FFB-B2E8-47D1-8205-7A1AED626D9F}" type="slidenum">
              <a:rPr lang="en-GB" sz="10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en-GB" sz="10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42888" y="2058988"/>
            <a:ext cx="2779712" cy="1879600"/>
            <a:chOff x="22" y="2481"/>
            <a:chExt cx="1751" cy="1184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2" y="2481"/>
              <a:ext cx="1087" cy="632"/>
              <a:chOff x="519" y="1856"/>
              <a:chExt cx="1087" cy="632"/>
            </a:xfrm>
          </p:grpSpPr>
          <p:sp>
            <p:nvSpPr>
              <p:cNvPr id="29702" name="Rectangle 6"/>
              <p:cNvSpPr>
                <a:spLocks noChangeArrowheads="1"/>
              </p:cNvSpPr>
              <p:nvPr/>
            </p:nvSpPr>
            <p:spPr bwMode="auto">
              <a:xfrm>
                <a:off x="519" y="1856"/>
                <a:ext cx="1087" cy="632"/>
              </a:xfrm>
              <a:prstGeom prst="rect">
                <a:avLst/>
              </a:prstGeom>
              <a:solidFill>
                <a:srgbClr val="FFFF99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endParaRPr lang="de-DE"/>
              </a:p>
            </p:txBody>
          </p:sp>
          <p:sp>
            <p:nvSpPr>
              <p:cNvPr id="29703" name="Text Box 7"/>
              <p:cNvSpPr txBox="1">
                <a:spLocks noChangeArrowheads="1"/>
              </p:cNvSpPr>
              <p:nvPr/>
            </p:nvSpPr>
            <p:spPr bwMode="auto">
              <a:xfrm>
                <a:off x="546" y="1856"/>
                <a:ext cx="456" cy="96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>
                <a:spAutoFit/>
              </a:bodyPr>
              <a:lstStyle/>
              <a:p>
                <a:pPr marL="268288" indent="-268288">
                  <a:spcBef>
                    <a:spcPct val="50000"/>
                  </a:spcBef>
                  <a:buClr>
                    <a:schemeClr val="tx2"/>
                  </a:buClr>
                  <a:buSzPct val="75000"/>
                  <a:buFont typeface="Wingdings" pitchFamily="2" charset="2"/>
                  <a:buNone/>
                  <a:tabLst>
                    <a:tab pos="268288" algn="l"/>
                  </a:tabLst>
                </a:pPr>
                <a:r>
                  <a:rPr lang="en-GB" sz="1000" b="1">
                    <a:latin typeface="Tele-GroteskNor" pitchFamily="2" charset="0"/>
                  </a:rPr>
                  <a:t>Mobile Network</a:t>
                </a:r>
              </a:p>
            </p:txBody>
          </p:sp>
          <p:grpSp>
            <p:nvGrpSpPr>
              <p:cNvPr id="4" name="Group 25"/>
              <p:cNvGrpSpPr>
                <a:grpSpLocks/>
              </p:cNvGrpSpPr>
              <p:nvPr>
                <p:custDataLst>
                  <p:tags r:id="rId5"/>
                </p:custDataLst>
              </p:nvPr>
            </p:nvGrpSpPr>
            <p:grpSpPr bwMode="auto">
              <a:xfrm>
                <a:off x="533" y="2174"/>
                <a:ext cx="1043" cy="272"/>
                <a:chOff x="2087" y="1363"/>
                <a:chExt cx="2064" cy="1296"/>
              </a:xfrm>
            </p:grpSpPr>
            <p:sp>
              <p:nvSpPr>
                <p:cNvPr id="29705" name="Freeform 26"/>
                <p:cNvSpPr>
                  <a:spLocks/>
                </p:cNvSpPr>
                <p:nvPr/>
              </p:nvSpPr>
              <p:spPr bwMode="auto">
                <a:xfrm>
                  <a:off x="2087" y="1363"/>
                  <a:ext cx="2064" cy="1296"/>
                </a:xfrm>
                <a:custGeom>
                  <a:avLst/>
                  <a:gdLst>
                    <a:gd name="T0" fmla="*/ 112 w 2064"/>
                    <a:gd name="T1" fmla="*/ 450 h 1296"/>
                    <a:gd name="T2" fmla="*/ 41 w 2064"/>
                    <a:gd name="T3" fmla="*/ 501 h 1296"/>
                    <a:gd name="T4" fmla="*/ 4 w 2064"/>
                    <a:gd name="T5" fmla="*/ 575 h 1296"/>
                    <a:gd name="T6" fmla="*/ 16 w 2064"/>
                    <a:gd name="T7" fmla="*/ 676 h 1296"/>
                    <a:gd name="T8" fmla="*/ 103 w 2064"/>
                    <a:gd name="T9" fmla="*/ 762 h 1296"/>
                    <a:gd name="T10" fmla="*/ 60 w 2064"/>
                    <a:gd name="T11" fmla="*/ 816 h 1296"/>
                    <a:gd name="T12" fmla="*/ 46 w 2064"/>
                    <a:gd name="T13" fmla="*/ 899 h 1296"/>
                    <a:gd name="T14" fmla="*/ 81 w 2064"/>
                    <a:gd name="T15" fmla="*/ 980 h 1296"/>
                    <a:gd name="T16" fmla="*/ 155 w 2064"/>
                    <a:gd name="T17" fmla="*/ 1037 h 1296"/>
                    <a:gd name="T18" fmla="*/ 254 w 2064"/>
                    <a:gd name="T19" fmla="*/ 1059 h 1296"/>
                    <a:gd name="T20" fmla="*/ 304 w 2064"/>
                    <a:gd name="T21" fmla="*/ 1094 h 1296"/>
                    <a:gd name="T22" fmla="*/ 392 w 2064"/>
                    <a:gd name="T23" fmla="*/ 1164 h 1296"/>
                    <a:gd name="T24" fmla="*/ 501 w 2064"/>
                    <a:gd name="T25" fmla="*/ 1207 h 1296"/>
                    <a:gd name="T26" fmla="*/ 622 w 2064"/>
                    <a:gd name="T27" fmla="*/ 1217 h 1296"/>
                    <a:gd name="T28" fmla="*/ 743 w 2064"/>
                    <a:gd name="T29" fmla="*/ 1192 h 1296"/>
                    <a:gd name="T30" fmla="*/ 838 w 2064"/>
                    <a:gd name="T31" fmla="*/ 1225 h 1296"/>
                    <a:gd name="T32" fmla="*/ 995 w 2064"/>
                    <a:gd name="T33" fmla="*/ 1291 h 1296"/>
                    <a:gd name="T34" fmla="*/ 1107 w 2064"/>
                    <a:gd name="T35" fmla="*/ 1292 h 1296"/>
                    <a:gd name="T36" fmla="*/ 1226 w 2064"/>
                    <a:gd name="T37" fmla="*/ 1254 h 1296"/>
                    <a:gd name="T38" fmla="*/ 1318 w 2064"/>
                    <a:gd name="T39" fmla="*/ 1179 h 1296"/>
                    <a:gd name="T40" fmla="*/ 1364 w 2064"/>
                    <a:gd name="T41" fmla="*/ 1101 h 1296"/>
                    <a:gd name="T42" fmla="*/ 1453 w 2064"/>
                    <a:gd name="T43" fmla="*/ 1132 h 1296"/>
                    <a:gd name="T44" fmla="*/ 1565 w 2064"/>
                    <a:gd name="T45" fmla="*/ 1132 h 1296"/>
                    <a:gd name="T46" fmla="*/ 1685 w 2064"/>
                    <a:gd name="T47" fmla="*/ 1084 h 1296"/>
                    <a:gd name="T48" fmla="*/ 1764 w 2064"/>
                    <a:gd name="T49" fmla="*/ 994 h 1296"/>
                    <a:gd name="T50" fmla="*/ 1786 w 2064"/>
                    <a:gd name="T51" fmla="*/ 902 h 1296"/>
                    <a:gd name="T52" fmla="*/ 1921 w 2064"/>
                    <a:gd name="T53" fmla="*/ 858 h 1296"/>
                    <a:gd name="T54" fmla="*/ 2018 w 2064"/>
                    <a:gd name="T55" fmla="*/ 770 h 1296"/>
                    <a:gd name="T56" fmla="*/ 2063 w 2064"/>
                    <a:gd name="T57" fmla="*/ 654 h 1296"/>
                    <a:gd name="T58" fmla="*/ 2047 w 2064"/>
                    <a:gd name="T59" fmla="*/ 539 h 1296"/>
                    <a:gd name="T60" fmla="*/ 1996 w 2064"/>
                    <a:gd name="T61" fmla="*/ 460 h 1296"/>
                    <a:gd name="T62" fmla="*/ 2016 w 2064"/>
                    <a:gd name="T63" fmla="*/ 356 h 1296"/>
                    <a:gd name="T64" fmla="*/ 1987 w 2064"/>
                    <a:gd name="T65" fmla="*/ 271 h 1296"/>
                    <a:gd name="T66" fmla="*/ 1922 w 2064"/>
                    <a:gd name="T67" fmla="*/ 204 h 1296"/>
                    <a:gd name="T68" fmla="*/ 1829 w 2064"/>
                    <a:gd name="T69" fmla="*/ 163 h 1296"/>
                    <a:gd name="T70" fmla="*/ 1802 w 2064"/>
                    <a:gd name="T71" fmla="*/ 98 h 1296"/>
                    <a:gd name="T72" fmla="*/ 1735 w 2064"/>
                    <a:gd name="T73" fmla="*/ 36 h 1296"/>
                    <a:gd name="T74" fmla="*/ 1642 w 2064"/>
                    <a:gd name="T75" fmla="*/ 3 h 1296"/>
                    <a:gd name="T76" fmla="*/ 1527 w 2064"/>
                    <a:gd name="T77" fmla="*/ 11 h 1296"/>
                    <a:gd name="T78" fmla="*/ 1424 w 2064"/>
                    <a:gd name="T79" fmla="*/ 70 h 1296"/>
                    <a:gd name="T80" fmla="*/ 1351 w 2064"/>
                    <a:gd name="T81" fmla="*/ 19 h 1296"/>
                    <a:gd name="T82" fmla="*/ 1230 w 2064"/>
                    <a:gd name="T83" fmla="*/ 2 h 1296"/>
                    <a:gd name="T84" fmla="*/ 1105 w 2064"/>
                    <a:gd name="T85" fmla="*/ 58 h 1296"/>
                    <a:gd name="T86" fmla="*/ 1034 w 2064"/>
                    <a:gd name="T87" fmla="*/ 75 h 1296"/>
                    <a:gd name="T88" fmla="*/ 919 w 2064"/>
                    <a:gd name="T89" fmla="*/ 40 h 1296"/>
                    <a:gd name="T90" fmla="*/ 793 w 2064"/>
                    <a:gd name="T91" fmla="*/ 57 h 1296"/>
                    <a:gd name="T92" fmla="*/ 678 w 2064"/>
                    <a:gd name="T93" fmla="*/ 142 h 1296"/>
                    <a:gd name="T94" fmla="*/ 610 w 2064"/>
                    <a:gd name="T95" fmla="*/ 133 h 1296"/>
                    <a:gd name="T96" fmla="*/ 505 w 2064"/>
                    <a:gd name="T97" fmla="*/ 118 h 1296"/>
                    <a:gd name="T98" fmla="*/ 351 w 2064"/>
                    <a:gd name="T99" fmla="*/ 151 h 1296"/>
                    <a:gd name="T100" fmla="*/ 238 w 2064"/>
                    <a:gd name="T101" fmla="*/ 240 h 1296"/>
                    <a:gd name="T102" fmla="*/ 185 w 2064"/>
                    <a:gd name="T103" fmla="*/ 366 h 129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064"/>
                    <a:gd name="T157" fmla="*/ 0 h 1296"/>
                    <a:gd name="T158" fmla="*/ 2064 w 2064"/>
                    <a:gd name="T159" fmla="*/ 1296 h 129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064" h="1296">
                      <a:moveTo>
                        <a:pt x="186" y="431"/>
                      </a:moveTo>
                      <a:lnTo>
                        <a:pt x="166" y="434"/>
                      </a:lnTo>
                      <a:lnTo>
                        <a:pt x="148" y="437"/>
                      </a:lnTo>
                      <a:lnTo>
                        <a:pt x="130" y="443"/>
                      </a:lnTo>
                      <a:lnTo>
                        <a:pt x="112" y="450"/>
                      </a:lnTo>
                      <a:lnTo>
                        <a:pt x="96" y="458"/>
                      </a:lnTo>
                      <a:lnTo>
                        <a:pt x="81" y="467"/>
                      </a:lnTo>
                      <a:lnTo>
                        <a:pt x="66" y="477"/>
                      </a:lnTo>
                      <a:lnTo>
                        <a:pt x="53" y="489"/>
                      </a:lnTo>
                      <a:lnTo>
                        <a:pt x="41" y="501"/>
                      </a:lnTo>
                      <a:lnTo>
                        <a:pt x="31" y="514"/>
                      </a:lnTo>
                      <a:lnTo>
                        <a:pt x="22" y="528"/>
                      </a:lnTo>
                      <a:lnTo>
                        <a:pt x="14" y="543"/>
                      </a:lnTo>
                      <a:lnTo>
                        <a:pt x="8" y="559"/>
                      </a:lnTo>
                      <a:lnTo>
                        <a:pt x="4" y="575"/>
                      </a:lnTo>
                      <a:lnTo>
                        <a:pt x="1" y="591"/>
                      </a:lnTo>
                      <a:lnTo>
                        <a:pt x="0" y="608"/>
                      </a:lnTo>
                      <a:lnTo>
                        <a:pt x="2" y="632"/>
                      </a:lnTo>
                      <a:lnTo>
                        <a:pt x="7" y="655"/>
                      </a:lnTo>
                      <a:lnTo>
                        <a:pt x="16" y="676"/>
                      </a:lnTo>
                      <a:lnTo>
                        <a:pt x="28" y="697"/>
                      </a:lnTo>
                      <a:lnTo>
                        <a:pt x="42" y="716"/>
                      </a:lnTo>
                      <a:lnTo>
                        <a:pt x="60" y="733"/>
                      </a:lnTo>
                      <a:lnTo>
                        <a:pt x="80" y="749"/>
                      </a:lnTo>
                      <a:lnTo>
                        <a:pt x="103" y="762"/>
                      </a:lnTo>
                      <a:lnTo>
                        <a:pt x="102" y="760"/>
                      </a:lnTo>
                      <a:lnTo>
                        <a:pt x="89" y="773"/>
                      </a:lnTo>
                      <a:lnTo>
                        <a:pt x="78" y="787"/>
                      </a:lnTo>
                      <a:lnTo>
                        <a:pt x="68" y="801"/>
                      </a:lnTo>
                      <a:lnTo>
                        <a:pt x="60" y="816"/>
                      </a:lnTo>
                      <a:lnTo>
                        <a:pt x="53" y="832"/>
                      </a:lnTo>
                      <a:lnTo>
                        <a:pt x="49" y="848"/>
                      </a:lnTo>
                      <a:lnTo>
                        <a:pt x="46" y="864"/>
                      </a:lnTo>
                      <a:lnTo>
                        <a:pt x="45" y="881"/>
                      </a:lnTo>
                      <a:lnTo>
                        <a:pt x="46" y="899"/>
                      </a:lnTo>
                      <a:lnTo>
                        <a:pt x="49" y="917"/>
                      </a:lnTo>
                      <a:lnTo>
                        <a:pt x="54" y="934"/>
                      </a:lnTo>
                      <a:lnTo>
                        <a:pt x="62" y="950"/>
                      </a:lnTo>
                      <a:lnTo>
                        <a:pt x="70" y="966"/>
                      </a:lnTo>
                      <a:lnTo>
                        <a:pt x="81" y="980"/>
                      </a:lnTo>
                      <a:lnTo>
                        <a:pt x="93" y="994"/>
                      </a:lnTo>
                      <a:lnTo>
                        <a:pt x="106" y="1007"/>
                      </a:lnTo>
                      <a:lnTo>
                        <a:pt x="121" y="1018"/>
                      </a:lnTo>
                      <a:lnTo>
                        <a:pt x="137" y="1029"/>
                      </a:lnTo>
                      <a:lnTo>
                        <a:pt x="155" y="1037"/>
                      </a:lnTo>
                      <a:lnTo>
                        <a:pt x="173" y="1045"/>
                      </a:lnTo>
                      <a:lnTo>
                        <a:pt x="192" y="1051"/>
                      </a:lnTo>
                      <a:lnTo>
                        <a:pt x="212" y="1055"/>
                      </a:lnTo>
                      <a:lnTo>
                        <a:pt x="233" y="1058"/>
                      </a:lnTo>
                      <a:lnTo>
                        <a:pt x="254" y="1059"/>
                      </a:lnTo>
                      <a:lnTo>
                        <a:pt x="266" y="1059"/>
                      </a:lnTo>
                      <a:lnTo>
                        <a:pt x="278" y="1058"/>
                      </a:lnTo>
                      <a:lnTo>
                        <a:pt x="277" y="1059"/>
                      </a:lnTo>
                      <a:lnTo>
                        <a:pt x="290" y="1077"/>
                      </a:lnTo>
                      <a:lnTo>
                        <a:pt x="304" y="1094"/>
                      </a:lnTo>
                      <a:lnTo>
                        <a:pt x="320" y="1110"/>
                      </a:lnTo>
                      <a:lnTo>
                        <a:pt x="336" y="1125"/>
                      </a:lnTo>
                      <a:lnTo>
                        <a:pt x="354" y="1139"/>
                      </a:lnTo>
                      <a:lnTo>
                        <a:pt x="372" y="1152"/>
                      </a:lnTo>
                      <a:lnTo>
                        <a:pt x="392" y="1164"/>
                      </a:lnTo>
                      <a:lnTo>
                        <a:pt x="412" y="1175"/>
                      </a:lnTo>
                      <a:lnTo>
                        <a:pt x="433" y="1185"/>
                      </a:lnTo>
                      <a:lnTo>
                        <a:pt x="455" y="1194"/>
                      </a:lnTo>
                      <a:lnTo>
                        <a:pt x="478" y="1201"/>
                      </a:lnTo>
                      <a:lnTo>
                        <a:pt x="501" y="1207"/>
                      </a:lnTo>
                      <a:lnTo>
                        <a:pt x="524" y="1212"/>
                      </a:lnTo>
                      <a:lnTo>
                        <a:pt x="548" y="1215"/>
                      </a:lnTo>
                      <a:lnTo>
                        <a:pt x="572" y="1217"/>
                      </a:lnTo>
                      <a:lnTo>
                        <a:pt x="597" y="1218"/>
                      </a:lnTo>
                      <a:lnTo>
                        <a:pt x="622" y="1217"/>
                      </a:lnTo>
                      <a:lnTo>
                        <a:pt x="647" y="1215"/>
                      </a:lnTo>
                      <a:lnTo>
                        <a:pt x="672" y="1211"/>
                      </a:lnTo>
                      <a:lnTo>
                        <a:pt x="696" y="1206"/>
                      </a:lnTo>
                      <a:lnTo>
                        <a:pt x="720" y="1200"/>
                      </a:lnTo>
                      <a:lnTo>
                        <a:pt x="743" y="1192"/>
                      </a:lnTo>
                      <a:lnTo>
                        <a:pt x="765" y="1183"/>
                      </a:lnTo>
                      <a:lnTo>
                        <a:pt x="787" y="1173"/>
                      </a:lnTo>
                      <a:lnTo>
                        <a:pt x="786" y="1173"/>
                      </a:lnTo>
                      <a:lnTo>
                        <a:pt x="810" y="1200"/>
                      </a:lnTo>
                      <a:lnTo>
                        <a:pt x="838" y="1225"/>
                      </a:lnTo>
                      <a:lnTo>
                        <a:pt x="869" y="1246"/>
                      </a:lnTo>
                      <a:lnTo>
                        <a:pt x="903" y="1263"/>
                      </a:lnTo>
                      <a:lnTo>
                        <a:pt x="938" y="1277"/>
                      </a:lnTo>
                      <a:lnTo>
                        <a:pt x="976" y="1288"/>
                      </a:lnTo>
                      <a:lnTo>
                        <a:pt x="995" y="1291"/>
                      </a:lnTo>
                      <a:lnTo>
                        <a:pt x="1015" y="1294"/>
                      </a:lnTo>
                      <a:lnTo>
                        <a:pt x="1035" y="1295"/>
                      </a:lnTo>
                      <a:lnTo>
                        <a:pt x="1055" y="1296"/>
                      </a:lnTo>
                      <a:lnTo>
                        <a:pt x="1081" y="1295"/>
                      </a:lnTo>
                      <a:lnTo>
                        <a:pt x="1107" y="1292"/>
                      </a:lnTo>
                      <a:lnTo>
                        <a:pt x="1133" y="1288"/>
                      </a:lnTo>
                      <a:lnTo>
                        <a:pt x="1157" y="1282"/>
                      </a:lnTo>
                      <a:lnTo>
                        <a:pt x="1181" y="1274"/>
                      </a:lnTo>
                      <a:lnTo>
                        <a:pt x="1204" y="1265"/>
                      </a:lnTo>
                      <a:lnTo>
                        <a:pt x="1226" y="1254"/>
                      </a:lnTo>
                      <a:lnTo>
                        <a:pt x="1247" y="1241"/>
                      </a:lnTo>
                      <a:lnTo>
                        <a:pt x="1267" y="1228"/>
                      </a:lnTo>
                      <a:lnTo>
                        <a:pt x="1285" y="1213"/>
                      </a:lnTo>
                      <a:lnTo>
                        <a:pt x="1302" y="1197"/>
                      </a:lnTo>
                      <a:lnTo>
                        <a:pt x="1318" y="1179"/>
                      </a:lnTo>
                      <a:lnTo>
                        <a:pt x="1332" y="1161"/>
                      </a:lnTo>
                      <a:lnTo>
                        <a:pt x="1344" y="1141"/>
                      </a:lnTo>
                      <a:lnTo>
                        <a:pt x="1354" y="1121"/>
                      </a:lnTo>
                      <a:lnTo>
                        <a:pt x="1363" y="1099"/>
                      </a:lnTo>
                      <a:lnTo>
                        <a:pt x="1364" y="1101"/>
                      </a:lnTo>
                      <a:lnTo>
                        <a:pt x="1381" y="1109"/>
                      </a:lnTo>
                      <a:lnTo>
                        <a:pt x="1398" y="1116"/>
                      </a:lnTo>
                      <a:lnTo>
                        <a:pt x="1416" y="1123"/>
                      </a:lnTo>
                      <a:lnTo>
                        <a:pt x="1434" y="1128"/>
                      </a:lnTo>
                      <a:lnTo>
                        <a:pt x="1453" y="1132"/>
                      </a:lnTo>
                      <a:lnTo>
                        <a:pt x="1471" y="1135"/>
                      </a:lnTo>
                      <a:lnTo>
                        <a:pt x="1491" y="1136"/>
                      </a:lnTo>
                      <a:lnTo>
                        <a:pt x="1510" y="1137"/>
                      </a:lnTo>
                      <a:lnTo>
                        <a:pt x="1538" y="1136"/>
                      </a:lnTo>
                      <a:lnTo>
                        <a:pt x="1565" y="1132"/>
                      </a:lnTo>
                      <a:lnTo>
                        <a:pt x="1592" y="1126"/>
                      </a:lnTo>
                      <a:lnTo>
                        <a:pt x="1617" y="1119"/>
                      </a:lnTo>
                      <a:lnTo>
                        <a:pt x="1641" y="1109"/>
                      </a:lnTo>
                      <a:lnTo>
                        <a:pt x="1664" y="1097"/>
                      </a:lnTo>
                      <a:lnTo>
                        <a:pt x="1685" y="1084"/>
                      </a:lnTo>
                      <a:lnTo>
                        <a:pt x="1705" y="1068"/>
                      </a:lnTo>
                      <a:lnTo>
                        <a:pt x="1722" y="1052"/>
                      </a:lnTo>
                      <a:lnTo>
                        <a:pt x="1738" y="1034"/>
                      </a:lnTo>
                      <a:lnTo>
                        <a:pt x="1752" y="1014"/>
                      </a:lnTo>
                      <a:lnTo>
                        <a:pt x="1764" y="994"/>
                      </a:lnTo>
                      <a:lnTo>
                        <a:pt x="1773" y="973"/>
                      </a:lnTo>
                      <a:lnTo>
                        <a:pt x="1780" y="950"/>
                      </a:lnTo>
                      <a:lnTo>
                        <a:pt x="1784" y="927"/>
                      </a:lnTo>
                      <a:lnTo>
                        <a:pt x="1786" y="903"/>
                      </a:lnTo>
                      <a:lnTo>
                        <a:pt x="1786" y="902"/>
                      </a:lnTo>
                      <a:lnTo>
                        <a:pt x="1815" y="897"/>
                      </a:lnTo>
                      <a:lnTo>
                        <a:pt x="1844" y="890"/>
                      </a:lnTo>
                      <a:lnTo>
                        <a:pt x="1871" y="882"/>
                      </a:lnTo>
                      <a:lnTo>
                        <a:pt x="1897" y="871"/>
                      </a:lnTo>
                      <a:lnTo>
                        <a:pt x="1921" y="858"/>
                      </a:lnTo>
                      <a:lnTo>
                        <a:pt x="1944" y="843"/>
                      </a:lnTo>
                      <a:lnTo>
                        <a:pt x="1965" y="827"/>
                      </a:lnTo>
                      <a:lnTo>
                        <a:pt x="1985" y="810"/>
                      </a:lnTo>
                      <a:lnTo>
                        <a:pt x="2002" y="791"/>
                      </a:lnTo>
                      <a:lnTo>
                        <a:pt x="2018" y="770"/>
                      </a:lnTo>
                      <a:lnTo>
                        <a:pt x="2032" y="749"/>
                      </a:lnTo>
                      <a:lnTo>
                        <a:pt x="2043" y="726"/>
                      </a:lnTo>
                      <a:lnTo>
                        <a:pt x="2052" y="703"/>
                      </a:lnTo>
                      <a:lnTo>
                        <a:pt x="2059" y="679"/>
                      </a:lnTo>
                      <a:lnTo>
                        <a:pt x="2063" y="654"/>
                      </a:lnTo>
                      <a:lnTo>
                        <a:pt x="2064" y="628"/>
                      </a:lnTo>
                      <a:lnTo>
                        <a:pt x="2063" y="605"/>
                      </a:lnTo>
                      <a:lnTo>
                        <a:pt x="2060" y="583"/>
                      </a:lnTo>
                      <a:lnTo>
                        <a:pt x="2054" y="561"/>
                      </a:lnTo>
                      <a:lnTo>
                        <a:pt x="2047" y="539"/>
                      </a:lnTo>
                      <a:lnTo>
                        <a:pt x="2037" y="518"/>
                      </a:lnTo>
                      <a:lnTo>
                        <a:pt x="2026" y="498"/>
                      </a:lnTo>
                      <a:lnTo>
                        <a:pt x="2012" y="479"/>
                      </a:lnTo>
                      <a:lnTo>
                        <a:pt x="1997" y="460"/>
                      </a:lnTo>
                      <a:lnTo>
                        <a:pt x="1996" y="460"/>
                      </a:lnTo>
                      <a:lnTo>
                        <a:pt x="2005" y="439"/>
                      </a:lnTo>
                      <a:lnTo>
                        <a:pt x="2012" y="417"/>
                      </a:lnTo>
                      <a:lnTo>
                        <a:pt x="2016" y="396"/>
                      </a:lnTo>
                      <a:lnTo>
                        <a:pt x="2017" y="374"/>
                      </a:lnTo>
                      <a:lnTo>
                        <a:pt x="2016" y="356"/>
                      </a:lnTo>
                      <a:lnTo>
                        <a:pt x="2014" y="338"/>
                      </a:lnTo>
                      <a:lnTo>
                        <a:pt x="2009" y="320"/>
                      </a:lnTo>
                      <a:lnTo>
                        <a:pt x="2003" y="303"/>
                      </a:lnTo>
                      <a:lnTo>
                        <a:pt x="1996" y="286"/>
                      </a:lnTo>
                      <a:lnTo>
                        <a:pt x="1987" y="271"/>
                      </a:lnTo>
                      <a:lnTo>
                        <a:pt x="1976" y="255"/>
                      </a:lnTo>
                      <a:lnTo>
                        <a:pt x="1965" y="241"/>
                      </a:lnTo>
                      <a:lnTo>
                        <a:pt x="1952" y="228"/>
                      </a:lnTo>
                      <a:lnTo>
                        <a:pt x="1937" y="215"/>
                      </a:lnTo>
                      <a:lnTo>
                        <a:pt x="1922" y="204"/>
                      </a:lnTo>
                      <a:lnTo>
                        <a:pt x="1905" y="193"/>
                      </a:lnTo>
                      <a:lnTo>
                        <a:pt x="1888" y="184"/>
                      </a:lnTo>
                      <a:lnTo>
                        <a:pt x="1869" y="176"/>
                      </a:lnTo>
                      <a:lnTo>
                        <a:pt x="1849" y="169"/>
                      </a:lnTo>
                      <a:lnTo>
                        <a:pt x="1829" y="163"/>
                      </a:lnTo>
                      <a:lnTo>
                        <a:pt x="1830" y="163"/>
                      </a:lnTo>
                      <a:lnTo>
                        <a:pt x="1825" y="146"/>
                      </a:lnTo>
                      <a:lnTo>
                        <a:pt x="1819" y="129"/>
                      </a:lnTo>
                      <a:lnTo>
                        <a:pt x="1811" y="113"/>
                      </a:lnTo>
                      <a:lnTo>
                        <a:pt x="1802" y="98"/>
                      </a:lnTo>
                      <a:lnTo>
                        <a:pt x="1791" y="84"/>
                      </a:lnTo>
                      <a:lnTo>
                        <a:pt x="1779" y="70"/>
                      </a:lnTo>
                      <a:lnTo>
                        <a:pt x="1765" y="58"/>
                      </a:lnTo>
                      <a:lnTo>
                        <a:pt x="1750" y="46"/>
                      </a:lnTo>
                      <a:lnTo>
                        <a:pt x="1735" y="36"/>
                      </a:lnTo>
                      <a:lnTo>
                        <a:pt x="1718" y="27"/>
                      </a:lnTo>
                      <a:lnTo>
                        <a:pt x="1700" y="19"/>
                      </a:lnTo>
                      <a:lnTo>
                        <a:pt x="1682" y="12"/>
                      </a:lnTo>
                      <a:lnTo>
                        <a:pt x="1662" y="7"/>
                      </a:lnTo>
                      <a:lnTo>
                        <a:pt x="1642" y="3"/>
                      </a:lnTo>
                      <a:lnTo>
                        <a:pt x="1622" y="1"/>
                      </a:lnTo>
                      <a:lnTo>
                        <a:pt x="1601" y="0"/>
                      </a:lnTo>
                      <a:lnTo>
                        <a:pt x="1576" y="1"/>
                      </a:lnTo>
                      <a:lnTo>
                        <a:pt x="1551" y="5"/>
                      </a:lnTo>
                      <a:lnTo>
                        <a:pt x="1527" y="11"/>
                      </a:lnTo>
                      <a:lnTo>
                        <a:pt x="1504" y="19"/>
                      </a:lnTo>
                      <a:lnTo>
                        <a:pt x="1481" y="29"/>
                      </a:lnTo>
                      <a:lnTo>
                        <a:pt x="1461" y="41"/>
                      </a:lnTo>
                      <a:lnTo>
                        <a:pt x="1441" y="54"/>
                      </a:lnTo>
                      <a:lnTo>
                        <a:pt x="1424" y="70"/>
                      </a:lnTo>
                      <a:lnTo>
                        <a:pt x="1425" y="70"/>
                      </a:lnTo>
                      <a:lnTo>
                        <a:pt x="1409" y="54"/>
                      </a:lnTo>
                      <a:lnTo>
                        <a:pt x="1391" y="41"/>
                      </a:lnTo>
                      <a:lnTo>
                        <a:pt x="1372" y="29"/>
                      </a:lnTo>
                      <a:lnTo>
                        <a:pt x="1351" y="19"/>
                      </a:lnTo>
                      <a:lnTo>
                        <a:pt x="1330" y="11"/>
                      </a:lnTo>
                      <a:lnTo>
                        <a:pt x="1307" y="5"/>
                      </a:lnTo>
                      <a:lnTo>
                        <a:pt x="1283" y="1"/>
                      </a:lnTo>
                      <a:lnTo>
                        <a:pt x="1259" y="0"/>
                      </a:lnTo>
                      <a:lnTo>
                        <a:pt x="1230" y="2"/>
                      </a:lnTo>
                      <a:lnTo>
                        <a:pt x="1201" y="7"/>
                      </a:lnTo>
                      <a:lnTo>
                        <a:pt x="1174" y="15"/>
                      </a:lnTo>
                      <a:lnTo>
                        <a:pt x="1149" y="27"/>
                      </a:lnTo>
                      <a:lnTo>
                        <a:pt x="1126" y="41"/>
                      </a:lnTo>
                      <a:lnTo>
                        <a:pt x="1105" y="58"/>
                      </a:lnTo>
                      <a:lnTo>
                        <a:pt x="1087" y="77"/>
                      </a:lnTo>
                      <a:lnTo>
                        <a:pt x="1072" y="99"/>
                      </a:lnTo>
                      <a:lnTo>
                        <a:pt x="1073" y="102"/>
                      </a:lnTo>
                      <a:lnTo>
                        <a:pt x="1054" y="88"/>
                      </a:lnTo>
                      <a:lnTo>
                        <a:pt x="1034" y="75"/>
                      </a:lnTo>
                      <a:lnTo>
                        <a:pt x="1013" y="64"/>
                      </a:lnTo>
                      <a:lnTo>
                        <a:pt x="991" y="55"/>
                      </a:lnTo>
                      <a:lnTo>
                        <a:pt x="967" y="48"/>
                      </a:lnTo>
                      <a:lnTo>
                        <a:pt x="944" y="43"/>
                      </a:lnTo>
                      <a:lnTo>
                        <a:pt x="919" y="40"/>
                      </a:lnTo>
                      <a:lnTo>
                        <a:pt x="894" y="39"/>
                      </a:lnTo>
                      <a:lnTo>
                        <a:pt x="876" y="40"/>
                      </a:lnTo>
                      <a:lnTo>
                        <a:pt x="859" y="41"/>
                      </a:lnTo>
                      <a:lnTo>
                        <a:pt x="825" y="47"/>
                      </a:lnTo>
                      <a:lnTo>
                        <a:pt x="793" y="57"/>
                      </a:lnTo>
                      <a:lnTo>
                        <a:pt x="763" y="70"/>
                      </a:lnTo>
                      <a:lnTo>
                        <a:pt x="735" y="87"/>
                      </a:lnTo>
                      <a:lnTo>
                        <a:pt x="710" y="107"/>
                      </a:lnTo>
                      <a:lnTo>
                        <a:pt x="687" y="129"/>
                      </a:lnTo>
                      <a:lnTo>
                        <a:pt x="678" y="142"/>
                      </a:lnTo>
                      <a:lnTo>
                        <a:pt x="669" y="155"/>
                      </a:lnTo>
                      <a:lnTo>
                        <a:pt x="668" y="156"/>
                      </a:lnTo>
                      <a:lnTo>
                        <a:pt x="649" y="147"/>
                      </a:lnTo>
                      <a:lnTo>
                        <a:pt x="630" y="140"/>
                      </a:lnTo>
                      <a:lnTo>
                        <a:pt x="610" y="133"/>
                      </a:lnTo>
                      <a:lnTo>
                        <a:pt x="590" y="128"/>
                      </a:lnTo>
                      <a:lnTo>
                        <a:pt x="569" y="123"/>
                      </a:lnTo>
                      <a:lnTo>
                        <a:pt x="548" y="120"/>
                      </a:lnTo>
                      <a:lnTo>
                        <a:pt x="527" y="119"/>
                      </a:lnTo>
                      <a:lnTo>
                        <a:pt x="505" y="118"/>
                      </a:lnTo>
                      <a:lnTo>
                        <a:pt x="472" y="119"/>
                      </a:lnTo>
                      <a:lnTo>
                        <a:pt x="440" y="124"/>
                      </a:lnTo>
                      <a:lnTo>
                        <a:pt x="409" y="130"/>
                      </a:lnTo>
                      <a:lnTo>
                        <a:pt x="380" y="140"/>
                      </a:lnTo>
                      <a:lnTo>
                        <a:pt x="351" y="151"/>
                      </a:lnTo>
                      <a:lnTo>
                        <a:pt x="325" y="165"/>
                      </a:lnTo>
                      <a:lnTo>
                        <a:pt x="300" y="181"/>
                      </a:lnTo>
                      <a:lnTo>
                        <a:pt x="277" y="199"/>
                      </a:lnTo>
                      <a:lnTo>
                        <a:pt x="257" y="219"/>
                      </a:lnTo>
                      <a:lnTo>
                        <a:pt x="238" y="240"/>
                      </a:lnTo>
                      <a:lnTo>
                        <a:pt x="222" y="263"/>
                      </a:lnTo>
                      <a:lnTo>
                        <a:pt x="208" y="287"/>
                      </a:lnTo>
                      <a:lnTo>
                        <a:pt x="197" y="312"/>
                      </a:lnTo>
                      <a:lnTo>
                        <a:pt x="190" y="339"/>
                      </a:lnTo>
                      <a:lnTo>
                        <a:pt x="185" y="366"/>
                      </a:lnTo>
                      <a:lnTo>
                        <a:pt x="183" y="394"/>
                      </a:lnTo>
                      <a:lnTo>
                        <a:pt x="184" y="413"/>
                      </a:lnTo>
                      <a:lnTo>
                        <a:pt x="186" y="431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06" name="Freeform 27"/>
                <p:cNvSpPr>
                  <a:spLocks/>
                </p:cNvSpPr>
                <p:nvPr/>
              </p:nvSpPr>
              <p:spPr bwMode="auto">
                <a:xfrm>
                  <a:off x="2087" y="1363"/>
                  <a:ext cx="2064" cy="1296"/>
                </a:xfrm>
                <a:custGeom>
                  <a:avLst/>
                  <a:gdLst>
                    <a:gd name="T0" fmla="*/ 112 w 2064"/>
                    <a:gd name="T1" fmla="*/ 450 h 1296"/>
                    <a:gd name="T2" fmla="*/ 41 w 2064"/>
                    <a:gd name="T3" fmla="*/ 501 h 1296"/>
                    <a:gd name="T4" fmla="*/ 4 w 2064"/>
                    <a:gd name="T5" fmla="*/ 575 h 1296"/>
                    <a:gd name="T6" fmla="*/ 16 w 2064"/>
                    <a:gd name="T7" fmla="*/ 676 h 1296"/>
                    <a:gd name="T8" fmla="*/ 103 w 2064"/>
                    <a:gd name="T9" fmla="*/ 762 h 1296"/>
                    <a:gd name="T10" fmla="*/ 60 w 2064"/>
                    <a:gd name="T11" fmla="*/ 816 h 1296"/>
                    <a:gd name="T12" fmla="*/ 46 w 2064"/>
                    <a:gd name="T13" fmla="*/ 899 h 1296"/>
                    <a:gd name="T14" fmla="*/ 81 w 2064"/>
                    <a:gd name="T15" fmla="*/ 980 h 1296"/>
                    <a:gd name="T16" fmla="*/ 155 w 2064"/>
                    <a:gd name="T17" fmla="*/ 1037 h 1296"/>
                    <a:gd name="T18" fmla="*/ 254 w 2064"/>
                    <a:gd name="T19" fmla="*/ 1059 h 1296"/>
                    <a:gd name="T20" fmla="*/ 304 w 2064"/>
                    <a:gd name="T21" fmla="*/ 1094 h 1296"/>
                    <a:gd name="T22" fmla="*/ 392 w 2064"/>
                    <a:gd name="T23" fmla="*/ 1164 h 1296"/>
                    <a:gd name="T24" fmla="*/ 501 w 2064"/>
                    <a:gd name="T25" fmla="*/ 1207 h 1296"/>
                    <a:gd name="T26" fmla="*/ 622 w 2064"/>
                    <a:gd name="T27" fmla="*/ 1217 h 1296"/>
                    <a:gd name="T28" fmla="*/ 743 w 2064"/>
                    <a:gd name="T29" fmla="*/ 1192 h 1296"/>
                    <a:gd name="T30" fmla="*/ 838 w 2064"/>
                    <a:gd name="T31" fmla="*/ 1225 h 1296"/>
                    <a:gd name="T32" fmla="*/ 995 w 2064"/>
                    <a:gd name="T33" fmla="*/ 1291 h 1296"/>
                    <a:gd name="T34" fmla="*/ 1107 w 2064"/>
                    <a:gd name="T35" fmla="*/ 1292 h 1296"/>
                    <a:gd name="T36" fmla="*/ 1226 w 2064"/>
                    <a:gd name="T37" fmla="*/ 1254 h 1296"/>
                    <a:gd name="T38" fmla="*/ 1318 w 2064"/>
                    <a:gd name="T39" fmla="*/ 1179 h 1296"/>
                    <a:gd name="T40" fmla="*/ 1364 w 2064"/>
                    <a:gd name="T41" fmla="*/ 1101 h 1296"/>
                    <a:gd name="T42" fmla="*/ 1453 w 2064"/>
                    <a:gd name="T43" fmla="*/ 1132 h 1296"/>
                    <a:gd name="T44" fmla="*/ 1565 w 2064"/>
                    <a:gd name="T45" fmla="*/ 1132 h 1296"/>
                    <a:gd name="T46" fmla="*/ 1685 w 2064"/>
                    <a:gd name="T47" fmla="*/ 1084 h 1296"/>
                    <a:gd name="T48" fmla="*/ 1764 w 2064"/>
                    <a:gd name="T49" fmla="*/ 994 h 1296"/>
                    <a:gd name="T50" fmla="*/ 1786 w 2064"/>
                    <a:gd name="T51" fmla="*/ 902 h 1296"/>
                    <a:gd name="T52" fmla="*/ 1921 w 2064"/>
                    <a:gd name="T53" fmla="*/ 858 h 1296"/>
                    <a:gd name="T54" fmla="*/ 2018 w 2064"/>
                    <a:gd name="T55" fmla="*/ 770 h 1296"/>
                    <a:gd name="T56" fmla="*/ 2063 w 2064"/>
                    <a:gd name="T57" fmla="*/ 654 h 1296"/>
                    <a:gd name="T58" fmla="*/ 2047 w 2064"/>
                    <a:gd name="T59" fmla="*/ 539 h 1296"/>
                    <a:gd name="T60" fmla="*/ 1996 w 2064"/>
                    <a:gd name="T61" fmla="*/ 460 h 1296"/>
                    <a:gd name="T62" fmla="*/ 2016 w 2064"/>
                    <a:gd name="T63" fmla="*/ 356 h 1296"/>
                    <a:gd name="T64" fmla="*/ 1987 w 2064"/>
                    <a:gd name="T65" fmla="*/ 271 h 1296"/>
                    <a:gd name="T66" fmla="*/ 1922 w 2064"/>
                    <a:gd name="T67" fmla="*/ 204 h 1296"/>
                    <a:gd name="T68" fmla="*/ 1829 w 2064"/>
                    <a:gd name="T69" fmla="*/ 163 h 1296"/>
                    <a:gd name="T70" fmla="*/ 1802 w 2064"/>
                    <a:gd name="T71" fmla="*/ 98 h 1296"/>
                    <a:gd name="T72" fmla="*/ 1735 w 2064"/>
                    <a:gd name="T73" fmla="*/ 36 h 1296"/>
                    <a:gd name="T74" fmla="*/ 1642 w 2064"/>
                    <a:gd name="T75" fmla="*/ 3 h 1296"/>
                    <a:gd name="T76" fmla="*/ 1527 w 2064"/>
                    <a:gd name="T77" fmla="*/ 11 h 1296"/>
                    <a:gd name="T78" fmla="*/ 1424 w 2064"/>
                    <a:gd name="T79" fmla="*/ 70 h 1296"/>
                    <a:gd name="T80" fmla="*/ 1351 w 2064"/>
                    <a:gd name="T81" fmla="*/ 19 h 1296"/>
                    <a:gd name="T82" fmla="*/ 1230 w 2064"/>
                    <a:gd name="T83" fmla="*/ 2 h 1296"/>
                    <a:gd name="T84" fmla="*/ 1105 w 2064"/>
                    <a:gd name="T85" fmla="*/ 58 h 1296"/>
                    <a:gd name="T86" fmla="*/ 1034 w 2064"/>
                    <a:gd name="T87" fmla="*/ 75 h 1296"/>
                    <a:gd name="T88" fmla="*/ 919 w 2064"/>
                    <a:gd name="T89" fmla="*/ 40 h 1296"/>
                    <a:gd name="T90" fmla="*/ 793 w 2064"/>
                    <a:gd name="T91" fmla="*/ 57 h 1296"/>
                    <a:gd name="T92" fmla="*/ 678 w 2064"/>
                    <a:gd name="T93" fmla="*/ 142 h 1296"/>
                    <a:gd name="T94" fmla="*/ 610 w 2064"/>
                    <a:gd name="T95" fmla="*/ 133 h 1296"/>
                    <a:gd name="T96" fmla="*/ 505 w 2064"/>
                    <a:gd name="T97" fmla="*/ 118 h 1296"/>
                    <a:gd name="T98" fmla="*/ 351 w 2064"/>
                    <a:gd name="T99" fmla="*/ 151 h 1296"/>
                    <a:gd name="T100" fmla="*/ 238 w 2064"/>
                    <a:gd name="T101" fmla="*/ 240 h 1296"/>
                    <a:gd name="T102" fmla="*/ 185 w 2064"/>
                    <a:gd name="T103" fmla="*/ 366 h 129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064"/>
                    <a:gd name="T157" fmla="*/ 0 h 1296"/>
                    <a:gd name="T158" fmla="*/ 2064 w 2064"/>
                    <a:gd name="T159" fmla="*/ 1296 h 129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064" h="1296">
                      <a:moveTo>
                        <a:pt x="186" y="431"/>
                      </a:moveTo>
                      <a:lnTo>
                        <a:pt x="166" y="434"/>
                      </a:lnTo>
                      <a:lnTo>
                        <a:pt x="148" y="437"/>
                      </a:lnTo>
                      <a:lnTo>
                        <a:pt x="130" y="443"/>
                      </a:lnTo>
                      <a:lnTo>
                        <a:pt x="112" y="450"/>
                      </a:lnTo>
                      <a:lnTo>
                        <a:pt x="96" y="458"/>
                      </a:lnTo>
                      <a:lnTo>
                        <a:pt x="81" y="467"/>
                      </a:lnTo>
                      <a:lnTo>
                        <a:pt x="66" y="477"/>
                      </a:lnTo>
                      <a:lnTo>
                        <a:pt x="53" y="489"/>
                      </a:lnTo>
                      <a:lnTo>
                        <a:pt x="41" y="501"/>
                      </a:lnTo>
                      <a:lnTo>
                        <a:pt x="31" y="514"/>
                      </a:lnTo>
                      <a:lnTo>
                        <a:pt x="22" y="528"/>
                      </a:lnTo>
                      <a:lnTo>
                        <a:pt x="14" y="543"/>
                      </a:lnTo>
                      <a:lnTo>
                        <a:pt x="8" y="559"/>
                      </a:lnTo>
                      <a:lnTo>
                        <a:pt x="4" y="575"/>
                      </a:lnTo>
                      <a:lnTo>
                        <a:pt x="1" y="591"/>
                      </a:lnTo>
                      <a:lnTo>
                        <a:pt x="0" y="608"/>
                      </a:lnTo>
                      <a:lnTo>
                        <a:pt x="2" y="632"/>
                      </a:lnTo>
                      <a:lnTo>
                        <a:pt x="7" y="655"/>
                      </a:lnTo>
                      <a:lnTo>
                        <a:pt x="16" y="676"/>
                      </a:lnTo>
                      <a:lnTo>
                        <a:pt x="28" y="697"/>
                      </a:lnTo>
                      <a:lnTo>
                        <a:pt x="42" y="716"/>
                      </a:lnTo>
                      <a:lnTo>
                        <a:pt x="60" y="733"/>
                      </a:lnTo>
                      <a:lnTo>
                        <a:pt x="80" y="749"/>
                      </a:lnTo>
                      <a:lnTo>
                        <a:pt x="103" y="762"/>
                      </a:lnTo>
                      <a:lnTo>
                        <a:pt x="102" y="760"/>
                      </a:lnTo>
                      <a:lnTo>
                        <a:pt x="89" y="773"/>
                      </a:lnTo>
                      <a:lnTo>
                        <a:pt x="78" y="787"/>
                      </a:lnTo>
                      <a:lnTo>
                        <a:pt x="68" y="801"/>
                      </a:lnTo>
                      <a:lnTo>
                        <a:pt x="60" y="816"/>
                      </a:lnTo>
                      <a:lnTo>
                        <a:pt x="53" y="832"/>
                      </a:lnTo>
                      <a:lnTo>
                        <a:pt x="49" y="848"/>
                      </a:lnTo>
                      <a:lnTo>
                        <a:pt x="46" y="864"/>
                      </a:lnTo>
                      <a:lnTo>
                        <a:pt x="45" y="881"/>
                      </a:lnTo>
                      <a:lnTo>
                        <a:pt x="46" y="899"/>
                      </a:lnTo>
                      <a:lnTo>
                        <a:pt x="49" y="917"/>
                      </a:lnTo>
                      <a:lnTo>
                        <a:pt x="54" y="934"/>
                      </a:lnTo>
                      <a:lnTo>
                        <a:pt x="62" y="950"/>
                      </a:lnTo>
                      <a:lnTo>
                        <a:pt x="70" y="966"/>
                      </a:lnTo>
                      <a:lnTo>
                        <a:pt x="81" y="980"/>
                      </a:lnTo>
                      <a:lnTo>
                        <a:pt x="93" y="994"/>
                      </a:lnTo>
                      <a:lnTo>
                        <a:pt x="106" y="1007"/>
                      </a:lnTo>
                      <a:lnTo>
                        <a:pt x="121" y="1018"/>
                      </a:lnTo>
                      <a:lnTo>
                        <a:pt x="137" y="1029"/>
                      </a:lnTo>
                      <a:lnTo>
                        <a:pt x="155" y="1037"/>
                      </a:lnTo>
                      <a:lnTo>
                        <a:pt x="173" y="1045"/>
                      </a:lnTo>
                      <a:lnTo>
                        <a:pt x="192" y="1051"/>
                      </a:lnTo>
                      <a:lnTo>
                        <a:pt x="212" y="1055"/>
                      </a:lnTo>
                      <a:lnTo>
                        <a:pt x="233" y="1058"/>
                      </a:lnTo>
                      <a:lnTo>
                        <a:pt x="254" y="1059"/>
                      </a:lnTo>
                      <a:lnTo>
                        <a:pt x="266" y="1059"/>
                      </a:lnTo>
                      <a:lnTo>
                        <a:pt x="278" y="1058"/>
                      </a:lnTo>
                      <a:lnTo>
                        <a:pt x="277" y="1059"/>
                      </a:lnTo>
                      <a:lnTo>
                        <a:pt x="290" y="1077"/>
                      </a:lnTo>
                      <a:lnTo>
                        <a:pt x="304" y="1094"/>
                      </a:lnTo>
                      <a:lnTo>
                        <a:pt x="320" y="1110"/>
                      </a:lnTo>
                      <a:lnTo>
                        <a:pt x="336" y="1125"/>
                      </a:lnTo>
                      <a:lnTo>
                        <a:pt x="354" y="1139"/>
                      </a:lnTo>
                      <a:lnTo>
                        <a:pt x="372" y="1152"/>
                      </a:lnTo>
                      <a:lnTo>
                        <a:pt x="392" y="1164"/>
                      </a:lnTo>
                      <a:lnTo>
                        <a:pt x="412" y="1175"/>
                      </a:lnTo>
                      <a:lnTo>
                        <a:pt x="433" y="1185"/>
                      </a:lnTo>
                      <a:lnTo>
                        <a:pt x="455" y="1194"/>
                      </a:lnTo>
                      <a:lnTo>
                        <a:pt x="478" y="1201"/>
                      </a:lnTo>
                      <a:lnTo>
                        <a:pt x="501" y="1207"/>
                      </a:lnTo>
                      <a:lnTo>
                        <a:pt x="524" y="1212"/>
                      </a:lnTo>
                      <a:lnTo>
                        <a:pt x="548" y="1215"/>
                      </a:lnTo>
                      <a:lnTo>
                        <a:pt x="572" y="1217"/>
                      </a:lnTo>
                      <a:lnTo>
                        <a:pt x="597" y="1218"/>
                      </a:lnTo>
                      <a:lnTo>
                        <a:pt x="622" y="1217"/>
                      </a:lnTo>
                      <a:lnTo>
                        <a:pt x="647" y="1215"/>
                      </a:lnTo>
                      <a:lnTo>
                        <a:pt x="672" y="1211"/>
                      </a:lnTo>
                      <a:lnTo>
                        <a:pt x="696" y="1206"/>
                      </a:lnTo>
                      <a:lnTo>
                        <a:pt x="720" y="1200"/>
                      </a:lnTo>
                      <a:lnTo>
                        <a:pt x="743" y="1192"/>
                      </a:lnTo>
                      <a:lnTo>
                        <a:pt x="765" y="1183"/>
                      </a:lnTo>
                      <a:lnTo>
                        <a:pt x="787" y="1173"/>
                      </a:lnTo>
                      <a:lnTo>
                        <a:pt x="786" y="1173"/>
                      </a:lnTo>
                      <a:lnTo>
                        <a:pt x="810" y="1200"/>
                      </a:lnTo>
                      <a:lnTo>
                        <a:pt x="838" y="1225"/>
                      </a:lnTo>
                      <a:lnTo>
                        <a:pt x="869" y="1246"/>
                      </a:lnTo>
                      <a:lnTo>
                        <a:pt x="903" y="1263"/>
                      </a:lnTo>
                      <a:lnTo>
                        <a:pt x="938" y="1277"/>
                      </a:lnTo>
                      <a:lnTo>
                        <a:pt x="976" y="1288"/>
                      </a:lnTo>
                      <a:lnTo>
                        <a:pt x="995" y="1291"/>
                      </a:lnTo>
                      <a:lnTo>
                        <a:pt x="1015" y="1294"/>
                      </a:lnTo>
                      <a:lnTo>
                        <a:pt x="1035" y="1295"/>
                      </a:lnTo>
                      <a:lnTo>
                        <a:pt x="1055" y="1296"/>
                      </a:lnTo>
                      <a:lnTo>
                        <a:pt x="1081" y="1295"/>
                      </a:lnTo>
                      <a:lnTo>
                        <a:pt x="1107" y="1292"/>
                      </a:lnTo>
                      <a:lnTo>
                        <a:pt x="1133" y="1288"/>
                      </a:lnTo>
                      <a:lnTo>
                        <a:pt x="1157" y="1282"/>
                      </a:lnTo>
                      <a:lnTo>
                        <a:pt x="1181" y="1274"/>
                      </a:lnTo>
                      <a:lnTo>
                        <a:pt x="1204" y="1265"/>
                      </a:lnTo>
                      <a:lnTo>
                        <a:pt x="1226" y="1254"/>
                      </a:lnTo>
                      <a:lnTo>
                        <a:pt x="1247" y="1241"/>
                      </a:lnTo>
                      <a:lnTo>
                        <a:pt x="1267" y="1228"/>
                      </a:lnTo>
                      <a:lnTo>
                        <a:pt x="1285" y="1213"/>
                      </a:lnTo>
                      <a:lnTo>
                        <a:pt x="1302" y="1197"/>
                      </a:lnTo>
                      <a:lnTo>
                        <a:pt x="1318" y="1179"/>
                      </a:lnTo>
                      <a:lnTo>
                        <a:pt x="1332" y="1161"/>
                      </a:lnTo>
                      <a:lnTo>
                        <a:pt x="1344" y="1141"/>
                      </a:lnTo>
                      <a:lnTo>
                        <a:pt x="1354" y="1121"/>
                      </a:lnTo>
                      <a:lnTo>
                        <a:pt x="1363" y="1099"/>
                      </a:lnTo>
                      <a:lnTo>
                        <a:pt x="1364" y="1101"/>
                      </a:lnTo>
                      <a:lnTo>
                        <a:pt x="1381" y="1109"/>
                      </a:lnTo>
                      <a:lnTo>
                        <a:pt x="1398" y="1116"/>
                      </a:lnTo>
                      <a:lnTo>
                        <a:pt x="1416" y="1123"/>
                      </a:lnTo>
                      <a:lnTo>
                        <a:pt x="1434" y="1128"/>
                      </a:lnTo>
                      <a:lnTo>
                        <a:pt x="1453" y="1132"/>
                      </a:lnTo>
                      <a:lnTo>
                        <a:pt x="1471" y="1135"/>
                      </a:lnTo>
                      <a:lnTo>
                        <a:pt x="1491" y="1136"/>
                      </a:lnTo>
                      <a:lnTo>
                        <a:pt x="1510" y="1137"/>
                      </a:lnTo>
                      <a:lnTo>
                        <a:pt x="1538" y="1136"/>
                      </a:lnTo>
                      <a:lnTo>
                        <a:pt x="1565" y="1132"/>
                      </a:lnTo>
                      <a:lnTo>
                        <a:pt x="1592" y="1126"/>
                      </a:lnTo>
                      <a:lnTo>
                        <a:pt x="1617" y="1119"/>
                      </a:lnTo>
                      <a:lnTo>
                        <a:pt x="1641" y="1109"/>
                      </a:lnTo>
                      <a:lnTo>
                        <a:pt x="1664" y="1097"/>
                      </a:lnTo>
                      <a:lnTo>
                        <a:pt x="1685" y="1084"/>
                      </a:lnTo>
                      <a:lnTo>
                        <a:pt x="1705" y="1068"/>
                      </a:lnTo>
                      <a:lnTo>
                        <a:pt x="1722" y="1052"/>
                      </a:lnTo>
                      <a:lnTo>
                        <a:pt x="1738" y="1034"/>
                      </a:lnTo>
                      <a:lnTo>
                        <a:pt x="1752" y="1014"/>
                      </a:lnTo>
                      <a:lnTo>
                        <a:pt x="1764" y="994"/>
                      </a:lnTo>
                      <a:lnTo>
                        <a:pt x="1773" y="973"/>
                      </a:lnTo>
                      <a:lnTo>
                        <a:pt x="1780" y="950"/>
                      </a:lnTo>
                      <a:lnTo>
                        <a:pt x="1784" y="927"/>
                      </a:lnTo>
                      <a:lnTo>
                        <a:pt x="1786" y="903"/>
                      </a:lnTo>
                      <a:lnTo>
                        <a:pt x="1786" y="902"/>
                      </a:lnTo>
                      <a:lnTo>
                        <a:pt x="1815" y="897"/>
                      </a:lnTo>
                      <a:lnTo>
                        <a:pt x="1844" y="890"/>
                      </a:lnTo>
                      <a:lnTo>
                        <a:pt x="1871" y="882"/>
                      </a:lnTo>
                      <a:lnTo>
                        <a:pt x="1897" y="871"/>
                      </a:lnTo>
                      <a:lnTo>
                        <a:pt x="1921" y="858"/>
                      </a:lnTo>
                      <a:lnTo>
                        <a:pt x="1944" y="843"/>
                      </a:lnTo>
                      <a:lnTo>
                        <a:pt x="1965" y="827"/>
                      </a:lnTo>
                      <a:lnTo>
                        <a:pt x="1985" y="810"/>
                      </a:lnTo>
                      <a:lnTo>
                        <a:pt x="2002" y="791"/>
                      </a:lnTo>
                      <a:lnTo>
                        <a:pt x="2018" y="770"/>
                      </a:lnTo>
                      <a:lnTo>
                        <a:pt x="2032" y="749"/>
                      </a:lnTo>
                      <a:lnTo>
                        <a:pt x="2043" y="726"/>
                      </a:lnTo>
                      <a:lnTo>
                        <a:pt x="2052" y="703"/>
                      </a:lnTo>
                      <a:lnTo>
                        <a:pt x="2059" y="679"/>
                      </a:lnTo>
                      <a:lnTo>
                        <a:pt x="2063" y="654"/>
                      </a:lnTo>
                      <a:lnTo>
                        <a:pt x="2064" y="628"/>
                      </a:lnTo>
                      <a:lnTo>
                        <a:pt x="2063" y="605"/>
                      </a:lnTo>
                      <a:lnTo>
                        <a:pt x="2060" y="583"/>
                      </a:lnTo>
                      <a:lnTo>
                        <a:pt x="2054" y="561"/>
                      </a:lnTo>
                      <a:lnTo>
                        <a:pt x="2047" y="539"/>
                      </a:lnTo>
                      <a:lnTo>
                        <a:pt x="2037" y="518"/>
                      </a:lnTo>
                      <a:lnTo>
                        <a:pt x="2026" y="498"/>
                      </a:lnTo>
                      <a:lnTo>
                        <a:pt x="2012" y="479"/>
                      </a:lnTo>
                      <a:lnTo>
                        <a:pt x="1997" y="460"/>
                      </a:lnTo>
                      <a:lnTo>
                        <a:pt x="1996" y="460"/>
                      </a:lnTo>
                      <a:lnTo>
                        <a:pt x="2005" y="439"/>
                      </a:lnTo>
                      <a:lnTo>
                        <a:pt x="2012" y="417"/>
                      </a:lnTo>
                      <a:lnTo>
                        <a:pt x="2016" y="396"/>
                      </a:lnTo>
                      <a:lnTo>
                        <a:pt x="2017" y="374"/>
                      </a:lnTo>
                      <a:lnTo>
                        <a:pt x="2016" y="356"/>
                      </a:lnTo>
                      <a:lnTo>
                        <a:pt x="2014" y="338"/>
                      </a:lnTo>
                      <a:lnTo>
                        <a:pt x="2009" y="320"/>
                      </a:lnTo>
                      <a:lnTo>
                        <a:pt x="2003" y="303"/>
                      </a:lnTo>
                      <a:lnTo>
                        <a:pt x="1996" y="286"/>
                      </a:lnTo>
                      <a:lnTo>
                        <a:pt x="1987" y="271"/>
                      </a:lnTo>
                      <a:lnTo>
                        <a:pt x="1976" y="255"/>
                      </a:lnTo>
                      <a:lnTo>
                        <a:pt x="1965" y="241"/>
                      </a:lnTo>
                      <a:lnTo>
                        <a:pt x="1952" y="228"/>
                      </a:lnTo>
                      <a:lnTo>
                        <a:pt x="1937" y="215"/>
                      </a:lnTo>
                      <a:lnTo>
                        <a:pt x="1922" y="204"/>
                      </a:lnTo>
                      <a:lnTo>
                        <a:pt x="1905" y="193"/>
                      </a:lnTo>
                      <a:lnTo>
                        <a:pt x="1888" y="184"/>
                      </a:lnTo>
                      <a:lnTo>
                        <a:pt x="1869" y="176"/>
                      </a:lnTo>
                      <a:lnTo>
                        <a:pt x="1849" y="169"/>
                      </a:lnTo>
                      <a:lnTo>
                        <a:pt x="1829" y="163"/>
                      </a:lnTo>
                      <a:lnTo>
                        <a:pt x="1830" y="163"/>
                      </a:lnTo>
                      <a:lnTo>
                        <a:pt x="1825" y="146"/>
                      </a:lnTo>
                      <a:lnTo>
                        <a:pt x="1819" y="129"/>
                      </a:lnTo>
                      <a:lnTo>
                        <a:pt x="1811" y="113"/>
                      </a:lnTo>
                      <a:lnTo>
                        <a:pt x="1802" y="98"/>
                      </a:lnTo>
                      <a:lnTo>
                        <a:pt x="1791" y="84"/>
                      </a:lnTo>
                      <a:lnTo>
                        <a:pt x="1779" y="70"/>
                      </a:lnTo>
                      <a:lnTo>
                        <a:pt x="1765" y="58"/>
                      </a:lnTo>
                      <a:lnTo>
                        <a:pt x="1750" y="46"/>
                      </a:lnTo>
                      <a:lnTo>
                        <a:pt x="1735" y="36"/>
                      </a:lnTo>
                      <a:lnTo>
                        <a:pt x="1718" y="27"/>
                      </a:lnTo>
                      <a:lnTo>
                        <a:pt x="1700" y="19"/>
                      </a:lnTo>
                      <a:lnTo>
                        <a:pt x="1682" y="12"/>
                      </a:lnTo>
                      <a:lnTo>
                        <a:pt x="1662" y="7"/>
                      </a:lnTo>
                      <a:lnTo>
                        <a:pt x="1642" y="3"/>
                      </a:lnTo>
                      <a:lnTo>
                        <a:pt x="1622" y="1"/>
                      </a:lnTo>
                      <a:lnTo>
                        <a:pt x="1601" y="0"/>
                      </a:lnTo>
                      <a:lnTo>
                        <a:pt x="1576" y="1"/>
                      </a:lnTo>
                      <a:lnTo>
                        <a:pt x="1551" y="5"/>
                      </a:lnTo>
                      <a:lnTo>
                        <a:pt x="1527" y="11"/>
                      </a:lnTo>
                      <a:lnTo>
                        <a:pt x="1504" y="19"/>
                      </a:lnTo>
                      <a:lnTo>
                        <a:pt x="1481" y="29"/>
                      </a:lnTo>
                      <a:lnTo>
                        <a:pt x="1461" y="41"/>
                      </a:lnTo>
                      <a:lnTo>
                        <a:pt x="1441" y="54"/>
                      </a:lnTo>
                      <a:lnTo>
                        <a:pt x="1424" y="70"/>
                      </a:lnTo>
                      <a:lnTo>
                        <a:pt x="1425" y="70"/>
                      </a:lnTo>
                      <a:lnTo>
                        <a:pt x="1409" y="54"/>
                      </a:lnTo>
                      <a:lnTo>
                        <a:pt x="1391" y="41"/>
                      </a:lnTo>
                      <a:lnTo>
                        <a:pt x="1372" y="29"/>
                      </a:lnTo>
                      <a:lnTo>
                        <a:pt x="1351" y="19"/>
                      </a:lnTo>
                      <a:lnTo>
                        <a:pt x="1330" y="11"/>
                      </a:lnTo>
                      <a:lnTo>
                        <a:pt x="1307" y="5"/>
                      </a:lnTo>
                      <a:lnTo>
                        <a:pt x="1283" y="1"/>
                      </a:lnTo>
                      <a:lnTo>
                        <a:pt x="1259" y="0"/>
                      </a:lnTo>
                      <a:lnTo>
                        <a:pt x="1230" y="2"/>
                      </a:lnTo>
                      <a:lnTo>
                        <a:pt x="1201" y="7"/>
                      </a:lnTo>
                      <a:lnTo>
                        <a:pt x="1174" y="15"/>
                      </a:lnTo>
                      <a:lnTo>
                        <a:pt x="1149" y="27"/>
                      </a:lnTo>
                      <a:lnTo>
                        <a:pt x="1126" y="41"/>
                      </a:lnTo>
                      <a:lnTo>
                        <a:pt x="1105" y="58"/>
                      </a:lnTo>
                      <a:lnTo>
                        <a:pt x="1087" y="77"/>
                      </a:lnTo>
                      <a:lnTo>
                        <a:pt x="1072" y="99"/>
                      </a:lnTo>
                      <a:lnTo>
                        <a:pt x="1073" y="102"/>
                      </a:lnTo>
                      <a:lnTo>
                        <a:pt x="1054" y="88"/>
                      </a:lnTo>
                      <a:lnTo>
                        <a:pt x="1034" y="75"/>
                      </a:lnTo>
                      <a:lnTo>
                        <a:pt x="1013" y="64"/>
                      </a:lnTo>
                      <a:lnTo>
                        <a:pt x="991" y="55"/>
                      </a:lnTo>
                      <a:lnTo>
                        <a:pt x="967" y="48"/>
                      </a:lnTo>
                      <a:lnTo>
                        <a:pt x="944" y="43"/>
                      </a:lnTo>
                      <a:lnTo>
                        <a:pt x="919" y="40"/>
                      </a:lnTo>
                      <a:lnTo>
                        <a:pt x="894" y="39"/>
                      </a:lnTo>
                      <a:lnTo>
                        <a:pt x="876" y="40"/>
                      </a:lnTo>
                      <a:lnTo>
                        <a:pt x="859" y="41"/>
                      </a:lnTo>
                      <a:lnTo>
                        <a:pt x="825" y="47"/>
                      </a:lnTo>
                      <a:lnTo>
                        <a:pt x="793" y="57"/>
                      </a:lnTo>
                      <a:lnTo>
                        <a:pt x="763" y="70"/>
                      </a:lnTo>
                      <a:lnTo>
                        <a:pt x="735" y="87"/>
                      </a:lnTo>
                      <a:lnTo>
                        <a:pt x="710" y="107"/>
                      </a:lnTo>
                      <a:lnTo>
                        <a:pt x="687" y="129"/>
                      </a:lnTo>
                      <a:lnTo>
                        <a:pt x="678" y="142"/>
                      </a:lnTo>
                      <a:lnTo>
                        <a:pt x="669" y="155"/>
                      </a:lnTo>
                      <a:lnTo>
                        <a:pt x="668" y="156"/>
                      </a:lnTo>
                      <a:lnTo>
                        <a:pt x="649" y="147"/>
                      </a:lnTo>
                      <a:lnTo>
                        <a:pt x="630" y="140"/>
                      </a:lnTo>
                      <a:lnTo>
                        <a:pt x="610" y="133"/>
                      </a:lnTo>
                      <a:lnTo>
                        <a:pt x="590" y="128"/>
                      </a:lnTo>
                      <a:lnTo>
                        <a:pt x="569" y="123"/>
                      </a:lnTo>
                      <a:lnTo>
                        <a:pt x="548" y="120"/>
                      </a:lnTo>
                      <a:lnTo>
                        <a:pt x="527" y="119"/>
                      </a:lnTo>
                      <a:lnTo>
                        <a:pt x="505" y="118"/>
                      </a:lnTo>
                      <a:lnTo>
                        <a:pt x="472" y="119"/>
                      </a:lnTo>
                      <a:lnTo>
                        <a:pt x="440" y="124"/>
                      </a:lnTo>
                      <a:lnTo>
                        <a:pt x="409" y="130"/>
                      </a:lnTo>
                      <a:lnTo>
                        <a:pt x="380" y="140"/>
                      </a:lnTo>
                      <a:lnTo>
                        <a:pt x="351" y="151"/>
                      </a:lnTo>
                      <a:lnTo>
                        <a:pt x="325" y="165"/>
                      </a:lnTo>
                      <a:lnTo>
                        <a:pt x="300" y="181"/>
                      </a:lnTo>
                      <a:lnTo>
                        <a:pt x="277" y="199"/>
                      </a:lnTo>
                      <a:lnTo>
                        <a:pt x="257" y="219"/>
                      </a:lnTo>
                      <a:lnTo>
                        <a:pt x="238" y="240"/>
                      </a:lnTo>
                      <a:lnTo>
                        <a:pt x="222" y="263"/>
                      </a:lnTo>
                      <a:lnTo>
                        <a:pt x="208" y="287"/>
                      </a:lnTo>
                      <a:lnTo>
                        <a:pt x="197" y="312"/>
                      </a:lnTo>
                      <a:lnTo>
                        <a:pt x="190" y="339"/>
                      </a:lnTo>
                      <a:lnTo>
                        <a:pt x="185" y="366"/>
                      </a:lnTo>
                      <a:lnTo>
                        <a:pt x="183" y="394"/>
                      </a:lnTo>
                      <a:lnTo>
                        <a:pt x="184" y="413"/>
                      </a:lnTo>
                      <a:lnTo>
                        <a:pt x="186" y="431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07" name="Freeform 28"/>
                <p:cNvSpPr>
                  <a:spLocks/>
                </p:cNvSpPr>
                <p:nvPr/>
              </p:nvSpPr>
              <p:spPr bwMode="auto">
                <a:xfrm>
                  <a:off x="2190" y="2125"/>
                  <a:ext cx="121" cy="25"/>
                </a:xfrm>
                <a:custGeom>
                  <a:avLst/>
                  <a:gdLst>
                    <a:gd name="T0" fmla="*/ 0 w 121"/>
                    <a:gd name="T1" fmla="*/ 0 h 25"/>
                    <a:gd name="T2" fmla="*/ 24 w 121"/>
                    <a:gd name="T3" fmla="*/ 11 h 25"/>
                    <a:gd name="T4" fmla="*/ 50 w 121"/>
                    <a:gd name="T5" fmla="*/ 19 h 25"/>
                    <a:gd name="T6" fmla="*/ 77 w 121"/>
                    <a:gd name="T7" fmla="*/ 23 h 25"/>
                    <a:gd name="T8" fmla="*/ 105 w 121"/>
                    <a:gd name="T9" fmla="*/ 25 h 25"/>
                    <a:gd name="T10" fmla="*/ 113 w 121"/>
                    <a:gd name="T11" fmla="*/ 25 h 25"/>
                    <a:gd name="T12" fmla="*/ 121 w 121"/>
                    <a:gd name="T13" fmla="*/ 24 h 2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1"/>
                    <a:gd name="T22" fmla="*/ 0 h 25"/>
                    <a:gd name="T23" fmla="*/ 121 w 121"/>
                    <a:gd name="T24" fmla="*/ 25 h 2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1" h="25">
                      <a:moveTo>
                        <a:pt x="0" y="0"/>
                      </a:moveTo>
                      <a:lnTo>
                        <a:pt x="24" y="11"/>
                      </a:lnTo>
                      <a:lnTo>
                        <a:pt x="50" y="19"/>
                      </a:lnTo>
                      <a:lnTo>
                        <a:pt x="77" y="23"/>
                      </a:lnTo>
                      <a:lnTo>
                        <a:pt x="105" y="25"/>
                      </a:lnTo>
                      <a:lnTo>
                        <a:pt x="113" y="25"/>
                      </a:lnTo>
                      <a:lnTo>
                        <a:pt x="121" y="24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08" name="Freeform 29"/>
                <p:cNvSpPr>
                  <a:spLocks/>
                </p:cNvSpPr>
                <p:nvPr/>
              </p:nvSpPr>
              <p:spPr bwMode="auto">
                <a:xfrm>
                  <a:off x="2365" y="2409"/>
                  <a:ext cx="53" cy="12"/>
                </a:xfrm>
                <a:custGeom>
                  <a:avLst/>
                  <a:gdLst>
                    <a:gd name="T0" fmla="*/ 0 w 53"/>
                    <a:gd name="T1" fmla="*/ 12 h 12"/>
                    <a:gd name="T2" fmla="*/ 27 w 53"/>
                    <a:gd name="T3" fmla="*/ 8 h 12"/>
                    <a:gd name="T4" fmla="*/ 53 w 53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53"/>
                    <a:gd name="T10" fmla="*/ 0 h 12"/>
                    <a:gd name="T11" fmla="*/ 53 w 53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3" h="12">
                      <a:moveTo>
                        <a:pt x="0" y="12"/>
                      </a:moveTo>
                      <a:lnTo>
                        <a:pt x="27" y="8"/>
                      </a:lnTo>
                      <a:lnTo>
                        <a:pt x="53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09" name="Freeform 30"/>
                <p:cNvSpPr>
                  <a:spLocks/>
                </p:cNvSpPr>
                <p:nvPr/>
              </p:nvSpPr>
              <p:spPr bwMode="auto">
                <a:xfrm>
                  <a:off x="2841" y="2484"/>
                  <a:ext cx="32" cy="52"/>
                </a:xfrm>
                <a:custGeom>
                  <a:avLst/>
                  <a:gdLst>
                    <a:gd name="T0" fmla="*/ 0 w 32"/>
                    <a:gd name="T1" fmla="*/ 0 h 52"/>
                    <a:gd name="T2" fmla="*/ 15 w 32"/>
                    <a:gd name="T3" fmla="*/ 27 h 52"/>
                    <a:gd name="T4" fmla="*/ 32 w 32"/>
                    <a:gd name="T5" fmla="*/ 52 h 52"/>
                    <a:gd name="T6" fmla="*/ 0 60000 65536"/>
                    <a:gd name="T7" fmla="*/ 0 60000 65536"/>
                    <a:gd name="T8" fmla="*/ 0 60000 65536"/>
                    <a:gd name="T9" fmla="*/ 0 w 32"/>
                    <a:gd name="T10" fmla="*/ 0 h 52"/>
                    <a:gd name="T11" fmla="*/ 32 w 32"/>
                    <a:gd name="T12" fmla="*/ 52 h 5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2" h="52">
                      <a:moveTo>
                        <a:pt x="0" y="0"/>
                      </a:moveTo>
                      <a:lnTo>
                        <a:pt x="15" y="27"/>
                      </a:lnTo>
                      <a:lnTo>
                        <a:pt x="32" y="52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10" name="Freeform 31"/>
                <p:cNvSpPr>
                  <a:spLocks/>
                </p:cNvSpPr>
                <p:nvPr/>
              </p:nvSpPr>
              <p:spPr bwMode="auto">
                <a:xfrm>
                  <a:off x="3450" y="2405"/>
                  <a:ext cx="13" cy="57"/>
                </a:xfrm>
                <a:custGeom>
                  <a:avLst/>
                  <a:gdLst>
                    <a:gd name="T0" fmla="*/ 0 w 13"/>
                    <a:gd name="T1" fmla="*/ 57 h 57"/>
                    <a:gd name="T2" fmla="*/ 5 w 13"/>
                    <a:gd name="T3" fmla="*/ 43 h 57"/>
                    <a:gd name="T4" fmla="*/ 8 w 13"/>
                    <a:gd name="T5" fmla="*/ 29 h 57"/>
                    <a:gd name="T6" fmla="*/ 13 w 13"/>
                    <a:gd name="T7" fmla="*/ 0 h 5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"/>
                    <a:gd name="T13" fmla="*/ 0 h 57"/>
                    <a:gd name="T14" fmla="*/ 13 w 13"/>
                    <a:gd name="T15" fmla="*/ 57 h 5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" h="57">
                      <a:moveTo>
                        <a:pt x="0" y="57"/>
                      </a:moveTo>
                      <a:lnTo>
                        <a:pt x="5" y="43"/>
                      </a:lnTo>
                      <a:lnTo>
                        <a:pt x="8" y="29"/>
                      </a:lnTo>
                      <a:lnTo>
                        <a:pt x="13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11" name="Freeform 32"/>
                <p:cNvSpPr>
                  <a:spLocks/>
                </p:cNvSpPr>
                <p:nvPr/>
              </p:nvSpPr>
              <p:spPr bwMode="auto">
                <a:xfrm>
                  <a:off x="3718" y="2052"/>
                  <a:ext cx="155" cy="214"/>
                </a:xfrm>
                <a:custGeom>
                  <a:avLst/>
                  <a:gdLst>
                    <a:gd name="T0" fmla="*/ 155 w 155"/>
                    <a:gd name="T1" fmla="*/ 214 h 214"/>
                    <a:gd name="T2" fmla="*/ 155 w 155"/>
                    <a:gd name="T3" fmla="*/ 213 h 214"/>
                    <a:gd name="T4" fmla="*/ 155 w 155"/>
                    <a:gd name="T5" fmla="*/ 212 h 214"/>
                    <a:gd name="T6" fmla="*/ 154 w 155"/>
                    <a:gd name="T7" fmla="*/ 195 h 214"/>
                    <a:gd name="T8" fmla="*/ 152 w 155"/>
                    <a:gd name="T9" fmla="*/ 178 h 214"/>
                    <a:gd name="T10" fmla="*/ 149 w 155"/>
                    <a:gd name="T11" fmla="*/ 162 h 214"/>
                    <a:gd name="T12" fmla="*/ 144 w 155"/>
                    <a:gd name="T13" fmla="*/ 146 h 214"/>
                    <a:gd name="T14" fmla="*/ 138 w 155"/>
                    <a:gd name="T15" fmla="*/ 130 h 214"/>
                    <a:gd name="T16" fmla="*/ 131 w 155"/>
                    <a:gd name="T17" fmla="*/ 115 h 214"/>
                    <a:gd name="T18" fmla="*/ 123 w 155"/>
                    <a:gd name="T19" fmla="*/ 101 h 214"/>
                    <a:gd name="T20" fmla="*/ 113 w 155"/>
                    <a:gd name="T21" fmla="*/ 87 h 214"/>
                    <a:gd name="T22" fmla="*/ 103 w 155"/>
                    <a:gd name="T23" fmla="*/ 73 h 214"/>
                    <a:gd name="T24" fmla="*/ 91 w 155"/>
                    <a:gd name="T25" fmla="*/ 60 h 214"/>
                    <a:gd name="T26" fmla="*/ 78 w 155"/>
                    <a:gd name="T27" fmla="*/ 48 h 214"/>
                    <a:gd name="T28" fmla="*/ 64 w 155"/>
                    <a:gd name="T29" fmla="*/ 37 h 214"/>
                    <a:gd name="T30" fmla="*/ 34 w 155"/>
                    <a:gd name="T31" fmla="*/ 17 h 214"/>
                    <a:gd name="T32" fmla="*/ 17 w 155"/>
                    <a:gd name="T33" fmla="*/ 8 h 214"/>
                    <a:gd name="T34" fmla="*/ 0 w 155"/>
                    <a:gd name="T35" fmla="*/ 0 h 21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55"/>
                    <a:gd name="T55" fmla="*/ 0 h 214"/>
                    <a:gd name="T56" fmla="*/ 155 w 155"/>
                    <a:gd name="T57" fmla="*/ 214 h 21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55" h="214">
                      <a:moveTo>
                        <a:pt x="155" y="214"/>
                      </a:moveTo>
                      <a:lnTo>
                        <a:pt x="155" y="213"/>
                      </a:lnTo>
                      <a:lnTo>
                        <a:pt x="155" y="212"/>
                      </a:lnTo>
                      <a:lnTo>
                        <a:pt x="154" y="195"/>
                      </a:lnTo>
                      <a:lnTo>
                        <a:pt x="152" y="178"/>
                      </a:lnTo>
                      <a:lnTo>
                        <a:pt x="149" y="162"/>
                      </a:lnTo>
                      <a:lnTo>
                        <a:pt x="144" y="146"/>
                      </a:lnTo>
                      <a:lnTo>
                        <a:pt x="138" y="130"/>
                      </a:lnTo>
                      <a:lnTo>
                        <a:pt x="131" y="115"/>
                      </a:lnTo>
                      <a:lnTo>
                        <a:pt x="123" y="101"/>
                      </a:lnTo>
                      <a:lnTo>
                        <a:pt x="113" y="87"/>
                      </a:lnTo>
                      <a:lnTo>
                        <a:pt x="103" y="73"/>
                      </a:lnTo>
                      <a:lnTo>
                        <a:pt x="91" y="60"/>
                      </a:lnTo>
                      <a:lnTo>
                        <a:pt x="78" y="48"/>
                      </a:lnTo>
                      <a:lnTo>
                        <a:pt x="64" y="37"/>
                      </a:lnTo>
                      <a:lnTo>
                        <a:pt x="34" y="17"/>
                      </a:lnTo>
                      <a:lnTo>
                        <a:pt x="17" y="8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/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12" name="Freeform 33"/>
                <p:cNvSpPr>
                  <a:spLocks/>
                </p:cNvSpPr>
                <p:nvPr/>
              </p:nvSpPr>
              <p:spPr bwMode="auto">
                <a:xfrm>
                  <a:off x="4014" y="1823"/>
                  <a:ext cx="69" cy="80"/>
                </a:xfrm>
                <a:custGeom>
                  <a:avLst/>
                  <a:gdLst>
                    <a:gd name="T0" fmla="*/ 0 w 69"/>
                    <a:gd name="T1" fmla="*/ 80 h 80"/>
                    <a:gd name="T2" fmla="*/ 21 w 69"/>
                    <a:gd name="T3" fmla="*/ 63 h 80"/>
                    <a:gd name="T4" fmla="*/ 40 w 69"/>
                    <a:gd name="T5" fmla="*/ 43 h 80"/>
                    <a:gd name="T6" fmla="*/ 56 w 69"/>
                    <a:gd name="T7" fmla="*/ 23 h 80"/>
                    <a:gd name="T8" fmla="*/ 69 w 69"/>
                    <a:gd name="T9" fmla="*/ 0 h 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0"/>
                    <a:gd name="T17" fmla="*/ 69 w 69"/>
                    <a:gd name="T18" fmla="*/ 80 h 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0">
                      <a:moveTo>
                        <a:pt x="0" y="80"/>
                      </a:moveTo>
                      <a:lnTo>
                        <a:pt x="21" y="63"/>
                      </a:lnTo>
                      <a:lnTo>
                        <a:pt x="40" y="43"/>
                      </a:lnTo>
                      <a:lnTo>
                        <a:pt x="56" y="23"/>
                      </a:lnTo>
                      <a:lnTo>
                        <a:pt x="69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13" name="Freeform 34"/>
                <p:cNvSpPr>
                  <a:spLocks/>
                </p:cNvSpPr>
                <p:nvPr/>
              </p:nvSpPr>
              <p:spPr bwMode="auto">
                <a:xfrm>
                  <a:off x="3917" y="1526"/>
                  <a:ext cx="3" cy="38"/>
                </a:xfrm>
                <a:custGeom>
                  <a:avLst/>
                  <a:gdLst>
                    <a:gd name="T0" fmla="*/ 3 w 3"/>
                    <a:gd name="T1" fmla="*/ 38 h 38"/>
                    <a:gd name="T2" fmla="*/ 3 w 3"/>
                    <a:gd name="T3" fmla="*/ 35 h 38"/>
                    <a:gd name="T4" fmla="*/ 2 w 3"/>
                    <a:gd name="T5" fmla="*/ 17 h 38"/>
                    <a:gd name="T6" fmla="*/ 0 w 3"/>
                    <a:gd name="T7" fmla="*/ 0 h 3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38"/>
                    <a:gd name="T14" fmla="*/ 3 w 3"/>
                    <a:gd name="T15" fmla="*/ 38 h 3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38">
                      <a:moveTo>
                        <a:pt x="3" y="38"/>
                      </a:moveTo>
                      <a:lnTo>
                        <a:pt x="3" y="35"/>
                      </a:lnTo>
                      <a:lnTo>
                        <a:pt x="2" y="17"/>
                      </a:lnTo>
                      <a:lnTo>
                        <a:pt x="0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14" name="Freeform 35"/>
                <p:cNvSpPr>
                  <a:spLocks/>
                </p:cNvSpPr>
                <p:nvPr/>
              </p:nvSpPr>
              <p:spPr bwMode="auto">
                <a:xfrm>
                  <a:off x="3476" y="1433"/>
                  <a:ext cx="35" cy="48"/>
                </a:xfrm>
                <a:custGeom>
                  <a:avLst/>
                  <a:gdLst>
                    <a:gd name="T0" fmla="*/ 35 w 35"/>
                    <a:gd name="T1" fmla="*/ 0 h 48"/>
                    <a:gd name="T2" fmla="*/ 25 w 35"/>
                    <a:gd name="T3" fmla="*/ 11 h 48"/>
                    <a:gd name="T4" fmla="*/ 16 w 35"/>
                    <a:gd name="T5" fmla="*/ 23 h 48"/>
                    <a:gd name="T6" fmla="*/ 7 w 35"/>
                    <a:gd name="T7" fmla="*/ 35 h 48"/>
                    <a:gd name="T8" fmla="*/ 0 w 35"/>
                    <a:gd name="T9" fmla="*/ 48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8"/>
                    <a:gd name="T17" fmla="*/ 35 w 35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8">
                      <a:moveTo>
                        <a:pt x="35" y="0"/>
                      </a:moveTo>
                      <a:lnTo>
                        <a:pt x="25" y="11"/>
                      </a:lnTo>
                      <a:lnTo>
                        <a:pt x="16" y="23"/>
                      </a:lnTo>
                      <a:lnTo>
                        <a:pt x="7" y="35"/>
                      </a:lnTo>
                      <a:lnTo>
                        <a:pt x="0" y="48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15" name="Freeform 36"/>
                <p:cNvSpPr>
                  <a:spLocks/>
                </p:cNvSpPr>
                <p:nvPr/>
              </p:nvSpPr>
              <p:spPr bwMode="auto">
                <a:xfrm>
                  <a:off x="3142" y="1462"/>
                  <a:ext cx="17" cy="41"/>
                </a:xfrm>
                <a:custGeom>
                  <a:avLst/>
                  <a:gdLst>
                    <a:gd name="T0" fmla="*/ 17 w 17"/>
                    <a:gd name="T1" fmla="*/ 0 h 41"/>
                    <a:gd name="T2" fmla="*/ 12 w 17"/>
                    <a:gd name="T3" fmla="*/ 10 h 41"/>
                    <a:gd name="T4" fmla="*/ 7 w 17"/>
                    <a:gd name="T5" fmla="*/ 20 h 41"/>
                    <a:gd name="T6" fmla="*/ 0 w 17"/>
                    <a:gd name="T7" fmla="*/ 41 h 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7"/>
                    <a:gd name="T13" fmla="*/ 0 h 41"/>
                    <a:gd name="T14" fmla="*/ 17 w 17"/>
                    <a:gd name="T15" fmla="*/ 41 h 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" h="41">
                      <a:moveTo>
                        <a:pt x="17" y="0"/>
                      </a:moveTo>
                      <a:lnTo>
                        <a:pt x="12" y="10"/>
                      </a:lnTo>
                      <a:lnTo>
                        <a:pt x="7" y="20"/>
                      </a:lnTo>
                      <a:lnTo>
                        <a:pt x="0" y="41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16" name="Freeform 37"/>
                <p:cNvSpPr>
                  <a:spLocks/>
                </p:cNvSpPr>
                <p:nvPr/>
              </p:nvSpPr>
              <p:spPr bwMode="auto">
                <a:xfrm>
                  <a:off x="2755" y="1519"/>
                  <a:ext cx="63" cy="41"/>
                </a:xfrm>
                <a:custGeom>
                  <a:avLst/>
                  <a:gdLst>
                    <a:gd name="T0" fmla="*/ 63 w 63"/>
                    <a:gd name="T1" fmla="*/ 41 h 41"/>
                    <a:gd name="T2" fmla="*/ 33 w 63"/>
                    <a:gd name="T3" fmla="*/ 19 h 41"/>
                    <a:gd name="T4" fmla="*/ 17 w 63"/>
                    <a:gd name="T5" fmla="*/ 9 h 41"/>
                    <a:gd name="T6" fmla="*/ 0 w 63"/>
                    <a:gd name="T7" fmla="*/ 0 h 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3"/>
                    <a:gd name="T13" fmla="*/ 0 h 41"/>
                    <a:gd name="T14" fmla="*/ 63 w 63"/>
                    <a:gd name="T15" fmla="*/ 41 h 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3" h="41">
                      <a:moveTo>
                        <a:pt x="63" y="41"/>
                      </a:moveTo>
                      <a:lnTo>
                        <a:pt x="33" y="19"/>
                      </a:lnTo>
                      <a:lnTo>
                        <a:pt x="17" y="9"/>
                      </a:lnTo>
                      <a:lnTo>
                        <a:pt x="0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17" name="Freeform 38"/>
                <p:cNvSpPr>
                  <a:spLocks/>
                </p:cNvSpPr>
                <p:nvPr/>
              </p:nvSpPr>
              <p:spPr bwMode="auto">
                <a:xfrm>
                  <a:off x="2273" y="1794"/>
                  <a:ext cx="10" cy="43"/>
                </a:xfrm>
                <a:custGeom>
                  <a:avLst/>
                  <a:gdLst>
                    <a:gd name="T0" fmla="*/ 0 w 10"/>
                    <a:gd name="T1" fmla="*/ 0 h 43"/>
                    <a:gd name="T2" fmla="*/ 4 w 10"/>
                    <a:gd name="T3" fmla="*/ 22 h 43"/>
                    <a:gd name="T4" fmla="*/ 10 w 10"/>
                    <a:gd name="T5" fmla="*/ 43 h 43"/>
                    <a:gd name="T6" fmla="*/ 0 60000 65536"/>
                    <a:gd name="T7" fmla="*/ 0 60000 65536"/>
                    <a:gd name="T8" fmla="*/ 0 60000 65536"/>
                    <a:gd name="T9" fmla="*/ 0 w 10"/>
                    <a:gd name="T10" fmla="*/ 0 h 43"/>
                    <a:gd name="T11" fmla="*/ 10 w 10"/>
                    <a:gd name="T12" fmla="*/ 43 h 4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" h="43">
                      <a:moveTo>
                        <a:pt x="0" y="0"/>
                      </a:moveTo>
                      <a:lnTo>
                        <a:pt x="4" y="22"/>
                      </a:lnTo>
                      <a:lnTo>
                        <a:pt x="10" y="43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</p:grpSp>
          <p:sp>
            <p:nvSpPr>
              <p:cNvPr id="29718" name="Rectangle 22"/>
              <p:cNvSpPr>
                <a:spLocks noChangeAspect="1" noChangeArrowheads="1"/>
              </p:cNvSpPr>
              <p:nvPr/>
            </p:nvSpPr>
            <p:spPr bwMode="auto">
              <a:xfrm>
                <a:off x="1085" y="1971"/>
                <a:ext cx="173" cy="11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125400" prstMaterial="legacyMatte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solidFill>
                      <a:schemeClr val="bg1"/>
                    </a:solidFill>
                    <a:latin typeface="Tele-GroteskHal" pitchFamily="2" charset="0"/>
                  </a:rPr>
                  <a:t>EMS</a:t>
                </a:r>
              </a:p>
            </p:txBody>
          </p:sp>
          <p:sp>
            <p:nvSpPr>
              <p:cNvPr id="29719" name="Rectangle 23"/>
              <p:cNvSpPr>
                <a:spLocks noChangeAspect="1" noChangeArrowheads="1"/>
              </p:cNvSpPr>
              <p:nvPr/>
            </p:nvSpPr>
            <p:spPr bwMode="auto">
              <a:xfrm>
                <a:off x="624" y="2310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720" name="Rectangle 24"/>
              <p:cNvSpPr>
                <a:spLocks noChangeAspect="1" noChangeArrowheads="1"/>
              </p:cNvSpPr>
              <p:nvPr/>
            </p:nvSpPr>
            <p:spPr bwMode="auto">
              <a:xfrm>
                <a:off x="850" y="2265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721" name="Rectangle 25"/>
              <p:cNvSpPr>
                <a:spLocks noChangeAspect="1" noChangeArrowheads="1"/>
              </p:cNvSpPr>
              <p:nvPr/>
            </p:nvSpPr>
            <p:spPr bwMode="auto">
              <a:xfrm>
                <a:off x="1077" y="2310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722" name="Rectangle 26"/>
              <p:cNvSpPr>
                <a:spLocks noChangeAspect="1" noChangeArrowheads="1"/>
              </p:cNvSpPr>
              <p:nvPr/>
            </p:nvSpPr>
            <p:spPr bwMode="auto">
              <a:xfrm>
                <a:off x="1308" y="2231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cxnSp>
            <p:nvCxnSpPr>
              <p:cNvPr id="29723" name="AutoShape 27"/>
              <p:cNvCxnSpPr>
                <a:cxnSpLocks noChangeShapeType="1"/>
                <a:stCxn id="29718" idx="2"/>
                <a:endCxn id="29719" idx="0"/>
              </p:cNvCxnSpPr>
              <p:nvPr/>
            </p:nvCxnSpPr>
            <p:spPr bwMode="auto">
              <a:xfrm flipH="1">
                <a:off x="683" y="2083"/>
                <a:ext cx="489" cy="227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724" name="AutoShape 28"/>
              <p:cNvCxnSpPr>
                <a:cxnSpLocks noChangeShapeType="1"/>
                <a:stCxn id="29718" idx="2"/>
                <a:endCxn id="29720" idx="0"/>
              </p:cNvCxnSpPr>
              <p:nvPr/>
            </p:nvCxnSpPr>
            <p:spPr bwMode="auto">
              <a:xfrm flipH="1">
                <a:off x="909" y="2083"/>
                <a:ext cx="263" cy="18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725" name="AutoShape 29"/>
              <p:cNvCxnSpPr>
                <a:cxnSpLocks noChangeShapeType="1"/>
                <a:stCxn id="29718" idx="2"/>
                <a:endCxn id="29721" idx="0"/>
              </p:cNvCxnSpPr>
              <p:nvPr/>
            </p:nvCxnSpPr>
            <p:spPr bwMode="auto">
              <a:xfrm flipH="1">
                <a:off x="1136" y="2083"/>
                <a:ext cx="36" cy="227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726" name="AutoShape 30"/>
              <p:cNvCxnSpPr>
                <a:cxnSpLocks noChangeShapeType="1"/>
                <a:stCxn id="29718" idx="2"/>
                <a:endCxn id="29722" idx="0"/>
              </p:cNvCxnSpPr>
              <p:nvPr/>
            </p:nvCxnSpPr>
            <p:spPr bwMode="auto">
              <a:xfrm>
                <a:off x="1172" y="2083"/>
                <a:ext cx="195" cy="148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sp>
            <p:nvSpPr>
              <p:cNvPr id="29727" name="Rectangle 31"/>
              <p:cNvSpPr>
                <a:spLocks noChangeAspect="1" noChangeArrowheads="1"/>
              </p:cNvSpPr>
              <p:nvPr/>
            </p:nvSpPr>
            <p:spPr bwMode="auto">
              <a:xfrm>
                <a:off x="1085" y="1935"/>
                <a:ext cx="173" cy="35"/>
              </a:xfrm>
              <a:prstGeom prst="rect">
                <a:avLst/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125400" prstMaterial="legacyMatte">
                <a:bevelT w="13500" h="13500" prst="angle"/>
                <a:bevelB w="13500" h="13500" prst="angle"/>
                <a:extrusionClr>
                  <a:schemeClr val="tx2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endParaRPr lang="en-GB" sz="1000">
                  <a:latin typeface="Tele-GroteskNor" pitchFamily="2" charset="0"/>
                </a:endParaRPr>
              </a:p>
            </p:txBody>
          </p:sp>
        </p:grpSp>
        <p:grpSp>
          <p:nvGrpSpPr>
            <p:cNvPr id="6" name="Group 32"/>
            <p:cNvGrpSpPr>
              <a:grpSpLocks/>
            </p:cNvGrpSpPr>
            <p:nvPr/>
          </p:nvGrpSpPr>
          <p:grpSpPr bwMode="auto">
            <a:xfrm>
              <a:off x="153" y="2619"/>
              <a:ext cx="1087" cy="632"/>
              <a:chOff x="2146" y="1931"/>
              <a:chExt cx="1087" cy="632"/>
            </a:xfrm>
          </p:grpSpPr>
          <p:sp>
            <p:nvSpPr>
              <p:cNvPr id="29729" name="Rectangle 33"/>
              <p:cNvSpPr>
                <a:spLocks noChangeArrowheads="1"/>
              </p:cNvSpPr>
              <p:nvPr/>
            </p:nvSpPr>
            <p:spPr bwMode="auto">
              <a:xfrm>
                <a:off x="2146" y="1931"/>
                <a:ext cx="1087" cy="632"/>
              </a:xfrm>
              <a:prstGeom prst="rect">
                <a:avLst/>
              </a:prstGeom>
              <a:solidFill>
                <a:srgbClr val="CCFFCC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endParaRPr lang="de-DE"/>
              </a:p>
            </p:txBody>
          </p:sp>
          <p:sp>
            <p:nvSpPr>
              <p:cNvPr id="29730" name="Text Box 34"/>
              <p:cNvSpPr txBox="1">
                <a:spLocks noChangeArrowheads="1"/>
              </p:cNvSpPr>
              <p:nvPr/>
            </p:nvSpPr>
            <p:spPr bwMode="auto">
              <a:xfrm>
                <a:off x="2173" y="1931"/>
                <a:ext cx="416" cy="96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>
                <a:spAutoFit/>
              </a:bodyPr>
              <a:lstStyle/>
              <a:p>
                <a:pPr marL="268288" indent="-268288">
                  <a:spcBef>
                    <a:spcPct val="50000"/>
                  </a:spcBef>
                  <a:buClr>
                    <a:schemeClr val="tx2"/>
                  </a:buClr>
                  <a:buSzPct val="75000"/>
                  <a:buFont typeface="Wingdings" pitchFamily="2" charset="2"/>
                  <a:buNone/>
                  <a:tabLst>
                    <a:tab pos="268288" algn="l"/>
                  </a:tabLst>
                </a:pPr>
                <a:r>
                  <a:rPr lang="en-GB" sz="1000" b="1">
                    <a:latin typeface="Tele-GroteskNor" pitchFamily="2" charset="0"/>
                  </a:rPr>
                  <a:t>Fixed Network</a:t>
                </a:r>
              </a:p>
            </p:txBody>
          </p:sp>
          <p:grpSp>
            <p:nvGrpSpPr>
              <p:cNvPr id="7" name="Group 25"/>
              <p:cNvGrpSpPr>
                <a:grpSpLocks/>
              </p:cNvGrpSpPr>
              <p:nvPr>
                <p:custDataLst>
                  <p:tags r:id="rId4"/>
                </p:custDataLst>
              </p:nvPr>
            </p:nvGrpSpPr>
            <p:grpSpPr bwMode="auto">
              <a:xfrm>
                <a:off x="2160" y="2249"/>
                <a:ext cx="1043" cy="272"/>
                <a:chOff x="2087" y="1363"/>
                <a:chExt cx="2064" cy="1296"/>
              </a:xfrm>
            </p:grpSpPr>
            <p:sp>
              <p:nvSpPr>
                <p:cNvPr id="29732" name="Freeform 26"/>
                <p:cNvSpPr>
                  <a:spLocks/>
                </p:cNvSpPr>
                <p:nvPr/>
              </p:nvSpPr>
              <p:spPr bwMode="auto">
                <a:xfrm>
                  <a:off x="2087" y="1363"/>
                  <a:ext cx="2064" cy="1296"/>
                </a:xfrm>
                <a:custGeom>
                  <a:avLst/>
                  <a:gdLst>
                    <a:gd name="T0" fmla="*/ 112 w 2064"/>
                    <a:gd name="T1" fmla="*/ 450 h 1296"/>
                    <a:gd name="T2" fmla="*/ 41 w 2064"/>
                    <a:gd name="T3" fmla="*/ 501 h 1296"/>
                    <a:gd name="T4" fmla="*/ 4 w 2064"/>
                    <a:gd name="T5" fmla="*/ 575 h 1296"/>
                    <a:gd name="T6" fmla="*/ 16 w 2064"/>
                    <a:gd name="T7" fmla="*/ 676 h 1296"/>
                    <a:gd name="T8" fmla="*/ 103 w 2064"/>
                    <a:gd name="T9" fmla="*/ 762 h 1296"/>
                    <a:gd name="T10" fmla="*/ 60 w 2064"/>
                    <a:gd name="T11" fmla="*/ 816 h 1296"/>
                    <a:gd name="T12" fmla="*/ 46 w 2064"/>
                    <a:gd name="T13" fmla="*/ 899 h 1296"/>
                    <a:gd name="T14" fmla="*/ 81 w 2064"/>
                    <a:gd name="T15" fmla="*/ 980 h 1296"/>
                    <a:gd name="T16" fmla="*/ 155 w 2064"/>
                    <a:gd name="T17" fmla="*/ 1037 h 1296"/>
                    <a:gd name="T18" fmla="*/ 254 w 2064"/>
                    <a:gd name="T19" fmla="*/ 1059 h 1296"/>
                    <a:gd name="T20" fmla="*/ 304 w 2064"/>
                    <a:gd name="T21" fmla="*/ 1094 h 1296"/>
                    <a:gd name="T22" fmla="*/ 392 w 2064"/>
                    <a:gd name="T23" fmla="*/ 1164 h 1296"/>
                    <a:gd name="T24" fmla="*/ 501 w 2064"/>
                    <a:gd name="T25" fmla="*/ 1207 h 1296"/>
                    <a:gd name="T26" fmla="*/ 622 w 2064"/>
                    <a:gd name="T27" fmla="*/ 1217 h 1296"/>
                    <a:gd name="T28" fmla="*/ 743 w 2064"/>
                    <a:gd name="T29" fmla="*/ 1192 h 1296"/>
                    <a:gd name="T30" fmla="*/ 838 w 2064"/>
                    <a:gd name="T31" fmla="*/ 1225 h 1296"/>
                    <a:gd name="T32" fmla="*/ 995 w 2064"/>
                    <a:gd name="T33" fmla="*/ 1291 h 1296"/>
                    <a:gd name="T34" fmla="*/ 1107 w 2064"/>
                    <a:gd name="T35" fmla="*/ 1292 h 1296"/>
                    <a:gd name="T36" fmla="*/ 1226 w 2064"/>
                    <a:gd name="T37" fmla="*/ 1254 h 1296"/>
                    <a:gd name="T38" fmla="*/ 1318 w 2064"/>
                    <a:gd name="T39" fmla="*/ 1179 h 1296"/>
                    <a:gd name="T40" fmla="*/ 1364 w 2064"/>
                    <a:gd name="T41" fmla="*/ 1101 h 1296"/>
                    <a:gd name="T42" fmla="*/ 1453 w 2064"/>
                    <a:gd name="T43" fmla="*/ 1132 h 1296"/>
                    <a:gd name="T44" fmla="*/ 1565 w 2064"/>
                    <a:gd name="T45" fmla="*/ 1132 h 1296"/>
                    <a:gd name="T46" fmla="*/ 1685 w 2064"/>
                    <a:gd name="T47" fmla="*/ 1084 h 1296"/>
                    <a:gd name="T48" fmla="*/ 1764 w 2064"/>
                    <a:gd name="T49" fmla="*/ 994 h 1296"/>
                    <a:gd name="T50" fmla="*/ 1786 w 2064"/>
                    <a:gd name="T51" fmla="*/ 902 h 1296"/>
                    <a:gd name="T52" fmla="*/ 1921 w 2064"/>
                    <a:gd name="T53" fmla="*/ 858 h 1296"/>
                    <a:gd name="T54" fmla="*/ 2018 w 2064"/>
                    <a:gd name="T55" fmla="*/ 770 h 1296"/>
                    <a:gd name="T56" fmla="*/ 2063 w 2064"/>
                    <a:gd name="T57" fmla="*/ 654 h 1296"/>
                    <a:gd name="T58" fmla="*/ 2047 w 2064"/>
                    <a:gd name="T59" fmla="*/ 539 h 1296"/>
                    <a:gd name="T60" fmla="*/ 1996 w 2064"/>
                    <a:gd name="T61" fmla="*/ 460 h 1296"/>
                    <a:gd name="T62" fmla="*/ 2016 w 2064"/>
                    <a:gd name="T63" fmla="*/ 356 h 1296"/>
                    <a:gd name="T64" fmla="*/ 1987 w 2064"/>
                    <a:gd name="T65" fmla="*/ 271 h 1296"/>
                    <a:gd name="T66" fmla="*/ 1922 w 2064"/>
                    <a:gd name="T67" fmla="*/ 204 h 1296"/>
                    <a:gd name="T68" fmla="*/ 1829 w 2064"/>
                    <a:gd name="T69" fmla="*/ 163 h 1296"/>
                    <a:gd name="T70" fmla="*/ 1802 w 2064"/>
                    <a:gd name="T71" fmla="*/ 98 h 1296"/>
                    <a:gd name="T72" fmla="*/ 1735 w 2064"/>
                    <a:gd name="T73" fmla="*/ 36 h 1296"/>
                    <a:gd name="T74" fmla="*/ 1642 w 2064"/>
                    <a:gd name="T75" fmla="*/ 3 h 1296"/>
                    <a:gd name="T76" fmla="*/ 1527 w 2064"/>
                    <a:gd name="T77" fmla="*/ 11 h 1296"/>
                    <a:gd name="T78" fmla="*/ 1424 w 2064"/>
                    <a:gd name="T79" fmla="*/ 70 h 1296"/>
                    <a:gd name="T80" fmla="*/ 1351 w 2064"/>
                    <a:gd name="T81" fmla="*/ 19 h 1296"/>
                    <a:gd name="T82" fmla="*/ 1230 w 2064"/>
                    <a:gd name="T83" fmla="*/ 2 h 1296"/>
                    <a:gd name="T84" fmla="*/ 1105 w 2064"/>
                    <a:gd name="T85" fmla="*/ 58 h 1296"/>
                    <a:gd name="T86" fmla="*/ 1034 w 2064"/>
                    <a:gd name="T87" fmla="*/ 75 h 1296"/>
                    <a:gd name="T88" fmla="*/ 919 w 2064"/>
                    <a:gd name="T89" fmla="*/ 40 h 1296"/>
                    <a:gd name="T90" fmla="*/ 793 w 2064"/>
                    <a:gd name="T91" fmla="*/ 57 h 1296"/>
                    <a:gd name="T92" fmla="*/ 678 w 2064"/>
                    <a:gd name="T93" fmla="*/ 142 h 1296"/>
                    <a:gd name="T94" fmla="*/ 610 w 2064"/>
                    <a:gd name="T95" fmla="*/ 133 h 1296"/>
                    <a:gd name="T96" fmla="*/ 505 w 2064"/>
                    <a:gd name="T97" fmla="*/ 118 h 1296"/>
                    <a:gd name="T98" fmla="*/ 351 w 2064"/>
                    <a:gd name="T99" fmla="*/ 151 h 1296"/>
                    <a:gd name="T100" fmla="*/ 238 w 2064"/>
                    <a:gd name="T101" fmla="*/ 240 h 1296"/>
                    <a:gd name="T102" fmla="*/ 185 w 2064"/>
                    <a:gd name="T103" fmla="*/ 366 h 129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064"/>
                    <a:gd name="T157" fmla="*/ 0 h 1296"/>
                    <a:gd name="T158" fmla="*/ 2064 w 2064"/>
                    <a:gd name="T159" fmla="*/ 1296 h 129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064" h="1296">
                      <a:moveTo>
                        <a:pt x="186" y="431"/>
                      </a:moveTo>
                      <a:lnTo>
                        <a:pt x="166" y="434"/>
                      </a:lnTo>
                      <a:lnTo>
                        <a:pt x="148" y="437"/>
                      </a:lnTo>
                      <a:lnTo>
                        <a:pt x="130" y="443"/>
                      </a:lnTo>
                      <a:lnTo>
                        <a:pt x="112" y="450"/>
                      </a:lnTo>
                      <a:lnTo>
                        <a:pt x="96" y="458"/>
                      </a:lnTo>
                      <a:lnTo>
                        <a:pt x="81" y="467"/>
                      </a:lnTo>
                      <a:lnTo>
                        <a:pt x="66" y="477"/>
                      </a:lnTo>
                      <a:lnTo>
                        <a:pt x="53" y="489"/>
                      </a:lnTo>
                      <a:lnTo>
                        <a:pt x="41" y="501"/>
                      </a:lnTo>
                      <a:lnTo>
                        <a:pt x="31" y="514"/>
                      </a:lnTo>
                      <a:lnTo>
                        <a:pt x="22" y="528"/>
                      </a:lnTo>
                      <a:lnTo>
                        <a:pt x="14" y="543"/>
                      </a:lnTo>
                      <a:lnTo>
                        <a:pt x="8" y="559"/>
                      </a:lnTo>
                      <a:lnTo>
                        <a:pt x="4" y="575"/>
                      </a:lnTo>
                      <a:lnTo>
                        <a:pt x="1" y="591"/>
                      </a:lnTo>
                      <a:lnTo>
                        <a:pt x="0" y="608"/>
                      </a:lnTo>
                      <a:lnTo>
                        <a:pt x="2" y="632"/>
                      </a:lnTo>
                      <a:lnTo>
                        <a:pt x="7" y="655"/>
                      </a:lnTo>
                      <a:lnTo>
                        <a:pt x="16" y="676"/>
                      </a:lnTo>
                      <a:lnTo>
                        <a:pt x="28" y="697"/>
                      </a:lnTo>
                      <a:lnTo>
                        <a:pt x="42" y="716"/>
                      </a:lnTo>
                      <a:lnTo>
                        <a:pt x="60" y="733"/>
                      </a:lnTo>
                      <a:lnTo>
                        <a:pt x="80" y="749"/>
                      </a:lnTo>
                      <a:lnTo>
                        <a:pt x="103" y="762"/>
                      </a:lnTo>
                      <a:lnTo>
                        <a:pt x="102" y="760"/>
                      </a:lnTo>
                      <a:lnTo>
                        <a:pt x="89" y="773"/>
                      </a:lnTo>
                      <a:lnTo>
                        <a:pt x="78" y="787"/>
                      </a:lnTo>
                      <a:lnTo>
                        <a:pt x="68" y="801"/>
                      </a:lnTo>
                      <a:lnTo>
                        <a:pt x="60" y="816"/>
                      </a:lnTo>
                      <a:lnTo>
                        <a:pt x="53" y="832"/>
                      </a:lnTo>
                      <a:lnTo>
                        <a:pt x="49" y="848"/>
                      </a:lnTo>
                      <a:lnTo>
                        <a:pt x="46" y="864"/>
                      </a:lnTo>
                      <a:lnTo>
                        <a:pt x="45" y="881"/>
                      </a:lnTo>
                      <a:lnTo>
                        <a:pt x="46" y="899"/>
                      </a:lnTo>
                      <a:lnTo>
                        <a:pt x="49" y="917"/>
                      </a:lnTo>
                      <a:lnTo>
                        <a:pt x="54" y="934"/>
                      </a:lnTo>
                      <a:lnTo>
                        <a:pt x="62" y="950"/>
                      </a:lnTo>
                      <a:lnTo>
                        <a:pt x="70" y="966"/>
                      </a:lnTo>
                      <a:lnTo>
                        <a:pt x="81" y="980"/>
                      </a:lnTo>
                      <a:lnTo>
                        <a:pt x="93" y="994"/>
                      </a:lnTo>
                      <a:lnTo>
                        <a:pt x="106" y="1007"/>
                      </a:lnTo>
                      <a:lnTo>
                        <a:pt x="121" y="1018"/>
                      </a:lnTo>
                      <a:lnTo>
                        <a:pt x="137" y="1029"/>
                      </a:lnTo>
                      <a:lnTo>
                        <a:pt x="155" y="1037"/>
                      </a:lnTo>
                      <a:lnTo>
                        <a:pt x="173" y="1045"/>
                      </a:lnTo>
                      <a:lnTo>
                        <a:pt x="192" y="1051"/>
                      </a:lnTo>
                      <a:lnTo>
                        <a:pt x="212" y="1055"/>
                      </a:lnTo>
                      <a:lnTo>
                        <a:pt x="233" y="1058"/>
                      </a:lnTo>
                      <a:lnTo>
                        <a:pt x="254" y="1059"/>
                      </a:lnTo>
                      <a:lnTo>
                        <a:pt x="266" y="1059"/>
                      </a:lnTo>
                      <a:lnTo>
                        <a:pt x="278" y="1058"/>
                      </a:lnTo>
                      <a:lnTo>
                        <a:pt x="277" y="1059"/>
                      </a:lnTo>
                      <a:lnTo>
                        <a:pt x="290" y="1077"/>
                      </a:lnTo>
                      <a:lnTo>
                        <a:pt x="304" y="1094"/>
                      </a:lnTo>
                      <a:lnTo>
                        <a:pt x="320" y="1110"/>
                      </a:lnTo>
                      <a:lnTo>
                        <a:pt x="336" y="1125"/>
                      </a:lnTo>
                      <a:lnTo>
                        <a:pt x="354" y="1139"/>
                      </a:lnTo>
                      <a:lnTo>
                        <a:pt x="372" y="1152"/>
                      </a:lnTo>
                      <a:lnTo>
                        <a:pt x="392" y="1164"/>
                      </a:lnTo>
                      <a:lnTo>
                        <a:pt x="412" y="1175"/>
                      </a:lnTo>
                      <a:lnTo>
                        <a:pt x="433" y="1185"/>
                      </a:lnTo>
                      <a:lnTo>
                        <a:pt x="455" y="1194"/>
                      </a:lnTo>
                      <a:lnTo>
                        <a:pt x="478" y="1201"/>
                      </a:lnTo>
                      <a:lnTo>
                        <a:pt x="501" y="1207"/>
                      </a:lnTo>
                      <a:lnTo>
                        <a:pt x="524" y="1212"/>
                      </a:lnTo>
                      <a:lnTo>
                        <a:pt x="548" y="1215"/>
                      </a:lnTo>
                      <a:lnTo>
                        <a:pt x="572" y="1217"/>
                      </a:lnTo>
                      <a:lnTo>
                        <a:pt x="597" y="1218"/>
                      </a:lnTo>
                      <a:lnTo>
                        <a:pt x="622" y="1217"/>
                      </a:lnTo>
                      <a:lnTo>
                        <a:pt x="647" y="1215"/>
                      </a:lnTo>
                      <a:lnTo>
                        <a:pt x="672" y="1211"/>
                      </a:lnTo>
                      <a:lnTo>
                        <a:pt x="696" y="1206"/>
                      </a:lnTo>
                      <a:lnTo>
                        <a:pt x="720" y="1200"/>
                      </a:lnTo>
                      <a:lnTo>
                        <a:pt x="743" y="1192"/>
                      </a:lnTo>
                      <a:lnTo>
                        <a:pt x="765" y="1183"/>
                      </a:lnTo>
                      <a:lnTo>
                        <a:pt x="787" y="1173"/>
                      </a:lnTo>
                      <a:lnTo>
                        <a:pt x="786" y="1173"/>
                      </a:lnTo>
                      <a:lnTo>
                        <a:pt x="810" y="1200"/>
                      </a:lnTo>
                      <a:lnTo>
                        <a:pt x="838" y="1225"/>
                      </a:lnTo>
                      <a:lnTo>
                        <a:pt x="869" y="1246"/>
                      </a:lnTo>
                      <a:lnTo>
                        <a:pt x="903" y="1263"/>
                      </a:lnTo>
                      <a:lnTo>
                        <a:pt x="938" y="1277"/>
                      </a:lnTo>
                      <a:lnTo>
                        <a:pt x="976" y="1288"/>
                      </a:lnTo>
                      <a:lnTo>
                        <a:pt x="995" y="1291"/>
                      </a:lnTo>
                      <a:lnTo>
                        <a:pt x="1015" y="1294"/>
                      </a:lnTo>
                      <a:lnTo>
                        <a:pt x="1035" y="1295"/>
                      </a:lnTo>
                      <a:lnTo>
                        <a:pt x="1055" y="1296"/>
                      </a:lnTo>
                      <a:lnTo>
                        <a:pt x="1081" y="1295"/>
                      </a:lnTo>
                      <a:lnTo>
                        <a:pt x="1107" y="1292"/>
                      </a:lnTo>
                      <a:lnTo>
                        <a:pt x="1133" y="1288"/>
                      </a:lnTo>
                      <a:lnTo>
                        <a:pt x="1157" y="1282"/>
                      </a:lnTo>
                      <a:lnTo>
                        <a:pt x="1181" y="1274"/>
                      </a:lnTo>
                      <a:lnTo>
                        <a:pt x="1204" y="1265"/>
                      </a:lnTo>
                      <a:lnTo>
                        <a:pt x="1226" y="1254"/>
                      </a:lnTo>
                      <a:lnTo>
                        <a:pt x="1247" y="1241"/>
                      </a:lnTo>
                      <a:lnTo>
                        <a:pt x="1267" y="1228"/>
                      </a:lnTo>
                      <a:lnTo>
                        <a:pt x="1285" y="1213"/>
                      </a:lnTo>
                      <a:lnTo>
                        <a:pt x="1302" y="1197"/>
                      </a:lnTo>
                      <a:lnTo>
                        <a:pt x="1318" y="1179"/>
                      </a:lnTo>
                      <a:lnTo>
                        <a:pt x="1332" y="1161"/>
                      </a:lnTo>
                      <a:lnTo>
                        <a:pt x="1344" y="1141"/>
                      </a:lnTo>
                      <a:lnTo>
                        <a:pt x="1354" y="1121"/>
                      </a:lnTo>
                      <a:lnTo>
                        <a:pt x="1363" y="1099"/>
                      </a:lnTo>
                      <a:lnTo>
                        <a:pt x="1364" y="1101"/>
                      </a:lnTo>
                      <a:lnTo>
                        <a:pt x="1381" y="1109"/>
                      </a:lnTo>
                      <a:lnTo>
                        <a:pt x="1398" y="1116"/>
                      </a:lnTo>
                      <a:lnTo>
                        <a:pt x="1416" y="1123"/>
                      </a:lnTo>
                      <a:lnTo>
                        <a:pt x="1434" y="1128"/>
                      </a:lnTo>
                      <a:lnTo>
                        <a:pt x="1453" y="1132"/>
                      </a:lnTo>
                      <a:lnTo>
                        <a:pt x="1471" y="1135"/>
                      </a:lnTo>
                      <a:lnTo>
                        <a:pt x="1491" y="1136"/>
                      </a:lnTo>
                      <a:lnTo>
                        <a:pt x="1510" y="1137"/>
                      </a:lnTo>
                      <a:lnTo>
                        <a:pt x="1538" y="1136"/>
                      </a:lnTo>
                      <a:lnTo>
                        <a:pt x="1565" y="1132"/>
                      </a:lnTo>
                      <a:lnTo>
                        <a:pt x="1592" y="1126"/>
                      </a:lnTo>
                      <a:lnTo>
                        <a:pt x="1617" y="1119"/>
                      </a:lnTo>
                      <a:lnTo>
                        <a:pt x="1641" y="1109"/>
                      </a:lnTo>
                      <a:lnTo>
                        <a:pt x="1664" y="1097"/>
                      </a:lnTo>
                      <a:lnTo>
                        <a:pt x="1685" y="1084"/>
                      </a:lnTo>
                      <a:lnTo>
                        <a:pt x="1705" y="1068"/>
                      </a:lnTo>
                      <a:lnTo>
                        <a:pt x="1722" y="1052"/>
                      </a:lnTo>
                      <a:lnTo>
                        <a:pt x="1738" y="1034"/>
                      </a:lnTo>
                      <a:lnTo>
                        <a:pt x="1752" y="1014"/>
                      </a:lnTo>
                      <a:lnTo>
                        <a:pt x="1764" y="994"/>
                      </a:lnTo>
                      <a:lnTo>
                        <a:pt x="1773" y="973"/>
                      </a:lnTo>
                      <a:lnTo>
                        <a:pt x="1780" y="950"/>
                      </a:lnTo>
                      <a:lnTo>
                        <a:pt x="1784" y="927"/>
                      </a:lnTo>
                      <a:lnTo>
                        <a:pt x="1786" y="903"/>
                      </a:lnTo>
                      <a:lnTo>
                        <a:pt x="1786" y="902"/>
                      </a:lnTo>
                      <a:lnTo>
                        <a:pt x="1815" y="897"/>
                      </a:lnTo>
                      <a:lnTo>
                        <a:pt x="1844" y="890"/>
                      </a:lnTo>
                      <a:lnTo>
                        <a:pt x="1871" y="882"/>
                      </a:lnTo>
                      <a:lnTo>
                        <a:pt x="1897" y="871"/>
                      </a:lnTo>
                      <a:lnTo>
                        <a:pt x="1921" y="858"/>
                      </a:lnTo>
                      <a:lnTo>
                        <a:pt x="1944" y="843"/>
                      </a:lnTo>
                      <a:lnTo>
                        <a:pt x="1965" y="827"/>
                      </a:lnTo>
                      <a:lnTo>
                        <a:pt x="1985" y="810"/>
                      </a:lnTo>
                      <a:lnTo>
                        <a:pt x="2002" y="791"/>
                      </a:lnTo>
                      <a:lnTo>
                        <a:pt x="2018" y="770"/>
                      </a:lnTo>
                      <a:lnTo>
                        <a:pt x="2032" y="749"/>
                      </a:lnTo>
                      <a:lnTo>
                        <a:pt x="2043" y="726"/>
                      </a:lnTo>
                      <a:lnTo>
                        <a:pt x="2052" y="703"/>
                      </a:lnTo>
                      <a:lnTo>
                        <a:pt x="2059" y="679"/>
                      </a:lnTo>
                      <a:lnTo>
                        <a:pt x="2063" y="654"/>
                      </a:lnTo>
                      <a:lnTo>
                        <a:pt x="2064" y="628"/>
                      </a:lnTo>
                      <a:lnTo>
                        <a:pt x="2063" y="605"/>
                      </a:lnTo>
                      <a:lnTo>
                        <a:pt x="2060" y="583"/>
                      </a:lnTo>
                      <a:lnTo>
                        <a:pt x="2054" y="561"/>
                      </a:lnTo>
                      <a:lnTo>
                        <a:pt x="2047" y="539"/>
                      </a:lnTo>
                      <a:lnTo>
                        <a:pt x="2037" y="518"/>
                      </a:lnTo>
                      <a:lnTo>
                        <a:pt x="2026" y="498"/>
                      </a:lnTo>
                      <a:lnTo>
                        <a:pt x="2012" y="479"/>
                      </a:lnTo>
                      <a:lnTo>
                        <a:pt x="1997" y="460"/>
                      </a:lnTo>
                      <a:lnTo>
                        <a:pt x="1996" y="460"/>
                      </a:lnTo>
                      <a:lnTo>
                        <a:pt x="2005" y="439"/>
                      </a:lnTo>
                      <a:lnTo>
                        <a:pt x="2012" y="417"/>
                      </a:lnTo>
                      <a:lnTo>
                        <a:pt x="2016" y="396"/>
                      </a:lnTo>
                      <a:lnTo>
                        <a:pt x="2017" y="374"/>
                      </a:lnTo>
                      <a:lnTo>
                        <a:pt x="2016" y="356"/>
                      </a:lnTo>
                      <a:lnTo>
                        <a:pt x="2014" y="338"/>
                      </a:lnTo>
                      <a:lnTo>
                        <a:pt x="2009" y="320"/>
                      </a:lnTo>
                      <a:lnTo>
                        <a:pt x="2003" y="303"/>
                      </a:lnTo>
                      <a:lnTo>
                        <a:pt x="1996" y="286"/>
                      </a:lnTo>
                      <a:lnTo>
                        <a:pt x="1987" y="271"/>
                      </a:lnTo>
                      <a:lnTo>
                        <a:pt x="1976" y="255"/>
                      </a:lnTo>
                      <a:lnTo>
                        <a:pt x="1965" y="241"/>
                      </a:lnTo>
                      <a:lnTo>
                        <a:pt x="1952" y="228"/>
                      </a:lnTo>
                      <a:lnTo>
                        <a:pt x="1937" y="215"/>
                      </a:lnTo>
                      <a:lnTo>
                        <a:pt x="1922" y="204"/>
                      </a:lnTo>
                      <a:lnTo>
                        <a:pt x="1905" y="193"/>
                      </a:lnTo>
                      <a:lnTo>
                        <a:pt x="1888" y="184"/>
                      </a:lnTo>
                      <a:lnTo>
                        <a:pt x="1869" y="176"/>
                      </a:lnTo>
                      <a:lnTo>
                        <a:pt x="1849" y="169"/>
                      </a:lnTo>
                      <a:lnTo>
                        <a:pt x="1829" y="163"/>
                      </a:lnTo>
                      <a:lnTo>
                        <a:pt x="1830" y="163"/>
                      </a:lnTo>
                      <a:lnTo>
                        <a:pt x="1825" y="146"/>
                      </a:lnTo>
                      <a:lnTo>
                        <a:pt x="1819" y="129"/>
                      </a:lnTo>
                      <a:lnTo>
                        <a:pt x="1811" y="113"/>
                      </a:lnTo>
                      <a:lnTo>
                        <a:pt x="1802" y="98"/>
                      </a:lnTo>
                      <a:lnTo>
                        <a:pt x="1791" y="84"/>
                      </a:lnTo>
                      <a:lnTo>
                        <a:pt x="1779" y="70"/>
                      </a:lnTo>
                      <a:lnTo>
                        <a:pt x="1765" y="58"/>
                      </a:lnTo>
                      <a:lnTo>
                        <a:pt x="1750" y="46"/>
                      </a:lnTo>
                      <a:lnTo>
                        <a:pt x="1735" y="36"/>
                      </a:lnTo>
                      <a:lnTo>
                        <a:pt x="1718" y="27"/>
                      </a:lnTo>
                      <a:lnTo>
                        <a:pt x="1700" y="19"/>
                      </a:lnTo>
                      <a:lnTo>
                        <a:pt x="1682" y="12"/>
                      </a:lnTo>
                      <a:lnTo>
                        <a:pt x="1662" y="7"/>
                      </a:lnTo>
                      <a:lnTo>
                        <a:pt x="1642" y="3"/>
                      </a:lnTo>
                      <a:lnTo>
                        <a:pt x="1622" y="1"/>
                      </a:lnTo>
                      <a:lnTo>
                        <a:pt x="1601" y="0"/>
                      </a:lnTo>
                      <a:lnTo>
                        <a:pt x="1576" y="1"/>
                      </a:lnTo>
                      <a:lnTo>
                        <a:pt x="1551" y="5"/>
                      </a:lnTo>
                      <a:lnTo>
                        <a:pt x="1527" y="11"/>
                      </a:lnTo>
                      <a:lnTo>
                        <a:pt x="1504" y="19"/>
                      </a:lnTo>
                      <a:lnTo>
                        <a:pt x="1481" y="29"/>
                      </a:lnTo>
                      <a:lnTo>
                        <a:pt x="1461" y="41"/>
                      </a:lnTo>
                      <a:lnTo>
                        <a:pt x="1441" y="54"/>
                      </a:lnTo>
                      <a:lnTo>
                        <a:pt x="1424" y="70"/>
                      </a:lnTo>
                      <a:lnTo>
                        <a:pt x="1425" y="70"/>
                      </a:lnTo>
                      <a:lnTo>
                        <a:pt x="1409" y="54"/>
                      </a:lnTo>
                      <a:lnTo>
                        <a:pt x="1391" y="41"/>
                      </a:lnTo>
                      <a:lnTo>
                        <a:pt x="1372" y="29"/>
                      </a:lnTo>
                      <a:lnTo>
                        <a:pt x="1351" y="19"/>
                      </a:lnTo>
                      <a:lnTo>
                        <a:pt x="1330" y="11"/>
                      </a:lnTo>
                      <a:lnTo>
                        <a:pt x="1307" y="5"/>
                      </a:lnTo>
                      <a:lnTo>
                        <a:pt x="1283" y="1"/>
                      </a:lnTo>
                      <a:lnTo>
                        <a:pt x="1259" y="0"/>
                      </a:lnTo>
                      <a:lnTo>
                        <a:pt x="1230" y="2"/>
                      </a:lnTo>
                      <a:lnTo>
                        <a:pt x="1201" y="7"/>
                      </a:lnTo>
                      <a:lnTo>
                        <a:pt x="1174" y="15"/>
                      </a:lnTo>
                      <a:lnTo>
                        <a:pt x="1149" y="27"/>
                      </a:lnTo>
                      <a:lnTo>
                        <a:pt x="1126" y="41"/>
                      </a:lnTo>
                      <a:lnTo>
                        <a:pt x="1105" y="58"/>
                      </a:lnTo>
                      <a:lnTo>
                        <a:pt x="1087" y="77"/>
                      </a:lnTo>
                      <a:lnTo>
                        <a:pt x="1072" y="99"/>
                      </a:lnTo>
                      <a:lnTo>
                        <a:pt x="1073" y="102"/>
                      </a:lnTo>
                      <a:lnTo>
                        <a:pt x="1054" y="88"/>
                      </a:lnTo>
                      <a:lnTo>
                        <a:pt x="1034" y="75"/>
                      </a:lnTo>
                      <a:lnTo>
                        <a:pt x="1013" y="64"/>
                      </a:lnTo>
                      <a:lnTo>
                        <a:pt x="991" y="55"/>
                      </a:lnTo>
                      <a:lnTo>
                        <a:pt x="967" y="48"/>
                      </a:lnTo>
                      <a:lnTo>
                        <a:pt x="944" y="43"/>
                      </a:lnTo>
                      <a:lnTo>
                        <a:pt x="919" y="40"/>
                      </a:lnTo>
                      <a:lnTo>
                        <a:pt x="894" y="39"/>
                      </a:lnTo>
                      <a:lnTo>
                        <a:pt x="876" y="40"/>
                      </a:lnTo>
                      <a:lnTo>
                        <a:pt x="859" y="41"/>
                      </a:lnTo>
                      <a:lnTo>
                        <a:pt x="825" y="47"/>
                      </a:lnTo>
                      <a:lnTo>
                        <a:pt x="793" y="57"/>
                      </a:lnTo>
                      <a:lnTo>
                        <a:pt x="763" y="70"/>
                      </a:lnTo>
                      <a:lnTo>
                        <a:pt x="735" y="87"/>
                      </a:lnTo>
                      <a:lnTo>
                        <a:pt x="710" y="107"/>
                      </a:lnTo>
                      <a:lnTo>
                        <a:pt x="687" y="129"/>
                      </a:lnTo>
                      <a:lnTo>
                        <a:pt x="678" y="142"/>
                      </a:lnTo>
                      <a:lnTo>
                        <a:pt x="669" y="155"/>
                      </a:lnTo>
                      <a:lnTo>
                        <a:pt x="668" y="156"/>
                      </a:lnTo>
                      <a:lnTo>
                        <a:pt x="649" y="147"/>
                      </a:lnTo>
                      <a:lnTo>
                        <a:pt x="630" y="140"/>
                      </a:lnTo>
                      <a:lnTo>
                        <a:pt x="610" y="133"/>
                      </a:lnTo>
                      <a:lnTo>
                        <a:pt x="590" y="128"/>
                      </a:lnTo>
                      <a:lnTo>
                        <a:pt x="569" y="123"/>
                      </a:lnTo>
                      <a:lnTo>
                        <a:pt x="548" y="120"/>
                      </a:lnTo>
                      <a:lnTo>
                        <a:pt x="527" y="119"/>
                      </a:lnTo>
                      <a:lnTo>
                        <a:pt x="505" y="118"/>
                      </a:lnTo>
                      <a:lnTo>
                        <a:pt x="472" y="119"/>
                      </a:lnTo>
                      <a:lnTo>
                        <a:pt x="440" y="124"/>
                      </a:lnTo>
                      <a:lnTo>
                        <a:pt x="409" y="130"/>
                      </a:lnTo>
                      <a:lnTo>
                        <a:pt x="380" y="140"/>
                      </a:lnTo>
                      <a:lnTo>
                        <a:pt x="351" y="151"/>
                      </a:lnTo>
                      <a:lnTo>
                        <a:pt x="325" y="165"/>
                      </a:lnTo>
                      <a:lnTo>
                        <a:pt x="300" y="181"/>
                      </a:lnTo>
                      <a:lnTo>
                        <a:pt x="277" y="199"/>
                      </a:lnTo>
                      <a:lnTo>
                        <a:pt x="257" y="219"/>
                      </a:lnTo>
                      <a:lnTo>
                        <a:pt x="238" y="240"/>
                      </a:lnTo>
                      <a:lnTo>
                        <a:pt x="222" y="263"/>
                      </a:lnTo>
                      <a:lnTo>
                        <a:pt x="208" y="287"/>
                      </a:lnTo>
                      <a:lnTo>
                        <a:pt x="197" y="312"/>
                      </a:lnTo>
                      <a:lnTo>
                        <a:pt x="190" y="339"/>
                      </a:lnTo>
                      <a:lnTo>
                        <a:pt x="185" y="366"/>
                      </a:lnTo>
                      <a:lnTo>
                        <a:pt x="183" y="394"/>
                      </a:lnTo>
                      <a:lnTo>
                        <a:pt x="184" y="413"/>
                      </a:lnTo>
                      <a:lnTo>
                        <a:pt x="186" y="431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33" name="Freeform 27"/>
                <p:cNvSpPr>
                  <a:spLocks/>
                </p:cNvSpPr>
                <p:nvPr/>
              </p:nvSpPr>
              <p:spPr bwMode="auto">
                <a:xfrm>
                  <a:off x="2087" y="1363"/>
                  <a:ext cx="2064" cy="1296"/>
                </a:xfrm>
                <a:custGeom>
                  <a:avLst/>
                  <a:gdLst>
                    <a:gd name="T0" fmla="*/ 112 w 2064"/>
                    <a:gd name="T1" fmla="*/ 450 h 1296"/>
                    <a:gd name="T2" fmla="*/ 41 w 2064"/>
                    <a:gd name="T3" fmla="*/ 501 h 1296"/>
                    <a:gd name="T4" fmla="*/ 4 w 2064"/>
                    <a:gd name="T5" fmla="*/ 575 h 1296"/>
                    <a:gd name="T6" fmla="*/ 16 w 2064"/>
                    <a:gd name="T7" fmla="*/ 676 h 1296"/>
                    <a:gd name="T8" fmla="*/ 103 w 2064"/>
                    <a:gd name="T9" fmla="*/ 762 h 1296"/>
                    <a:gd name="T10" fmla="*/ 60 w 2064"/>
                    <a:gd name="T11" fmla="*/ 816 h 1296"/>
                    <a:gd name="T12" fmla="*/ 46 w 2064"/>
                    <a:gd name="T13" fmla="*/ 899 h 1296"/>
                    <a:gd name="T14" fmla="*/ 81 w 2064"/>
                    <a:gd name="T15" fmla="*/ 980 h 1296"/>
                    <a:gd name="T16" fmla="*/ 155 w 2064"/>
                    <a:gd name="T17" fmla="*/ 1037 h 1296"/>
                    <a:gd name="T18" fmla="*/ 254 w 2064"/>
                    <a:gd name="T19" fmla="*/ 1059 h 1296"/>
                    <a:gd name="T20" fmla="*/ 304 w 2064"/>
                    <a:gd name="T21" fmla="*/ 1094 h 1296"/>
                    <a:gd name="T22" fmla="*/ 392 w 2064"/>
                    <a:gd name="T23" fmla="*/ 1164 h 1296"/>
                    <a:gd name="T24" fmla="*/ 501 w 2064"/>
                    <a:gd name="T25" fmla="*/ 1207 h 1296"/>
                    <a:gd name="T26" fmla="*/ 622 w 2064"/>
                    <a:gd name="T27" fmla="*/ 1217 h 1296"/>
                    <a:gd name="T28" fmla="*/ 743 w 2064"/>
                    <a:gd name="T29" fmla="*/ 1192 h 1296"/>
                    <a:gd name="T30" fmla="*/ 838 w 2064"/>
                    <a:gd name="T31" fmla="*/ 1225 h 1296"/>
                    <a:gd name="T32" fmla="*/ 995 w 2064"/>
                    <a:gd name="T33" fmla="*/ 1291 h 1296"/>
                    <a:gd name="T34" fmla="*/ 1107 w 2064"/>
                    <a:gd name="T35" fmla="*/ 1292 h 1296"/>
                    <a:gd name="T36" fmla="*/ 1226 w 2064"/>
                    <a:gd name="T37" fmla="*/ 1254 h 1296"/>
                    <a:gd name="T38" fmla="*/ 1318 w 2064"/>
                    <a:gd name="T39" fmla="*/ 1179 h 1296"/>
                    <a:gd name="T40" fmla="*/ 1364 w 2064"/>
                    <a:gd name="T41" fmla="*/ 1101 h 1296"/>
                    <a:gd name="T42" fmla="*/ 1453 w 2064"/>
                    <a:gd name="T43" fmla="*/ 1132 h 1296"/>
                    <a:gd name="T44" fmla="*/ 1565 w 2064"/>
                    <a:gd name="T45" fmla="*/ 1132 h 1296"/>
                    <a:gd name="T46" fmla="*/ 1685 w 2064"/>
                    <a:gd name="T47" fmla="*/ 1084 h 1296"/>
                    <a:gd name="T48" fmla="*/ 1764 w 2064"/>
                    <a:gd name="T49" fmla="*/ 994 h 1296"/>
                    <a:gd name="T50" fmla="*/ 1786 w 2064"/>
                    <a:gd name="T51" fmla="*/ 902 h 1296"/>
                    <a:gd name="T52" fmla="*/ 1921 w 2064"/>
                    <a:gd name="T53" fmla="*/ 858 h 1296"/>
                    <a:gd name="T54" fmla="*/ 2018 w 2064"/>
                    <a:gd name="T55" fmla="*/ 770 h 1296"/>
                    <a:gd name="T56" fmla="*/ 2063 w 2064"/>
                    <a:gd name="T57" fmla="*/ 654 h 1296"/>
                    <a:gd name="T58" fmla="*/ 2047 w 2064"/>
                    <a:gd name="T59" fmla="*/ 539 h 1296"/>
                    <a:gd name="T60" fmla="*/ 1996 w 2064"/>
                    <a:gd name="T61" fmla="*/ 460 h 1296"/>
                    <a:gd name="T62" fmla="*/ 2016 w 2064"/>
                    <a:gd name="T63" fmla="*/ 356 h 1296"/>
                    <a:gd name="T64" fmla="*/ 1987 w 2064"/>
                    <a:gd name="T65" fmla="*/ 271 h 1296"/>
                    <a:gd name="T66" fmla="*/ 1922 w 2064"/>
                    <a:gd name="T67" fmla="*/ 204 h 1296"/>
                    <a:gd name="T68" fmla="*/ 1829 w 2064"/>
                    <a:gd name="T69" fmla="*/ 163 h 1296"/>
                    <a:gd name="T70" fmla="*/ 1802 w 2064"/>
                    <a:gd name="T71" fmla="*/ 98 h 1296"/>
                    <a:gd name="T72" fmla="*/ 1735 w 2064"/>
                    <a:gd name="T73" fmla="*/ 36 h 1296"/>
                    <a:gd name="T74" fmla="*/ 1642 w 2064"/>
                    <a:gd name="T75" fmla="*/ 3 h 1296"/>
                    <a:gd name="T76" fmla="*/ 1527 w 2064"/>
                    <a:gd name="T77" fmla="*/ 11 h 1296"/>
                    <a:gd name="T78" fmla="*/ 1424 w 2064"/>
                    <a:gd name="T79" fmla="*/ 70 h 1296"/>
                    <a:gd name="T80" fmla="*/ 1351 w 2064"/>
                    <a:gd name="T81" fmla="*/ 19 h 1296"/>
                    <a:gd name="T82" fmla="*/ 1230 w 2064"/>
                    <a:gd name="T83" fmla="*/ 2 h 1296"/>
                    <a:gd name="T84" fmla="*/ 1105 w 2064"/>
                    <a:gd name="T85" fmla="*/ 58 h 1296"/>
                    <a:gd name="T86" fmla="*/ 1034 w 2064"/>
                    <a:gd name="T87" fmla="*/ 75 h 1296"/>
                    <a:gd name="T88" fmla="*/ 919 w 2064"/>
                    <a:gd name="T89" fmla="*/ 40 h 1296"/>
                    <a:gd name="T90" fmla="*/ 793 w 2064"/>
                    <a:gd name="T91" fmla="*/ 57 h 1296"/>
                    <a:gd name="T92" fmla="*/ 678 w 2064"/>
                    <a:gd name="T93" fmla="*/ 142 h 1296"/>
                    <a:gd name="T94" fmla="*/ 610 w 2064"/>
                    <a:gd name="T95" fmla="*/ 133 h 1296"/>
                    <a:gd name="T96" fmla="*/ 505 w 2064"/>
                    <a:gd name="T97" fmla="*/ 118 h 1296"/>
                    <a:gd name="T98" fmla="*/ 351 w 2064"/>
                    <a:gd name="T99" fmla="*/ 151 h 1296"/>
                    <a:gd name="T100" fmla="*/ 238 w 2064"/>
                    <a:gd name="T101" fmla="*/ 240 h 1296"/>
                    <a:gd name="T102" fmla="*/ 185 w 2064"/>
                    <a:gd name="T103" fmla="*/ 366 h 129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064"/>
                    <a:gd name="T157" fmla="*/ 0 h 1296"/>
                    <a:gd name="T158" fmla="*/ 2064 w 2064"/>
                    <a:gd name="T159" fmla="*/ 1296 h 129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064" h="1296">
                      <a:moveTo>
                        <a:pt x="186" y="431"/>
                      </a:moveTo>
                      <a:lnTo>
                        <a:pt x="166" y="434"/>
                      </a:lnTo>
                      <a:lnTo>
                        <a:pt x="148" y="437"/>
                      </a:lnTo>
                      <a:lnTo>
                        <a:pt x="130" y="443"/>
                      </a:lnTo>
                      <a:lnTo>
                        <a:pt x="112" y="450"/>
                      </a:lnTo>
                      <a:lnTo>
                        <a:pt x="96" y="458"/>
                      </a:lnTo>
                      <a:lnTo>
                        <a:pt x="81" y="467"/>
                      </a:lnTo>
                      <a:lnTo>
                        <a:pt x="66" y="477"/>
                      </a:lnTo>
                      <a:lnTo>
                        <a:pt x="53" y="489"/>
                      </a:lnTo>
                      <a:lnTo>
                        <a:pt x="41" y="501"/>
                      </a:lnTo>
                      <a:lnTo>
                        <a:pt x="31" y="514"/>
                      </a:lnTo>
                      <a:lnTo>
                        <a:pt x="22" y="528"/>
                      </a:lnTo>
                      <a:lnTo>
                        <a:pt x="14" y="543"/>
                      </a:lnTo>
                      <a:lnTo>
                        <a:pt x="8" y="559"/>
                      </a:lnTo>
                      <a:lnTo>
                        <a:pt x="4" y="575"/>
                      </a:lnTo>
                      <a:lnTo>
                        <a:pt x="1" y="591"/>
                      </a:lnTo>
                      <a:lnTo>
                        <a:pt x="0" y="608"/>
                      </a:lnTo>
                      <a:lnTo>
                        <a:pt x="2" y="632"/>
                      </a:lnTo>
                      <a:lnTo>
                        <a:pt x="7" y="655"/>
                      </a:lnTo>
                      <a:lnTo>
                        <a:pt x="16" y="676"/>
                      </a:lnTo>
                      <a:lnTo>
                        <a:pt x="28" y="697"/>
                      </a:lnTo>
                      <a:lnTo>
                        <a:pt x="42" y="716"/>
                      </a:lnTo>
                      <a:lnTo>
                        <a:pt x="60" y="733"/>
                      </a:lnTo>
                      <a:lnTo>
                        <a:pt x="80" y="749"/>
                      </a:lnTo>
                      <a:lnTo>
                        <a:pt x="103" y="762"/>
                      </a:lnTo>
                      <a:lnTo>
                        <a:pt x="102" y="760"/>
                      </a:lnTo>
                      <a:lnTo>
                        <a:pt x="89" y="773"/>
                      </a:lnTo>
                      <a:lnTo>
                        <a:pt x="78" y="787"/>
                      </a:lnTo>
                      <a:lnTo>
                        <a:pt x="68" y="801"/>
                      </a:lnTo>
                      <a:lnTo>
                        <a:pt x="60" y="816"/>
                      </a:lnTo>
                      <a:lnTo>
                        <a:pt x="53" y="832"/>
                      </a:lnTo>
                      <a:lnTo>
                        <a:pt x="49" y="848"/>
                      </a:lnTo>
                      <a:lnTo>
                        <a:pt x="46" y="864"/>
                      </a:lnTo>
                      <a:lnTo>
                        <a:pt x="45" y="881"/>
                      </a:lnTo>
                      <a:lnTo>
                        <a:pt x="46" y="899"/>
                      </a:lnTo>
                      <a:lnTo>
                        <a:pt x="49" y="917"/>
                      </a:lnTo>
                      <a:lnTo>
                        <a:pt x="54" y="934"/>
                      </a:lnTo>
                      <a:lnTo>
                        <a:pt x="62" y="950"/>
                      </a:lnTo>
                      <a:lnTo>
                        <a:pt x="70" y="966"/>
                      </a:lnTo>
                      <a:lnTo>
                        <a:pt x="81" y="980"/>
                      </a:lnTo>
                      <a:lnTo>
                        <a:pt x="93" y="994"/>
                      </a:lnTo>
                      <a:lnTo>
                        <a:pt x="106" y="1007"/>
                      </a:lnTo>
                      <a:lnTo>
                        <a:pt x="121" y="1018"/>
                      </a:lnTo>
                      <a:lnTo>
                        <a:pt x="137" y="1029"/>
                      </a:lnTo>
                      <a:lnTo>
                        <a:pt x="155" y="1037"/>
                      </a:lnTo>
                      <a:lnTo>
                        <a:pt x="173" y="1045"/>
                      </a:lnTo>
                      <a:lnTo>
                        <a:pt x="192" y="1051"/>
                      </a:lnTo>
                      <a:lnTo>
                        <a:pt x="212" y="1055"/>
                      </a:lnTo>
                      <a:lnTo>
                        <a:pt x="233" y="1058"/>
                      </a:lnTo>
                      <a:lnTo>
                        <a:pt x="254" y="1059"/>
                      </a:lnTo>
                      <a:lnTo>
                        <a:pt x="266" y="1059"/>
                      </a:lnTo>
                      <a:lnTo>
                        <a:pt x="278" y="1058"/>
                      </a:lnTo>
                      <a:lnTo>
                        <a:pt x="277" y="1059"/>
                      </a:lnTo>
                      <a:lnTo>
                        <a:pt x="290" y="1077"/>
                      </a:lnTo>
                      <a:lnTo>
                        <a:pt x="304" y="1094"/>
                      </a:lnTo>
                      <a:lnTo>
                        <a:pt x="320" y="1110"/>
                      </a:lnTo>
                      <a:lnTo>
                        <a:pt x="336" y="1125"/>
                      </a:lnTo>
                      <a:lnTo>
                        <a:pt x="354" y="1139"/>
                      </a:lnTo>
                      <a:lnTo>
                        <a:pt x="372" y="1152"/>
                      </a:lnTo>
                      <a:lnTo>
                        <a:pt x="392" y="1164"/>
                      </a:lnTo>
                      <a:lnTo>
                        <a:pt x="412" y="1175"/>
                      </a:lnTo>
                      <a:lnTo>
                        <a:pt x="433" y="1185"/>
                      </a:lnTo>
                      <a:lnTo>
                        <a:pt x="455" y="1194"/>
                      </a:lnTo>
                      <a:lnTo>
                        <a:pt x="478" y="1201"/>
                      </a:lnTo>
                      <a:lnTo>
                        <a:pt x="501" y="1207"/>
                      </a:lnTo>
                      <a:lnTo>
                        <a:pt x="524" y="1212"/>
                      </a:lnTo>
                      <a:lnTo>
                        <a:pt x="548" y="1215"/>
                      </a:lnTo>
                      <a:lnTo>
                        <a:pt x="572" y="1217"/>
                      </a:lnTo>
                      <a:lnTo>
                        <a:pt x="597" y="1218"/>
                      </a:lnTo>
                      <a:lnTo>
                        <a:pt x="622" y="1217"/>
                      </a:lnTo>
                      <a:lnTo>
                        <a:pt x="647" y="1215"/>
                      </a:lnTo>
                      <a:lnTo>
                        <a:pt x="672" y="1211"/>
                      </a:lnTo>
                      <a:lnTo>
                        <a:pt x="696" y="1206"/>
                      </a:lnTo>
                      <a:lnTo>
                        <a:pt x="720" y="1200"/>
                      </a:lnTo>
                      <a:lnTo>
                        <a:pt x="743" y="1192"/>
                      </a:lnTo>
                      <a:lnTo>
                        <a:pt x="765" y="1183"/>
                      </a:lnTo>
                      <a:lnTo>
                        <a:pt x="787" y="1173"/>
                      </a:lnTo>
                      <a:lnTo>
                        <a:pt x="786" y="1173"/>
                      </a:lnTo>
                      <a:lnTo>
                        <a:pt x="810" y="1200"/>
                      </a:lnTo>
                      <a:lnTo>
                        <a:pt x="838" y="1225"/>
                      </a:lnTo>
                      <a:lnTo>
                        <a:pt x="869" y="1246"/>
                      </a:lnTo>
                      <a:lnTo>
                        <a:pt x="903" y="1263"/>
                      </a:lnTo>
                      <a:lnTo>
                        <a:pt x="938" y="1277"/>
                      </a:lnTo>
                      <a:lnTo>
                        <a:pt x="976" y="1288"/>
                      </a:lnTo>
                      <a:lnTo>
                        <a:pt x="995" y="1291"/>
                      </a:lnTo>
                      <a:lnTo>
                        <a:pt x="1015" y="1294"/>
                      </a:lnTo>
                      <a:lnTo>
                        <a:pt x="1035" y="1295"/>
                      </a:lnTo>
                      <a:lnTo>
                        <a:pt x="1055" y="1296"/>
                      </a:lnTo>
                      <a:lnTo>
                        <a:pt x="1081" y="1295"/>
                      </a:lnTo>
                      <a:lnTo>
                        <a:pt x="1107" y="1292"/>
                      </a:lnTo>
                      <a:lnTo>
                        <a:pt x="1133" y="1288"/>
                      </a:lnTo>
                      <a:lnTo>
                        <a:pt x="1157" y="1282"/>
                      </a:lnTo>
                      <a:lnTo>
                        <a:pt x="1181" y="1274"/>
                      </a:lnTo>
                      <a:lnTo>
                        <a:pt x="1204" y="1265"/>
                      </a:lnTo>
                      <a:lnTo>
                        <a:pt x="1226" y="1254"/>
                      </a:lnTo>
                      <a:lnTo>
                        <a:pt x="1247" y="1241"/>
                      </a:lnTo>
                      <a:lnTo>
                        <a:pt x="1267" y="1228"/>
                      </a:lnTo>
                      <a:lnTo>
                        <a:pt x="1285" y="1213"/>
                      </a:lnTo>
                      <a:lnTo>
                        <a:pt x="1302" y="1197"/>
                      </a:lnTo>
                      <a:lnTo>
                        <a:pt x="1318" y="1179"/>
                      </a:lnTo>
                      <a:lnTo>
                        <a:pt x="1332" y="1161"/>
                      </a:lnTo>
                      <a:lnTo>
                        <a:pt x="1344" y="1141"/>
                      </a:lnTo>
                      <a:lnTo>
                        <a:pt x="1354" y="1121"/>
                      </a:lnTo>
                      <a:lnTo>
                        <a:pt x="1363" y="1099"/>
                      </a:lnTo>
                      <a:lnTo>
                        <a:pt x="1364" y="1101"/>
                      </a:lnTo>
                      <a:lnTo>
                        <a:pt x="1381" y="1109"/>
                      </a:lnTo>
                      <a:lnTo>
                        <a:pt x="1398" y="1116"/>
                      </a:lnTo>
                      <a:lnTo>
                        <a:pt x="1416" y="1123"/>
                      </a:lnTo>
                      <a:lnTo>
                        <a:pt x="1434" y="1128"/>
                      </a:lnTo>
                      <a:lnTo>
                        <a:pt x="1453" y="1132"/>
                      </a:lnTo>
                      <a:lnTo>
                        <a:pt x="1471" y="1135"/>
                      </a:lnTo>
                      <a:lnTo>
                        <a:pt x="1491" y="1136"/>
                      </a:lnTo>
                      <a:lnTo>
                        <a:pt x="1510" y="1137"/>
                      </a:lnTo>
                      <a:lnTo>
                        <a:pt x="1538" y="1136"/>
                      </a:lnTo>
                      <a:lnTo>
                        <a:pt x="1565" y="1132"/>
                      </a:lnTo>
                      <a:lnTo>
                        <a:pt x="1592" y="1126"/>
                      </a:lnTo>
                      <a:lnTo>
                        <a:pt x="1617" y="1119"/>
                      </a:lnTo>
                      <a:lnTo>
                        <a:pt x="1641" y="1109"/>
                      </a:lnTo>
                      <a:lnTo>
                        <a:pt x="1664" y="1097"/>
                      </a:lnTo>
                      <a:lnTo>
                        <a:pt x="1685" y="1084"/>
                      </a:lnTo>
                      <a:lnTo>
                        <a:pt x="1705" y="1068"/>
                      </a:lnTo>
                      <a:lnTo>
                        <a:pt x="1722" y="1052"/>
                      </a:lnTo>
                      <a:lnTo>
                        <a:pt x="1738" y="1034"/>
                      </a:lnTo>
                      <a:lnTo>
                        <a:pt x="1752" y="1014"/>
                      </a:lnTo>
                      <a:lnTo>
                        <a:pt x="1764" y="994"/>
                      </a:lnTo>
                      <a:lnTo>
                        <a:pt x="1773" y="973"/>
                      </a:lnTo>
                      <a:lnTo>
                        <a:pt x="1780" y="950"/>
                      </a:lnTo>
                      <a:lnTo>
                        <a:pt x="1784" y="927"/>
                      </a:lnTo>
                      <a:lnTo>
                        <a:pt x="1786" y="903"/>
                      </a:lnTo>
                      <a:lnTo>
                        <a:pt x="1786" y="902"/>
                      </a:lnTo>
                      <a:lnTo>
                        <a:pt x="1815" y="897"/>
                      </a:lnTo>
                      <a:lnTo>
                        <a:pt x="1844" y="890"/>
                      </a:lnTo>
                      <a:lnTo>
                        <a:pt x="1871" y="882"/>
                      </a:lnTo>
                      <a:lnTo>
                        <a:pt x="1897" y="871"/>
                      </a:lnTo>
                      <a:lnTo>
                        <a:pt x="1921" y="858"/>
                      </a:lnTo>
                      <a:lnTo>
                        <a:pt x="1944" y="843"/>
                      </a:lnTo>
                      <a:lnTo>
                        <a:pt x="1965" y="827"/>
                      </a:lnTo>
                      <a:lnTo>
                        <a:pt x="1985" y="810"/>
                      </a:lnTo>
                      <a:lnTo>
                        <a:pt x="2002" y="791"/>
                      </a:lnTo>
                      <a:lnTo>
                        <a:pt x="2018" y="770"/>
                      </a:lnTo>
                      <a:lnTo>
                        <a:pt x="2032" y="749"/>
                      </a:lnTo>
                      <a:lnTo>
                        <a:pt x="2043" y="726"/>
                      </a:lnTo>
                      <a:lnTo>
                        <a:pt x="2052" y="703"/>
                      </a:lnTo>
                      <a:lnTo>
                        <a:pt x="2059" y="679"/>
                      </a:lnTo>
                      <a:lnTo>
                        <a:pt x="2063" y="654"/>
                      </a:lnTo>
                      <a:lnTo>
                        <a:pt x="2064" y="628"/>
                      </a:lnTo>
                      <a:lnTo>
                        <a:pt x="2063" y="605"/>
                      </a:lnTo>
                      <a:lnTo>
                        <a:pt x="2060" y="583"/>
                      </a:lnTo>
                      <a:lnTo>
                        <a:pt x="2054" y="561"/>
                      </a:lnTo>
                      <a:lnTo>
                        <a:pt x="2047" y="539"/>
                      </a:lnTo>
                      <a:lnTo>
                        <a:pt x="2037" y="518"/>
                      </a:lnTo>
                      <a:lnTo>
                        <a:pt x="2026" y="498"/>
                      </a:lnTo>
                      <a:lnTo>
                        <a:pt x="2012" y="479"/>
                      </a:lnTo>
                      <a:lnTo>
                        <a:pt x="1997" y="460"/>
                      </a:lnTo>
                      <a:lnTo>
                        <a:pt x="1996" y="460"/>
                      </a:lnTo>
                      <a:lnTo>
                        <a:pt x="2005" y="439"/>
                      </a:lnTo>
                      <a:lnTo>
                        <a:pt x="2012" y="417"/>
                      </a:lnTo>
                      <a:lnTo>
                        <a:pt x="2016" y="396"/>
                      </a:lnTo>
                      <a:lnTo>
                        <a:pt x="2017" y="374"/>
                      </a:lnTo>
                      <a:lnTo>
                        <a:pt x="2016" y="356"/>
                      </a:lnTo>
                      <a:lnTo>
                        <a:pt x="2014" y="338"/>
                      </a:lnTo>
                      <a:lnTo>
                        <a:pt x="2009" y="320"/>
                      </a:lnTo>
                      <a:lnTo>
                        <a:pt x="2003" y="303"/>
                      </a:lnTo>
                      <a:lnTo>
                        <a:pt x="1996" y="286"/>
                      </a:lnTo>
                      <a:lnTo>
                        <a:pt x="1987" y="271"/>
                      </a:lnTo>
                      <a:lnTo>
                        <a:pt x="1976" y="255"/>
                      </a:lnTo>
                      <a:lnTo>
                        <a:pt x="1965" y="241"/>
                      </a:lnTo>
                      <a:lnTo>
                        <a:pt x="1952" y="228"/>
                      </a:lnTo>
                      <a:lnTo>
                        <a:pt x="1937" y="215"/>
                      </a:lnTo>
                      <a:lnTo>
                        <a:pt x="1922" y="204"/>
                      </a:lnTo>
                      <a:lnTo>
                        <a:pt x="1905" y="193"/>
                      </a:lnTo>
                      <a:lnTo>
                        <a:pt x="1888" y="184"/>
                      </a:lnTo>
                      <a:lnTo>
                        <a:pt x="1869" y="176"/>
                      </a:lnTo>
                      <a:lnTo>
                        <a:pt x="1849" y="169"/>
                      </a:lnTo>
                      <a:lnTo>
                        <a:pt x="1829" y="163"/>
                      </a:lnTo>
                      <a:lnTo>
                        <a:pt x="1830" y="163"/>
                      </a:lnTo>
                      <a:lnTo>
                        <a:pt x="1825" y="146"/>
                      </a:lnTo>
                      <a:lnTo>
                        <a:pt x="1819" y="129"/>
                      </a:lnTo>
                      <a:lnTo>
                        <a:pt x="1811" y="113"/>
                      </a:lnTo>
                      <a:lnTo>
                        <a:pt x="1802" y="98"/>
                      </a:lnTo>
                      <a:lnTo>
                        <a:pt x="1791" y="84"/>
                      </a:lnTo>
                      <a:lnTo>
                        <a:pt x="1779" y="70"/>
                      </a:lnTo>
                      <a:lnTo>
                        <a:pt x="1765" y="58"/>
                      </a:lnTo>
                      <a:lnTo>
                        <a:pt x="1750" y="46"/>
                      </a:lnTo>
                      <a:lnTo>
                        <a:pt x="1735" y="36"/>
                      </a:lnTo>
                      <a:lnTo>
                        <a:pt x="1718" y="27"/>
                      </a:lnTo>
                      <a:lnTo>
                        <a:pt x="1700" y="19"/>
                      </a:lnTo>
                      <a:lnTo>
                        <a:pt x="1682" y="12"/>
                      </a:lnTo>
                      <a:lnTo>
                        <a:pt x="1662" y="7"/>
                      </a:lnTo>
                      <a:lnTo>
                        <a:pt x="1642" y="3"/>
                      </a:lnTo>
                      <a:lnTo>
                        <a:pt x="1622" y="1"/>
                      </a:lnTo>
                      <a:lnTo>
                        <a:pt x="1601" y="0"/>
                      </a:lnTo>
                      <a:lnTo>
                        <a:pt x="1576" y="1"/>
                      </a:lnTo>
                      <a:lnTo>
                        <a:pt x="1551" y="5"/>
                      </a:lnTo>
                      <a:lnTo>
                        <a:pt x="1527" y="11"/>
                      </a:lnTo>
                      <a:lnTo>
                        <a:pt x="1504" y="19"/>
                      </a:lnTo>
                      <a:lnTo>
                        <a:pt x="1481" y="29"/>
                      </a:lnTo>
                      <a:lnTo>
                        <a:pt x="1461" y="41"/>
                      </a:lnTo>
                      <a:lnTo>
                        <a:pt x="1441" y="54"/>
                      </a:lnTo>
                      <a:lnTo>
                        <a:pt x="1424" y="70"/>
                      </a:lnTo>
                      <a:lnTo>
                        <a:pt x="1425" y="70"/>
                      </a:lnTo>
                      <a:lnTo>
                        <a:pt x="1409" y="54"/>
                      </a:lnTo>
                      <a:lnTo>
                        <a:pt x="1391" y="41"/>
                      </a:lnTo>
                      <a:lnTo>
                        <a:pt x="1372" y="29"/>
                      </a:lnTo>
                      <a:lnTo>
                        <a:pt x="1351" y="19"/>
                      </a:lnTo>
                      <a:lnTo>
                        <a:pt x="1330" y="11"/>
                      </a:lnTo>
                      <a:lnTo>
                        <a:pt x="1307" y="5"/>
                      </a:lnTo>
                      <a:lnTo>
                        <a:pt x="1283" y="1"/>
                      </a:lnTo>
                      <a:lnTo>
                        <a:pt x="1259" y="0"/>
                      </a:lnTo>
                      <a:lnTo>
                        <a:pt x="1230" y="2"/>
                      </a:lnTo>
                      <a:lnTo>
                        <a:pt x="1201" y="7"/>
                      </a:lnTo>
                      <a:lnTo>
                        <a:pt x="1174" y="15"/>
                      </a:lnTo>
                      <a:lnTo>
                        <a:pt x="1149" y="27"/>
                      </a:lnTo>
                      <a:lnTo>
                        <a:pt x="1126" y="41"/>
                      </a:lnTo>
                      <a:lnTo>
                        <a:pt x="1105" y="58"/>
                      </a:lnTo>
                      <a:lnTo>
                        <a:pt x="1087" y="77"/>
                      </a:lnTo>
                      <a:lnTo>
                        <a:pt x="1072" y="99"/>
                      </a:lnTo>
                      <a:lnTo>
                        <a:pt x="1073" y="102"/>
                      </a:lnTo>
                      <a:lnTo>
                        <a:pt x="1054" y="88"/>
                      </a:lnTo>
                      <a:lnTo>
                        <a:pt x="1034" y="75"/>
                      </a:lnTo>
                      <a:lnTo>
                        <a:pt x="1013" y="64"/>
                      </a:lnTo>
                      <a:lnTo>
                        <a:pt x="991" y="55"/>
                      </a:lnTo>
                      <a:lnTo>
                        <a:pt x="967" y="48"/>
                      </a:lnTo>
                      <a:lnTo>
                        <a:pt x="944" y="43"/>
                      </a:lnTo>
                      <a:lnTo>
                        <a:pt x="919" y="40"/>
                      </a:lnTo>
                      <a:lnTo>
                        <a:pt x="894" y="39"/>
                      </a:lnTo>
                      <a:lnTo>
                        <a:pt x="876" y="40"/>
                      </a:lnTo>
                      <a:lnTo>
                        <a:pt x="859" y="41"/>
                      </a:lnTo>
                      <a:lnTo>
                        <a:pt x="825" y="47"/>
                      </a:lnTo>
                      <a:lnTo>
                        <a:pt x="793" y="57"/>
                      </a:lnTo>
                      <a:lnTo>
                        <a:pt x="763" y="70"/>
                      </a:lnTo>
                      <a:lnTo>
                        <a:pt x="735" y="87"/>
                      </a:lnTo>
                      <a:lnTo>
                        <a:pt x="710" y="107"/>
                      </a:lnTo>
                      <a:lnTo>
                        <a:pt x="687" y="129"/>
                      </a:lnTo>
                      <a:lnTo>
                        <a:pt x="678" y="142"/>
                      </a:lnTo>
                      <a:lnTo>
                        <a:pt x="669" y="155"/>
                      </a:lnTo>
                      <a:lnTo>
                        <a:pt x="668" y="156"/>
                      </a:lnTo>
                      <a:lnTo>
                        <a:pt x="649" y="147"/>
                      </a:lnTo>
                      <a:lnTo>
                        <a:pt x="630" y="140"/>
                      </a:lnTo>
                      <a:lnTo>
                        <a:pt x="610" y="133"/>
                      </a:lnTo>
                      <a:lnTo>
                        <a:pt x="590" y="128"/>
                      </a:lnTo>
                      <a:lnTo>
                        <a:pt x="569" y="123"/>
                      </a:lnTo>
                      <a:lnTo>
                        <a:pt x="548" y="120"/>
                      </a:lnTo>
                      <a:lnTo>
                        <a:pt x="527" y="119"/>
                      </a:lnTo>
                      <a:lnTo>
                        <a:pt x="505" y="118"/>
                      </a:lnTo>
                      <a:lnTo>
                        <a:pt x="472" y="119"/>
                      </a:lnTo>
                      <a:lnTo>
                        <a:pt x="440" y="124"/>
                      </a:lnTo>
                      <a:lnTo>
                        <a:pt x="409" y="130"/>
                      </a:lnTo>
                      <a:lnTo>
                        <a:pt x="380" y="140"/>
                      </a:lnTo>
                      <a:lnTo>
                        <a:pt x="351" y="151"/>
                      </a:lnTo>
                      <a:lnTo>
                        <a:pt x="325" y="165"/>
                      </a:lnTo>
                      <a:lnTo>
                        <a:pt x="300" y="181"/>
                      </a:lnTo>
                      <a:lnTo>
                        <a:pt x="277" y="199"/>
                      </a:lnTo>
                      <a:lnTo>
                        <a:pt x="257" y="219"/>
                      </a:lnTo>
                      <a:lnTo>
                        <a:pt x="238" y="240"/>
                      </a:lnTo>
                      <a:lnTo>
                        <a:pt x="222" y="263"/>
                      </a:lnTo>
                      <a:lnTo>
                        <a:pt x="208" y="287"/>
                      </a:lnTo>
                      <a:lnTo>
                        <a:pt x="197" y="312"/>
                      </a:lnTo>
                      <a:lnTo>
                        <a:pt x="190" y="339"/>
                      </a:lnTo>
                      <a:lnTo>
                        <a:pt x="185" y="366"/>
                      </a:lnTo>
                      <a:lnTo>
                        <a:pt x="183" y="394"/>
                      </a:lnTo>
                      <a:lnTo>
                        <a:pt x="184" y="413"/>
                      </a:lnTo>
                      <a:lnTo>
                        <a:pt x="186" y="431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34" name="Freeform 28"/>
                <p:cNvSpPr>
                  <a:spLocks/>
                </p:cNvSpPr>
                <p:nvPr/>
              </p:nvSpPr>
              <p:spPr bwMode="auto">
                <a:xfrm>
                  <a:off x="2190" y="2125"/>
                  <a:ext cx="121" cy="25"/>
                </a:xfrm>
                <a:custGeom>
                  <a:avLst/>
                  <a:gdLst>
                    <a:gd name="T0" fmla="*/ 0 w 121"/>
                    <a:gd name="T1" fmla="*/ 0 h 25"/>
                    <a:gd name="T2" fmla="*/ 24 w 121"/>
                    <a:gd name="T3" fmla="*/ 11 h 25"/>
                    <a:gd name="T4" fmla="*/ 50 w 121"/>
                    <a:gd name="T5" fmla="*/ 19 h 25"/>
                    <a:gd name="T6" fmla="*/ 77 w 121"/>
                    <a:gd name="T7" fmla="*/ 23 h 25"/>
                    <a:gd name="T8" fmla="*/ 105 w 121"/>
                    <a:gd name="T9" fmla="*/ 25 h 25"/>
                    <a:gd name="T10" fmla="*/ 113 w 121"/>
                    <a:gd name="T11" fmla="*/ 25 h 25"/>
                    <a:gd name="T12" fmla="*/ 121 w 121"/>
                    <a:gd name="T13" fmla="*/ 24 h 2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1"/>
                    <a:gd name="T22" fmla="*/ 0 h 25"/>
                    <a:gd name="T23" fmla="*/ 121 w 121"/>
                    <a:gd name="T24" fmla="*/ 25 h 2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1" h="25">
                      <a:moveTo>
                        <a:pt x="0" y="0"/>
                      </a:moveTo>
                      <a:lnTo>
                        <a:pt x="24" y="11"/>
                      </a:lnTo>
                      <a:lnTo>
                        <a:pt x="50" y="19"/>
                      </a:lnTo>
                      <a:lnTo>
                        <a:pt x="77" y="23"/>
                      </a:lnTo>
                      <a:lnTo>
                        <a:pt x="105" y="25"/>
                      </a:lnTo>
                      <a:lnTo>
                        <a:pt x="113" y="25"/>
                      </a:lnTo>
                      <a:lnTo>
                        <a:pt x="121" y="24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35" name="Freeform 29"/>
                <p:cNvSpPr>
                  <a:spLocks/>
                </p:cNvSpPr>
                <p:nvPr/>
              </p:nvSpPr>
              <p:spPr bwMode="auto">
                <a:xfrm>
                  <a:off x="2365" y="2409"/>
                  <a:ext cx="53" cy="12"/>
                </a:xfrm>
                <a:custGeom>
                  <a:avLst/>
                  <a:gdLst>
                    <a:gd name="T0" fmla="*/ 0 w 53"/>
                    <a:gd name="T1" fmla="*/ 12 h 12"/>
                    <a:gd name="T2" fmla="*/ 27 w 53"/>
                    <a:gd name="T3" fmla="*/ 8 h 12"/>
                    <a:gd name="T4" fmla="*/ 53 w 53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53"/>
                    <a:gd name="T10" fmla="*/ 0 h 12"/>
                    <a:gd name="T11" fmla="*/ 53 w 53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3" h="12">
                      <a:moveTo>
                        <a:pt x="0" y="12"/>
                      </a:moveTo>
                      <a:lnTo>
                        <a:pt x="27" y="8"/>
                      </a:lnTo>
                      <a:lnTo>
                        <a:pt x="53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36" name="Freeform 30"/>
                <p:cNvSpPr>
                  <a:spLocks/>
                </p:cNvSpPr>
                <p:nvPr/>
              </p:nvSpPr>
              <p:spPr bwMode="auto">
                <a:xfrm>
                  <a:off x="2841" y="2484"/>
                  <a:ext cx="32" cy="52"/>
                </a:xfrm>
                <a:custGeom>
                  <a:avLst/>
                  <a:gdLst>
                    <a:gd name="T0" fmla="*/ 0 w 32"/>
                    <a:gd name="T1" fmla="*/ 0 h 52"/>
                    <a:gd name="T2" fmla="*/ 15 w 32"/>
                    <a:gd name="T3" fmla="*/ 27 h 52"/>
                    <a:gd name="T4" fmla="*/ 32 w 32"/>
                    <a:gd name="T5" fmla="*/ 52 h 52"/>
                    <a:gd name="T6" fmla="*/ 0 60000 65536"/>
                    <a:gd name="T7" fmla="*/ 0 60000 65536"/>
                    <a:gd name="T8" fmla="*/ 0 60000 65536"/>
                    <a:gd name="T9" fmla="*/ 0 w 32"/>
                    <a:gd name="T10" fmla="*/ 0 h 52"/>
                    <a:gd name="T11" fmla="*/ 32 w 32"/>
                    <a:gd name="T12" fmla="*/ 52 h 5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2" h="52">
                      <a:moveTo>
                        <a:pt x="0" y="0"/>
                      </a:moveTo>
                      <a:lnTo>
                        <a:pt x="15" y="27"/>
                      </a:lnTo>
                      <a:lnTo>
                        <a:pt x="32" y="52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37" name="Freeform 31"/>
                <p:cNvSpPr>
                  <a:spLocks/>
                </p:cNvSpPr>
                <p:nvPr/>
              </p:nvSpPr>
              <p:spPr bwMode="auto">
                <a:xfrm>
                  <a:off x="3450" y="2405"/>
                  <a:ext cx="13" cy="57"/>
                </a:xfrm>
                <a:custGeom>
                  <a:avLst/>
                  <a:gdLst>
                    <a:gd name="T0" fmla="*/ 0 w 13"/>
                    <a:gd name="T1" fmla="*/ 57 h 57"/>
                    <a:gd name="T2" fmla="*/ 5 w 13"/>
                    <a:gd name="T3" fmla="*/ 43 h 57"/>
                    <a:gd name="T4" fmla="*/ 8 w 13"/>
                    <a:gd name="T5" fmla="*/ 29 h 57"/>
                    <a:gd name="T6" fmla="*/ 13 w 13"/>
                    <a:gd name="T7" fmla="*/ 0 h 5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"/>
                    <a:gd name="T13" fmla="*/ 0 h 57"/>
                    <a:gd name="T14" fmla="*/ 13 w 13"/>
                    <a:gd name="T15" fmla="*/ 57 h 5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" h="57">
                      <a:moveTo>
                        <a:pt x="0" y="57"/>
                      </a:moveTo>
                      <a:lnTo>
                        <a:pt x="5" y="43"/>
                      </a:lnTo>
                      <a:lnTo>
                        <a:pt x="8" y="29"/>
                      </a:lnTo>
                      <a:lnTo>
                        <a:pt x="13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38" name="Freeform 32"/>
                <p:cNvSpPr>
                  <a:spLocks/>
                </p:cNvSpPr>
                <p:nvPr/>
              </p:nvSpPr>
              <p:spPr bwMode="auto">
                <a:xfrm>
                  <a:off x="3718" y="2052"/>
                  <a:ext cx="155" cy="214"/>
                </a:xfrm>
                <a:custGeom>
                  <a:avLst/>
                  <a:gdLst>
                    <a:gd name="T0" fmla="*/ 155 w 155"/>
                    <a:gd name="T1" fmla="*/ 214 h 214"/>
                    <a:gd name="T2" fmla="*/ 155 w 155"/>
                    <a:gd name="T3" fmla="*/ 213 h 214"/>
                    <a:gd name="T4" fmla="*/ 155 w 155"/>
                    <a:gd name="T5" fmla="*/ 212 h 214"/>
                    <a:gd name="T6" fmla="*/ 154 w 155"/>
                    <a:gd name="T7" fmla="*/ 195 h 214"/>
                    <a:gd name="T8" fmla="*/ 152 w 155"/>
                    <a:gd name="T9" fmla="*/ 178 h 214"/>
                    <a:gd name="T10" fmla="*/ 149 w 155"/>
                    <a:gd name="T11" fmla="*/ 162 h 214"/>
                    <a:gd name="T12" fmla="*/ 144 w 155"/>
                    <a:gd name="T13" fmla="*/ 146 h 214"/>
                    <a:gd name="T14" fmla="*/ 138 w 155"/>
                    <a:gd name="T15" fmla="*/ 130 h 214"/>
                    <a:gd name="T16" fmla="*/ 131 w 155"/>
                    <a:gd name="T17" fmla="*/ 115 h 214"/>
                    <a:gd name="T18" fmla="*/ 123 w 155"/>
                    <a:gd name="T19" fmla="*/ 101 h 214"/>
                    <a:gd name="T20" fmla="*/ 113 w 155"/>
                    <a:gd name="T21" fmla="*/ 87 h 214"/>
                    <a:gd name="T22" fmla="*/ 103 w 155"/>
                    <a:gd name="T23" fmla="*/ 73 h 214"/>
                    <a:gd name="T24" fmla="*/ 91 w 155"/>
                    <a:gd name="T25" fmla="*/ 60 h 214"/>
                    <a:gd name="T26" fmla="*/ 78 w 155"/>
                    <a:gd name="T27" fmla="*/ 48 h 214"/>
                    <a:gd name="T28" fmla="*/ 64 w 155"/>
                    <a:gd name="T29" fmla="*/ 37 h 214"/>
                    <a:gd name="T30" fmla="*/ 34 w 155"/>
                    <a:gd name="T31" fmla="*/ 17 h 214"/>
                    <a:gd name="T32" fmla="*/ 17 w 155"/>
                    <a:gd name="T33" fmla="*/ 8 h 214"/>
                    <a:gd name="T34" fmla="*/ 0 w 155"/>
                    <a:gd name="T35" fmla="*/ 0 h 21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55"/>
                    <a:gd name="T55" fmla="*/ 0 h 214"/>
                    <a:gd name="T56" fmla="*/ 155 w 155"/>
                    <a:gd name="T57" fmla="*/ 214 h 21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55" h="214">
                      <a:moveTo>
                        <a:pt x="155" y="214"/>
                      </a:moveTo>
                      <a:lnTo>
                        <a:pt x="155" y="213"/>
                      </a:lnTo>
                      <a:lnTo>
                        <a:pt x="155" y="212"/>
                      </a:lnTo>
                      <a:lnTo>
                        <a:pt x="154" y="195"/>
                      </a:lnTo>
                      <a:lnTo>
                        <a:pt x="152" y="178"/>
                      </a:lnTo>
                      <a:lnTo>
                        <a:pt x="149" y="162"/>
                      </a:lnTo>
                      <a:lnTo>
                        <a:pt x="144" y="146"/>
                      </a:lnTo>
                      <a:lnTo>
                        <a:pt x="138" y="130"/>
                      </a:lnTo>
                      <a:lnTo>
                        <a:pt x="131" y="115"/>
                      </a:lnTo>
                      <a:lnTo>
                        <a:pt x="123" y="101"/>
                      </a:lnTo>
                      <a:lnTo>
                        <a:pt x="113" y="87"/>
                      </a:lnTo>
                      <a:lnTo>
                        <a:pt x="103" y="73"/>
                      </a:lnTo>
                      <a:lnTo>
                        <a:pt x="91" y="60"/>
                      </a:lnTo>
                      <a:lnTo>
                        <a:pt x="78" y="48"/>
                      </a:lnTo>
                      <a:lnTo>
                        <a:pt x="64" y="37"/>
                      </a:lnTo>
                      <a:lnTo>
                        <a:pt x="34" y="17"/>
                      </a:lnTo>
                      <a:lnTo>
                        <a:pt x="17" y="8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/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39" name="Freeform 33"/>
                <p:cNvSpPr>
                  <a:spLocks/>
                </p:cNvSpPr>
                <p:nvPr/>
              </p:nvSpPr>
              <p:spPr bwMode="auto">
                <a:xfrm>
                  <a:off x="4014" y="1823"/>
                  <a:ext cx="69" cy="80"/>
                </a:xfrm>
                <a:custGeom>
                  <a:avLst/>
                  <a:gdLst>
                    <a:gd name="T0" fmla="*/ 0 w 69"/>
                    <a:gd name="T1" fmla="*/ 80 h 80"/>
                    <a:gd name="T2" fmla="*/ 21 w 69"/>
                    <a:gd name="T3" fmla="*/ 63 h 80"/>
                    <a:gd name="T4" fmla="*/ 40 w 69"/>
                    <a:gd name="T5" fmla="*/ 43 h 80"/>
                    <a:gd name="T6" fmla="*/ 56 w 69"/>
                    <a:gd name="T7" fmla="*/ 23 h 80"/>
                    <a:gd name="T8" fmla="*/ 69 w 69"/>
                    <a:gd name="T9" fmla="*/ 0 h 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0"/>
                    <a:gd name="T17" fmla="*/ 69 w 69"/>
                    <a:gd name="T18" fmla="*/ 80 h 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0">
                      <a:moveTo>
                        <a:pt x="0" y="80"/>
                      </a:moveTo>
                      <a:lnTo>
                        <a:pt x="21" y="63"/>
                      </a:lnTo>
                      <a:lnTo>
                        <a:pt x="40" y="43"/>
                      </a:lnTo>
                      <a:lnTo>
                        <a:pt x="56" y="23"/>
                      </a:lnTo>
                      <a:lnTo>
                        <a:pt x="69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40" name="Freeform 34"/>
                <p:cNvSpPr>
                  <a:spLocks/>
                </p:cNvSpPr>
                <p:nvPr/>
              </p:nvSpPr>
              <p:spPr bwMode="auto">
                <a:xfrm>
                  <a:off x="3917" y="1526"/>
                  <a:ext cx="3" cy="38"/>
                </a:xfrm>
                <a:custGeom>
                  <a:avLst/>
                  <a:gdLst>
                    <a:gd name="T0" fmla="*/ 3 w 3"/>
                    <a:gd name="T1" fmla="*/ 38 h 38"/>
                    <a:gd name="T2" fmla="*/ 3 w 3"/>
                    <a:gd name="T3" fmla="*/ 35 h 38"/>
                    <a:gd name="T4" fmla="*/ 2 w 3"/>
                    <a:gd name="T5" fmla="*/ 17 h 38"/>
                    <a:gd name="T6" fmla="*/ 0 w 3"/>
                    <a:gd name="T7" fmla="*/ 0 h 3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38"/>
                    <a:gd name="T14" fmla="*/ 3 w 3"/>
                    <a:gd name="T15" fmla="*/ 38 h 3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38">
                      <a:moveTo>
                        <a:pt x="3" y="38"/>
                      </a:moveTo>
                      <a:lnTo>
                        <a:pt x="3" y="35"/>
                      </a:lnTo>
                      <a:lnTo>
                        <a:pt x="2" y="17"/>
                      </a:lnTo>
                      <a:lnTo>
                        <a:pt x="0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41" name="Freeform 35"/>
                <p:cNvSpPr>
                  <a:spLocks/>
                </p:cNvSpPr>
                <p:nvPr/>
              </p:nvSpPr>
              <p:spPr bwMode="auto">
                <a:xfrm>
                  <a:off x="3476" y="1433"/>
                  <a:ext cx="35" cy="48"/>
                </a:xfrm>
                <a:custGeom>
                  <a:avLst/>
                  <a:gdLst>
                    <a:gd name="T0" fmla="*/ 35 w 35"/>
                    <a:gd name="T1" fmla="*/ 0 h 48"/>
                    <a:gd name="T2" fmla="*/ 25 w 35"/>
                    <a:gd name="T3" fmla="*/ 11 h 48"/>
                    <a:gd name="T4" fmla="*/ 16 w 35"/>
                    <a:gd name="T5" fmla="*/ 23 h 48"/>
                    <a:gd name="T6" fmla="*/ 7 w 35"/>
                    <a:gd name="T7" fmla="*/ 35 h 48"/>
                    <a:gd name="T8" fmla="*/ 0 w 35"/>
                    <a:gd name="T9" fmla="*/ 48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8"/>
                    <a:gd name="T17" fmla="*/ 35 w 35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8">
                      <a:moveTo>
                        <a:pt x="35" y="0"/>
                      </a:moveTo>
                      <a:lnTo>
                        <a:pt x="25" y="11"/>
                      </a:lnTo>
                      <a:lnTo>
                        <a:pt x="16" y="23"/>
                      </a:lnTo>
                      <a:lnTo>
                        <a:pt x="7" y="35"/>
                      </a:lnTo>
                      <a:lnTo>
                        <a:pt x="0" y="48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42" name="Freeform 36"/>
                <p:cNvSpPr>
                  <a:spLocks/>
                </p:cNvSpPr>
                <p:nvPr/>
              </p:nvSpPr>
              <p:spPr bwMode="auto">
                <a:xfrm>
                  <a:off x="3142" y="1462"/>
                  <a:ext cx="17" cy="41"/>
                </a:xfrm>
                <a:custGeom>
                  <a:avLst/>
                  <a:gdLst>
                    <a:gd name="T0" fmla="*/ 17 w 17"/>
                    <a:gd name="T1" fmla="*/ 0 h 41"/>
                    <a:gd name="T2" fmla="*/ 12 w 17"/>
                    <a:gd name="T3" fmla="*/ 10 h 41"/>
                    <a:gd name="T4" fmla="*/ 7 w 17"/>
                    <a:gd name="T5" fmla="*/ 20 h 41"/>
                    <a:gd name="T6" fmla="*/ 0 w 17"/>
                    <a:gd name="T7" fmla="*/ 41 h 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7"/>
                    <a:gd name="T13" fmla="*/ 0 h 41"/>
                    <a:gd name="T14" fmla="*/ 17 w 17"/>
                    <a:gd name="T15" fmla="*/ 41 h 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" h="41">
                      <a:moveTo>
                        <a:pt x="17" y="0"/>
                      </a:moveTo>
                      <a:lnTo>
                        <a:pt x="12" y="10"/>
                      </a:lnTo>
                      <a:lnTo>
                        <a:pt x="7" y="20"/>
                      </a:lnTo>
                      <a:lnTo>
                        <a:pt x="0" y="41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43" name="Freeform 37"/>
                <p:cNvSpPr>
                  <a:spLocks/>
                </p:cNvSpPr>
                <p:nvPr/>
              </p:nvSpPr>
              <p:spPr bwMode="auto">
                <a:xfrm>
                  <a:off x="2755" y="1519"/>
                  <a:ext cx="63" cy="41"/>
                </a:xfrm>
                <a:custGeom>
                  <a:avLst/>
                  <a:gdLst>
                    <a:gd name="T0" fmla="*/ 63 w 63"/>
                    <a:gd name="T1" fmla="*/ 41 h 41"/>
                    <a:gd name="T2" fmla="*/ 33 w 63"/>
                    <a:gd name="T3" fmla="*/ 19 h 41"/>
                    <a:gd name="T4" fmla="*/ 17 w 63"/>
                    <a:gd name="T5" fmla="*/ 9 h 41"/>
                    <a:gd name="T6" fmla="*/ 0 w 63"/>
                    <a:gd name="T7" fmla="*/ 0 h 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3"/>
                    <a:gd name="T13" fmla="*/ 0 h 41"/>
                    <a:gd name="T14" fmla="*/ 63 w 63"/>
                    <a:gd name="T15" fmla="*/ 41 h 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3" h="41">
                      <a:moveTo>
                        <a:pt x="63" y="41"/>
                      </a:moveTo>
                      <a:lnTo>
                        <a:pt x="33" y="19"/>
                      </a:lnTo>
                      <a:lnTo>
                        <a:pt x="17" y="9"/>
                      </a:lnTo>
                      <a:lnTo>
                        <a:pt x="0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44" name="Freeform 38"/>
                <p:cNvSpPr>
                  <a:spLocks/>
                </p:cNvSpPr>
                <p:nvPr/>
              </p:nvSpPr>
              <p:spPr bwMode="auto">
                <a:xfrm>
                  <a:off x="2273" y="1794"/>
                  <a:ext cx="10" cy="43"/>
                </a:xfrm>
                <a:custGeom>
                  <a:avLst/>
                  <a:gdLst>
                    <a:gd name="T0" fmla="*/ 0 w 10"/>
                    <a:gd name="T1" fmla="*/ 0 h 43"/>
                    <a:gd name="T2" fmla="*/ 4 w 10"/>
                    <a:gd name="T3" fmla="*/ 22 h 43"/>
                    <a:gd name="T4" fmla="*/ 10 w 10"/>
                    <a:gd name="T5" fmla="*/ 43 h 43"/>
                    <a:gd name="T6" fmla="*/ 0 60000 65536"/>
                    <a:gd name="T7" fmla="*/ 0 60000 65536"/>
                    <a:gd name="T8" fmla="*/ 0 60000 65536"/>
                    <a:gd name="T9" fmla="*/ 0 w 10"/>
                    <a:gd name="T10" fmla="*/ 0 h 43"/>
                    <a:gd name="T11" fmla="*/ 10 w 10"/>
                    <a:gd name="T12" fmla="*/ 43 h 4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" h="43">
                      <a:moveTo>
                        <a:pt x="0" y="0"/>
                      </a:moveTo>
                      <a:lnTo>
                        <a:pt x="4" y="22"/>
                      </a:lnTo>
                      <a:lnTo>
                        <a:pt x="10" y="43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</p:grpSp>
          <p:sp>
            <p:nvSpPr>
              <p:cNvPr id="29745" name="Rectangle 49"/>
              <p:cNvSpPr>
                <a:spLocks noChangeAspect="1" noChangeArrowheads="1"/>
              </p:cNvSpPr>
              <p:nvPr/>
            </p:nvSpPr>
            <p:spPr bwMode="auto">
              <a:xfrm>
                <a:off x="2712" y="2046"/>
                <a:ext cx="173" cy="11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125400" prstMaterial="legacyMatte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solidFill>
                      <a:schemeClr val="bg1"/>
                    </a:solidFill>
                    <a:latin typeface="Tele-GroteskHal" pitchFamily="2" charset="0"/>
                  </a:rPr>
                  <a:t>EMS</a:t>
                </a:r>
              </a:p>
            </p:txBody>
          </p:sp>
          <p:sp>
            <p:nvSpPr>
              <p:cNvPr id="29746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2251" y="2385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747" name="Rectangle 51"/>
              <p:cNvSpPr>
                <a:spLocks noChangeAspect="1" noChangeArrowheads="1"/>
              </p:cNvSpPr>
              <p:nvPr/>
            </p:nvSpPr>
            <p:spPr bwMode="auto">
              <a:xfrm>
                <a:off x="2477" y="2340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748" name="Rectangle 52"/>
              <p:cNvSpPr>
                <a:spLocks noChangeAspect="1" noChangeArrowheads="1"/>
              </p:cNvSpPr>
              <p:nvPr/>
            </p:nvSpPr>
            <p:spPr bwMode="auto">
              <a:xfrm>
                <a:off x="2704" y="2385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749" name="Rectangle 53"/>
              <p:cNvSpPr>
                <a:spLocks noChangeAspect="1" noChangeArrowheads="1"/>
              </p:cNvSpPr>
              <p:nvPr/>
            </p:nvSpPr>
            <p:spPr bwMode="auto">
              <a:xfrm>
                <a:off x="2935" y="2306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cxnSp>
            <p:nvCxnSpPr>
              <p:cNvPr id="29750" name="AutoShape 54"/>
              <p:cNvCxnSpPr>
                <a:cxnSpLocks noChangeShapeType="1"/>
                <a:stCxn id="29745" idx="2"/>
                <a:endCxn id="29746" idx="0"/>
              </p:cNvCxnSpPr>
              <p:nvPr/>
            </p:nvCxnSpPr>
            <p:spPr bwMode="auto">
              <a:xfrm flipH="1">
                <a:off x="2310" y="2158"/>
                <a:ext cx="489" cy="227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751" name="AutoShape 55"/>
              <p:cNvCxnSpPr>
                <a:cxnSpLocks noChangeShapeType="1"/>
                <a:stCxn id="29745" idx="2"/>
                <a:endCxn id="29747" idx="0"/>
              </p:cNvCxnSpPr>
              <p:nvPr/>
            </p:nvCxnSpPr>
            <p:spPr bwMode="auto">
              <a:xfrm flipH="1">
                <a:off x="2536" y="2158"/>
                <a:ext cx="263" cy="18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752" name="AutoShape 56"/>
              <p:cNvCxnSpPr>
                <a:cxnSpLocks noChangeShapeType="1"/>
                <a:stCxn id="29745" idx="2"/>
                <a:endCxn id="29748" idx="0"/>
              </p:cNvCxnSpPr>
              <p:nvPr/>
            </p:nvCxnSpPr>
            <p:spPr bwMode="auto">
              <a:xfrm flipH="1">
                <a:off x="2763" y="2158"/>
                <a:ext cx="36" cy="227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753" name="AutoShape 57"/>
              <p:cNvCxnSpPr>
                <a:cxnSpLocks noChangeShapeType="1"/>
                <a:stCxn id="29745" idx="2"/>
                <a:endCxn id="29749" idx="0"/>
              </p:cNvCxnSpPr>
              <p:nvPr/>
            </p:nvCxnSpPr>
            <p:spPr bwMode="auto">
              <a:xfrm>
                <a:off x="2799" y="2158"/>
                <a:ext cx="195" cy="148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sp>
            <p:nvSpPr>
              <p:cNvPr id="29754" name="Rectangle 58"/>
              <p:cNvSpPr>
                <a:spLocks noChangeAspect="1" noChangeArrowheads="1"/>
              </p:cNvSpPr>
              <p:nvPr/>
            </p:nvSpPr>
            <p:spPr bwMode="auto">
              <a:xfrm>
                <a:off x="2712" y="2010"/>
                <a:ext cx="173" cy="35"/>
              </a:xfrm>
              <a:prstGeom prst="rect">
                <a:avLst/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125400" prstMaterial="legacyMatte">
                <a:bevelT w="13500" h="13500" prst="angle"/>
                <a:bevelB w="13500" h="13500" prst="angle"/>
                <a:extrusionClr>
                  <a:schemeClr val="tx2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endParaRPr lang="en-GB" sz="1000">
                  <a:latin typeface="Tele-GroteskNor" pitchFamily="2" charset="0"/>
                </a:endParaRPr>
              </a:p>
            </p:txBody>
          </p:sp>
        </p:grpSp>
        <p:grpSp>
          <p:nvGrpSpPr>
            <p:cNvPr id="8" name="Group 59"/>
            <p:cNvGrpSpPr>
              <a:grpSpLocks/>
            </p:cNvGrpSpPr>
            <p:nvPr/>
          </p:nvGrpSpPr>
          <p:grpSpPr bwMode="auto">
            <a:xfrm>
              <a:off x="307" y="2781"/>
              <a:ext cx="1087" cy="632"/>
              <a:chOff x="2323" y="2129"/>
              <a:chExt cx="1087" cy="632"/>
            </a:xfrm>
          </p:grpSpPr>
          <p:sp>
            <p:nvSpPr>
              <p:cNvPr id="29756" name="Rectangle 60"/>
              <p:cNvSpPr>
                <a:spLocks noChangeArrowheads="1"/>
              </p:cNvSpPr>
              <p:nvPr/>
            </p:nvSpPr>
            <p:spPr bwMode="auto">
              <a:xfrm>
                <a:off x="2323" y="2129"/>
                <a:ext cx="1087" cy="632"/>
              </a:xfrm>
              <a:prstGeom prst="rect">
                <a:avLst/>
              </a:prstGeom>
              <a:solidFill>
                <a:srgbClr val="99CC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endParaRPr lang="de-DE"/>
              </a:p>
            </p:txBody>
          </p:sp>
          <p:sp>
            <p:nvSpPr>
              <p:cNvPr id="29757" name="Text Box 61"/>
              <p:cNvSpPr txBox="1">
                <a:spLocks noChangeArrowheads="1"/>
              </p:cNvSpPr>
              <p:nvPr/>
            </p:nvSpPr>
            <p:spPr bwMode="auto">
              <a:xfrm>
                <a:off x="2326" y="2129"/>
                <a:ext cx="556" cy="96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>
                <a:spAutoFit/>
              </a:bodyPr>
              <a:lstStyle/>
              <a:p>
                <a:pPr marL="268288" indent="-268288">
                  <a:spcBef>
                    <a:spcPct val="50000"/>
                  </a:spcBef>
                  <a:buClr>
                    <a:schemeClr val="tx2"/>
                  </a:buClr>
                  <a:buSzPct val="75000"/>
                  <a:buFont typeface="Wingdings" pitchFamily="2" charset="2"/>
                  <a:buNone/>
                  <a:tabLst>
                    <a:tab pos="268288" algn="l"/>
                  </a:tabLst>
                </a:pPr>
                <a:r>
                  <a:rPr lang="en-GB" sz="1000" b="1">
                    <a:latin typeface="Tele-GroteskNor" pitchFamily="2" charset="0"/>
                  </a:rPr>
                  <a:t>Backbone Network</a:t>
                </a:r>
              </a:p>
            </p:txBody>
          </p:sp>
          <p:grpSp>
            <p:nvGrpSpPr>
              <p:cNvPr id="9" name="Group 25"/>
              <p:cNvGrpSpPr>
                <a:grpSpLocks/>
              </p:cNvGrpSpPr>
              <p:nvPr>
                <p:custDataLst>
                  <p:tags r:id="rId3"/>
                </p:custDataLst>
              </p:nvPr>
            </p:nvGrpSpPr>
            <p:grpSpPr bwMode="auto">
              <a:xfrm>
                <a:off x="2337" y="2447"/>
                <a:ext cx="1043" cy="272"/>
                <a:chOff x="2087" y="1363"/>
                <a:chExt cx="2064" cy="1296"/>
              </a:xfrm>
            </p:grpSpPr>
            <p:sp>
              <p:nvSpPr>
                <p:cNvPr id="29759" name="Freeform 26"/>
                <p:cNvSpPr>
                  <a:spLocks/>
                </p:cNvSpPr>
                <p:nvPr/>
              </p:nvSpPr>
              <p:spPr bwMode="auto">
                <a:xfrm>
                  <a:off x="2087" y="1363"/>
                  <a:ext cx="2064" cy="1296"/>
                </a:xfrm>
                <a:custGeom>
                  <a:avLst/>
                  <a:gdLst>
                    <a:gd name="T0" fmla="*/ 112 w 2064"/>
                    <a:gd name="T1" fmla="*/ 450 h 1296"/>
                    <a:gd name="T2" fmla="*/ 41 w 2064"/>
                    <a:gd name="T3" fmla="*/ 501 h 1296"/>
                    <a:gd name="T4" fmla="*/ 4 w 2064"/>
                    <a:gd name="T5" fmla="*/ 575 h 1296"/>
                    <a:gd name="T6" fmla="*/ 16 w 2064"/>
                    <a:gd name="T7" fmla="*/ 676 h 1296"/>
                    <a:gd name="T8" fmla="*/ 103 w 2064"/>
                    <a:gd name="T9" fmla="*/ 762 h 1296"/>
                    <a:gd name="T10" fmla="*/ 60 w 2064"/>
                    <a:gd name="T11" fmla="*/ 816 h 1296"/>
                    <a:gd name="T12" fmla="*/ 46 w 2064"/>
                    <a:gd name="T13" fmla="*/ 899 h 1296"/>
                    <a:gd name="T14" fmla="*/ 81 w 2064"/>
                    <a:gd name="T15" fmla="*/ 980 h 1296"/>
                    <a:gd name="T16" fmla="*/ 155 w 2064"/>
                    <a:gd name="T17" fmla="*/ 1037 h 1296"/>
                    <a:gd name="T18" fmla="*/ 254 w 2064"/>
                    <a:gd name="T19" fmla="*/ 1059 h 1296"/>
                    <a:gd name="T20" fmla="*/ 304 w 2064"/>
                    <a:gd name="T21" fmla="*/ 1094 h 1296"/>
                    <a:gd name="T22" fmla="*/ 392 w 2064"/>
                    <a:gd name="T23" fmla="*/ 1164 h 1296"/>
                    <a:gd name="T24" fmla="*/ 501 w 2064"/>
                    <a:gd name="T25" fmla="*/ 1207 h 1296"/>
                    <a:gd name="T26" fmla="*/ 622 w 2064"/>
                    <a:gd name="T27" fmla="*/ 1217 h 1296"/>
                    <a:gd name="T28" fmla="*/ 743 w 2064"/>
                    <a:gd name="T29" fmla="*/ 1192 h 1296"/>
                    <a:gd name="T30" fmla="*/ 838 w 2064"/>
                    <a:gd name="T31" fmla="*/ 1225 h 1296"/>
                    <a:gd name="T32" fmla="*/ 995 w 2064"/>
                    <a:gd name="T33" fmla="*/ 1291 h 1296"/>
                    <a:gd name="T34" fmla="*/ 1107 w 2064"/>
                    <a:gd name="T35" fmla="*/ 1292 h 1296"/>
                    <a:gd name="T36" fmla="*/ 1226 w 2064"/>
                    <a:gd name="T37" fmla="*/ 1254 h 1296"/>
                    <a:gd name="T38" fmla="*/ 1318 w 2064"/>
                    <a:gd name="T39" fmla="*/ 1179 h 1296"/>
                    <a:gd name="T40" fmla="*/ 1364 w 2064"/>
                    <a:gd name="T41" fmla="*/ 1101 h 1296"/>
                    <a:gd name="T42" fmla="*/ 1453 w 2064"/>
                    <a:gd name="T43" fmla="*/ 1132 h 1296"/>
                    <a:gd name="T44" fmla="*/ 1565 w 2064"/>
                    <a:gd name="T45" fmla="*/ 1132 h 1296"/>
                    <a:gd name="T46" fmla="*/ 1685 w 2064"/>
                    <a:gd name="T47" fmla="*/ 1084 h 1296"/>
                    <a:gd name="T48" fmla="*/ 1764 w 2064"/>
                    <a:gd name="T49" fmla="*/ 994 h 1296"/>
                    <a:gd name="T50" fmla="*/ 1786 w 2064"/>
                    <a:gd name="T51" fmla="*/ 902 h 1296"/>
                    <a:gd name="T52" fmla="*/ 1921 w 2064"/>
                    <a:gd name="T53" fmla="*/ 858 h 1296"/>
                    <a:gd name="T54" fmla="*/ 2018 w 2064"/>
                    <a:gd name="T55" fmla="*/ 770 h 1296"/>
                    <a:gd name="T56" fmla="*/ 2063 w 2064"/>
                    <a:gd name="T57" fmla="*/ 654 h 1296"/>
                    <a:gd name="T58" fmla="*/ 2047 w 2064"/>
                    <a:gd name="T59" fmla="*/ 539 h 1296"/>
                    <a:gd name="T60" fmla="*/ 1996 w 2064"/>
                    <a:gd name="T61" fmla="*/ 460 h 1296"/>
                    <a:gd name="T62" fmla="*/ 2016 w 2064"/>
                    <a:gd name="T63" fmla="*/ 356 h 1296"/>
                    <a:gd name="T64" fmla="*/ 1987 w 2064"/>
                    <a:gd name="T65" fmla="*/ 271 h 1296"/>
                    <a:gd name="T66" fmla="*/ 1922 w 2064"/>
                    <a:gd name="T67" fmla="*/ 204 h 1296"/>
                    <a:gd name="T68" fmla="*/ 1829 w 2064"/>
                    <a:gd name="T69" fmla="*/ 163 h 1296"/>
                    <a:gd name="T70" fmla="*/ 1802 w 2064"/>
                    <a:gd name="T71" fmla="*/ 98 h 1296"/>
                    <a:gd name="T72" fmla="*/ 1735 w 2064"/>
                    <a:gd name="T73" fmla="*/ 36 h 1296"/>
                    <a:gd name="T74" fmla="*/ 1642 w 2064"/>
                    <a:gd name="T75" fmla="*/ 3 h 1296"/>
                    <a:gd name="T76" fmla="*/ 1527 w 2064"/>
                    <a:gd name="T77" fmla="*/ 11 h 1296"/>
                    <a:gd name="T78" fmla="*/ 1424 w 2064"/>
                    <a:gd name="T79" fmla="*/ 70 h 1296"/>
                    <a:gd name="T80" fmla="*/ 1351 w 2064"/>
                    <a:gd name="T81" fmla="*/ 19 h 1296"/>
                    <a:gd name="T82" fmla="*/ 1230 w 2064"/>
                    <a:gd name="T83" fmla="*/ 2 h 1296"/>
                    <a:gd name="T84" fmla="*/ 1105 w 2064"/>
                    <a:gd name="T85" fmla="*/ 58 h 1296"/>
                    <a:gd name="T86" fmla="*/ 1034 w 2064"/>
                    <a:gd name="T87" fmla="*/ 75 h 1296"/>
                    <a:gd name="T88" fmla="*/ 919 w 2064"/>
                    <a:gd name="T89" fmla="*/ 40 h 1296"/>
                    <a:gd name="T90" fmla="*/ 793 w 2064"/>
                    <a:gd name="T91" fmla="*/ 57 h 1296"/>
                    <a:gd name="T92" fmla="*/ 678 w 2064"/>
                    <a:gd name="T93" fmla="*/ 142 h 1296"/>
                    <a:gd name="T94" fmla="*/ 610 w 2064"/>
                    <a:gd name="T95" fmla="*/ 133 h 1296"/>
                    <a:gd name="T96" fmla="*/ 505 w 2064"/>
                    <a:gd name="T97" fmla="*/ 118 h 1296"/>
                    <a:gd name="T98" fmla="*/ 351 w 2064"/>
                    <a:gd name="T99" fmla="*/ 151 h 1296"/>
                    <a:gd name="T100" fmla="*/ 238 w 2064"/>
                    <a:gd name="T101" fmla="*/ 240 h 1296"/>
                    <a:gd name="T102" fmla="*/ 185 w 2064"/>
                    <a:gd name="T103" fmla="*/ 366 h 129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064"/>
                    <a:gd name="T157" fmla="*/ 0 h 1296"/>
                    <a:gd name="T158" fmla="*/ 2064 w 2064"/>
                    <a:gd name="T159" fmla="*/ 1296 h 129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064" h="1296">
                      <a:moveTo>
                        <a:pt x="186" y="431"/>
                      </a:moveTo>
                      <a:lnTo>
                        <a:pt x="166" y="434"/>
                      </a:lnTo>
                      <a:lnTo>
                        <a:pt x="148" y="437"/>
                      </a:lnTo>
                      <a:lnTo>
                        <a:pt x="130" y="443"/>
                      </a:lnTo>
                      <a:lnTo>
                        <a:pt x="112" y="450"/>
                      </a:lnTo>
                      <a:lnTo>
                        <a:pt x="96" y="458"/>
                      </a:lnTo>
                      <a:lnTo>
                        <a:pt x="81" y="467"/>
                      </a:lnTo>
                      <a:lnTo>
                        <a:pt x="66" y="477"/>
                      </a:lnTo>
                      <a:lnTo>
                        <a:pt x="53" y="489"/>
                      </a:lnTo>
                      <a:lnTo>
                        <a:pt x="41" y="501"/>
                      </a:lnTo>
                      <a:lnTo>
                        <a:pt x="31" y="514"/>
                      </a:lnTo>
                      <a:lnTo>
                        <a:pt x="22" y="528"/>
                      </a:lnTo>
                      <a:lnTo>
                        <a:pt x="14" y="543"/>
                      </a:lnTo>
                      <a:lnTo>
                        <a:pt x="8" y="559"/>
                      </a:lnTo>
                      <a:lnTo>
                        <a:pt x="4" y="575"/>
                      </a:lnTo>
                      <a:lnTo>
                        <a:pt x="1" y="591"/>
                      </a:lnTo>
                      <a:lnTo>
                        <a:pt x="0" y="608"/>
                      </a:lnTo>
                      <a:lnTo>
                        <a:pt x="2" y="632"/>
                      </a:lnTo>
                      <a:lnTo>
                        <a:pt x="7" y="655"/>
                      </a:lnTo>
                      <a:lnTo>
                        <a:pt x="16" y="676"/>
                      </a:lnTo>
                      <a:lnTo>
                        <a:pt x="28" y="697"/>
                      </a:lnTo>
                      <a:lnTo>
                        <a:pt x="42" y="716"/>
                      </a:lnTo>
                      <a:lnTo>
                        <a:pt x="60" y="733"/>
                      </a:lnTo>
                      <a:lnTo>
                        <a:pt x="80" y="749"/>
                      </a:lnTo>
                      <a:lnTo>
                        <a:pt x="103" y="762"/>
                      </a:lnTo>
                      <a:lnTo>
                        <a:pt x="102" y="760"/>
                      </a:lnTo>
                      <a:lnTo>
                        <a:pt x="89" y="773"/>
                      </a:lnTo>
                      <a:lnTo>
                        <a:pt x="78" y="787"/>
                      </a:lnTo>
                      <a:lnTo>
                        <a:pt x="68" y="801"/>
                      </a:lnTo>
                      <a:lnTo>
                        <a:pt x="60" y="816"/>
                      </a:lnTo>
                      <a:lnTo>
                        <a:pt x="53" y="832"/>
                      </a:lnTo>
                      <a:lnTo>
                        <a:pt x="49" y="848"/>
                      </a:lnTo>
                      <a:lnTo>
                        <a:pt x="46" y="864"/>
                      </a:lnTo>
                      <a:lnTo>
                        <a:pt x="45" y="881"/>
                      </a:lnTo>
                      <a:lnTo>
                        <a:pt x="46" y="899"/>
                      </a:lnTo>
                      <a:lnTo>
                        <a:pt x="49" y="917"/>
                      </a:lnTo>
                      <a:lnTo>
                        <a:pt x="54" y="934"/>
                      </a:lnTo>
                      <a:lnTo>
                        <a:pt x="62" y="950"/>
                      </a:lnTo>
                      <a:lnTo>
                        <a:pt x="70" y="966"/>
                      </a:lnTo>
                      <a:lnTo>
                        <a:pt x="81" y="980"/>
                      </a:lnTo>
                      <a:lnTo>
                        <a:pt x="93" y="994"/>
                      </a:lnTo>
                      <a:lnTo>
                        <a:pt x="106" y="1007"/>
                      </a:lnTo>
                      <a:lnTo>
                        <a:pt x="121" y="1018"/>
                      </a:lnTo>
                      <a:lnTo>
                        <a:pt x="137" y="1029"/>
                      </a:lnTo>
                      <a:lnTo>
                        <a:pt x="155" y="1037"/>
                      </a:lnTo>
                      <a:lnTo>
                        <a:pt x="173" y="1045"/>
                      </a:lnTo>
                      <a:lnTo>
                        <a:pt x="192" y="1051"/>
                      </a:lnTo>
                      <a:lnTo>
                        <a:pt x="212" y="1055"/>
                      </a:lnTo>
                      <a:lnTo>
                        <a:pt x="233" y="1058"/>
                      </a:lnTo>
                      <a:lnTo>
                        <a:pt x="254" y="1059"/>
                      </a:lnTo>
                      <a:lnTo>
                        <a:pt x="266" y="1059"/>
                      </a:lnTo>
                      <a:lnTo>
                        <a:pt x="278" y="1058"/>
                      </a:lnTo>
                      <a:lnTo>
                        <a:pt x="277" y="1059"/>
                      </a:lnTo>
                      <a:lnTo>
                        <a:pt x="290" y="1077"/>
                      </a:lnTo>
                      <a:lnTo>
                        <a:pt x="304" y="1094"/>
                      </a:lnTo>
                      <a:lnTo>
                        <a:pt x="320" y="1110"/>
                      </a:lnTo>
                      <a:lnTo>
                        <a:pt x="336" y="1125"/>
                      </a:lnTo>
                      <a:lnTo>
                        <a:pt x="354" y="1139"/>
                      </a:lnTo>
                      <a:lnTo>
                        <a:pt x="372" y="1152"/>
                      </a:lnTo>
                      <a:lnTo>
                        <a:pt x="392" y="1164"/>
                      </a:lnTo>
                      <a:lnTo>
                        <a:pt x="412" y="1175"/>
                      </a:lnTo>
                      <a:lnTo>
                        <a:pt x="433" y="1185"/>
                      </a:lnTo>
                      <a:lnTo>
                        <a:pt x="455" y="1194"/>
                      </a:lnTo>
                      <a:lnTo>
                        <a:pt x="478" y="1201"/>
                      </a:lnTo>
                      <a:lnTo>
                        <a:pt x="501" y="1207"/>
                      </a:lnTo>
                      <a:lnTo>
                        <a:pt x="524" y="1212"/>
                      </a:lnTo>
                      <a:lnTo>
                        <a:pt x="548" y="1215"/>
                      </a:lnTo>
                      <a:lnTo>
                        <a:pt x="572" y="1217"/>
                      </a:lnTo>
                      <a:lnTo>
                        <a:pt x="597" y="1218"/>
                      </a:lnTo>
                      <a:lnTo>
                        <a:pt x="622" y="1217"/>
                      </a:lnTo>
                      <a:lnTo>
                        <a:pt x="647" y="1215"/>
                      </a:lnTo>
                      <a:lnTo>
                        <a:pt x="672" y="1211"/>
                      </a:lnTo>
                      <a:lnTo>
                        <a:pt x="696" y="1206"/>
                      </a:lnTo>
                      <a:lnTo>
                        <a:pt x="720" y="1200"/>
                      </a:lnTo>
                      <a:lnTo>
                        <a:pt x="743" y="1192"/>
                      </a:lnTo>
                      <a:lnTo>
                        <a:pt x="765" y="1183"/>
                      </a:lnTo>
                      <a:lnTo>
                        <a:pt x="787" y="1173"/>
                      </a:lnTo>
                      <a:lnTo>
                        <a:pt x="786" y="1173"/>
                      </a:lnTo>
                      <a:lnTo>
                        <a:pt x="810" y="1200"/>
                      </a:lnTo>
                      <a:lnTo>
                        <a:pt x="838" y="1225"/>
                      </a:lnTo>
                      <a:lnTo>
                        <a:pt x="869" y="1246"/>
                      </a:lnTo>
                      <a:lnTo>
                        <a:pt x="903" y="1263"/>
                      </a:lnTo>
                      <a:lnTo>
                        <a:pt x="938" y="1277"/>
                      </a:lnTo>
                      <a:lnTo>
                        <a:pt x="976" y="1288"/>
                      </a:lnTo>
                      <a:lnTo>
                        <a:pt x="995" y="1291"/>
                      </a:lnTo>
                      <a:lnTo>
                        <a:pt x="1015" y="1294"/>
                      </a:lnTo>
                      <a:lnTo>
                        <a:pt x="1035" y="1295"/>
                      </a:lnTo>
                      <a:lnTo>
                        <a:pt x="1055" y="1296"/>
                      </a:lnTo>
                      <a:lnTo>
                        <a:pt x="1081" y="1295"/>
                      </a:lnTo>
                      <a:lnTo>
                        <a:pt x="1107" y="1292"/>
                      </a:lnTo>
                      <a:lnTo>
                        <a:pt x="1133" y="1288"/>
                      </a:lnTo>
                      <a:lnTo>
                        <a:pt x="1157" y="1282"/>
                      </a:lnTo>
                      <a:lnTo>
                        <a:pt x="1181" y="1274"/>
                      </a:lnTo>
                      <a:lnTo>
                        <a:pt x="1204" y="1265"/>
                      </a:lnTo>
                      <a:lnTo>
                        <a:pt x="1226" y="1254"/>
                      </a:lnTo>
                      <a:lnTo>
                        <a:pt x="1247" y="1241"/>
                      </a:lnTo>
                      <a:lnTo>
                        <a:pt x="1267" y="1228"/>
                      </a:lnTo>
                      <a:lnTo>
                        <a:pt x="1285" y="1213"/>
                      </a:lnTo>
                      <a:lnTo>
                        <a:pt x="1302" y="1197"/>
                      </a:lnTo>
                      <a:lnTo>
                        <a:pt x="1318" y="1179"/>
                      </a:lnTo>
                      <a:lnTo>
                        <a:pt x="1332" y="1161"/>
                      </a:lnTo>
                      <a:lnTo>
                        <a:pt x="1344" y="1141"/>
                      </a:lnTo>
                      <a:lnTo>
                        <a:pt x="1354" y="1121"/>
                      </a:lnTo>
                      <a:lnTo>
                        <a:pt x="1363" y="1099"/>
                      </a:lnTo>
                      <a:lnTo>
                        <a:pt x="1364" y="1101"/>
                      </a:lnTo>
                      <a:lnTo>
                        <a:pt x="1381" y="1109"/>
                      </a:lnTo>
                      <a:lnTo>
                        <a:pt x="1398" y="1116"/>
                      </a:lnTo>
                      <a:lnTo>
                        <a:pt x="1416" y="1123"/>
                      </a:lnTo>
                      <a:lnTo>
                        <a:pt x="1434" y="1128"/>
                      </a:lnTo>
                      <a:lnTo>
                        <a:pt x="1453" y="1132"/>
                      </a:lnTo>
                      <a:lnTo>
                        <a:pt x="1471" y="1135"/>
                      </a:lnTo>
                      <a:lnTo>
                        <a:pt x="1491" y="1136"/>
                      </a:lnTo>
                      <a:lnTo>
                        <a:pt x="1510" y="1137"/>
                      </a:lnTo>
                      <a:lnTo>
                        <a:pt x="1538" y="1136"/>
                      </a:lnTo>
                      <a:lnTo>
                        <a:pt x="1565" y="1132"/>
                      </a:lnTo>
                      <a:lnTo>
                        <a:pt x="1592" y="1126"/>
                      </a:lnTo>
                      <a:lnTo>
                        <a:pt x="1617" y="1119"/>
                      </a:lnTo>
                      <a:lnTo>
                        <a:pt x="1641" y="1109"/>
                      </a:lnTo>
                      <a:lnTo>
                        <a:pt x="1664" y="1097"/>
                      </a:lnTo>
                      <a:lnTo>
                        <a:pt x="1685" y="1084"/>
                      </a:lnTo>
                      <a:lnTo>
                        <a:pt x="1705" y="1068"/>
                      </a:lnTo>
                      <a:lnTo>
                        <a:pt x="1722" y="1052"/>
                      </a:lnTo>
                      <a:lnTo>
                        <a:pt x="1738" y="1034"/>
                      </a:lnTo>
                      <a:lnTo>
                        <a:pt x="1752" y="1014"/>
                      </a:lnTo>
                      <a:lnTo>
                        <a:pt x="1764" y="994"/>
                      </a:lnTo>
                      <a:lnTo>
                        <a:pt x="1773" y="973"/>
                      </a:lnTo>
                      <a:lnTo>
                        <a:pt x="1780" y="950"/>
                      </a:lnTo>
                      <a:lnTo>
                        <a:pt x="1784" y="927"/>
                      </a:lnTo>
                      <a:lnTo>
                        <a:pt x="1786" y="903"/>
                      </a:lnTo>
                      <a:lnTo>
                        <a:pt x="1786" y="902"/>
                      </a:lnTo>
                      <a:lnTo>
                        <a:pt x="1815" y="897"/>
                      </a:lnTo>
                      <a:lnTo>
                        <a:pt x="1844" y="890"/>
                      </a:lnTo>
                      <a:lnTo>
                        <a:pt x="1871" y="882"/>
                      </a:lnTo>
                      <a:lnTo>
                        <a:pt x="1897" y="871"/>
                      </a:lnTo>
                      <a:lnTo>
                        <a:pt x="1921" y="858"/>
                      </a:lnTo>
                      <a:lnTo>
                        <a:pt x="1944" y="843"/>
                      </a:lnTo>
                      <a:lnTo>
                        <a:pt x="1965" y="827"/>
                      </a:lnTo>
                      <a:lnTo>
                        <a:pt x="1985" y="810"/>
                      </a:lnTo>
                      <a:lnTo>
                        <a:pt x="2002" y="791"/>
                      </a:lnTo>
                      <a:lnTo>
                        <a:pt x="2018" y="770"/>
                      </a:lnTo>
                      <a:lnTo>
                        <a:pt x="2032" y="749"/>
                      </a:lnTo>
                      <a:lnTo>
                        <a:pt x="2043" y="726"/>
                      </a:lnTo>
                      <a:lnTo>
                        <a:pt x="2052" y="703"/>
                      </a:lnTo>
                      <a:lnTo>
                        <a:pt x="2059" y="679"/>
                      </a:lnTo>
                      <a:lnTo>
                        <a:pt x="2063" y="654"/>
                      </a:lnTo>
                      <a:lnTo>
                        <a:pt x="2064" y="628"/>
                      </a:lnTo>
                      <a:lnTo>
                        <a:pt x="2063" y="605"/>
                      </a:lnTo>
                      <a:lnTo>
                        <a:pt x="2060" y="583"/>
                      </a:lnTo>
                      <a:lnTo>
                        <a:pt x="2054" y="561"/>
                      </a:lnTo>
                      <a:lnTo>
                        <a:pt x="2047" y="539"/>
                      </a:lnTo>
                      <a:lnTo>
                        <a:pt x="2037" y="518"/>
                      </a:lnTo>
                      <a:lnTo>
                        <a:pt x="2026" y="498"/>
                      </a:lnTo>
                      <a:lnTo>
                        <a:pt x="2012" y="479"/>
                      </a:lnTo>
                      <a:lnTo>
                        <a:pt x="1997" y="460"/>
                      </a:lnTo>
                      <a:lnTo>
                        <a:pt x="1996" y="460"/>
                      </a:lnTo>
                      <a:lnTo>
                        <a:pt x="2005" y="439"/>
                      </a:lnTo>
                      <a:lnTo>
                        <a:pt x="2012" y="417"/>
                      </a:lnTo>
                      <a:lnTo>
                        <a:pt x="2016" y="396"/>
                      </a:lnTo>
                      <a:lnTo>
                        <a:pt x="2017" y="374"/>
                      </a:lnTo>
                      <a:lnTo>
                        <a:pt x="2016" y="356"/>
                      </a:lnTo>
                      <a:lnTo>
                        <a:pt x="2014" y="338"/>
                      </a:lnTo>
                      <a:lnTo>
                        <a:pt x="2009" y="320"/>
                      </a:lnTo>
                      <a:lnTo>
                        <a:pt x="2003" y="303"/>
                      </a:lnTo>
                      <a:lnTo>
                        <a:pt x="1996" y="286"/>
                      </a:lnTo>
                      <a:lnTo>
                        <a:pt x="1987" y="271"/>
                      </a:lnTo>
                      <a:lnTo>
                        <a:pt x="1976" y="255"/>
                      </a:lnTo>
                      <a:lnTo>
                        <a:pt x="1965" y="241"/>
                      </a:lnTo>
                      <a:lnTo>
                        <a:pt x="1952" y="228"/>
                      </a:lnTo>
                      <a:lnTo>
                        <a:pt x="1937" y="215"/>
                      </a:lnTo>
                      <a:lnTo>
                        <a:pt x="1922" y="204"/>
                      </a:lnTo>
                      <a:lnTo>
                        <a:pt x="1905" y="193"/>
                      </a:lnTo>
                      <a:lnTo>
                        <a:pt x="1888" y="184"/>
                      </a:lnTo>
                      <a:lnTo>
                        <a:pt x="1869" y="176"/>
                      </a:lnTo>
                      <a:lnTo>
                        <a:pt x="1849" y="169"/>
                      </a:lnTo>
                      <a:lnTo>
                        <a:pt x="1829" y="163"/>
                      </a:lnTo>
                      <a:lnTo>
                        <a:pt x="1830" y="163"/>
                      </a:lnTo>
                      <a:lnTo>
                        <a:pt x="1825" y="146"/>
                      </a:lnTo>
                      <a:lnTo>
                        <a:pt x="1819" y="129"/>
                      </a:lnTo>
                      <a:lnTo>
                        <a:pt x="1811" y="113"/>
                      </a:lnTo>
                      <a:lnTo>
                        <a:pt x="1802" y="98"/>
                      </a:lnTo>
                      <a:lnTo>
                        <a:pt x="1791" y="84"/>
                      </a:lnTo>
                      <a:lnTo>
                        <a:pt x="1779" y="70"/>
                      </a:lnTo>
                      <a:lnTo>
                        <a:pt x="1765" y="58"/>
                      </a:lnTo>
                      <a:lnTo>
                        <a:pt x="1750" y="46"/>
                      </a:lnTo>
                      <a:lnTo>
                        <a:pt x="1735" y="36"/>
                      </a:lnTo>
                      <a:lnTo>
                        <a:pt x="1718" y="27"/>
                      </a:lnTo>
                      <a:lnTo>
                        <a:pt x="1700" y="19"/>
                      </a:lnTo>
                      <a:lnTo>
                        <a:pt x="1682" y="12"/>
                      </a:lnTo>
                      <a:lnTo>
                        <a:pt x="1662" y="7"/>
                      </a:lnTo>
                      <a:lnTo>
                        <a:pt x="1642" y="3"/>
                      </a:lnTo>
                      <a:lnTo>
                        <a:pt x="1622" y="1"/>
                      </a:lnTo>
                      <a:lnTo>
                        <a:pt x="1601" y="0"/>
                      </a:lnTo>
                      <a:lnTo>
                        <a:pt x="1576" y="1"/>
                      </a:lnTo>
                      <a:lnTo>
                        <a:pt x="1551" y="5"/>
                      </a:lnTo>
                      <a:lnTo>
                        <a:pt x="1527" y="11"/>
                      </a:lnTo>
                      <a:lnTo>
                        <a:pt x="1504" y="19"/>
                      </a:lnTo>
                      <a:lnTo>
                        <a:pt x="1481" y="29"/>
                      </a:lnTo>
                      <a:lnTo>
                        <a:pt x="1461" y="41"/>
                      </a:lnTo>
                      <a:lnTo>
                        <a:pt x="1441" y="54"/>
                      </a:lnTo>
                      <a:lnTo>
                        <a:pt x="1424" y="70"/>
                      </a:lnTo>
                      <a:lnTo>
                        <a:pt x="1425" y="70"/>
                      </a:lnTo>
                      <a:lnTo>
                        <a:pt x="1409" y="54"/>
                      </a:lnTo>
                      <a:lnTo>
                        <a:pt x="1391" y="41"/>
                      </a:lnTo>
                      <a:lnTo>
                        <a:pt x="1372" y="29"/>
                      </a:lnTo>
                      <a:lnTo>
                        <a:pt x="1351" y="19"/>
                      </a:lnTo>
                      <a:lnTo>
                        <a:pt x="1330" y="11"/>
                      </a:lnTo>
                      <a:lnTo>
                        <a:pt x="1307" y="5"/>
                      </a:lnTo>
                      <a:lnTo>
                        <a:pt x="1283" y="1"/>
                      </a:lnTo>
                      <a:lnTo>
                        <a:pt x="1259" y="0"/>
                      </a:lnTo>
                      <a:lnTo>
                        <a:pt x="1230" y="2"/>
                      </a:lnTo>
                      <a:lnTo>
                        <a:pt x="1201" y="7"/>
                      </a:lnTo>
                      <a:lnTo>
                        <a:pt x="1174" y="15"/>
                      </a:lnTo>
                      <a:lnTo>
                        <a:pt x="1149" y="27"/>
                      </a:lnTo>
                      <a:lnTo>
                        <a:pt x="1126" y="41"/>
                      </a:lnTo>
                      <a:lnTo>
                        <a:pt x="1105" y="58"/>
                      </a:lnTo>
                      <a:lnTo>
                        <a:pt x="1087" y="77"/>
                      </a:lnTo>
                      <a:lnTo>
                        <a:pt x="1072" y="99"/>
                      </a:lnTo>
                      <a:lnTo>
                        <a:pt x="1073" y="102"/>
                      </a:lnTo>
                      <a:lnTo>
                        <a:pt x="1054" y="88"/>
                      </a:lnTo>
                      <a:lnTo>
                        <a:pt x="1034" y="75"/>
                      </a:lnTo>
                      <a:lnTo>
                        <a:pt x="1013" y="64"/>
                      </a:lnTo>
                      <a:lnTo>
                        <a:pt x="991" y="55"/>
                      </a:lnTo>
                      <a:lnTo>
                        <a:pt x="967" y="48"/>
                      </a:lnTo>
                      <a:lnTo>
                        <a:pt x="944" y="43"/>
                      </a:lnTo>
                      <a:lnTo>
                        <a:pt x="919" y="40"/>
                      </a:lnTo>
                      <a:lnTo>
                        <a:pt x="894" y="39"/>
                      </a:lnTo>
                      <a:lnTo>
                        <a:pt x="876" y="40"/>
                      </a:lnTo>
                      <a:lnTo>
                        <a:pt x="859" y="41"/>
                      </a:lnTo>
                      <a:lnTo>
                        <a:pt x="825" y="47"/>
                      </a:lnTo>
                      <a:lnTo>
                        <a:pt x="793" y="57"/>
                      </a:lnTo>
                      <a:lnTo>
                        <a:pt x="763" y="70"/>
                      </a:lnTo>
                      <a:lnTo>
                        <a:pt x="735" y="87"/>
                      </a:lnTo>
                      <a:lnTo>
                        <a:pt x="710" y="107"/>
                      </a:lnTo>
                      <a:lnTo>
                        <a:pt x="687" y="129"/>
                      </a:lnTo>
                      <a:lnTo>
                        <a:pt x="678" y="142"/>
                      </a:lnTo>
                      <a:lnTo>
                        <a:pt x="669" y="155"/>
                      </a:lnTo>
                      <a:lnTo>
                        <a:pt x="668" y="156"/>
                      </a:lnTo>
                      <a:lnTo>
                        <a:pt x="649" y="147"/>
                      </a:lnTo>
                      <a:lnTo>
                        <a:pt x="630" y="140"/>
                      </a:lnTo>
                      <a:lnTo>
                        <a:pt x="610" y="133"/>
                      </a:lnTo>
                      <a:lnTo>
                        <a:pt x="590" y="128"/>
                      </a:lnTo>
                      <a:lnTo>
                        <a:pt x="569" y="123"/>
                      </a:lnTo>
                      <a:lnTo>
                        <a:pt x="548" y="120"/>
                      </a:lnTo>
                      <a:lnTo>
                        <a:pt x="527" y="119"/>
                      </a:lnTo>
                      <a:lnTo>
                        <a:pt x="505" y="118"/>
                      </a:lnTo>
                      <a:lnTo>
                        <a:pt x="472" y="119"/>
                      </a:lnTo>
                      <a:lnTo>
                        <a:pt x="440" y="124"/>
                      </a:lnTo>
                      <a:lnTo>
                        <a:pt x="409" y="130"/>
                      </a:lnTo>
                      <a:lnTo>
                        <a:pt x="380" y="140"/>
                      </a:lnTo>
                      <a:lnTo>
                        <a:pt x="351" y="151"/>
                      </a:lnTo>
                      <a:lnTo>
                        <a:pt x="325" y="165"/>
                      </a:lnTo>
                      <a:lnTo>
                        <a:pt x="300" y="181"/>
                      </a:lnTo>
                      <a:lnTo>
                        <a:pt x="277" y="199"/>
                      </a:lnTo>
                      <a:lnTo>
                        <a:pt x="257" y="219"/>
                      </a:lnTo>
                      <a:lnTo>
                        <a:pt x="238" y="240"/>
                      </a:lnTo>
                      <a:lnTo>
                        <a:pt x="222" y="263"/>
                      </a:lnTo>
                      <a:lnTo>
                        <a:pt x="208" y="287"/>
                      </a:lnTo>
                      <a:lnTo>
                        <a:pt x="197" y="312"/>
                      </a:lnTo>
                      <a:lnTo>
                        <a:pt x="190" y="339"/>
                      </a:lnTo>
                      <a:lnTo>
                        <a:pt x="185" y="366"/>
                      </a:lnTo>
                      <a:lnTo>
                        <a:pt x="183" y="394"/>
                      </a:lnTo>
                      <a:lnTo>
                        <a:pt x="184" y="413"/>
                      </a:lnTo>
                      <a:lnTo>
                        <a:pt x="186" y="431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60" name="Freeform 27"/>
                <p:cNvSpPr>
                  <a:spLocks/>
                </p:cNvSpPr>
                <p:nvPr/>
              </p:nvSpPr>
              <p:spPr bwMode="auto">
                <a:xfrm>
                  <a:off x="2087" y="1363"/>
                  <a:ext cx="2064" cy="1296"/>
                </a:xfrm>
                <a:custGeom>
                  <a:avLst/>
                  <a:gdLst>
                    <a:gd name="T0" fmla="*/ 112 w 2064"/>
                    <a:gd name="T1" fmla="*/ 450 h 1296"/>
                    <a:gd name="T2" fmla="*/ 41 w 2064"/>
                    <a:gd name="T3" fmla="*/ 501 h 1296"/>
                    <a:gd name="T4" fmla="*/ 4 w 2064"/>
                    <a:gd name="T5" fmla="*/ 575 h 1296"/>
                    <a:gd name="T6" fmla="*/ 16 w 2064"/>
                    <a:gd name="T7" fmla="*/ 676 h 1296"/>
                    <a:gd name="T8" fmla="*/ 103 w 2064"/>
                    <a:gd name="T9" fmla="*/ 762 h 1296"/>
                    <a:gd name="T10" fmla="*/ 60 w 2064"/>
                    <a:gd name="T11" fmla="*/ 816 h 1296"/>
                    <a:gd name="T12" fmla="*/ 46 w 2064"/>
                    <a:gd name="T13" fmla="*/ 899 h 1296"/>
                    <a:gd name="T14" fmla="*/ 81 w 2064"/>
                    <a:gd name="T15" fmla="*/ 980 h 1296"/>
                    <a:gd name="T16" fmla="*/ 155 w 2064"/>
                    <a:gd name="T17" fmla="*/ 1037 h 1296"/>
                    <a:gd name="T18" fmla="*/ 254 w 2064"/>
                    <a:gd name="T19" fmla="*/ 1059 h 1296"/>
                    <a:gd name="T20" fmla="*/ 304 w 2064"/>
                    <a:gd name="T21" fmla="*/ 1094 h 1296"/>
                    <a:gd name="T22" fmla="*/ 392 w 2064"/>
                    <a:gd name="T23" fmla="*/ 1164 h 1296"/>
                    <a:gd name="T24" fmla="*/ 501 w 2064"/>
                    <a:gd name="T25" fmla="*/ 1207 h 1296"/>
                    <a:gd name="T26" fmla="*/ 622 w 2064"/>
                    <a:gd name="T27" fmla="*/ 1217 h 1296"/>
                    <a:gd name="T28" fmla="*/ 743 w 2064"/>
                    <a:gd name="T29" fmla="*/ 1192 h 1296"/>
                    <a:gd name="T30" fmla="*/ 838 w 2064"/>
                    <a:gd name="T31" fmla="*/ 1225 h 1296"/>
                    <a:gd name="T32" fmla="*/ 995 w 2064"/>
                    <a:gd name="T33" fmla="*/ 1291 h 1296"/>
                    <a:gd name="T34" fmla="*/ 1107 w 2064"/>
                    <a:gd name="T35" fmla="*/ 1292 h 1296"/>
                    <a:gd name="T36" fmla="*/ 1226 w 2064"/>
                    <a:gd name="T37" fmla="*/ 1254 h 1296"/>
                    <a:gd name="T38" fmla="*/ 1318 w 2064"/>
                    <a:gd name="T39" fmla="*/ 1179 h 1296"/>
                    <a:gd name="T40" fmla="*/ 1364 w 2064"/>
                    <a:gd name="T41" fmla="*/ 1101 h 1296"/>
                    <a:gd name="T42" fmla="*/ 1453 w 2064"/>
                    <a:gd name="T43" fmla="*/ 1132 h 1296"/>
                    <a:gd name="T44" fmla="*/ 1565 w 2064"/>
                    <a:gd name="T45" fmla="*/ 1132 h 1296"/>
                    <a:gd name="T46" fmla="*/ 1685 w 2064"/>
                    <a:gd name="T47" fmla="*/ 1084 h 1296"/>
                    <a:gd name="T48" fmla="*/ 1764 w 2064"/>
                    <a:gd name="T49" fmla="*/ 994 h 1296"/>
                    <a:gd name="T50" fmla="*/ 1786 w 2064"/>
                    <a:gd name="T51" fmla="*/ 902 h 1296"/>
                    <a:gd name="T52" fmla="*/ 1921 w 2064"/>
                    <a:gd name="T53" fmla="*/ 858 h 1296"/>
                    <a:gd name="T54" fmla="*/ 2018 w 2064"/>
                    <a:gd name="T55" fmla="*/ 770 h 1296"/>
                    <a:gd name="T56" fmla="*/ 2063 w 2064"/>
                    <a:gd name="T57" fmla="*/ 654 h 1296"/>
                    <a:gd name="T58" fmla="*/ 2047 w 2064"/>
                    <a:gd name="T59" fmla="*/ 539 h 1296"/>
                    <a:gd name="T60" fmla="*/ 1996 w 2064"/>
                    <a:gd name="T61" fmla="*/ 460 h 1296"/>
                    <a:gd name="T62" fmla="*/ 2016 w 2064"/>
                    <a:gd name="T63" fmla="*/ 356 h 1296"/>
                    <a:gd name="T64" fmla="*/ 1987 w 2064"/>
                    <a:gd name="T65" fmla="*/ 271 h 1296"/>
                    <a:gd name="T66" fmla="*/ 1922 w 2064"/>
                    <a:gd name="T67" fmla="*/ 204 h 1296"/>
                    <a:gd name="T68" fmla="*/ 1829 w 2064"/>
                    <a:gd name="T69" fmla="*/ 163 h 1296"/>
                    <a:gd name="T70" fmla="*/ 1802 w 2064"/>
                    <a:gd name="T71" fmla="*/ 98 h 1296"/>
                    <a:gd name="T72" fmla="*/ 1735 w 2064"/>
                    <a:gd name="T73" fmla="*/ 36 h 1296"/>
                    <a:gd name="T74" fmla="*/ 1642 w 2064"/>
                    <a:gd name="T75" fmla="*/ 3 h 1296"/>
                    <a:gd name="T76" fmla="*/ 1527 w 2064"/>
                    <a:gd name="T77" fmla="*/ 11 h 1296"/>
                    <a:gd name="T78" fmla="*/ 1424 w 2064"/>
                    <a:gd name="T79" fmla="*/ 70 h 1296"/>
                    <a:gd name="T80" fmla="*/ 1351 w 2064"/>
                    <a:gd name="T81" fmla="*/ 19 h 1296"/>
                    <a:gd name="T82" fmla="*/ 1230 w 2064"/>
                    <a:gd name="T83" fmla="*/ 2 h 1296"/>
                    <a:gd name="T84" fmla="*/ 1105 w 2064"/>
                    <a:gd name="T85" fmla="*/ 58 h 1296"/>
                    <a:gd name="T86" fmla="*/ 1034 w 2064"/>
                    <a:gd name="T87" fmla="*/ 75 h 1296"/>
                    <a:gd name="T88" fmla="*/ 919 w 2064"/>
                    <a:gd name="T89" fmla="*/ 40 h 1296"/>
                    <a:gd name="T90" fmla="*/ 793 w 2064"/>
                    <a:gd name="T91" fmla="*/ 57 h 1296"/>
                    <a:gd name="T92" fmla="*/ 678 w 2064"/>
                    <a:gd name="T93" fmla="*/ 142 h 1296"/>
                    <a:gd name="T94" fmla="*/ 610 w 2064"/>
                    <a:gd name="T95" fmla="*/ 133 h 1296"/>
                    <a:gd name="T96" fmla="*/ 505 w 2064"/>
                    <a:gd name="T97" fmla="*/ 118 h 1296"/>
                    <a:gd name="T98" fmla="*/ 351 w 2064"/>
                    <a:gd name="T99" fmla="*/ 151 h 1296"/>
                    <a:gd name="T100" fmla="*/ 238 w 2064"/>
                    <a:gd name="T101" fmla="*/ 240 h 1296"/>
                    <a:gd name="T102" fmla="*/ 185 w 2064"/>
                    <a:gd name="T103" fmla="*/ 366 h 129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064"/>
                    <a:gd name="T157" fmla="*/ 0 h 1296"/>
                    <a:gd name="T158" fmla="*/ 2064 w 2064"/>
                    <a:gd name="T159" fmla="*/ 1296 h 129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064" h="1296">
                      <a:moveTo>
                        <a:pt x="186" y="431"/>
                      </a:moveTo>
                      <a:lnTo>
                        <a:pt x="166" y="434"/>
                      </a:lnTo>
                      <a:lnTo>
                        <a:pt x="148" y="437"/>
                      </a:lnTo>
                      <a:lnTo>
                        <a:pt x="130" y="443"/>
                      </a:lnTo>
                      <a:lnTo>
                        <a:pt x="112" y="450"/>
                      </a:lnTo>
                      <a:lnTo>
                        <a:pt x="96" y="458"/>
                      </a:lnTo>
                      <a:lnTo>
                        <a:pt x="81" y="467"/>
                      </a:lnTo>
                      <a:lnTo>
                        <a:pt x="66" y="477"/>
                      </a:lnTo>
                      <a:lnTo>
                        <a:pt x="53" y="489"/>
                      </a:lnTo>
                      <a:lnTo>
                        <a:pt x="41" y="501"/>
                      </a:lnTo>
                      <a:lnTo>
                        <a:pt x="31" y="514"/>
                      </a:lnTo>
                      <a:lnTo>
                        <a:pt x="22" y="528"/>
                      </a:lnTo>
                      <a:lnTo>
                        <a:pt x="14" y="543"/>
                      </a:lnTo>
                      <a:lnTo>
                        <a:pt x="8" y="559"/>
                      </a:lnTo>
                      <a:lnTo>
                        <a:pt x="4" y="575"/>
                      </a:lnTo>
                      <a:lnTo>
                        <a:pt x="1" y="591"/>
                      </a:lnTo>
                      <a:lnTo>
                        <a:pt x="0" y="608"/>
                      </a:lnTo>
                      <a:lnTo>
                        <a:pt x="2" y="632"/>
                      </a:lnTo>
                      <a:lnTo>
                        <a:pt x="7" y="655"/>
                      </a:lnTo>
                      <a:lnTo>
                        <a:pt x="16" y="676"/>
                      </a:lnTo>
                      <a:lnTo>
                        <a:pt x="28" y="697"/>
                      </a:lnTo>
                      <a:lnTo>
                        <a:pt x="42" y="716"/>
                      </a:lnTo>
                      <a:lnTo>
                        <a:pt x="60" y="733"/>
                      </a:lnTo>
                      <a:lnTo>
                        <a:pt x="80" y="749"/>
                      </a:lnTo>
                      <a:lnTo>
                        <a:pt x="103" y="762"/>
                      </a:lnTo>
                      <a:lnTo>
                        <a:pt x="102" y="760"/>
                      </a:lnTo>
                      <a:lnTo>
                        <a:pt x="89" y="773"/>
                      </a:lnTo>
                      <a:lnTo>
                        <a:pt x="78" y="787"/>
                      </a:lnTo>
                      <a:lnTo>
                        <a:pt x="68" y="801"/>
                      </a:lnTo>
                      <a:lnTo>
                        <a:pt x="60" y="816"/>
                      </a:lnTo>
                      <a:lnTo>
                        <a:pt x="53" y="832"/>
                      </a:lnTo>
                      <a:lnTo>
                        <a:pt x="49" y="848"/>
                      </a:lnTo>
                      <a:lnTo>
                        <a:pt x="46" y="864"/>
                      </a:lnTo>
                      <a:lnTo>
                        <a:pt x="45" y="881"/>
                      </a:lnTo>
                      <a:lnTo>
                        <a:pt x="46" y="899"/>
                      </a:lnTo>
                      <a:lnTo>
                        <a:pt x="49" y="917"/>
                      </a:lnTo>
                      <a:lnTo>
                        <a:pt x="54" y="934"/>
                      </a:lnTo>
                      <a:lnTo>
                        <a:pt x="62" y="950"/>
                      </a:lnTo>
                      <a:lnTo>
                        <a:pt x="70" y="966"/>
                      </a:lnTo>
                      <a:lnTo>
                        <a:pt x="81" y="980"/>
                      </a:lnTo>
                      <a:lnTo>
                        <a:pt x="93" y="994"/>
                      </a:lnTo>
                      <a:lnTo>
                        <a:pt x="106" y="1007"/>
                      </a:lnTo>
                      <a:lnTo>
                        <a:pt x="121" y="1018"/>
                      </a:lnTo>
                      <a:lnTo>
                        <a:pt x="137" y="1029"/>
                      </a:lnTo>
                      <a:lnTo>
                        <a:pt x="155" y="1037"/>
                      </a:lnTo>
                      <a:lnTo>
                        <a:pt x="173" y="1045"/>
                      </a:lnTo>
                      <a:lnTo>
                        <a:pt x="192" y="1051"/>
                      </a:lnTo>
                      <a:lnTo>
                        <a:pt x="212" y="1055"/>
                      </a:lnTo>
                      <a:lnTo>
                        <a:pt x="233" y="1058"/>
                      </a:lnTo>
                      <a:lnTo>
                        <a:pt x="254" y="1059"/>
                      </a:lnTo>
                      <a:lnTo>
                        <a:pt x="266" y="1059"/>
                      </a:lnTo>
                      <a:lnTo>
                        <a:pt x="278" y="1058"/>
                      </a:lnTo>
                      <a:lnTo>
                        <a:pt x="277" y="1059"/>
                      </a:lnTo>
                      <a:lnTo>
                        <a:pt x="290" y="1077"/>
                      </a:lnTo>
                      <a:lnTo>
                        <a:pt x="304" y="1094"/>
                      </a:lnTo>
                      <a:lnTo>
                        <a:pt x="320" y="1110"/>
                      </a:lnTo>
                      <a:lnTo>
                        <a:pt x="336" y="1125"/>
                      </a:lnTo>
                      <a:lnTo>
                        <a:pt x="354" y="1139"/>
                      </a:lnTo>
                      <a:lnTo>
                        <a:pt x="372" y="1152"/>
                      </a:lnTo>
                      <a:lnTo>
                        <a:pt x="392" y="1164"/>
                      </a:lnTo>
                      <a:lnTo>
                        <a:pt x="412" y="1175"/>
                      </a:lnTo>
                      <a:lnTo>
                        <a:pt x="433" y="1185"/>
                      </a:lnTo>
                      <a:lnTo>
                        <a:pt x="455" y="1194"/>
                      </a:lnTo>
                      <a:lnTo>
                        <a:pt x="478" y="1201"/>
                      </a:lnTo>
                      <a:lnTo>
                        <a:pt x="501" y="1207"/>
                      </a:lnTo>
                      <a:lnTo>
                        <a:pt x="524" y="1212"/>
                      </a:lnTo>
                      <a:lnTo>
                        <a:pt x="548" y="1215"/>
                      </a:lnTo>
                      <a:lnTo>
                        <a:pt x="572" y="1217"/>
                      </a:lnTo>
                      <a:lnTo>
                        <a:pt x="597" y="1218"/>
                      </a:lnTo>
                      <a:lnTo>
                        <a:pt x="622" y="1217"/>
                      </a:lnTo>
                      <a:lnTo>
                        <a:pt x="647" y="1215"/>
                      </a:lnTo>
                      <a:lnTo>
                        <a:pt x="672" y="1211"/>
                      </a:lnTo>
                      <a:lnTo>
                        <a:pt x="696" y="1206"/>
                      </a:lnTo>
                      <a:lnTo>
                        <a:pt x="720" y="1200"/>
                      </a:lnTo>
                      <a:lnTo>
                        <a:pt x="743" y="1192"/>
                      </a:lnTo>
                      <a:lnTo>
                        <a:pt x="765" y="1183"/>
                      </a:lnTo>
                      <a:lnTo>
                        <a:pt x="787" y="1173"/>
                      </a:lnTo>
                      <a:lnTo>
                        <a:pt x="786" y="1173"/>
                      </a:lnTo>
                      <a:lnTo>
                        <a:pt x="810" y="1200"/>
                      </a:lnTo>
                      <a:lnTo>
                        <a:pt x="838" y="1225"/>
                      </a:lnTo>
                      <a:lnTo>
                        <a:pt x="869" y="1246"/>
                      </a:lnTo>
                      <a:lnTo>
                        <a:pt x="903" y="1263"/>
                      </a:lnTo>
                      <a:lnTo>
                        <a:pt x="938" y="1277"/>
                      </a:lnTo>
                      <a:lnTo>
                        <a:pt x="976" y="1288"/>
                      </a:lnTo>
                      <a:lnTo>
                        <a:pt x="995" y="1291"/>
                      </a:lnTo>
                      <a:lnTo>
                        <a:pt x="1015" y="1294"/>
                      </a:lnTo>
                      <a:lnTo>
                        <a:pt x="1035" y="1295"/>
                      </a:lnTo>
                      <a:lnTo>
                        <a:pt x="1055" y="1296"/>
                      </a:lnTo>
                      <a:lnTo>
                        <a:pt x="1081" y="1295"/>
                      </a:lnTo>
                      <a:lnTo>
                        <a:pt x="1107" y="1292"/>
                      </a:lnTo>
                      <a:lnTo>
                        <a:pt x="1133" y="1288"/>
                      </a:lnTo>
                      <a:lnTo>
                        <a:pt x="1157" y="1282"/>
                      </a:lnTo>
                      <a:lnTo>
                        <a:pt x="1181" y="1274"/>
                      </a:lnTo>
                      <a:lnTo>
                        <a:pt x="1204" y="1265"/>
                      </a:lnTo>
                      <a:lnTo>
                        <a:pt x="1226" y="1254"/>
                      </a:lnTo>
                      <a:lnTo>
                        <a:pt x="1247" y="1241"/>
                      </a:lnTo>
                      <a:lnTo>
                        <a:pt x="1267" y="1228"/>
                      </a:lnTo>
                      <a:lnTo>
                        <a:pt x="1285" y="1213"/>
                      </a:lnTo>
                      <a:lnTo>
                        <a:pt x="1302" y="1197"/>
                      </a:lnTo>
                      <a:lnTo>
                        <a:pt x="1318" y="1179"/>
                      </a:lnTo>
                      <a:lnTo>
                        <a:pt x="1332" y="1161"/>
                      </a:lnTo>
                      <a:lnTo>
                        <a:pt x="1344" y="1141"/>
                      </a:lnTo>
                      <a:lnTo>
                        <a:pt x="1354" y="1121"/>
                      </a:lnTo>
                      <a:lnTo>
                        <a:pt x="1363" y="1099"/>
                      </a:lnTo>
                      <a:lnTo>
                        <a:pt x="1364" y="1101"/>
                      </a:lnTo>
                      <a:lnTo>
                        <a:pt x="1381" y="1109"/>
                      </a:lnTo>
                      <a:lnTo>
                        <a:pt x="1398" y="1116"/>
                      </a:lnTo>
                      <a:lnTo>
                        <a:pt x="1416" y="1123"/>
                      </a:lnTo>
                      <a:lnTo>
                        <a:pt x="1434" y="1128"/>
                      </a:lnTo>
                      <a:lnTo>
                        <a:pt x="1453" y="1132"/>
                      </a:lnTo>
                      <a:lnTo>
                        <a:pt x="1471" y="1135"/>
                      </a:lnTo>
                      <a:lnTo>
                        <a:pt x="1491" y="1136"/>
                      </a:lnTo>
                      <a:lnTo>
                        <a:pt x="1510" y="1137"/>
                      </a:lnTo>
                      <a:lnTo>
                        <a:pt x="1538" y="1136"/>
                      </a:lnTo>
                      <a:lnTo>
                        <a:pt x="1565" y="1132"/>
                      </a:lnTo>
                      <a:lnTo>
                        <a:pt x="1592" y="1126"/>
                      </a:lnTo>
                      <a:lnTo>
                        <a:pt x="1617" y="1119"/>
                      </a:lnTo>
                      <a:lnTo>
                        <a:pt x="1641" y="1109"/>
                      </a:lnTo>
                      <a:lnTo>
                        <a:pt x="1664" y="1097"/>
                      </a:lnTo>
                      <a:lnTo>
                        <a:pt x="1685" y="1084"/>
                      </a:lnTo>
                      <a:lnTo>
                        <a:pt x="1705" y="1068"/>
                      </a:lnTo>
                      <a:lnTo>
                        <a:pt x="1722" y="1052"/>
                      </a:lnTo>
                      <a:lnTo>
                        <a:pt x="1738" y="1034"/>
                      </a:lnTo>
                      <a:lnTo>
                        <a:pt x="1752" y="1014"/>
                      </a:lnTo>
                      <a:lnTo>
                        <a:pt x="1764" y="994"/>
                      </a:lnTo>
                      <a:lnTo>
                        <a:pt x="1773" y="973"/>
                      </a:lnTo>
                      <a:lnTo>
                        <a:pt x="1780" y="950"/>
                      </a:lnTo>
                      <a:lnTo>
                        <a:pt x="1784" y="927"/>
                      </a:lnTo>
                      <a:lnTo>
                        <a:pt x="1786" y="903"/>
                      </a:lnTo>
                      <a:lnTo>
                        <a:pt x="1786" y="902"/>
                      </a:lnTo>
                      <a:lnTo>
                        <a:pt x="1815" y="897"/>
                      </a:lnTo>
                      <a:lnTo>
                        <a:pt x="1844" y="890"/>
                      </a:lnTo>
                      <a:lnTo>
                        <a:pt x="1871" y="882"/>
                      </a:lnTo>
                      <a:lnTo>
                        <a:pt x="1897" y="871"/>
                      </a:lnTo>
                      <a:lnTo>
                        <a:pt x="1921" y="858"/>
                      </a:lnTo>
                      <a:lnTo>
                        <a:pt x="1944" y="843"/>
                      </a:lnTo>
                      <a:lnTo>
                        <a:pt x="1965" y="827"/>
                      </a:lnTo>
                      <a:lnTo>
                        <a:pt x="1985" y="810"/>
                      </a:lnTo>
                      <a:lnTo>
                        <a:pt x="2002" y="791"/>
                      </a:lnTo>
                      <a:lnTo>
                        <a:pt x="2018" y="770"/>
                      </a:lnTo>
                      <a:lnTo>
                        <a:pt x="2032" y="749"/>
                      </a:lnTo>
                      <a:lnTo>
                        <a:pt x="2043" y="726"/>
                      </a:lnTo>
                      <a:lnTo>
                        <a:pt x="2052" y="703"/>
                      </a:lnTo>
                      <a:lnTo>
                        <a:pt x="2059" y="679"/>
                      </a:lnTo>
                      <a:lnTo>
                        <a:pt x="2063" y="654"/>
                      </a:lnTo>
                      <a:lnTo>
                        <a:pt x="2064" y="628"/>
                      </a:lnTo>
                      <a:lnTo>
                        <a:pt x="2063" y="605"/>
                      </a:lnTo>
                      <a:lnTo>
                        <a:pt x="2060" y="583"/>
                      </a:lnTo>
                      <a:lnTo>
                        <a:pt x="2054" y="561"/>
                      </a:lnTo>
                      <a:lnTo>
                        <a:pt x="2047" y="539"/>
                      </a:lnTo>
                      <a:lnTo>
                        <a:pt x="2037" y="518"/>
                      </a:lnTo>
                      <a:lnTo>
                        <a:pt x="2026" y="498"/>
                      </a:lnTo>
                      <a:lnTo>
                        <a:pt x="2012" y="479"/>
                      </a:lnTo>
                      <a:lnTo>
                        <a:pt x="1997" y="460"/>
                      </a:lnTo>
                      <a:lnTo>
                        <a:pt x="1996" y="460"/>
                      </a:lnTo>
                      <a:lnTo>
                        <a:pt x="2005" y="439"/>
                      </a:lnTo>
                      <a:lnTo>
                        <a:pt x="2012" y="417"/>
                      </a:lnTo>
                      <a:lnTo>
                        <a:pt x="2016" y="396"/>
                      </a:lnTo>
                      <a:lnTo>
                        <a:pt x="2017" y="374"/>
                      </a:lnTo>
                      <a:lnTo>
                        <a:pt x="2016" y="356"/>
                      </a:lnTo>
                      <a:lnTo>
                        <a:pt x="2014" y="338"/>
                      </a:lnTo>
                      <a:lnTo>
                        <a:pt x="2009" y="320"/>
                      </a:lnTo>
                      <a:lnTo>
                        <a:pt x="2003" y="303"/>
                      </a:lnTo>
                      <a:lnTo>
                        <a:pt x="1996" y="286"/>
                      </a:lnTo>
                      <a:lnTo>
                        <a:pt x="1987" y="271"/>
                      </a:lnTo>
                      <a:lnTo>
                        <a:pt x="1976" y="255"/>
                      </a:lnTo>
                      <a:lnTo>
                        <a:pt x="1965" y="241"/>
                      </a:lnTo>
                      <a:lnTo>
                        <a:pt x="1952" y="228"/>
                      </a:lnTo>
                      <a:lnTo>
                        <a:pt x="1937" y="215"/>
                      </a:lnTo>
                      <a:lnTo>
                        <a:pt x="1922" y="204"/>
                      </a:lnTo>
                      <a:lnTo>
                        <a:pt x="1905" y="193"/>
                      </a:lnTo>
                      <a:lnTo>
                        <a:pt x="1888" y="184"/>
                      </a:lnTo>
                      <a:lnTo>
                        <a:pt x="1869" y="176"/>
                      </a:lnTo>
                      <a:lnTo>
                        <a:pt x="1849" y="169"/>
                      </a:lnTo>
                      <a:lnTo>
                        <a:pt x="1829" y="163"/>
                      </a:lnTo>
                      <a:lnTo>
                        <a:pt x="1830" y="163"/>
                      </a:lnTo>
                      <a:lnTo>
                        <a:pt x="1825" y="146"/>
                      </a:lnTo>
                      <a:lnTo>
                        <a:pt x="1819" y="129"/>
                      </a:lnTo>
                      <a:lnTo>
                        <a:pt x="1811" y="113"/>
                      </a:lnTo>
                      <a:lnTo>
                        <a:pt x="1802" y="98"/>
                      </a:lnTo>
                      <a:lnTo>
                        <a:pt x="1791" y="84"/>
                      </a:lnTo>
                      <a:lnTo>
                        <a:pt x="1779" y="70"/>
                      </a:lnTo>
                      <a:lnTo>
                        <a:pt x="1765" y="58"/>
                      </a:lnTo>
                      <a:lnTo>
                        <a:pt x="1750" y="46"/>
                      </a:lnTo>
                      <a:lnTo>
                        <a:pt x="1735" y="36"/>
                      </a:lnTo>
                      <a:lnTo>
                        <a:pt x="1718" y="27"/>
                      </a:lnTo>
                      <a:lnTo>
                        <a:pt x="1700" y="19"/>
                      </a:lnTo>
                      <a:lnTo>
                        <a:pt x="1682" y="12"/>
                      </a:lnTo>
                      <a:lnTo>
                        <a:pt x="1662" y="7"/>
                      </a:lnTo>
                      <a:lnTo>
                        <a:pt x="1642" y="3"/>
                      </a:lnTo>
                      <a:lnTo>
                        <a:pt x="1622" y="1"/>
                      </a:lnTo>
                      <a:lnTo>
                        <a:pt x="1601" y="0"/>
                      </a:lnTo>
                      <a:lnTo>
                        <a:pt x="1576" y="1"/>
                      </a:lnTo>
                      <a:lnTo>
                        <a:pt x="1551" y="5"/>
                      </a:lnTo>
                      <a:lnTo>
                        <a:pt x="1527" y="11"/>
                      </a:lnTo>
                      <a:lnTo>
                        <a:pt x="1504" y="19"/>
                      </a:lnTo>
                      <a:lnTo>
                        <a:pt x="1481" y="29"/>
                      </a:lnTo>
                      <a:lnTo>
                        <a:pt x="1461" y="41"/>
                      </a:lnTo>
                      <a:lnTo>
                        <a:pt x="1441" y="54"/>
                      </a:lnTo>
                      <a:lnTo>
                        <a:pt x="1424" y="70"/>
                      </a:lnTo>
                      <a:lnTo>
                        <a:pt x="1425" y="70"/>
                      </a:lnTo>
                      <a:lnTo>
                        <a:pt x="1409" y="54"/>
                      </a:lnTo>
                      <a:lnTo>
                        <a:pt x="1391" y="41"/>
                      </a:lnTo>
                      <a:lnTo>
                        <a:pt x="1372" y="29"/>
                      </a:lnTo>
                      <a:lnTo>
                        <a:pt x="1351" y="19"/>
                      </a:lnTo>
                      <a:lnTo>
                        <a:pt x="1330" y="11"/>
                      </a:lnTo>
                      <a:lnTo>
                        <a:pt x="1307" y="5"/>
                      </a:lnTo>
                      <a:lnTo>
                        <a:pt x="1283" y="1"/>
                      </a:lnTo>
                      <a:lnTo>
                        <a:pt x="1259" y="0"/>
                      </a:lnTo>
                      <a:lnTo>
                        <a:pt x="1230" y="2"/>
                      </a:lnTo>
                      <a:lnTo>
                        <a:pt x="1201" y="7"/>
                      </a:lnTo>
                      <a:lnTo>
                        <a:pt x="1174" y="15"/>
                      </a:lnTo>
                      <a:lnTo>
                        <a:pt x="1149" y="27"/>
                      </a:lnTo>
                      <a:lnTo>
                        <a:pt x="1126" y="41"/>
                      </a:lnTo>
                      <a:lnTo>
                        <a:pt x="1105" y="58"/>
                      </a:lnTo>
                      <a:lnTo>
                        <a:pt x="1087" y="77"/>
                      </a:lnTo>
                      <a:lnTo>
                        <a:pt x="1072" y="99"/>
                      </a:lnTo>
                      <a:lnTo>
                        <a:pt x="1073" y="102"/>
                      </a:lnTo>
                      <a:lnTo>
                        <a:pt x="1054" y="88"/>
                      </a:lnTo>
                      <a:lnTo>
                        <a:pt x="1034" y="75"/>
                      </a:lnTo>
                      <a:lnTo>
                        <a:pt x="1013" y="64"/>
                      </a:lnTo>
                      <a:lnTo>
                        <a:pt x="991" y="55"/>
                      </a:lnTo>
                      <a:lnTo>
                        <a:pt x="967" y="48"/>
                      </a:lnTo>
                      <a:lnTo>
                        <a:pt x="944" y="43"/>
                      </a:lnTo>
                      <a:lnTo>
                        <a:pt x="919" y="40"/>
                      </a:lnTo>
                      <a:lnTo>
                        <a:pt x="894" y="39"/>
                      </a:lnTo>
                      <a:lnTo>
                        <a:pt x="876" y="40"/>
                      </a:lnTo>
                      <a:lnTo>
                        <a:pt x="859" y="41"/>
                      </a:lnTo>
                      <a:lnTo>
                        <a:pt x="825" y="47"/>
                      </a:lnTo>
                      <a:lnTo>
                        <a:pt x="793" y="57"/>
                      </a:lnTo>
                      <a:lnTo>
                        <a:pt x="763" y="70"/>
                      </a:lnTo>
                      <a:lnTo>
                        <a:pt x="735" y="87"/>
                      </a:lnTo>
                      <a:lnTo>
                        <a:pt x="710" y="107"/>
                      </a:lnTo>
                      <a:lnTo>
                        <a:pt x="687" y="129"/>
                      </a:lnTo>
                      <a:lnTo>
                        <a:pt x="678" y="142"/>
                      </a:lnTo>
                      <a:lnTo>
                        <a:pt x="669" y="155"/>
                      </a:lnTo>
                      <a:lnTo>
                        <a:pt x="668" y="156"/>
                      </a:lnTo>
                      <a:lnTo>
                        <a:pt x="649" y="147"/>
                      </a:lnTo>
                      <a:lnTo>
                        <a:pt x="630" y="140"/>
                      </a:lnTo>
                      <a:lnTo>
                        <a:pt x="610" y="133"/>
                      </a:lnTo>
                      <a:lnTo>
                        <a:pt x="590" y="128"/>
                      </a:lnTo>
                      <a:lnTo>
                        <a:pt x="569" y="123"/>
                      </a:lnTo>
                      <a:lnTo>
                        <a:pt x="548" y="120"/>
                      </a:lnTo>
                      <a:lnTo>
                        <a:pt x="527" y="119"/>
                      </a:lnTo>
                      <a:lnTo>
                        <a:pt x="505" y="118"/>
                      </a:lnTo>
                      <a:lnTo>
                        <a:pt x="472" y="119"/>
                      </a:lnTo>
                      <a:lnTo>
                        <a:pt x="440" y="124"/>
                      </a:lnTo>
                      <a:lnTo>
                        <a:pt x="409" y="130"/>
                      </a:lnTo>
                      <a:lnTo>
                        <a:pt x="380" y="140"/>
                      </a:lnTo>
                      <a:lnTo>
                        <a:pt x="351" y="151"/>
                      </a:lnTo>
                      <a:lnTo>
                        <a:pt x="325" y="165"/>
                      </a:lnTo>
                      <a:lnTo>
                        <a:pt x="300" y="181"/>
                      </a:lnTo>
                      <a:lnTo>
                        <a:pt x="277" y="199"/>
                      </a:lnTo>
                      <a:lnTo>
                        <a:pt x="257" y="219"/>
                      </a:lnTo>
                      <a:lnTo>
                        <a:pt x="238" y="240"/>
                      </a:lnTo>
                      <a:lnTo>
                        <a:pt x="222" y="263"/>
                      </a:lnTo>
                      <a:lnTo>
                        <a:pt x="208" y="287"/>
                      </a:lnTo>
                      <a:lnTo>
                        <a:pt x="197" y="312"/>
                      </a:lnTo>
                      <a:lnTo>
                        <a:pt x="190" y="339"/>
                      </a:lnTo>
                      <a:lnTo>
                        <a:pt x="185" y="366"/>
                      </a:lnTo>
                      <a:lnTo>
                        <a:pt x="183" y="394"/>
                      </a:lnTo>
                      <a:lnTo>
                        <a:pt x="184" y="413"/>
                      </a:lnTo>
                      <a:lnTo>
                        <a:pt x="186" y="431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61" name="Freeform 28"/>
                <p:cNvSpPr>
                  <a:spLocks/>
                </p:cNvSpPr>
                <p:nvPr/>
              </p:nvSpPr>
              <p:spPr bwMode="auto">
                <a:xfrm>
                  <a:off x="2190" y="2125"/>
                  <a:ext cx="121" cy="25"/>
                </a:xfrm>
                <a:custGeom>
                  <a:avLst/>
                  <a:gdLst>
                    <a:gd name="T0" fmla="*/ 0 w 121"/>
                    <a:gd name="T1" fmla="*/ 0 h 25"/>
                    <a:gd name="T2" fmla="*/ 24 w 121"/>
                    <a:gd name="T3" fmla="*/ 11 h 25"/>
                    <a:gd name="T4" fmla="*/ 50 w 121"/>
                    <a:gd name="T5" fmla="*/ 19 h 25"/>
                    <a:gd name="T6" fmla="*/ 77 w 121"/>
                    <a:gd name="T7" fmla="*/ 23 h 25"/>
                    <a:gd name="T8" fmla="*/ 105 w 121"/>
                    <a:gd name="T9" fmla="*/ 25 h 25"/>
                    <a:gd name="T10" fmla="*/ 113 w 121"/>
                    <a:gd name="T11" fmla="*/ 25 h 25"/>
                    <a:gd name="T12" fmla="*/ 121 w 121"/>
                    <a:gd name="T13" fmla="*/ 24 h 2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1"/>
                    <a:gd name="T22" fmla="*/ 0 h 25"/>
                    <a:gd name="T23" fmla="*/ 121 w 121"/>
                    <a:gd name="T24" fmla="*/ 25 h 2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1" h="25">
                      <a:moveTo>
                        <a:pt x="0" y="0"/>
                      </a:moveTo>
                      <a:lnTo>
                        <a:pt x="24" y="11"/>
                      </a:lnTo>
                      <a:lnTo>
                        <a:pt x="50" y="19"/>
                      </a:lnTo>
                      <a:lnTo>
                        <a:pt x="77" y="23"/>
                      </a:lnTo>
                      <a:lnTo>
                        <a:pt x="105" y="25"/>
                      </a:lnTo>
                      <a:lnTo>
                        <a:pt x="113" y="25"/>
                      </a:lnTo>
                      <a:lnTo>
                        <a:pt x="121" y="24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62" name="Freeform 29"/>
                <p:cNvSpPr>
                  <a:spLocks/>
                </p:cNvSpPr>
                <p:nvPr/>
              </p:nvSpPr>
              <p:spPr bwMode="auto">
                <a:xfrm>
                  <a:off x="2365" y="2409"/>
                  <a:ext cx="53" cy="12"/>
                </a:xfrm>
                <a:custGeom>
                  <a:avLst/>
                  <a:gdLst>
                    <a:gd name="T0" fmla="*/ 0 w 53"/>
                    <a:gd name="T1" fmla="*/ 12 h 12"/>
                    <a:gd name="T2" fmla="*/ 27 w 53"/>
                    <a:gd name="T3" fmla="*/ 8 h 12"/>
                    <a:gd name="T4" fmla="*/ 53 w 53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53"/>
                    <a:gd name="T10" fmla="*/ 0 h 12"/>
                    <a:gd name="T11" fmla="*/ 53 w 53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3" h="12">
                      <a:moveTo>
                        <a:pt x="0" y="12"/>
                      </a:moveTo>
                      <a:lnTo>
                        <a:pt x="27" y="8"/>
                      </a:lnTo>
                      <a:lnTo>
                        <a:pt x="53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63" name="Freeform 30"/>
                <p:cNvSpPr>
                  <a:spLocks/>
                </p:cNvSpPr>
                <p:nvPr/>
              </p:nvSpPr>
              <p:spPr bwMode="auto">
                <a:xfrm>
                  <a:off x="2841" y="2484"/>
                  <a:ext cx="32" cy="52"/>
                </a:xfrm>
                <a:custGeom>
                  <a:avLst/>
                  <a:gdLst>
                    <a:gd name="T0" fmla="*/ 0 w 32"/>
                    <a:gd name="T1" fmla="*/ 0 h 52"/>
                    <a:gd name="T2" fmla="*/ 15 w 32"/>
                    <a:gd name="T3" fmla="*/ 27 h 52"/>
                    <a:gd name="T4" fmla="*/ 32 w 32"/>
                    <a:gd name="T5" fmla="*/ 52 h 52"/>
                    <a:gd name="T6" fmla="*/ 0 60000 65536"/>
                    <a:gd name="T7" fmla="*/ 0 60000 65536"/>
                    <a:gd name="T8" fmla="*/ 0 60000 65536"/>
                    <a:gd name="T9" fmla="*/ 0 w 32"/>
                    <a:gd name="T10" fmla="*/ 0 h 52"/>
                    <a:gd name="T11" fmla="*/ 32 w 32"/>
                    <a:gd name="T12" fmla="*/ 52 h 5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2" h="52">
                      <a:moveTo>
                        <a:pt x="0" y="0"/>
                      </a:moveTo>
                      <a:lnTo>
                        <a:pt x="15" y="27"/>
                      </a:lnTo>
                      <a:lnTo>
                        <a:pt x="32" y="52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64" name="Freeform 31"/>
                <p:cNvSpPr>
                  <a:spLocks/>
                </p:cNvSpPr>
                <p:nvPr/>
              </p:nvSpPr>
              <p:spPr bwMode="auto">
                <a:xfrm>
                  <a:off x="3450" y="2405"/>
                  <a:ext cx="13" cy="57"/>
                </a:xfrm>
                <a:custGeom>
                  <a:avLst/>
                  <a:gdLst>
                    <a:gd name="T0" fmla="*/ 0 w 13"/>
                    <a:gd name="T1" fmla="*/ 57 h 57"/>
                    <a:gd name="T2" fmla="*/ 5 w 13"/>
                    <a:gd name="T3" fmla="*/ 43 h 57"/>
                    <a:gd name="T4" fmla="*/ 8 w 13"/>
                    <a:gd name="T5" fmla="*/ 29 h 57"/>
                    <a:gd name="T6" fmla="*/ 13 w 13"/>
                    <a:gd name="T7" fmla="*/ 0 h 5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"/>
                    <a:gd name="T13" fmla="*/ 0 h 57"/>
                    <a:gd name="T14" fmla="*/ 13 w 13"/>
                    <a:gd name="T15" fmla="*/ 57 h 5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" h="57">
                      <a:moveTo>
                        <a:pt x="0" y="57"/>
                      </a:moveTo>
                      <a:lnTo>
                        <a:pt x="5" y="43"/>
                      </a:lnTo>
                      <a:lnTo>
                        <a:pt x="8" y="29"/>
                      </a:lnTo>
                      <a:lnTo>
                        <a:pt x="13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65" name="Freeform 32"/>
                <p:cNvSpPr>
                  <a:spLocks/>
                </p:cNvSpPr>
                <p:nvPr/>
              </p:nvSpPr>
              <p:spPr bwMode="auto">
                <a:xfrm>
                  <a:off x="3718" y="2052"/>
                  <a:ext cx="155" cy="214"/>
                </a:xfrm>
                <a:custGeom>
                  <a:avLst/>
                  <a:gdLst>
                    <a:gd name="T0" fmla="*/ 155 w 155"/>
                    <a:gd name="T1" fmla="*/ 214 h 214"/>
                    <a:gd name="T2" fmla="*/ 155 w 155"/>
                    <a:gd name="T3" fmla="*/ 213 h 214"/>
                    <a:gd name="T4" fmla="*/ 155 w 155"/>
                    <a:gd name="T5" fmla="*/ 212 h 214"/>
                    <a:gd name="T6" fmla="*/ 154 w 155"/>
                    <a:gd name="T7" fmla="*/ 195 h 214"/>
                    <a:gd name="T8" fmla="*/ 152 w 155"/>
                    <a:gd name="T9" fmla="*/ 178 h 214"/>
                    <a:gd name="T10" fmla="*/ 149 w 155"/>
                    <a:gd name="T11" fmla="*/ 162 h 214"/>
                    <a:gd name="T12" fmla="*/ 144 w 155"/>
                    <a:gd name="T13" fmla="*/ 146 h 214"/>
                    <a:gd name="T14" fmla="*/ 138 w 155"/>
                    <a:gd name="T15" fmla="*/ 130 h 214"/>
                    <a:gd name="T16" fmla="*/ 131 w 155"/>
                    <a:gd name="T17" fmla="*/ 115 h 214"/>
                    <a:gd name="T18" fmla="*/ 123 w 155"/>
                    <a:gd name="T19" fmla="*/ 101 h 214"/>
                    <a:gd name="T20" fmla="*/ 113 w 155"/>
                    <a:gd name="T21" fmla="*/ 87 h 214"/>
                    <a:gd name="T22" fmla="*/ 103 w 155"/>
                    <a:gd name="T23" fmla="*/ 73 h 214"/>
                    <a:gd name="T24" fmla="*/ 91 w 155"/>
                    <a:gd name="T25" fmla="*/ 60 h 214"/>
                    <a:gd name="T26" fmla="*/ 78 w 155"/>
                    <a:gd name="T27" fmla="*/ 48 h 214"/>
                    <a:gd name="T28" fmla="*/ 64 w 155"/>
                    <a:gd name="T29" fmla="*/ 37 h 214"/>
                    <a:gd name="T30" fmla="*/ 34 w 155"/>
                    <a:gd name="T31" fmla="*/ 17 h 214"/>
                    <a:gd name="T32" fmla="*/ 17 w 155"/>
                    <a:gd name="T33" fmla="*/ 8 h 214"/>
                    <a:gd name="T34" fmla="*/ 0 w 155"/>
                    <a:gd name="T35" fmla="*/ 0 h 21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55"/>
                    <a:gd name="T55" fmla="*/ 0 h 214"/>
                    <a:gd name="T56" fmla="*/ 155 w 155"/>
                    <a:gd name="T57" fmla="*/ 214 h 21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55" h="214">
                      <a:moveTo>
                        <a:pt x="155" y="214"/>
                      </a:moveTo>
                      <a:lnTo>
                        <a:pt x="155" y="213"/>
                      </a:lnTo>
                      <a:lnTo>
                        <a:pt x="155" y="212"/>
                      </a:lnTo>
                      <a:lnTo>
                        <a:pt x="154" y="195"/>
                      </a:lnTo>
                      <a:lnTo>
                        <a:pt x="152" y="178"/>
                      </a:lnTo>
                      <a:lnTo>
                        <a:pt x="149" y="162"/>
                      </a:lnTo>
                      <a:lnTo>
                        <a:pt x="144" y="146"/>
                      </a:lnTo>
                      <a:lnTo>
                        <a:pt x="138" y="130"/>
                      </a:lnTo>
                      <a:lnTo>
                        <a:pt x="131" y="115"/>
                      </a:lnTo>
                      <a:lnTo>
                        <a:pt x="123" y="101"/>
                      </a:lnTo>
                      <a:lnTo>
                        <a:pt x="113" y="87"/>
                      </a:lnTo>
                      <a:lnTo>
                        <a:pt x="103" y="73"/>
                      </a:lnTo>
                      <a:lnTo>
                        <a:pt x="91" y="60"/>
                      </a:lnTo>
                      <a:lnTo>
                        <a:pt x="78" y="48"/>
                      </a:lnTo>
                      <a:lnTo>
                        <a:pt x="64" y="37"/>
                      </a:lnTo>
                      <a:lnTo>
                        <a:pt x="34" y="17"/>
                      </a:lnTo>
                      <a:lnTo>
                        <a:pt x="17" y="8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/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66" name="Freeform 33"/>
                <p:cNvSpPr>
                  <a:spLocks/>
                </p:cNvSpPr>
                <p:nvPr/>
              </p:nvSpPr>
              <p:spPr bwMode="auto">
                <a:xfrm>
                  <a:off x="4014" y="1823"/>
                  <a:ext cx="69" cy="80"/>
                </a:xfrm>
                <a:custGeom>
                  <a:avLst/>
                  <a:gdLst>
                    <a:gd name="T0" fmla="*/ 0 w 69"/>
                    <a:gd name="T1" fmla="*/ 80 h 80"/>
                    <a:gd name="T2" fmla="*/ 21 w 69"/>
                    <a:gd name="T3" fmla="*/ 63 h 80"/>
                    <a:gd name="T4" fmla="*/ 40 w 69"/>
                    <a:gd name="T5" fmla="*/ 43 h 80"/>
                    <a:gd name="T6" fmla="*/ 56 w 69"/>
                    <a:gd name="T7" fmla="*/ 23 h 80"/>
                    <a:gd name="T8" fmla="*/ 69 w 69"/>
                    <a:gd name="T9" fmla="*/ 0 h 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0"/>
                    <a:gd name="T17" fmla="*/ 69 w 69"/>
                    <a:gd name="T18" fmla="*/ 80 h 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0">
                      <a:moveTo>
                        <a:pt x="0" y="80"/>
                      </a:moveTo>
                      <a:lnTo>
                        <a:pt x="21" y="63"/>
                      </a:lnTo>
                      <a:lnTo>
                        <a:pt x="40" y="43"/>
                      </a:lnTo>
                      <a:lnTo>
                        <a:pt x="56" y="23"/>
                      </a:lnTo>
                      <a:lnTo>
                        <a:pt x="69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67" name="Freeform 34"/>
                <p:cNvSpPr>
                  <a:spLocks/>
                </p:cNvSpPr>
                <p:nvPr/>
              </p:nvSpPr>
              <p:spPr bwMode="auto">
                <a:xfrm>
                  <a:off x="3917" y="1526"/>
                  <a:ext cx="3" cy="38"/>
                </a:xfrm>
                <a:custGeom>
                  <a:avLst/>
                  <a:gdLst>
                    <a:gd name="T0" fmla="*/ 3 w 3"/>
                    <a:gd name="T1" fmla="*/ 38 h 38"/>
                    <a:gd name="T2" fmla="*/ 3 w 3"/>
                    <a:gd name="T3" fmla="*/ 35 h 38"/>
                    <a:gd name="T4" fmla="*/ 2 w 3"/>
                    <a:gd name="T5" fmla="*/ 17 h 38"/>
                    <a:gd name="T6" fmla="*/ 0 w 3"/>
                    <a:gd name="T7" fmla="*/ 0 h 3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38"/>
                    <a:gd name="T14" fmla="*/ 3 w 3"/>
                    <a:gd name="T15" fmla="*/ 38 h 3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38">
                      <a:moveTo>
                        <a:pt x="3" y="38"/>
                      </a:moveTo>
                      <a:lnTo>
                        <a:pt x="3" y="35"/>
                      </a:lnTo>
                      <a:lnTo>
                        <a:pt x="2" y="17"/>
                      </a:lnTo>
                      <a:lnTo>
                        <a:pt x="0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68" name="Freeform 35"/>
                <p:cNvSpPr>
                  <a:spLocks/>
                </p:cNvSpPr>
                <p:nvPr/>
              </p:nvSpPr>
              <p:spPr bwMode="auto">
                <a:xfrm>
                  <a:off x="3476" y="1433"/>
                  <a:ext cx="35" cy="48"/>
                </a:xfrm>
                <a:custGeom>
                  <a:avLst/>
                  <a:gdLst>
                    <a:gd name="T0" fmla="*/ 35 w 35"/>
                    <a:gd name="T1" fmla="*/ 0 h 48"/>
                    <a:gd name="T2" fmla="*/ 25 w 35"/>
                    <a:gd name="T3" fmla="*/ 11 h 48"/>
                    <a:gd name="T4" fmla="*/ 16 w 35"/>
                    <a:gd name="T5" fmla="*/ 23 h 48"/>
                    <a:gd name="T6" fmla="*/ 7 w 35"/>
                    <a:gd name="T7" fmla="*/ 35 h 48"/>
                    <a:gd name="T8" fmla="*/ 0 w 35"/>
                    <a:gd name="T9" fmla="*/ 48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8"/>
                    <a:gd name="T17" fmla="*/ 35 w 35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8">
                      <a:moveTo>
                        <a:pt x="35" y="0"/>
                      </a:moveTo>
                      <a:lnTo>
                        <a:pt x="25" y="11"/>
                      </a:lnTo>
                      <a:lnTo>
                        <a:pt x="16" y="23"/>
                      </a:lnTo>
                      <a:lnTo>
                        <a:pt x="7" y="35"/>
                      </a:lnTo>
                      <a:lnTo>
                        <a:pt x="0" y="48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69" name="Freeform 36"/>
                <p:cNvSpPr>
                  <a:spLocks/>
                </p:cNvSpPr>
                <p:nvPr/>
              </p:nvSpPr>
              <p:spPr bwMode="auto">
                <a:xfrm>
                  <a:off x="3142" y="1462"/>
                  <a:ext cx="17" cy="41"/>
                </a:xfrm>
                <a:custGeom>
                  <a:avLst/>
                  <a:gdLst>
                    <a:gd name="T0" fmla="*/ 17 w 17"/>
                    <a:gd name="T1" fmla="*/ 0 h 41"/>
                    <a:gd name="T2" fmla="*/ 12 w 17"/>
                    <a:gd name="T3" fmla="*/ 10 h 41"/>
                    <a:gd name="T4" fmla="*/ 7 w 17"/>
                    <a:gd name="T5" fmla="*/ 20 h 41"/>
                    <a:gd name="T6" fmla="*/ 0 w 17"/>
                    <a:gd name="T7" fmla="*/ 41 h 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7"/>
                    <a:gd name="T13" fmla="*/ 0 h 41"/>
                    <a:gd name="T14" fmla="*/ 17 w 17"/>
                    <a:gd name="T15" fmla="*/ 41 h 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" h="41">
                      <a:moveTo>
                        <a:pt x="17" y="0"/>
                      </a:moveTo>
                      <a:lnTo>
                        <a:pt x="12" y="10"/>
                      </a:lnTo>
                      <a:lnTo>
                        <a:pt x="7" y="20"/>
                      </a:lnTo>
                      <a:lnTo>
                        <a:pt x="0" y="41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70" name="Freeform 37"/>
                <p:cNvSpPr>
                  <a:spLocks/>
                </p:cNvSpPr>
                <p:nvPr/>
              </p:nvSpPr>
              <p:spPr bwMode="auto">
                <a:xfrm>
                  <a:off x="2755" y="1519"/>
                  <a:ext cx="63" cy="41"/>
                </a:xfrm>
                <a:custGeom>
                  <a:avLst/>
                  <a:gdLst>
                    <a:gd name="T0" fmla="*/ 63 w 63"/>
                    <a:gd name="T1" fmla="*/ 41 h 41"/>
                    <a:gd name="T2" fmla="*/ 33 w 63"/>
                    <a:gd name="T3" fmla="*/ 19 h 41"/>
                    <a:gd name="T4" fmla="*/ 17 w 63"/>
                    <a:gd name="T5" fmla="*/ 9 h 41"/>
                    <a:gd name="T6" fmla="*/ 0 w 63"/>
                    <a:gd name="T7" fmla="*/ 0 h 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3"/>
                    <a:gd name="T13" fmla="*/ 0 h 41"/>
                    <a:gd name="T14" fmla="*/ 63 w 63"/>
                    <a:gd name="T15" fmla="*/ 41 h 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3" h="41">
                      <a:moveTo>
                        <a:pt x="63" y="41"/>
                      </a:moveTo>
                      <a:lnTo>
                        <a:pt x="33" y="19"/>
                      </a:lnTo>
                      <a:lnTo>
                        <a:pt x="17" y="9"/>
                      </a:lnTo>
                      <a:lnTo>
                        <a:pt x="0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71" name="Freeform 38"/>
                <p:cNvSpPr>
                  <a:spLocks/>
                </p:cNvSpPr>
                <p:nvPr/>
              </p:nvSpPr>
              <p:spPr bwMode="auto">
                <a:xfrm>
                  <a:off x="2273" y="1794"/>
                  <a:ext cx="10" cy="43"/>
                </a:xfrm>
                <a:custGeom>
                  <a:avLst/>
                  <a:gdLst>
                    <a:gd name="T0" fmla="*/ 0 w 10"/>
                    <a:gd name="T1" fmla="*/ 0 h 43"/>
                    <a:gd name="T2" fmla="*/ 4 w 10"/>
                    <a:gd name="T3" fmla="*/ 22 h 43"/>
                    <a:gd name="T4" fmla="*/ 10 w 10"/>
                    <a:gd name="T5" fmla="*/ 43 h 43"/>
                    <a:gd name="T6" fmla="*/ 0 60000 65536"/>
                    <a:gd name="T7" fmla="*/ 0 60000 65536"/>
                    <a:gd name="T8" fmla="*/ 0 60000 65536"/>
                    <a:gd name="T9" fmla="*/ 0 w 10"/>
                    <a:gd name="T10" fmla="*/ 0 h 43"/>
                    <a:gd name="T11" fmla="*/ 10 w 10"/>
                    <a:gd name="T12" fmla="*/ 43 h 4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" h="43">
                      <a:moveTo>
                        <a:pt x="0" y="0"/>
                      </a:moveTo>
                      <a:lnTo>
                        <a:pt x="4" y="22"/>
                      </a:lnTo>
                      <a:lnTo>
                        <a:pt x="10" y="43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</p:grpSp>
          <p:sp>
            <p:nvSpPr>
              <p:cNvPr id="29772" name="Rectangle 76"/>
              <p:cNvSpPr>
                <a:spLocks noChangeAspect="1" noChangeArrowheads="1"/>
              </p:cNvSpPr>
              <p:nvPr/>
            </p:nvSpPr>
            <p:spPr bwMode="auto">
              <a:xfrm>
                <a:off x="2889" y="2244"/>
                <a:ext cx="173" cy="11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125400" prstMaterial="legacyMatte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solidFill>
                      <a:schemeClr val="bg1"/>
                    </a:solidFill>
                    <a:latin typeface="Tele-GroteskHal" pitchFamily="2" charset="0"/>
                  </a:rPr>
                  <a:t>EMS</a:t>
                </a:r>
              </a:p>
            </p:txBody>
          </p:sp>
          <p:sp>
            <p:nvSpPr>
              <p:cNvPr id="29773" name="Rectangle 77"/>
              <p:cNvSpPr>
                <a:spLocks noChangeAspect="1" noChangeArrowheads="1"/>
              </p:cNvSpPr>
              <p:nvPr/>
            </p:nvSpPr>
            <p:spPr bwMode="auto">
              <a:xfrm>
                <a:off x="2428" y="2583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774" name="Rectangle 78"/>
              <p:cNvSpPr>
                <a:spLocks noChangeAspect="1" noChangeArrowheads="1"/>
              </p:cNvSpPr>
              <p:nvPr/>
            </p:nvSpPr>
            <p:spPr bwMode="auto">
              <a:xfrm>
                <a:off x="2654" y="2538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775" name="Rectangle 79"/>
              <p:cNvSpPr>
                <a:spLocks noChangeAspect="1" noChangeArrowheads="1"/>
              </p:cNvSpPr>
              <p:nvPr/>
            </p:nvSpPr>
            <p:spPr bwMode="auto">
              <a:xfrm>
                <a:off x="2881" y="2583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776" name="Rectangle 80"/>
              <p:cNvSpPr>
                <a:spLocks noChangeAspect="1" noChangeArrowheads="1"/>
              </p:cNvSpPr>
              <p:nvPr/>
            </p:nvSpPr>
            <p:spPr bwMode="auto">
              <a:xfrm>
                <a:off x="3112" y="2504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cxnSp>
            <p:nvCxnSpPr>
              <p:cNvPr id="29777" name="AutoShape 81"/>
              <p:cNvCxnSpPr>
                <a:cxnSpLocks noChangeShapeType="1"/>
                <a:stCxn id="29772" idx="2"/>
                <a:endCxn id="29773" idx="0"/>
              </p:cNvCxnSpPr>
              <p:nvPr/>
            </p:nvCxnSpPr>
            <p:spPr bwMode="auto">
              <a:xfrm flipH="1">
                <a:off x="2487" y="2356"/>
                <a:ext cx="489" cy="227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778" name="AutoShape 82"/>
              <p:cNvCxnSpPr>
                <a:cxnSpLocks noChangeShapeType="1"/>
                <a:stCxn id="29772" idx="2"/>
                <a:endCxn id="29774" idx="0"/>
              </p:cNvCxnSpPr>
              <p:nvPr/>
            </p:nvCxnSpPr>
            <p:spPr bwMode="auto">
              <a:xfrm flipH="1">
                <a:off x="2713" y="2356"/>
                <a:ext cx="263" cy="18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779" name="AutoShape 83"/>
              <p:cNvCxnSpPr>
                <a:cxnSpLocks noChangeShapeType="1"/>
                <a:stCxn id="29772" idx="2"/>
                <a:endCxn id="29775" idx="0"/>
              </p:cNvCxnSpPr>
              <p:nvPr/>
            </p:nvCxnSpPr>
            <p:spPr bwMode="auto">
              <a:xfrm flipH="1">
                <a:off x="2940" y="2356"/>
                <a:ext cx="36" cy="227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780" name="AutoShape 84"/>
              <p:cNvCxnSpPr>
                <a:cxnSpLocks noChangeShapeType="1"/>
                <a:stCxn id="29772" idx="2"/>
                <a:endCxn id="29776" idx="0"/>
              </p:cNvCxnSpPr>
              <p:nvPr/>
            </p:nvCxnSpPr>
            <p:spPr bwMode="auto">
              <a:xfrm>
                <a:off x="2976" y="2356"/>
                <a:ext cx="195" cy="148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sp>
            <p:nvSpPr>
              <p:cNvPr id="29781" name="Rectangle 85"/>
              <p:cNvSpPr>
                <a:spLocks noChangeAspect="1" noChangeArrowheads="1"/>
              </p:cNvSpPr>
              <p:nvPr/>
            </p:nvSpPr>
            <p:spPr bwMode="auto">
              <a:xfrm>
                <a:off x="2889" y="2208"/>
                <a:ext cx="173" cy="35"/>
              </a:xfrm>
              <a:prstGeom prst="rect">
                <a:avLst/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125400" prstMaterial="legacyMatte">
                <a:bevelT w="13500" h="13500" prst="angle"/>
                <a:bevelB w="13500" h="13500" prst="angle"/>
                <a:extrusionClr>
                  <a:schemeClr val="tx2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endParaRPr lang="en-GB" sz="1000">
                  <a:latin typeface="Tele-GroteskNor" pitchFamily="2" charset="0"/>
                </a:endParaRPr>
              </a:p>
            </p:txBody>
          </p:sp>
        </p:grpSp>
        <p:grpSp>
          <p:nvGrpSpPr>
            <p:cNvPr id="10" name="Group 86"/>
            <p:cNvGrpSpPr>
              <a:grpSpLocks/>
            </p:cNvGrpSpPr>
            <p:nvPr/>
          </p:nvGrpSpPr>
          <p:grpSpPr bwMode="auto">
            <a:xfrm>
              <a:off x="505" y="2919"/>
              <a:ext cx="1087" cy="632"/>
              <a:chOff x="4504" y="2657"/>
              <a:chExt cx="1087" cy="632"/>
            </a:xfrm>
          </p:grpSpPr>
          <p:sp>
            <p:nvSpPr>
              <p:cNvPr id="29783" name="Rectangle 87"/>
              <p:cNvSpPr>
                <a:spLocks noChangeArrowheads="1"/>
              </p:cNvSpPr>
              <p:nvPr/>
            </p:nvSpPr>
            <p:spPr bwMode="auto">
              <a:xfrm>
                <a:off x="4504" y="2657"/>
                <a:ext cx="1087" cy="632"/>
              </a:xfrm>
              <a:prstGeom prst="rect">
                <a:avLst/>
              </a:prstGeom>
              <a:solidFill>
                <a:srgbClr val="FFFFCC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endParaRPr lang="de-DE"/>
              </a:p>
            </p:txBody>
          </p:sp>
          <p:sp>
            <p:nvSpPr>
              <p:cNvPr id="29784" name="Text Box 88"/>
              <p:cNvSpPr txBox="1">
                <a:spLocks noChangeArrowheads="1"/>
              </p:cNvSpPr>
              <p:nvPr/>
            </p:nvSpPr>
            <p:spPr bwMode="auto">
              <a:xfrm>
                <a:off x="4531" y="2657"/>
                <a:ext cx="394" cy="96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>
                <a:spAutoFit/>
              </a:bodyPr>
              <a:lstStyle/>
              <a:p>
                <a:pPr marL="268288" indent="-268288">
                  <a:spcBef>
                    <a:spcPct val="50000"/>
                  </a:spcBef>
                  <a:buClr>
                    <a:schemeClr val="tx2"/>
                  </a:buClr>
                  <a:buSzPct val="75000"/>
                  <a:buFont typeface="Wingdings" pitchFamily="2" charset="2"/>
                  <a:buNone/>
                  <a:tabLst>
                    <a:tab pos="268288" algn="l"/>
                  </a:tabLst>
                </a:pPr>
                <a:r>
                  <a:rPr lang="en-GB" sz="1000" b="1">
                    <a:latin typeface="Tele-GroteskNor" pitchFamily="2" charset="0"/>
                  </a:rPr>
                  <a:t>Data Network</a:t>
                </a:r>
              </a:p>
            </p:txBody>
          </p:sp>
          <p:grpSp>
            <p:nvGrpSpPr>
              <p:cNvPr id="11" name="Group 25"/>
              <p:cNvGrpSpPr>
                <a:grpSpLocks/>
              </p:cNvGrpSpPr>
              <p:nvPr>
                <p:custDataLst>
                  <p:tags r:id="rId2"/>
                </p:custDataLst>
              </p:nvPr>
            </p:nvGrpSpPr>
            <p:grpSpPr bwMode="auto">
              <a:xfrm>
                <a:off x="4518" y="2975"/>
                <a:ext cx="1043" cy="272"/>
                <a:chOff x="2087" y="1363"/>
                <a:chExt cx="2064" cy="1296"/>
              </a:xfrm>
            </p:grpSpPr>
            <p:sp>
              <p:nvSpPr>
                <p:cNvPr id="29786" name="Freeform 26"/>
                <p:cNvSpPr>
                  <a:spLocks/>
                </p:cNvSpPr>
                <p:nvPr/>
              </p:nvSpPr>
              <p:spPr bwMode="auto">
                <a:xfrm>
                  <a:off x="2087" y="1363"/>
                  <a:ext cx="2064" cy="1296"/>
                </a:xfrm>
                <a:custGeom>
                  <a:avLst/>
                  <a:gdLst>
                    <a:gd name="T0" fmla="*/ 112 w 2064"/>
                    <a:gd name="T1" fmla="*/ 450 h 1296"/>
                    <a:gd name="T2" fmla="*/ 41 w 2064"/>
                    <a:gd name="T3" fmla="*/ 501 h 1296"/>
                    <a:gd name="T4" fmla="*/ 4 w 2064"/>
                    <a:gd name="T5" fmla="*/ 575 h 1296"/>
                    <a:gd name="T6" fmla="*/ 16 w 2064"/>
                    <a:gd name="T7" fmla="*/ 676 h 1296"/>
                    <a:gd name="T8" fmla="*/ 103 w 2064"/>
                    <a:gd name="T9" fmla="*/ 762 h 1296"/>
                    <a:gd name="T10" fmla="*/ 60 w 2064"/>
                    <a:gd name="T11" fmla="*/ 816 h 1296"/>
                    <a:gd name="T12" fmla="*/ 46 w 2064"/>
                    <a:gd name="T13" fmla="*/ 899 h 1296"/>
                    <a:gd name="T14" fmla="*/ 81 w 2064"/>
                    <a:gd name="T15" fmla="*/ 980 h 1296"/>
                    <a:gd name="T16" fmla="*/ 155 w 2064"/>
                    <a:gd name="T17" fmla="*/ 1037 h 1296"/>
                    <a:gd name="T18" fmla="*/ 254 w 2064"/>
                    <a:gd name="T19" fmla="*/ 1059 h 1296"/>
                    <a:gd name="T20" fmla="*/ 304 w 2064"/>
                    <a:gd name="T21" fmla="*/ 1094 h 1296"/>
                    <a:gd name="T22" fmla="*/ 392 w 2064"/>
                    <a:gd name="T23" fmla="*/ 1164 h 1296"/>
                    <a:gd name="T24" fmla="*/ 501 w 2064"/>
                    <a:gd name="T25" fmla="*/ 1207 h 1296"/>
                    <a:gd name="T26" fmla="*/ 622 w 2064"/>
                    <a:gd name="T27" fmla="*/ 1217 h 1296"/>
                    <a:gd name="T28" fmla="*/ 743 w 2064"/>
                    <a:gd name="T29" fmla="*/ 1192 h 1296"/>
                    <a:gd name="T30" fmla="*/ 838 w 2064"/>
                    <a:gd name="T31" fmla="*/ 1225 h 1296"/>
                    <a:gd name="T32" fmla="*/ 995 w 2064"/>
                    <a:gd name="T33" fmla="*/ 1291 h 1296"/>
                    <a:gd name="T34" fmla="*/ 1107 w 2064"/>
                    <a:gd name="T35" fmla="*/ 1292 h 1296"/>
                    <a:gd name="T36" fmla="*/ 1226 w 2064"/>
                    <a:gd name="T37" fmla="*/ 1254 h 1296"/>
                    <a:gd name="T38" fmla="*/ 1318 w 2064"/>
                    <a:gd name="T39" fmla="*/ 1179 h 1296"/>
                    <a:gd name="T40" fmla="*/ 1364 w 2064"/>
                    <a:gd name="T41" fmla="*/ 1101 h 1296"/>
                    <a:gd name="T42" fmla="*/ 1453 w 2064"/>
                    <a:gd name="T43" fmla="*/ 1132 h 1296"/>
                    <a:gd name="T44" fmla="*/ 1565 w 2064"/>
                    <a:gd name="T45" fmla="*/ 1132 h 1296"/>
                    <a:gd name="T46" fmla="*/ 1685 w 2064"/>
                    <a:gd name="T47" fmla="*/ 1084 h 1296"/>
                    <a:gd name="T48" fmla="*/ 1764 w 2064"/>
                    <a:gd name="T49" fmla="*/ 994 h 1296"/>
                    <a:gd name="T50" fmla="*/ 1786 w 2064"/>
                    <a:gd name="T51" fmla="*/ 902 h 1296"/>
                    <a:gd name="T52" fmla="*/ 1921 w 2064"/>
                    <a:gd name="T53" fmla="*/ 858 h 1296"/>
                    <a:gd name="T54" fmla="*/ 2018 w 2064"/>
                    <a:gd name="T55" fmla="*/ 770 h 1296"/>
                    <a:gd name="T56" fmla="*/ 2063 w 2064"/>
                    <a:gd name="T57" fmla="*/ 654 h 1296"/>
                    <a:gd name="T58" fmla="*/ 2047 w 2064"/>
                    <a:gd name="T59" fmla="*/ 539 h 1296"/>
                    <a:gd name="T60" fmla="*/ 1996 w 2064"/>
                    <a:gd name="T61" fmla="*/ 460 h 1296"/>
                    <a:gd name="T62" fmla="*/ 2016 w 2064"/>
                    <a:gd name="T63" fmla="*/ 356 h 1296"/>
                    <a:gd name="T64" fmla="*/ 1987 w 2064"/>
                    <a:gd name="T65" fmla="*/ 271 h 1296"/>
                    <a:gd name="T66" fmla="*/ 1922 w 2064"/>
                    <a:gd name="T67" fmla="*/ 204 h 1296"/>
                    <a:gd name="T68" fmla="*/ 1829 w 2064"/>
                    <a:gd name="T69" fmla="*/ 163 h 1296"/>
                    <a:gd name="T70" fmla="*/ 1802 w 2064"/>
                    <a:gd name="T71" fmla="*/ 98 h 1296"/>
                    <a:gd name="T72" fmla="*/ 1735 w 2064"/>
                    <a:gd name="T73" fmla="*/ 36 h 1296"/>
                    <a:gd name="T74" fmla="*/ 1642 w 2064"/>
                    <a:gd name="T75" fmla="*/ 3 h 1296"/>
                    <a:gd name="T76" fmla="*/ 1527 w 2064"/>
                    <a:gd name="T77" fmla="*/ 11 h 1296"/>
                    <a:gd name="T78" fmla="*/ 1424 w 2064"/>
                    <a:gd name="T79" fmla="*/ 70 h 1296"/>
                    <a:gd name="T80" fmla="*/ 1351 w 2064"/>
                    <a:gd name="T81" fmla="*/ 19 h 1296"/>
                    <a:gd name="T82" fmla="*/ 1230 w 2064"/>
                    <a:gd name="T83" fmla="*/ 2 h 1296"/>
                    <a:gd name="T84" fmla="*/ 1105 w 2064"/>
                    <a:gd name="T85" fmla="*/ 58 h 1296"/>
                    <a:gd name="T86" fmla="*/ 1034 w 2064"/>
                    <a:gd name="T87" fmla="*/ 75 h 1296"/>
                    <a:gd name="T88" fmla="*/ 919 w 2064"/>
                    <a:gd name="T89" fmla="*/ 40 h 1296"/>
                    <a:gd name="T90" fmla="*/ 793 w 2064"/>
                    <a:gd name="T91" fmla="*/ 57 h 1296"/>
                    <a:gd name="T92" fmla="*/ 678 w 2064"/>
                    <a:gd name="T93" fmla="*/ 142 h 1296"/>
                    <a:gd name="T94" fmla="*/ 610 w 2064"/>
                    <a:gd name="T95" fmla="*/ 133 h 1296"/>
                    <a:gd name="T96" fmla="*/ 505 w 2064"/>
                    <a:gd name="T97" fmla="*/ 118 h 1296"/>
                    <a:gd name="T98" fmla="*/ 351 w 2064"/>
                    <a:gd name="T99" fmla="*/ 151 h 1296"/>
                    <a:gd name="T100" fmla="*/ 238 w 2064"/>
                    <a:gd name="T101" fmla="*/ 240 h 1296"/>
                    <a:gd name="T102" fmla="*/ 185 w 2064"/>
                    <a:gd name="T103" fmla="*/ 366 h 129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064"/>
                    <a:gd name="T157" fmla="*/ 0 h 1296"/>
                    <a:gd name="T158" fmla="*/ 2064 w 2064"/>
                    <a:gd name="T159" fmla="*/ 1296 h 129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064" h="1296">
                      <a:moveTo>
                        <a:pt x="186" y="431"/>
                      </a:moveTo>
                      <a:lnTo>
                        <a:pt x="166" y="434"/>
                      </a:lnTo>
                      <a:lnTo>
                        <a:pt x="148" y="437"/>
                      </a:lnTo>
                      <a:lnTo>
                        <a:pt x="130" y="443"/>
                      </a:lnTo>
                      <a:lnTo>
                        <a:pt x="112" y="450"/>
                      </a:lnTo>
                      <a:lnTo>
                        <a:pt x="96" y="458"/>
                      </a:lnTo>
                      <a:lnTo>
                        <a:pt x="81" y="467"/>
                      </a:lnTo>
                      <a:lnTo>
                        <a:pt x="66" y="477"/>
                      </a:lnTo>
                      <a:lnTo>
                        <a:pt x="53" y="489"/>
                      </a:lnTo>
                      <a:lnTo>
                        <a:pt x="41" y="501"/>
                      </a:lnTo>
                      <a:lnTo>
                        <a:pt x="31" y="514"/>
                      </a:lnTo>
                      <a:lnTo>
                        <a:pt x="22" y="528"/>
                      </a:lnTo>
                      <a:lnTo>
                        <a:pt x="14" y="543"/>
                      </a:lnTo>
                      <a:lnTo>
                        <a:pt x="8" y="559"/>
                      </a:lnTo>
                      <a:lnTo>
                        <a:pt x="4" y="575"/>
                      </a:lnTo>
                      <a:lnTo>
                        <a:pt x="1" y="591"/>
                      </a:lnTo>
                      <a:lnTo>
                        <a:pt x="0" y="608"/>
                      </a:lnTo>
                      <a:lnTo>
                        <a:pt x="2" y="632"/>
                      </a:lnTo>
                      <a:lnTo>
                        <a:pt x="7" y="655"/>
                      </a:lnTo>
                      <a:lnTo>
                        <a:pt x="16" y="676"/>
                      </a:lnTo>
                      <a:lnTo>
                        <a:pt x="28" y="697"/>
                      </a:lnTo>
                      <a:lnTo>
                        <a:pt x="42" y="716"/>
                      </a:lnTo>
                      <a:lnTo>
                        <a:pt x="60" y="733"/>
                      </a:lnTo>
                      <a:lnTo>
                        <a:pt x="80" y="749"/>
                      </a:lnTo>
                      <a:lnTo>
                        <a:pt x="103" y="762"/>
                      </a:lnTo>
                      <a:lnTo>
                        <a:pt x="102" y="760"/>
                      </a:lnTo>
                      <a:lnTo>
                        <a:pt x="89" y="773"/>
                      </a:lnTo>
                      <a:lnTo>
                        <a:pt x="78" y="787"/>
                      </a:lnTo>
                      <a:lnTo>
                        <a:pt x="68" y="801"/>
                      </a:lnTo>
                      <a:lnTo>
                        <a:pt x="60" y="816"/>
                      </a:lnTo>
                      <a:lnTo>
                        <a:pt x="53" y="832"/>
                      </a:lnTo>
                      <a:lnTo>
                        <a:pt x="49" y="848"/>
                      </a:lnTo>
                      <a:lnTo>
                        <a:pt x="46" y="864"/>
                      </a:lnTo>
                      <a:lnTo>
                        <a:pt x="45" y="881"/>
                      </a:lnTo>
                      <a:lnTo>
                        <a:pt x="46" y="899"/>
                      </a:lnTo>
                      <a:lnTo>
                        <a:pt x="49" y="917"/>
                      </a:lnTo>
                      <a:lnTo>
                        <a:pt x="54" y="934"/>
                      </a:lnTo>
                      <a:lnTo>
                        <a:pt x="62" y="950"/>
                      </a:lnTo>
                      <a:lnTo>
                        <a:pt x="70" y="966"/>
                      </a:lnTo>
                      <a:lnTo>
                        <a:pt x="81" y="980"/>
                      </a:lnTo>
                      <a:lnTo>
                        <a:pt x="93" y="994"/>
                      </a:lnTo>
                      <a:lnTo>
                        <a:pt x="106" y="1007"/>
                      </a:lnTo>
                      <a:lnTo>
                        <a:pt x="121" y="1018"/>
                      </a:lnTo>
                      <a:lnTo>
                        <a:pt x="137" y="1029"/>
                      </a:lnTo>
                      <a:lnTo>
                        <a:pt x="155" y="1037"/>
                      </a:lnTo>
                      <a:lnTo>
                        <a:pt x="173" y="1045"/>
                      </a:lnTo>
                      <a:lnTo>
                        <a:pt x="192" y="1051"/>
                      </a:lnTo>
                      <a:lnTo>
                        <a:pt x="212" y="1055"/>
                      </a:lnTo>
                      <a:lnTo>
                        <a:pt x="233" y="1058"/>
                      </a:lnTo>
                      <a:lnTo>
                        <a:pt x="254" y="1059"/>
                      </a:lnTo>
                      <a:lnTo>
                        <a:pt x="266" y="1059"/>
                      </a:lnTo>
                      <a:lnTo>
                        <a:pt x="278" y="1058"/>
                      </a:lnTo>
                      <a:lnTo>
                        <a:pt x="277" y="1059"/>
                      </a:lnTo>
                      <a:lnTo>
                        <a:pt x="290" y="1077"/>
                      </a:lnTo>
                      <a:lnTo>
                        <a:pt x="304" y="1094"/>
                      </a:lnTo>
                      <a:lnTo>
                        <a:pt x="320" y="1110"/>
                      </a:lnTo>
                      <a:lnTo>
                        <a:pt x="336" y="1125"/>
                      </a:lnTo>
                      <a:lnTo>
                        <a:pt x="354" y="1139"/>
                      </a:lnTo>
                      <a:lnTo>
                        <a:pt x="372" y="1152"/>
                      </a:lnTo>
                      <a:lnTo>
                        <a:pt x="392" y="1164"/>
                      </a:lnTo>
                      <a:lnTo>
                        <a:pt x="412" y="1175"/>
                      </a:lnTo>
                      <a:lnTo>
                        <a:pt x="433" y="1185"/>
                      </a:lnTo>
                      <a:lnTo>
                        <a:pt x="455" y="1194"/>
                      </a:lnTo>
                      <a:lnTo>
                        <a:pt x="478" y="1201"/>
                      </a:lnTo>
                      <a:lnTo>
                        <a:pt x="501" y="1207"/>
                      </a:lnTo>
                      <a:lnTo>
                        <a:pt x="524" y="1212"/>
                      </a:lnTo>
                      <a:lnTo>
                        <a:pt x="548" y="1215"/>
                      </a:lnTo>
                      <a:lnTo>
                        <a:pt x="572" y="1217"/>
                      </a:lnTo>
                      <a:lnTo>
                        <a:pt x="597" y="1218"/>
                      </a:lnTo>
                      <a:lnTo>
                        <a:pt x="622" y="1217"/>
                      </a:lnTo>
                      <a:lnTo>
                        <a:pt x="647" y="1215"/>
                      </a:lnTo>
                      <a:lnTo>
                        <a:pt x="672" y="1211"/>
                      </a:lnTo>
                      <a:lnTo>
                        <a:pt x="696" y="1206"/>
                      </a:lnTo>
                      <a:lnTo>
                        <a:pt x="720" y="1200"/>
                      </a:lnTo>
                      <a:lnTo>
                        <a:pt x="743" y="1192"/>
                      </a:lnTo>
                      <a:lnTo>
                        <a:pt x="765" y="1183"/>
                      </a:lnTo>
                      <a:lnTo>
                        <a:pt x="787" y="1173"/>
                      </a:lnTo>
                      <a:lnTo>
                        <a:pt x="786" y="1173"/>
                      </a:lnTo>
                      <a:lnTo>
                        <a:pt x="810" y="1200"/>
                      </a:lnTo>
                      <a:lnTo>
                        <a:pt x="838" y="1225"/>
                      </a:lnTo>
                      <a:lnTo>
                        <a:pt x="869" y="1246"/>
                      </a:lnTo>
                      <a:lnTo>
                        <a:pt x="903" y="1263"/>
                      </a:lnTo>
                      <a:lnTo>
                        <a:pt x="938" y="1277"/>
                      </a:lnTo>
                      <a:lnTo>
                        <a:pt x="976" y="1288"/>
                      </a:lnTo>
                      <a:lnTo>
                        <a:pt x="995" y="1291"/>
                      </a:lnTo>
                      <a:lnTo>
                        <a:pt x="1015" y="1294"/>
                      </a:lnTo>
                      <a:lnTo>
                        <a:pt x="1035" y="1295"/>
                      </a:lnTo>
                      <a:lnTo>
                        <a:pt x="1055" y="1296"/>
                      </a:lnTo>
                      <a:lnTo>
                        <a:pt x="1081" y="1295"/>
                      </a:lnTo>
                      <a:lnTo>
                        <a:pt x="1107" y="1292"/>
                      </a:lnTo>
                      <a:lnTo>
                        <a:pt x="1133" y="1288"/>
                      </a:lnTo>
                      <a:lnTo>
                        <a:pt x="1157" y="1282"/>
                      </a:lnTo>
                      <a:lnTo>
                        <a:pt x="1181" y="1274"/>
                      </a:lnTo>
                      <a:lnTo>
                        <a:pt x="1204" y="1265"/>
                      </a:lnTo>
                      <a:lnTo>
                        <a:pt x="1226" y="1254"/>
                      </a:lnTo>
                      <a:lnTo>
                        <a:pt x="1247" y="1241"/>
                      </a:lnTo>
                      <a:lnTo>
                        <a:pt x="1267" y="1228"/>
                      </a:lnTo>
                      <a:lnTo>
                        <a:pt x="1285" y="1213"/>
                      </a:lnTo>
                      <a:lnTo>
                        <a:pt x="1302" y="1197"/>
                      </a:lnTo>
                      <a:lnTo>
                        <a:pt x="1318" y="1179"/>
                      </a:lnTo>
                      <a:lnTo>
                        <a:pt x="1332" y="1161"/>
                      </a:lnTo>
                      <a:lnTo>
                        <a:pt x="1344" y="1141"/>
                      </a:lnTo>
                      <a:lnTo>
                        <a:pt x="1354" y="1121"/>
                      </a:lnTo>
                      <a:lnTo>
                        <a:pt x="1363" y="1099"/>
                      </a:lnTo>
                      <a:lnTo>
                        <a:pt x="1364" y="1101"/>
                      </a:lnTo>
                      <a:lnTo>
                        <a:pt x="1381" y="1109"/>
                      </a:lnTo>
                      <a:lnTo>
                        <a:pt x="1398" y="1116"/>
                      </a:lnTo>
                      <a:lnTo>
                        <a:pt x="1416" y="1123"/>
                      </a:lnTo>
                      <a:lnTo>
                        <a:pt x="1434" y="1128"/>
                      </a:lnTo>
                      <a:lnTo>
                        <a:pt x="1453" y="1132"/>
                      </a:lnTo>
                      <a:lnTo>
                        <a:pt x="1471" y="1135"/>
                      </a:lnTo>
                      <a:lnTo>
                        <a:pt x="1491" y="1136"/>
                      </a:lnTo>
                      <a:lnTo>
                        <a:pt x="1510" y="1137"/>
                      </a:lnTo>
                      <a:lnTo>
                        <a:pt x="1538" y="1136"/>
                      </a:lnTo>
                      <a:lnTo>
                        <a:pt x="1565" y="1132"/>
                      </a:lnTo>
                      <a:lnTo>
                        <a:pt x="1592" y="1126"/>
                      </a:lnTo>
                      <a:lnTo>
                        <a:pt x="1617" y="1119"/>
                      </a:lnTo>
                      <a:lnTo>
                        <a:pt x="1641" y="1109"/>
                      </a:lnTo>
                      <a:lnTo>
                        <a:pt x="1664" y="1097"/>
                      </a:lnTo>
                      <a:lnTo>
                        <a:pt x="1685" y="1084"/>
                      </a:lnTo>
                      <a:lnTo>
                        <a:pt x="1705" y="1068"/>
                      </a:lnTo>
                      <a:lnTo>
                        <a:pt x="1722" y="1052"/>
                      </a:lnTo>
                      <a:lnTo>
                        <a:pt x="1738" y="1034"/>
                      </a:lnTo>
                      <a:lnTo>
                        <a:pt x="1752" y="1014"/>
                      </a:lnTo>
                      <a:lnTo>
                        <a:pt x="1764" y="994"/>
                      </a:lnTo>
                      <a:lnTo>
                        <a:pt x="1773" y="973"/>
                      </a:lnTo>
                      <a:lnTo>
                        <a:pt x="1780" y="950"/>
                      </a:lnTo>
                      <a:lnTo>
                        <a:pt x="1784" y="927"/>
                      </a:lnTo>
                      <a:lnTo>
                        <a:pt x="1786" y="903"/>
                      </a:lnTo>
                      <a:lnTo>
                        <a:pt x="1786" y="902"/>
                      </a:lnTo>
                      <a:lnTo>
                        <a:pt x="1815" y="897"/>
                      </a:lnTo>
                      <a:lnTo>
                        <a:pt x="1844" y="890"/>
                      </a:lnTo>
                      <a:lnTo>
                        <a:pt x="1871" y="882"/>
                      </a:lnTo>
                      <a:lnTo>
                        <a:pt x="1897" y="871"/>
                      </a:lnTo>
                      <a:lnTo>
                        <a:pt x="1921" y="858"/>
                      </a:lnTo>
                      <a:lnTo>
                        <a:pt x="1944" y="843"/>
                      </a:lnTo>
                      <a:lnTo>
                        <a:pt x="1965" y="827"/>
                      </a:lnTo>
                      <a:lnTo>
                        <a:pt x="1985" y="810"/>
                      </a:lnTo>
                      <a:lnTo>
                        <a:pt x="2002" y="791"/>
                      </a:lnTo>
                      <a:lnTo>
                        <a:pt x="2018" y="770"/>
                      </a:lnTo>
                      <a:lnTo>
                        <a:pt x="2032" y="749"/>
                      </a:lnTo>
                      <a:lnTo>
                        <a:pt x="2043" y="726"/>
                      </a:lnTo>
                      <a:lnTo>
                        <a:pt x="2052" y="703"/>
                      </a:lnTo>
                      <a:lnTo>
                        <a:pt x="2059" y="679"/>
                      </a:lnTo>
                      <a:lnTo>
                        <a:pt x="2063" y="654"/>
                      </a:lnTo>
                      <a:lnTo>
                        <a:pt x="2064" y="628"/>
                      </a:lnTo>
                      <a:lnTo>
                        <a:pt x="2063" y="605"/>
                      </a:lnTo>
                      <a:lnTo>
                        <a:pt x="2060" y="583"/>
                      </a:lnTo>
                      <a:lnTo>
                        <a:pt x="2054" y="561"/>
                      </a:lnTo>
                      <a:lnTo>
                        <a:pt x="2047" y="539"/>
                      </a:lnTo>
                      <a:lnTo>
                        <a:pt x="2037" y="518"/>
                      </a:lnTo>
                      <a:lnTo>
                        <a:pt x="2026" y="498"/>
                      </a:lnTo>
                      <a:lnTo>
                        <a:pt x="2012" y="479"/>
                      </a:lnTo>
                      <a:lnTo>
                        <a:pt x="1997" y="460"/>
                      </a:lnTo>
                      <a:lnTo>
                        <a:pt x="1996" y="460"/>
                      </a:lnTo>
                      <a:lnTo>
                        <a:pt x="2005" y="439"/>
                      </a:lnTo>
                      <a:lnTo>
                        <a:pt x="2012" y="417"/>
                      </a:lnTo>
                      <a:lnTo>
                        <a:pt x="2016" y="396"/>
                      </a:lnTo>
                      <a:lnTo>
                        <a:pt x="2017" y="374"/>
                      </a:lnTo>
                      <a:lnTo>
                        <a:pt x="2016" y="356"/>
                      </a:lnTo>
                      <a:lnTo>
                        <a:pt x="2014" y="338"/>
                      </a:lnTo>
                      <a:lnTo>
                        <a:pt x="2009" y="320"/>
                      </a:lnTo>
                      <a:lnTo>
                        <a:pt x="2003" y="303"/>
                      </a:lnTo>
                      <a:lnTo>
                        <a:pt x="1996" y="286"/>
                      </a:lnTo>
                      <a:lnTo>
                        <a:pt x="1987" y="271"/>
                      </a:lnTo>
                      <a:lnTo>
                        <a:pt x="1976" y="255"/>
                      </a:lnTo>
                      <a:lnTo>
                        <a:pt x="1965" y="241"/>
                      </a:lnTo>
                      <a:lnTo>
                        <a:pt x="1952" y="228"/>
                      </a:lnTo>
                      <a:lnTo>
                        <a:pt x="1937" y="215"/>
                      </a:lnTo>
                      <a:lnTo>
                        <a:pt x="1922" y="204"/>
                      </a:lnTo>
                      <a:lnTo>
                        <a:pt x="1905" y="193"/>
                      </a:lnTo>
                      <a:lnTo>
                        <a:pt x="1888" y="184"/>
                      </a:lnTo>
                      <a:lnTo>
                        <a:pt x="1869" y="176"/>
                      </a:lnTo>
                      <a:lnTo>
                        <a:pt x="1849" y="169"/>
                      </a:lnTo>
                      <a:lnTo>
                        <a:pt x="1829" y="163"/>
                      </a:lnTo>
                      <a:lnTo>
                        <a:pt x="1830" y="163"/>
                      </a:lnTo>
                      <a:lnTo>
                        <a:pt x="1825" y="146"/>
                      </a:lnTo>
                      <a:lnTo>
                        <a:pt x="1819" y="129"/>
                      </a:lnTo>
                      <a:lnTo>
                        <a:pt x="1811" y="113"/>
                      </a:lnTo>
                      <a:lnTo>
                        <a:pt x="1802" y="98"/>
                      </a:lnTo>
                      <a:lnTo>
                        <a:pt x="1791" y="84"/>
                      </a:lnTo>
                      <a:lnTo>
                        <a:pt x="1779" y="70"/>
                      </a:lnTo>
                      <a:lnTo>
                        <a:pt x="1765" y="58"/>
                      </a:lnTo>
                      <a:lnTo>
                        <a:pt x="1750" y="46"/>
                      </a:lnTo>
                      <a:lnTo>
                        <a:pt x="1735" y="36"/>
                      </a:lnTo>
                      <a:lnTo>
                        <a:pt x="1718" y="27"/>
                      </a:lnTo>
                      <a:lnTo>
                        <a:pt x="1700" y="19"/>
                      </a:lnTo>
                      <a:lnTo>
                        <a:pt x="1682" y="12"/>
                      </a:lnTo>
                      <a:lnTo>
                        <a:pt x="1662" y="7"/>
                      </a:lnTo>
                      <a:lnTo>
                        <a:pt x="1642" y="3"/>
                      </a:lnTo>
                      <a:lnTo>
                        <a:pt x="1622" y="1"/>
                      </a:lnTo>
                      <a:lnTo>
                        <a:pt x="1601" y="0"/>
                      </a:lnTo>
                      <a:lnTo>
                        <a:pt x="1576" y="1"/>
                      </a:lnTo>
                      <a:lnTo>
                        <a:pt x="1551" y="5"/>
                      </a:lnTo>
                      <a:lnTo>
                        <a:pt x="1527" y="11"/>
                      </a:lnTo>
                      <a:lnTo>
                        <a:pt x="1504" y="19"/>
                      </a:lnTo>
                      <a:lnTo>
                        <a:pt x="1481" y="29"/>
                      </a:lnTo>
                      <a:lnTo>
                        <a:pt x="1461" y="41"/>
                      </a:lnTo>
                      <a:lnTo>
                        <a:pt x="1441" y="54"/>
                      </a:lnTo>
                      <a:lnTo>
                        <a:pt x="1424" y="70"/>
                      </a:lnTo>
                      <a:lnTo>
                        <a:pt x="1425" y="70"/>
                      </a:lnTo>
                      <a:lnTo>
                        <a:pt x="1409" y="54"/>
                      </a:lnTo>
                      <a:lnTo>
                        <a:pt x="1391" y="41"/>
                      </a:lnTo>
                      <a:lnTo>
                        <a:pt x="1372" y="29"/>
                      </a:lnTo>
                      <a:lnTo>
                        <a:pt x="1351" y="19"/>
                      </a:lnTo>
                      <a:lnTo>
                        <a:pt x="1330" y="11"/>
                      </a:lnTo>
                      <a:lnTo>
                        <a:pt x="1307" y="5"/>
                      </a:lnTo>
                      <a:lnTo>
                        <a:pt x="1283" y="1"/>
                      </a:lnTo>
                      <a:lnTo>
                        <a:pt x="1259" y="0"/>
                      </a:lnTo>
                      <a:lnTo>
                        <a:pt x="1230" y="2"/>
                      </a:lnTo>
                      <a:lnTo>
                        <a:pt x="1201" y="7"/>
                      </a:lnTo>
                      <a:lnTo>
                        <a:pt x="1174" y="15"/>
                      </a:lnTo>
                      <a:lnTo>
                        <a:pt x="1149" y="27"/>
                      </a:lnTo>
                      <a:lnTo>
                        <a:pt x="1126" y="41"/>
                      </a:lnTo>
                      <a:lnTo>
                        <a:pt x="1105" y="58"/>
                      </a:lnTo>
                      <a:lnTo>
                        <a:pt x="1087" y="77"/>
                      </a:lnTo>
                      <a:lnTo>
                        <a:pt x="1072" y="99"/>
                      </a:lnTo>
                      <a:lnTo>
                        <a:pt x="1073" y="102"/>
                      </a:lnTo>
                      <a:lnTo>
                        <a:pt x="1054" y="88"/>
                      </a:lnTo>
                      <a:lnTo>
                        <a:pt x="1034" y="75"/>
                      </a:lnTo>
                      <a:lnTo>
                        <a:pt x="1013" y="64"/>
                      </a:lnTo>
                      <a:lnTo>
                        <a:pt x="991" y="55"/>
                      </a:lnTo>
                      <a:lnTo>
                        <a:pt x="967" y="48"/>
                      </a:lnTo>
                      <a:lnTo>
                        <a:pt x="944" y="43"/>
                      </a:lnTo>
                      <a:lnTo>
                        <a:pt x="919" y="40"/>
                      </a:lnTo>
                      <a:lnTo>
                        <a:pt x="894" y="39"/>
                      </a:lnTo>
                      <a:lnTo>
                        <a:pt x="876" y="40"/>
                      </a:lnTo>
                      <a:lnTo>
                        <a:pt x="859" y="41"/>
                      </a:lnTo>
                      <a:lnTo>
                        <a:pt x="825" y="47"/>
                      </a:lnTo>
                      <a:lnTo>
                        <a:pt x="793" y="57"/>
                      </a:lnTo>
                      <a:lnTo>
                        <a:pt x="763" y="70"/>
                      </a:lnTo>
                      <a:lnTo>
                        <a:pt x="735" y="87"/>
                      </a:lnTo>
                      <a:lnTo>
                        <a:pt x="710" y="107"/>
                      </a:lnTo>
                      <a:lnTo>
                        <a:pt x="687" y="129"/>
                      </a:lnTo>
                      <a:lnTo>
                        <a:pt x="678" y="142"/>
                      </a:lnTo>
                      <a:lnTo>
                        <a:pt x="669" y="155"/>
                      </a:lnTo>
                      <a:lnTo>
                        <a:pt x="668" y="156"/>
                      </a:lnTo>
                      <a:lnTo>
                        <a:pt x="649" y="147"/>
                      </a:lnTo>
                      <a:lnTo>
                        <a:pt x="630" y="140"/>
                      </a:lnTo>
                      <a:lnTo>
                        <a:pt x="610" y="133"/>
                      </a:lnTo>
                      <a:lnTo>
                        <a:pt x="590" y="128"/>
                      </a:lnTo>
                      <a:lnTo>
                        <a:pt x="569" y="123"/>
                      </a:lnTo>
                      <a:lnTo>
                        <a:pt x="548" y="120"/>
                      </a:lnTo>
                      <a:lnTo>
                        <a:pt x="527" y="119"/>
                      </a:lnTo>
                      <a:lnTo>
                        <a:pt x="505" y="118"/>
                      </a:lnTo>
                      <a:lnTo>
                        <a:pt x="472" y="119"/>
                      </a:lnTo>
                      <a:lnTo>
                        <a:pt x="440" y="124"/>
                      </a:lnTo>
                      <a:lnTo>
                        <a:pt x="409" y="130"/>
                      </a:lnTo>
                      <a:lnTo>
                        <a:pt x="380" y="140"/>
                      </a:lnTo>
                      <a:lnTo>
                        <a:pt x="351" y="151"/>
                      </a:lnTo>
                      <a:lnTo>
                        <a:pt x="325" y="165"/>
                      </a:lnTo>
                      <a:lnTo>
                        <a:pt x="300" y="181"/>
                      </a:lnTo>
                      <a:lnTo>
                        <a:pt x="277" y="199"/>
                      </a:lnTo>
                      <a:lnTo>
                        <a:pt x="257" y="219"/>
                      </a:lnTo>
                      <a:lnTo>
                        <a:pt x="238" y="240"/>
                      </a:lnTo>
                      <a:lnTo>
                        <a:pt x="222" y="263"/>
                      </a:lnTo>
                      <a:lnTo>
                        <a:pt x="208" y="287"/>
                      </a:lnTo>
                      <a:lnTo>
                        <a:pt x="197" y="312"/>
                      </a:lnTo>
                      <a:lnTo>
                        <a:pt x="190" y="339"/>
                      </a:lnTo>
                      <a:lnTo>
                        <a:pt x="185" y="366"/>
                      </a:lnTo>
                      <a:lnTo>
                        <a:pt x="183" y="394"/>
                      </a:lnTo>
                      <a:lnTo>
                        <a:pt x="184" y="413"/>
                      </a:lnTo>
                      <a:lnTo>
                        <a:pt x="186" y="431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87" name="Freeform 27"/>
                <p:cNvSpPr>
                  <a:spLocks/>
                </p:cNvSpPr>
                <p:nvPr/>
              </p:nvSpPr>
              <p:spPr bwMode="auto">
                <a:xfrm>
                  <a:off x="2087" y="1363"/>
                  <a:ext cx="2064" cy="1296"/>
                </a:xfrm>
                <a:custGeom>
                  <a:avLst/>
                  <a:gdLst>
                    <a:gd name="T0" fmla="*/ 112 w 2064"/>
                    <a:gd name="T1" fmla="*/ 450 h 1296"/>
                    <a:gd name="T2" fmla="*/ 41 w 2064"/>
                    <a:gd name="T3" fmla="*/ 501 h 1296"/>
                    <a:gd name="T4" fmla="*/ 4 w 2064"/>
                    <a:gd name="T5" fmla="*/ 575 h 1296"/>
                    <a:gd name="T6" fmla="*/ 16 w 2064"/>
                    <a:gd name="T7" fmla="*/ 676 h 1296"/>
                    <a:gd name="T8" fmla="*/ 103 w 2064"/>
                    <a:gd name="T9" fmla="*/ 762 h 1296"/>
                    <a:gd name="T10" fmla="*/ 60 w 2064"/>
                    <a:gd name="T11" fmla="*/ 816 h 1296"/>
                    <a:gd name="T12" fmla="*/ 46 w 2064"/>
                    <a:gd name="T13" fmla="*/ 899 h 1296"/>
                    <a:gd name="T14" fmla="*/ 81 w 2064"/>
                    <a:gd name="T15" fmla="*/ 980 h 1296"/>
                    <a:gd name="T16" fmla="*/ 155 w 2064"/>
                    <a:gd name="T17" fmla="*/ 1037 h 1296"/>
                    <a:gd name="T18" fmla="*/ 254 w 2064"/>
                    <a:gd name="T19" fmla="*/ 1059 h 1296"/>
                    <a:gd name="T20" fmla="*/ 304 w 2064"/>
                    <a:gd name="T21" fmla="*/ 1094 h 1296"/>
                    <a:gd name="T22" fmla="*/ 392 w 2064"/>
                    <a:gd name="T23" fmla="*/ 1164 h 1296"/>
                    <a:gd name="T24" fmla="*/ 501 w 2064"/>
                    <a:gd name="T25" fmla="*/ 1207 h 1296"/>
                    <a:gd name="T26" fmla="*/ 622 w 2064"/>
                    <a:gd name="T27" fmla="*/ 1217 h 1296"/>
                    <a:gd name="T28" fmla="*/ 743 w 2064"/>
                    <a:gd name="T29" fmla="*/ 1192 h 1296"/>
                    <a:gd name="T30" fmla="*/ 838 w 2064"/>
                    <a:gd name="T31" fmla="*/ 1225 h 1296"/>
                    <a:gd name="T32" fmla="*/ 995 w 2064"/>
                    <a:gd name="T33" fmla="*/ 1291 h 1296"/>
                    <a:gd name="T34" fmla="*/ 1107 w 2064"/>
                    <a:gd name="T35" fmla="*/ 1292 h 1296"/>
                    <a:gd name="T36" fmla="*/ 1226 w 2064"/>
                    <a:gd name="T37" fmla="*/ 1254 h 1296"/>
                    <a:gd name="T38" fmla="*/ 1318 w 2064"/>
                    <a:gd name="T39" fmla="*/ 1179 h 1296"/>
                    <a:gd name="T40" fmla="*/ 1364 w 2064"/>
                    <a:gd name="T41" fmla="*/ 1101 h 1296"/>
                    <a:gd name="T42" fmla="*/ 1453 w 2064"/>
                    <a:gd name="T43" fmla="*/ 1132 h 1296"/>
                    <a:gd name="T44" fmla="*/ 1565 w 2064"/>
                    <a:gd name="T45" fmla="*/ 1132 h 1296"/>
                    <a:gd name="T46" fmla="*/ 1685 w 2064"/>
                    <a:gd name="T47" fmla="*/ 1084 h 1296"/>
                    <a:gd name="T48" fmla="*/ 1764 w 2064"/>
                    <a:gd name="T49" fmla="*/ 994 h 1296"/>
                    <a:gd name="T50" fmla="*/ 1786 w 2064"/>
                    <a:gd name="T51" fmla="*/ 902 h 1296"/>
                    <a:gd name="T52" fmla="*/ 1921 w 2064"/>
                    <a:gd name="T53" fmla="*/ 858 h 1296"/>
                    <a:gd name="T54" fmla="*/ 2018 w 2064"/>
                    <a:gd name="T55" fmla="*/ 770 h 1296"/>
                    <a:gd name="T56" fmla="*/ 2063 w 2064"/>
                    <a:gd name="T57" fmla="*/ 654 h 1296"/>
                    <a:gd name="T58" fmla="*/ 2047 w 2064"/>
                    <a:gd name="T59" fmla="*/ 539 h 1296"/>
                    <a:gd name="T60" fmla="*/ 1996 w 2064"/>
                    <a:gd name="T61" fmla="*/ 460 h 1296"/>
                    <a:gd name="T62" fmla="*/ 2016 w 2064"/>
                    <a:gd name="T63" fmla="*/ 356 h 1296"/>
                    <a:gd name="T64" fmla="*/ 1987 w 2064"/>
                    <a:gd name="T65" fmla="*/ 271 h 1296"/>
                    <a:gd name="T66" fmla="*/ 1922 w 2064"/>
                    <a:gd name="T67" fmla="*/ 204 h 1296"/>
                    <a:gd name="T68" fmla="*/ 1829 w 2064"/>
                    <a:gd name="T69" fmla="*/ 163 h 1296"/>
                    <a:gd name="T70" fmla="*/ 1802 w 2064"/>
                    <a:gd name="T71" fmla="*/ 98 h 1296"/>
                    <a:gd name="T72" fmla="*/ 1735 w 2064"/>
                    <a:gd name="T73" fmla="*/ 36 h 1296"/>
                    <a:gd name="T74" fmla="*/ 1642 w 2064"/>
                    <a:gd name="T75" fmla="*/ 3 h 1296"/>
                    <a:gd name="T76" fmla="*/ 1527 w 2064"/>
                    <a:gd name="T77" fmla="*/ 11 h 1296"/>
                    <a:gd name="T78" fmla="*/ 1424 w 2064"/>
                    <a:gd name="T79" fmla="*/ 70 h 1296"/>
                    <a:gd name="T80" fmla="*/ 1351 w 2064"/>
                    <a:gd name="T81" fmla="*/ 19 h 1296"/>
                    <a:gd name="T82" fmla="*/ 1230 w 2064"/>
                    <a:gd name="T83" fmla="*/ 2 h 1296"/>
                    <a:gd name="T84" fmla="*/ 1105 w 2064"/>
                    <a:gd name="T85" fmla="*/ 58 h 1296"/>
                    <a:gd name="T86" fmla="*/ 1034 w 2064"/>
                    <a:gd name="T87" fmla="*/ 75 h 1296"/>
                    <a:gd name="T88" fmla="*/ 919 w 2064"/>
                    <a:gd name="T89" fmla="*/ 40 h 1296"/>
                    <a:gd name="T90" fmla="*/ 793 w 2064"/>
                    <a:gd name="T91" fmla="*/ 57 h 1296"/>
                    <a:gd name="T92" fmla="*/ 678 w 2064"/>
                    <a:gd name="T93" fmla="*/ 142 h 1296"/>
                    <a:gd name="T94" fmla="*/ 610 w 2064"/>
                    <a:gd name="T95" fmla="*/ 133 h 1296"/>
                    <a:gd name="T96" fmla="*/ 505 w 2064"/>
                    <a:gd name="T97" fmla="*/ 118 h 1296"/>
                    <a:gd name="T98" fmla="*/ 351 w 2064"/>
                    <a:gd name="T99" fmla="*/ 151 h 1296"/>
                    <a:gd name="T100" fmla="*/ 238 w 2064"/>
                    <a:gd name="T101" fmla="*/ 240 h 1296"/>
                    <a:gd name="T102" fmla="*/ 185 w 2064"/>
                    <a:gd name="T103" fmla="*/ 366 h 129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064"/>
                    <a:gd name="T157" fmla="*/ 0 h 1296"/>
                    <a:gd name="T158" fmla="*/ 2064 w 2064"/>
                    <a:gd name="T159" fmla="*/ 1296 h 129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064" h="1296">
                      <a:moveTo>
                        <a:pt x="186" y="431"/>
                      </a:moveTo>
                      <a:lnTo>
                        <a:pt x="166" y="434"/>
                      </a:lnTo>
                      <a:lnTo>
                        <a:pt x="148" y="437"/>
                      </a:lnTo>
                      <a:lnTo>
                        <a:pt x="130" y="443"/>
                      </a:lnTo>
                      <a:lnTo>
                        <a:pt x="112" y="450"/>
                      </a:lnTo>
                      <a:lnTo>
                        <a:pt x="96" y="458"/>
                      </a:lnTo>
                      <a:lnTo>
                        <a:pt x="81" y="467"/>
                      </a:lnTo>
                      <a:lnTo>
                        <a:pt x="66" y="477"/>
                      </a:lnTo>
                      <a:lnTo>
                        <a:pt x="53" y="489"/>
                      </a:lnTo>
                      <a:lnTo>
                        <a:pt x="41" y="501"/>
                      </a:lnTo>
                      <a:lnTo>
                        <a:pt x="31" y="514"/>
                      </a:lnTo>
                      <a:lnTo>
                        <a:pt x="22" y="528"/>
                      </a:lnTo>
                      <a:lnTo>
                        <a:pt x="14" y="543"/>
                      </a:lnTo>
                      <a:lnTo>
                        <a:pt x="8" y="559"/>
                      </a:lnTo>
                      <a:lnTo>
                        <a:pt x="4" y="575"/>
                      </a:lnTo>
                      <a:lnTo>
                        <a:pt x="1" y="591"/>
                      </a:lnTo>
                      <a:lnTo>
                        <a:pt x="0" y="608"/>
                      </a:lnTo>
                      <a:lnTo>
                        <a:pt x="2" y="632"/>
                      </a:lnTo>
                      <a:lnTo>
                        <a:pt x="7" y="655"/>
                      </a:lnTo>
                      <a:lnTo>
                        <a:pt x="16" y="676"/>
                      </a:lnTo>
                      <a:lnTo>
                        <a:pt x="28" y="697"/>
                      </a:lnTo>
                      <a:lnTo>
                        <a:pt x="42" y="716"/>
                      </a:lnTo>
                      <a:lnTo>
                        <a:pt x="60" y="733"/>
                      </a:lnTo>
                      <a:lnTo>
                        <a:pt x="80" y="749"/>
                      </a:lnTo>
                      <a:lnTo>
                        <a:pt x="103" y="762"/>
                      </a:lnTo>
                      <a:lnTo>
                        <a:pt x="102" y="760"/>
                      </a:lnTo>
                      <a:lnTo>
                        <a:pt x="89" y="773"/>
                      </a:lnTo>
                      <a:lnTo>
                        <a:pt x="78" y="787"/>
                      </a:lnTo>
                      <a:lnTo>
                        <a:pt x="68" y="801"/>
                      </a:lnTo>
                      <a:lnTo>
                        <a:pt x="60" y="816"/>
                      </a:lnTo>
                      <a:lnTo>
                        <a:pt x="53" y="832"/>
                      </a:lnTo>
                      <a:lnTo>
                        <a:pt x="49" y="848"/>
                      </a:lnTo>
                      <a:lnTo>
                        <a:pt x="46" y="864"/>
                      </a:lnTo>
                      <a:lnTo>
                        <a:pt x="45" y="881"/>
                      </a:lnTo>
                      <a:lnTo>
                        <a:pt x="46" y="899"/>
                      </a:lnTo>
                      <a:lnTo>
                        <a:pt x="49" y="917"/>
                      </a:lnTo>
                      <a:lnTo>
                        <a:pt x="54" y="934"/>
                      </a:lnTo>
                      <a:lnTo>
                        <a:pt x="62" y="950"/>
                      </a:lnTo>
                      <a:lnTo>
                        <a:pt x="70" y="966"/>
                      </a:lnTo>
                      <a:lnTo>
                        <a:pt x="81" y="980"/>
                      </a:lnTo>
                      <a:lnTo>
                        <a:pt x="93" y="994"/>
                      </a:lnTo>
                      <a:lnTo>
                        <a:pt x="106" y="1007"/>
                      </a:lnTo>
                      <a:lnTo>
                        <a:pt x="121" y="1018"/>
                      </a:lnTo>
                      <a:lnTo>
                        <a:pt x="137" y="1029"/>
                      </a:lnTo>
                      <a:lnTo>
                        <a:pt x="155" y="1037"/>
                      </a:lnTo>
                      <a:lnTo>
                        <a:pt x="173" y="1045"/>
                      </a:lnTo>
                      <a:lnTo>
                        <a:pt x="192" y="1051"/>
                      </a:lnTo>
                      <a:lnTo>
                        <a:pt x="212" y="1055"/>
                      </a:lnTo>
                      <a:lnTo>
                        <a:pt x="233" y="1058"/>
                      </a:lnTo>
                      <a:lnTo>
                        <a:pt x="254" y="1059"/>
                      </a:lnTo>
                      <a:lnTo>
                        <a:pt x="266" y="1059"/>
                      </a:lnTo>
                      <a:lnTo>
                        <a:pt x="278" y="1058"/>
                      </a:lnTo>
                      <a:lnTo>
                        <a:pt x="277" y="1059"/>
                      </a:lnTo>
                      <a:lnTo>
                        <a:pt x="290" y="1077"/>
                      </a:lnTo>
                      <a:lnTo>
                        <a:pt x="304" y="1094"/>
                      </a:lnTo>
                      <a:lnTo>
                        <a:pt x="320" y="1110"/>
                      </a:lnTo>
                      <a:lnTo>
                        <a:pt x="336" y="1125"/>
                      </a:lnTo>
                      <a:lnTo>
                        <a:pt x="354" y="1139"/>
                      </a:lnTo>
                      <a:lnTo>
                        <a:pt x="372" y="1152"/>
                      </a:lnTo>
                      <a:lnTo>
                        <a:pt x="392" y="1164"/>
                      </a:lnTo>
                      <a:lnTo>
                        <a:pt x="412" y="1175"/>
                      </a:lnTo>
                      <a:lnTo>
                        <a:pt x="433" y="1185"/>
                      </a:lnTo>
                      <a:lnTo>
                        <a:pt x="455" y="1194"/>
                      </a:lnTo>
                      <a:lnTo>
                        <a:pt x="478" y="1201"/>
                      </a:lnTo>
                      <a:lnTo>
                        <a:pt x="501" y="1207"/>
                      </a:lnTo>
                      <a:lnTo>
                        <a:pt x="524" y="1212"/>
                      </a:lnTo>
                      <a:lnTo>
                        <a:pt x="548" y="1215"/>
                      </a:lnTo>
                      <a:lnTo>
                        <a:pt x="572" y="1217"/>
                      </a:lnTo>
                      <a:lnTo>
                        <a:pt x="597" y="1218"/>
                      </a:lnTo>
                      <a:lnTo>
                        <a:pt x="622" y="1217"/>
                      </a:lnTo>
                      <a:lnTo>
                        <a:pt x="647" y="1215"/>
                      </a:lnTo>
                      <a:lnTo>
                        <a:pt x="672" y="1211"/>
                      </a:lnTo>
                      <a:lnTo>
                        <a:pt x="696" y="1206"/>
                      </a:lnTo>
                      <a:lnTo>
                        <a:pt x="720" y="1200"/>
                      </a:lnTo>
                      <a:lnTo>
                        <a:pt x="743" y="1192"/>
                      </a:lnTo>
                      <a:lnTo>
                        <a:pt x="765" y="1183"/>
                      </a:lnTo>
                      <a:lnTo>
                        <a:pt x="787" y="1173"/>
                      </a:lnTo>
                      <a:lnTo>
                        <a:pt x="786" y="1173"/>
                      </a:lnTo>
                      <a:lnTo>
                        <a:pt x="810" y="1200"/>
                      </a:lnTo>
                      <a:lnTo>
                        <a:pt x="838" y="1225"/>
                      </a:lnTo>
                      <a:lnTo>
                        <a:pt x="869" y="1246"/>
                      </a:lnTo>
                      <a:lnTo>
                        <a:pt x="903" y="1263"/>
                      </a:lnTo>
                      <a:lnTo>
                        <a:pt x="938" y="1277"/>
                      </a:lnTo>
                      <a:lnTo>
                        <a:pt x="976" y="1288"/>
                      </a:lnTo>
                      <a:lnTo>
                        <a:pt x="995" y="1291"/>
                      </a:lnTo>
                      <a:lnTo>
                        <a:pt x="1015" y="1294"/>
                      </a:lnTo>
                      <a:lnTo>
                        <a:pt x="1035" y="1295"/>
                      </a:lnTo>
                      <a:lnTo>
                        <a:pt x="1055" y="1296"/>
                      </a:lnTo>
                      <a:lnTo>
                        <a:pt x="1081" y="1295"/>
                      </a:lnTo>
                      <a:lnTo>
                        <a:pt x="1107" y="1292"/>
                      </a:lnTo>
                      <a:lnTo>
                        <a:pt x="1133" y="1288"/>
                      </a:lnTo>
                      <a:lnTo>
                        <a:pt x="1157" y="1282"/>
                      </a:lnTo>
                      <a:lnTo>
                        <a:pt x="1181" y="1274"/>
                      </a:lnTo>
                      <a:lnTo>
                        <a:pt x="1204" y="1265"/>
                      </a:lnTo>
                      <a:lnTo>
                        <a:pt x="1226" y="1254"/>
                      </a:lnTo>
                      <a:lnTo>
                        <a:pt x="1247" y="1241"/>
                      </a:lnTo>
                      <a:lnTo>
                        <a:pt x="1267" y="1228"/>
                      </a:lnTo>
                      <a:lnTo>
                        <a:pt x="1285" y="1213"/>
                      </a:lnTo>
                      <a:lnTo>
                        <a:pt x="1302" y="1197"/>
                      </a:lnTo>
                      <a:lnTo>
                        <a:pt x="1318" y="1179"/>
                      </a:lnTo>
                      <a:lnTo>
                        <a:pt x="1332" y="1161"/>
                      </a:lnTo>
                      <a:lnTo>
                        <a:pt x="1344" y="1141"/>
                      </a:lnTo>
                      <a:lnTo>
                        <a:pt x="1354" y="1121"/>
                      </a:lnTo>
                      <a:lnTo>
                        <a:pt x="1363" y="1099"/>
                      </a:lnTo>
                      <a:lnTo>
                        <a:pt x="1364" y="1101"/>
                      </a:lnTo>
                      <a:lnTo>
                        <a:pt x="1381" y="1109"/>
                      </a:lnTo>
                      <a:lnTo>
                        <a:pt x="1398" y="1116"/>
                      </a:lnTo>
                      <a:lnTo>
                        <a:pt x="1416" y="1123"/>
                      </a:lnTo>
                      <a:lnTo>
                        <a:pt x="1434" y="1128"/>
                      </a:lnTo>
                      <a:lnTo>
                        <a:pt x="1453" y="1132"/>
                      </a:lnTo>
                      <a:lnTo>
                        <a:pt x="1471" y="1135"/>
                      </a:lnTo>
                      <a:lnTo>
                        <a:pt x="1491" y="1136"/>
                      </a:lnTo>
                      <a:lnTo>
                        <a:pt x="1510" y="1137"/>
                      </a:lnTo>
                      <a:lnTo>
                        <a:pt x="1538" y="1136"/>
                      </a:lnTo>
                      <a:lnTo>
                        <a:pt x="1565" y="1132"/>
                      </a:lnTo>
                      <a:lnTo>
                        <a:pt x="1592" y="1126"/>
                      </a:lnTo>
                      <a:lnTo>
                        <a:pt x="1617" y="1119"/>
                      </a:lnTo>
                      <a:lnTo>
                        <a:pt x="1641" y="1109"/>
                      </a:lnTo>
                      <a:lnTo>
                        <a:pt x="1664" y="1097"/>
                      </a:lnTo>
                      <a:lnTo>
                        <a:pt x="1685" y="1084"/>
                      </a:lnTo>
                      <a:lnTo>
                        <a:pt x="1705" y="1068"/>
                      </a:lnTo>
                      <a:lnTo>
                        <a:pt x="1722" y="1052"/>
                      </a:lnTo>
                      <a:lnTo>
                        <a:pt x="1738" y="1034"/>
                      </a:lnTo>
                      <a:lnTo>
                        <a:pt x="1752" y="1014"/>
                      </a:lnTo>
                      <a:lnTo>
                        <a:pt x="1764" y="994"/>
                      </a:lnTo>
                      <a:lnTo>
                        <a:pt x="1773" y="973"/>
                      </a:lnTo>
                      <a:lnTo>
                        <a:pt x="1780" y="950"/>
                      </a:lnTo>
                      <a:lnTo>
                        <a:pt x="1784" y="927"/>
                      </a:lnTo>
                      <a:lnTo>
                        <a:pt x="1786" y="903"/>
                      </a:lnTo>
                      <a:lnTo>
                        <a:pt x="1786" y="902"/>
                      </a:lnTo>
                      <a:lnTo>
                        <a:pt x="1815" y="897"/>
                      </a:lnTo>
                      <a:lnTo>
                        <a:pt x="1844" y="890"/>
                      </a:lnTo>
                      <a:lnTo>
                        <a:pt x="1871" y="882"/>
                      </a:lnTo>
                      <a:lnTo>
                        <a:pt x="1897" y="871"/>
                      </a:lnTo>
                      <a:lnTo>
                        <a:pt x="1921" y="858"/>
                      </a:lnTo>
                      <a:lnTo>
                        <a:pt x="1944" y="843"/>
                      </a:lnTo>
                      <a:lnTo>
                        <a:pt x="1965" y="827"/>
                      </a:lnTo>
                      <a:lnTo>
                        <a:pt x="1985" y="810"/>
                      </a:lnTo>
                      <a:lnTo>
                        <a:pt x="2002" y="791"/>
                      </a:lnTo>
                      <a:lnTo>
                        <a:pt x="2018" y="770"/>
                      </a:lnTo>
                      <a:lnTo>
                        <a:pt x="2032" y="749"/>
                      </a:lnTo>
                      <a:lnTo>
                        <a:pt x="2043" y="726"/>
                      </a:lnTo>
                      <a:lnTo>
                        <a:pt x="2052" y="703"/>
                      </a:lnTo>
                      <a:lnTo>
                        <a:pt x="2059" y="679"/>
                      </a:lnTo>
                      <a:lnTo>
                        <a:pt x="2063" y="654"/>
                      </a:lnTo>
                      <a:lnTo>
                        <a:pt x="2064" y="628"/>
                      </a:lnTo>
                      <a:lnTo>
                        <a:pt x="2063" y="605"/>
                      </a:lnTo>
                      <a:lnTo>
                        <a:pt x="2060" y="583"/>
                      </a:lnTo>
                      <a:lnTo>
                        <a:pt x="2054" y="561"/>
                      </a:lnTo>
                      <a:lnTo>
                        <a:pt x="2047" y="539"/>
                      </a:lnTo>
                      <a:lnTo>
                        <a:pt x="2037" y="518"/>
                      </a:lnTo>
                      <a:lnTo>
                        <a:pt x="2026" y="498"/>
                      </a:lnTo>
                      <a:lnTo>
                        <a:pt x="2012" y="479"/>
                      </a:lnTo>
                      <a:lnTo>
                        <a:pt x="1997" y="460"/>
                      </a:lnTo>
                      <a:lnTo>
                        <a:pt x="1996" y="460"/>
                      </a:lnTo>
                      <a:lnTo>
                        <a:pt x="2005" y="439"/>
                      </a:lnTo>
                      <a:lnTo>
                        <a:pt x="2012" y="417"/>
                      </a:lnTo>
                      <a:lnTo>
                        <a:pt x="2016" y="396"/>
                      </a:lnTo>
                      <a:lnTo>
                        <a:pt x="2017" y="374"/>
                      </a:lnTo>
                      <a:lnTo>
                        <a:pt x="2016" y="356"/>
                      </a:lnTo>
                      <a:lnTo>
                        <a:pt x="2014" y="338"/>
                      </a:lnTo>
                      <a:lnTo>
                        <a:pt x="2009" y="320"/>
                      </a:lnTo>
                      <a:lnTo>
                        <a:pt x="2003" y="303"/>
                      </a:lnTo>
                      <a:lnTo>
                        <a:pt x="1996" y="286"/>
                      </a:lnTo>
                      <a:lnTo>
                        <a:pt x="1987" y="271"/>
                      </a:lnTo>
                      <a:lnTo>
                        <a:pt x="1976" y="255"/>
                      </a:lnTo>
                      <a:lnTo>
                        <a:pt x="1965" y="241"/>
                      </a:lnTo>
                      <a:lnTo>
                        <a:pt x="1952" y="228"/>
                      </a:lnTo>
                      <a:lnTo>
                        <a:pt x="1937" y="215"/>
                      </a:lnTo>
                      <a:lnTo>
                        <a:pt x="1922" y="204"/>
                      </a:lnTo>
                      <a:lnTo>
                        <a:pt x="1905" y="193"/>
                      </a:lnTo>
                      <a:lnTo>
                        <a:pt x="1888" y="184"/>
                      </a:lnTo>
                      <a:lnTo>
                        <a:pt x="1869" y="176"/>
                      </a:lnTo>
                      <a:lnTo>
                        <a:pt x="1849" y="169"/>
                      </a:lnTo>
                      <a:lnTo>
                        <a:pt x="1829" y="163"/>
                      </a:lnTo>
                      <a:lnTo>
                        <a:pt x="1830" y="163"/>
                      </a:lnTo>
                      <a:lnTo>
                        <a:pt x="1825" y="146"/>
                      </a:lnTo>
                      <a:lnTo>
                        <a:pt x="1819" y="129"/>
                      </a:lnTo>
                      <a:lnTo>
                        <a:pt x="1811" y="113"/>
                      </a:lnTo>
                      <a:lnTo>
                        <a:pt x="1802" y="98"/>
                      </a:lnTo>
                      <a:lnTo>
                        <a:pt x="1791" y="84"/>
                      </a:lnTo>
                      <a:lnTo>
                        <a:pt x="1779" y="70"/>
                      </a:lnTo>
                      <a:lnTo>
                        <a:pt x="1765" y="58"/>
                      </a:lnTo>
                      <a:lnTo>
                        <a:pt x="1750" y="46"/>
                      </a:lnTo>
                      <a:lnTo>
                        <a:pt x="1735" y="36"/>
                      </a:lnTo>
                      <a:lnTo>
                        <a:pt x="1718" y="27"/>
                      </a:lnTo>
                      <a:lnTo>
                        <a:pt x="1700" y="19"/>
                      </a:lnTo>
                      <a:lnTo>
                        <a:pt x="1682" y="12"/>
                      </a:lnTo>
                      <a:lnTo>
                        <a:pt x="1662" y="7"/>
                      </a:lnTo>
                      <a:lnTo>
                        <a:pt x="1642" y="3"/>
                      </a:lnTo>
                      <a:lnTo>
                        <a:pt x="1622" y="1"/>
                      </a:lnTo>
                      <a:lnTo>
                        <a:pt x="1601" y="0"/>
                      </a:lnTo>
                      <a:lnTo>
                        <a:pt x="1576" y="1"/>
                      </a:lnTo>
                      <a:lnTo>
                        <a:pt x="1551" y="5"/>
                      </a:lnTo>
                      <a:lnTo>
                        <a:pt x="1527" y="11"/>
                      </a:lnTo>
                      <a:lnTo>
                        <a:pt x="1504" y="19"/>
                      </a:lnTo>
                      <a:lnTo>
                        <a:pt x="1481" y="29"/>
                      </a:lnTo>
                      <a:lnTo>
                        <a:pt x="1461" y="41"/>
                      </a:lnTo>
                      <a:lnTo>
                        <a:pt x="1441" y="54"/>
                      </a:lnTo>
                      <a:lnTo>
                        <a:pt x="1424" y="70"/>
                      </a:lnTo>
                      <a:lnTo>
                        <a:pt x="1425" y="70"/>
                      </a:lnTo>
                      <a:lnTo>
                        <a:pt x="1409" y="54"/>
                      </a:lnTo>
                      <a:lnTo>
                        <a:pt x="1391" y="41"/>
                      </a:lnTo>
                      <a:lnTo>
                        <a:pt x="1372" y="29"/>
                      </a:lnTo>
                      <a:lnTo>
                        <a:pt x="1351" y="19"/>
                      </a:lnTo>
                      <a:lnTo>
                        <a:pt x="1330" y="11"/>
                      </a:lnTo>
                      <a:lnTo>
                        <a:pt x="1307" y="5"/>
                      </a:lnTo>
                      <a:lnTo>
                        <a:pt x="1283" y="1"/>
                      </a:lnTo>
                      <a:lnTo>
                        <a:pt x="1259" y="0"/>
                      </a:lnTo>
                      <a:lnTo>
                        <a:pt x="1230" y="2"/>
                      </a:lnTo>
                      <a:lnTo>
                        <a:pt x="1201" y="7"/>
                      </a:lnTo>
                      <a:lnTo>
                        <a:pt x="1174" y="15"/>
                      </a:lnTo>
                      <a:lnTo>
                        <a:pt x="1149" y="27"/>
                      </a:lnTo>
                      <a:lnTo>
                        <a:pt x="1126" y="41"/>
                      </a:lnTo>
                      <a:lnTo>
                        <a:pt x="1105" y="58"/>
                      </a:lnTo>
                      <a:lnTo>
                        <a:pt x="1087" y="77"/>
                      </a:lnTo>
                      <a:lnTo>
                        <a:pt x="1072" y="99"/>
                      </a:lnTo>
                      <a:lnTo>
                        <a:pt x="1073" y="102"/>
                      </a:lnTo>
                      <a:lnTo>
                        <a:pt x="1054" y="88"/>
                      </a:lnTo>
                      <a:lnTo>
                        <a:pt x="1034" y="75"/>
                      </a:lnTo>
                      <a:lnTo>
                        <a:pt x="1013" y="64"/>
                      </a:lnTo>
                      <a:lnTo>
                        <a:pt x="991" y="55"/>
                      </a:lnTo>
                      <a:lnTo>
                        <a:pt x="967" y="48"/>
                      </a:lnTo>
                      <a:lnTo>
                        <a:pt x="944" y="43"/>
                      </a:lnTo>
                      <a:lnTo>
                        <a:pt x="919" y="40"/>
                      </a:lnTo>
                      <a:lnTo>
                        <a:pt x="894" y="39"/>
                      </a:lnTo>
                      <a:lnTo>
                        <a:pt x="876" y="40"/>
                      </a:lnTo>
                      <a:lnTo>
                        <a:pt x="859" y="41"/>
                      </a:lnTo>
                      <a:lnTo>
                        <a:pt x="825" y="47"/>
                      </a:lnTo>
                      <a:lnTo>
                        <a:pt x="793" y="57"/>
                      </a:lnTo>
                      <a:lnTo>
                        <a:pt x="763" y="70"/>
                      </a:lnTo>
                      <a:lnTo>
                        <a:pt x="735" y="87"/>
                      </a:lnTo>
                      <a:lnTo>
                        <a:pt x="710" y="107"/>
                      </a:lnTo>
                      <a:lnTo>
                        <a:pt x="687" y="129"/>
                      </a:lnTo>
                      <a:lnTo>
                        <a:pt x="678" y="142"/>
                      </a:lnTo>
                      <a:lnTo>
                        <a:pt x="669" y="155"/>
                      </a:lnTo>
                      <a:lnTo>
                        <a:pt x="668" y="156"/>
                      </a:lnTo>
                      <a:lnTo>
                        <a:pt x="649" y="147"/>
                      </a:lnTo>
                      <a:lnTo>
                        <a:pt x="630" y="140"/>
                      </a:lnTo>
                      <a:lnTo>
                        <a:pt x="610" y="133"/>
                      </a:lnTo>
                      <a:lnTo>
                        <a:pt x="590" y="128"/>
                      </a:lnTo>
                      <a:lnTo>
                        <a:pt x="569" y="123"/>
                      </a:lnTo>
                      <a:lnTo>
                        <a:pt x="548" y="120"/>
                      </a:lnTo>
                      <a:lnTo>
                        <a:pt x="527" y="119"/>
                      </a:lnTo>
                      <a:lnTo>
                        <a:pt x="505" y="118"/>
                      </a:lnTo>
                      <a:lnTo>
                        <a:pt x="472" y="119"/>
                      </a:lnTo>
                      <a:lnTo>
                        <a:pt x="440" y="124"/>
                      </a:lnTo>
                      <a:lnTo>
                        <a:pt x="409" y="130"/>
                      </a:lnTo>
                      <a:lnTo>
                        <a:pt x="380" y="140"/>
                      </a:lnTo>
                      <a:lnTo>
                        <a:pt x="351" y="151"/>
                      </a:lnTo>
                      <a:lnTo>
                        <a:pt x="325" y="165"/>
                      </a:lnTo>
                      <a:lnTo>
                        <a:pt x="300" y="181"/>
                      </a:lnTo>
                      <a:lnTo>
                        <a:pt x="277" y="199"/>
                      </a:lnTo>
                      <a:lnTo>
                        <a:pt x="257" y="219"/>
                      </a:lnTo>
                      <a:lnTo>
                        <a:pt x="238" y="240"/>
                      </a:lnTo>
                      <a:lnTo>
                        <a:pt x="222" y="263"/>
                      </a:lnTo>
                      <a:lnTo>
                        <a:pt x="208" y="287"/>
                      </a:lnTo>
                      <a:lnTo>
                        <a:pt x="197" y="312"/>
                      </a:lnTo>
                      <a:lnTo>
                        <a:pt x="190" y="339"/>
                      </a:lnTo>
                      <a:lnTo>
                        <a:pt x="185" y="366"/>
                      </a:lnTo>
                      <a:lnTo>
                        <a:pt x="183" y="394"/>
                      </a:lnTo>
                      <a:lnTo>
                        <a:pt x="184" y="413"/>
                      </a:lnTo>
                      <a:lnTo>
                        <a:pt x="186" y="431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88" name="Freeform 28"/>
                <p:cNvSpPr>
                  <a:spLocks/>
                </p:cNvSpPr>
                <p:nvPr/>
              </p:nvSpPr>
              <p:spPr bwMode="auto">
                <a:xfrm>
                  <a:off x="2190" y="2125"/>
                  <a:ext cx="121" cy="25"/>
                </a:xfrm>
                <a:custGeom>
                  <a:avLst/>
                  <a:gdLst>
                    <a:gd name="T0" fmla="*/ 0 w 121"/>
                    <a:gd name="T1" fmla="*/ 0 h 25"/>
                    <a:gd name="T2" fmla="*/ 24 w 121"/>
                    <a:gd name="T3" fmla="*/ 11 h 25"/>
                    <a:gd name="T4" fmla="*/ 50 w 121"/>
                    <a:gd name="T5" fmla="*/ 19 h 25"/>
                    <a:gd name="T6" fmla="*/ 77 w 121"/>
                    <a:gd name="T7" fmla="*/ 23 h 25"/>
                    <a:gd name="T8" fmla="*/ 105 w 121"/>
                    <a:gd name="T9" fmla="*/ 25 h 25"/>
                    <a:gd name="T10" fmla="*/ 113 w 121"/>
                    <a:gd name="T11" fmla="*/ 25 h 25"/>
                    <a:gd name="T12" fmla="*/ 121 w 121"/>
                    <a:gd name="T13" fmla="*/ 24 h 2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1"/>
                    <a:gd name="T22" fmla="*/ 0 h 25"/>
                    <a:gd name="T23" fmla="*/ 121 w 121"/>
                    <a:gd name="T24" fmla="*/ 25 h 2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1" h="25">
                      <a:moveTo>
                        <a:pt x="0" y="0"/>
                      </a:moveTo>
                      <a:lnTo>
                        <a:pt x="24" y="11"/>
                      </a:lnTo>
                      <a:lnTo>
                        <a:pt x="50" y="19"/>
                      </a:lnTo>
                      <a:lnTo>
                        <a:pt x="77" y="23"/>
                      </a:lnTo>
                      <a:lnTo>
                        <a:pt x="105" y="25"/>
                      </a:lnTo>
                      <a:lnTo>
                        <a:pt x="113" y="25"/>
                      </a:lnTo>
                      <a:lnTo>
                        <a:pt x="121" y="24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89" name="Freeform 29"/>
                <p:cNvSpPr>
                  <a:spLocks/>
                </p:cNvSpPr>
                <p:nvPr/>
              </p:nvSpPr>
              <p:spPr bwMode="auto">
                <a:xfrm>
                  <a:off x="2365" y="2409"/>
                  <a:ext cx="53" cy="12"/>
                </a:xfrm>
                <a:custGeom>
                  <a:avLst/>
                  <a:gdLst>
                    <a:gd name="T0" fmla="*/ 0 w 53"/>
                    <a:gd name="T1" fmla="*/ 12 h 12"/>
                    <a:gd name="T2" fmla="*/ 27 w 53"/>
                    <a:gd name="T3" fmla="*/ 8 h 12"/>
                    <a:gd name="T4" fmla="*/ 53 w 53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53"/>
                    <a:gd name="T10" fmla="*/ 0 h 12"/>
                    <a:gd name="T11" fmla="*/ 53 w 53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3" h="12">
                      <a:moveTo>
                        <a:pt x="0" y="12"/>
                      </a:moveTo>
                      <a:lnTo>
                        <a:pt x="27" y="8"/>
                      </a:lnTo>
                      <a:lnTo>
                        <a:pt x="53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90" name="Freeform 30"/>
                <p:cNvSpPr>
                  <a:spLocks/>
                </p:cNvSpPr>
                <p:nvPr/>
              </p:nvSpPr>
              <p:spPr bwMode="auto">
                <a:xfrm>
                  <a:off x="2841" y="2484"/>
                  <a:ext cx="32" cy="52"/>
                </a:xfrm>
                <a:custGeom>
                  <a:avLst/>
                  <a:gdLst>
                    <a:gd name="T0" fmla="*/ 0 w 32"/>
                    <a:gd name="T1" fmla="*/ 0 h 52"/>
                    <a:gd name="T2" fmla="*/ 15 w 32"/>
                    <a:gd name="T3" fmla="*/ 27 h 52"/>
                    <a:gd name="T4" fmla="*/ 32 w 32"/>
                    <a:gd name="T5" fmla="*/ 52 h 52"/>
                    <a:gd name="T6" fmla="*/ 0 60000 65536"/>
                    <a:gd name="T7" fmla="*/ 0 60000 65536"/>
                    <a:gd name="T8" fmla="*/ 0 60000 65536"/>
                    <a:gd name="T9" fmla="*/ 0 w 32"/>
                    <a:gd name="T10" fmla="*/ 0 h 52"/>
                    <a:gd name="T11" fmla="*/ 32 w 32"/>
                    <a:gd name="T12" fmla="*/ 52 h 5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2" h="52">
                      <a:moveTo>
                        <a:pt x="0" y="0"/>
                      </a:moveTo>
                      <a:lnTo>
                        <a:pt x="15" y="27"/>
                      </a:lnTo>
                      <a:lnTo>
                        <a:pt x="32" y="52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91" name="Freeform 31"/>
                <p:cNvSpPr>
                  <a:spLocks/>
                </p:cNvSpPr>
                <p:nvPr/>
              </p:nvSpPr>
              <p:spPr bwMode="auto">
                <a:xfrm>
                  <a:off x="3450" y="2405"/>
                  <a:ext cx="13" cy="57"/>
                </a:xfrm>
                <a:custGeom>
                  <a:avLst/>
                  <a:gdLst>
                    <a:gd name="T0" fmla="*/ 0 w 13"/>
                    <a:gd name="T1" fmla="*/ 57 h 57"/>
                    <a:gd name="T2" fmla="*/ 5 w 13"/>
                    <a:gd name="T3" fmla="*/ 43 h 57"/>
                    <a:gd name="T4" fmla="*/ 8 w 13"/>
                    <a:gd name="T5" fmla="*/ 29 h 57"/>
                    <a:gd name="T6" fmla="*/ 13 w 13"/>
                    <a:gd name="T7" fmla="*/ 0 h 5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"/>
                    <a:gd name="T13" fmla="*/ 0 h 57"/>
                    <a:gd name="T14" fmla="*/ 13 w 13"/>
                    <a:gd name="T15" fmla="*/ 57 h 5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" h="57">
                      <a:moveTo>
                        <a:pt x="0" y="57"/>
                      </a:moveTo>
                      <a:lnTo>
                        <a:pt x="5" y="43"/>
                      </a:lnTo>
                      <a:lnTo>
                        <a:pt x="8" y="29"/>
                      </a:lnTo>
                      <a:lnTo>
                        <a:pt x="13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92" name="Freeform 32"/>
                <p:cNvSpPr>
                  <a:spLocks/>
                </p:cNvSpPr>
                <p:nvPr/>
              </p:nvSpPr>
              <p:spPr bwMode="auto">
                <a:xfrm>
                  <a:off x="3718" y="2052"/>
                  <a:ext cx="155" cy="214"/>
                </a:xfrm>
                <a:custGeom>
                  <a:avLst/>
                  <a:gdLst>
                    <a:gd name="T0" fmla="*/ 155 w 155"/>
                    <a:gd name="T1" fmla="*/ 214 h 214"/>
                    <a:gd name="T2" fmla="*/ 155 w 155"/>
                    <a:gd name="T3" fmla="*/ 213 h 214"/>
                    <a:gd name="T4" fmla="*/ 155 w 155"/>
                    <a:gd name="T5" fmla="*/ 212 h 214"/>
                    <a:gd name="T6" fmla="*/ 154 w 155"/>
                    <a:gd name="T7" fmla="*/ 195 h 214"/>
                    <a:gd name="T8" fmla="*/ 152 w 155"/>
                    <a:gd name="T9" fmla="*/ 178 h 214"/>
                    <a:gd name="T10" fmla="*/ 149 w 155"/>
                    <a:gd name="T11" fmla="*/ 162 h 214"/>
                    <a:gd name="T12" fmla="*/ 144 w 155"/>
                    <a:gd name="T13" fmla="*/ 146 h 214"/>
                    <a:gd name="T14" fmla="*/ 138 w 155"/>
                    <a:gd name="T15" fmla="*/ 130 h 214"/>
                    <a:gd name="T16" fmla="*/ 131 w 155"/>
                    <a:gd name="T17" fmla="*/ 115 h 214"/>
                    <a:gd name="T18" fmla="*/ 123 w 155"/>
                    <a:gd name="T19" fmla="*/ 101 h 214"/>
                    <a:gd name="T20" fmla="*/ 113 w 155"/>
                    <a:gd name="T21" fmla="*/ 87 h 214"/>
                    <a:gd name="T22" fmla="*/ 103 w 155"/>
                    <a:gd name="T23" fmla="*/ 73 h 214"/>
                    <a:gd name="T24" fmla="*/ 91 w 155"/>
                    <a:gd name="T25" fmla="*/ 60 h 214"/>
                    <a:gd name="T26" fmla="*/ 78 w 155"/>
                    <a:gd name="T27" fmla="*/ 48 h 214"/>
                    <a:gd name="T28" fmla="*/ 64 w 155"/>
                    <a:gd name="T29" fmla="*/ 37 h 214"/>
                    <a:gd name="T30" fmla="*/ 34 w 155"/>
                    <a:gd name="T31" fmla="*/ 17 h 214"/>
                    <a:gd name="T32" fmla="*/ 17 w 155"/>
                    <a:gd name="T33" fmla="*/ 8 h 214"/>
                    <a:gd name="T34" fmla="*/ 0 w 155"/>
                    <a:gd name="T35" fmla="*/ 0 h 21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55"/>
                    <a:gd name="T55" fmla="*/ 0 h 214"/>
                    <a:gd name="T56" fmla="*/ 155 w 155"/>
                    <a:gd name="T57" fmla="*/ 214 h 21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55" h="214">
                      <a:moveTo>
                        <a:pt x="155" y="214"/>
                      </a:moveTo>
                      <a:lnTo>
                        <a:pt x="155" y="213"/>
                      </a:lnTo>
                      <a:lnTo>
                        <a:pt x="155" y="212"/>
                      </a:lnTo>
                      <a:lnTo>
                        <a:pt x="154" y="195"/>
                      </a:lnTo>
                      <a:lnTo>
                        <a:pt x="152" y="178"/>
                      </a:lnTo>
                      <a:lnTo>
                        <a:pt x="149" y="162"/>
                      </a:lnTo>
                      <a:lnTo>
                        <a:pt x="144" y="146"/>
                      </a:lnTo>
                      <a:lnTo>
                        <a:pt x="138" y="130"/>
                      </a:lnTo>
                      <a:lnTo>
                        <a:pt x="131" y="115"/>
                      </a:lnTo>
                      <a:lnTo>
                        <a:pt x="123" y="101"/>
                      </a:lnTo>
                      <a:lnTo>
                        <a:pt x="113" y="87"/>
                      </a:lnTo>
                      <a:lnTo>
                        <a:pt x="103" y="73"/>
                      </a:lnTo>
                      <a:lnTo>
                        <a:pt x="91" y="60"/>
                      </a:lnTo>
                      <a:lnTo>
                        <a:pt x="78" y="48"/>
                      </a:lnTo>
                      <a:lnTo>
                        <a:pt x="64" y="37"/>
                      </a:lnTo>
                      <a:lnTo>
                        <a:pt x="34" y="17"/>
                      </a:lnTo>
                      <a:lnTo>
                        <a:pt x="17" y="8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/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93" name="Freeform 33"/>
                <p:cNvSpPr>
                  <a:spLocks/>
                </p:cNvSpPr>
                <p:nvPr/>
              </p:nvSpPr>
              <p:spPr bwMode="auto">
                <a:xfrm>
                  <a:off x="4014" y="1823"/>
                  <a:ext cx="69" cy="80"/>
                </a:xfrm>
                <a:custGeom>
                  <a:avLst/>
                  <a:gdLst>
                    <a:gd name="T0" fmla="*/ 0 w 69"/>
                    <a:gd name="T1" fmla="*/ 80 h 80"/>
                    <a:gd name="T2" fmla="*/ 21 w 69"/>
                    <a:gd name="T3" fmla="*/ 63 h 80"/>
                    <a:gd name="T4" fmla="*/ 40 w 69"/>
                    <a:gd name="T5" fmla="*/ 43 h 80"/>
                    <a:gd name="T6" fmla="*/ 56 w 69"/>
                    <a:gd name="T7" fmla="*/ 23 h 80"/>
                    <a:gd name="T8" fmla="*/ 69 w 69"/>
                    <a:gd name="T9" fmla="*/ 0 h 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0"/>
                    <a:gd name="T17" fmla="*/ 69 w 69"/>
                    <a:gd name="T18" fmla="*/ 80 h 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0">
                      <a:moveTo>
                        <a:pt x="0" y="80"/>
                      </a:moveTo>
                      <a:lnTo>
                        <a:pt x="21" y="63"/>
                      </a:lnTo>
                      <a:lnTo>
                        <a:pt x="40" y="43"/>
                      </a:lnTo>
                      <a:lnTo>
                        <a:pt x="56" y="23"/>
                      </a:lnTo>
                      <a:lnTo>
                        <a:pt x="69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94" name="Freeform 34"/>
                <p:cNvSpPr>
                  <a:spLocks/>
                </p:cNvSpPr>
                <p:nvPr/>
              </p:nvSpPr>
              <p:spPr bwMode="auto">
                <a:xfrm>
                  <a:off x="3917" y="1526"/>
                  <a:ext cx="3" cy="38"/>
                </a:xfrm>
                <a:custGeom>
                  <a:avLst/>
                  <a:gdLst>
                    <a:gd name="T0" fmla="*/ 3 w 3"/>
                    <a:gd name="T1" fmla="*/ 38 h 38"/>
                    <a:gd name="T2" fmla="*/ 3 w 3"/>
                    <a:gd name="T3" fmla="*/ 35 h 38"/>
                    <a:gd name="T4" fmla="*/ 2 w 3"/>
                    <a:gd name="T5" fmla="*/ 17 h 38"/>
                    <a:gd name="T6" fmla="*/ 0 w 3"/>
                    <a:gd name="T7" fmla="*/ 0 h 3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38"/>
                    <a:gd name="T14" fmla="*/ 3 w 3"/>
                    <a:gd name="T15" fmla="*/ 38 h 3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38">
                      <a:moveTo>
                        <a:pt x="3" y="38"/>
                      </a:moveTo>
                      <a:lnTo>
                        <a:pt x="3" y="35"/>
                      </a:lnTo>
                      <a:lnTo>
                        <a:pt x="2" y="17"/>
                      </a:lnTo>
                      <a:lnTo>
                        <a:pt x="0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95" name="Freeform 35"/>
                <p:cNvSpPr>
                  <a:spLocks/>
                </p:cNvSpPr>
                <p:nvPr/>
              </p:nvSpPr>
              <p:spPr bwMode="auto">
                <a:xfrm>
                  <a:off x="3476" y="1433"/>
                  <a:ext cx="35" cy="48"/>
                </a:xfrm>
                <a:custGeom>
                  <a:avLst/>
                  <a:gdLst>
                    <a:gd name="T0" fmla="*/ 35 w 35"/>
                    <a:gd name="T1" fmla="*/ 0 h 48"/>
                    <a:gd name="T2" fmla="*/ 25 w 35"/>
                    <a:gd name="T3" fmla="*/ 11 h 48"/>
                    <a:gd name="T4" fmla="*/ 16 w 35"/>
                    <a:gd name="T5" fmla="*/ 23 h 48"/>
                    <a:gd name="T6" fmla="*/ 7 w 35"/>
                    <a:gd name="T7" fmla="*/ 35 h 48"/>
                    <a:gd name="T8" fmla="*/ 0 w 35"/>
                    <a:gd name="T9" fmla="*/ 48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8"/>
                    <a:gd name="T17" fmla="*/ 35 w 35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8">
                      <a:moveTo>
                        <a:pt x="35" y="0"/>
                      </a:moveTo>
                      <a:lnTo>
                        <a:pt x="25" y="11"/>
                      </a:lnTo>
                      <a:lnTo>
                        <a:pt x="16" y="23"/>
                      </a:lnTo>
                      <a:lnTo>
                        <a:pt x="7" y="35"/>
                      </a:lnTo>
                      <a:lnTo>
                        <a:pt x="0" y="48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96" name="Freeform 36"/>
                <p:cNvSpPr>
                  <a:spLocks/>
                </p:cNvSpPr>
                <p:nvPr/>
              </p:nvSpPr>
              <p:spPr bwMode="auto">
                <a:xfrm>
                  <a:off x="3142" y="1462"/>
                  <a:ext cx="17" cy="41"/>
                </a:xfrm>
                <a:custGeom>
                  <a:avLst/>
                  <a:gdLst>
                    <a:gd name="T0" fmla="*/ 17 w 17"/>
                    <a:gd name="T1" fmla="*/ 0 h 41"/>
                    <a:gd name="T2" fmla="*/ 12 w 17"/>
                    <a:gd name="T3" fmla="*/ 10 h 41"/>
                    <a:gd name="T4" fmla="*/ 7 w 17"/>
                    <a:gd name="T5" fmla="*/ 20 h 41"/>
                    <a:gd name="T6" fmla="*/ 0 w 17"/>
                    <a:gd name="T7" fmla="*/ 41 h 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7"/>
                    <a:gd name="T13" fmla="*/ 0 h 41"/>
                    <a:gd name="T14" fmla="*/ 17 w 17"/>
                    <a:gd name="T15" fmla="*/ 41 h 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" h="41">
                      <a:moveTo>
                        <a:pt x="17" y="0"/>
                      </a:moveTo>
                      <a:lnTo>
                        <a:pt x="12" y="10"/>
                      </a:lnTo>
                      <a:lnTo>
                        <a:pt x="7" y="20"/>
                      </a:lnTo>
                      <a:lnTo>
                        <a:pt x="0" y="41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97" name="Freeform 37"/>
                <p:cNvSpPr>
                  <a:spLocks/>
                </p:cNvSpPr>
                <p:nvPr/>
              </p:nvSpPr>
              <p:spPr bwMode="auto">
                <a:xfrm>
                  <a:off x="2755" y="1519"/>
                  <a:ext cx="63" cy="41"/>
                </a:xfrm>
                <a:custGeom>
                  <a:avLst/>
                  <a:gdLst>
                    <a:gd name="T0" fmla="*/ 63 w 63"/>
                    <a:gd name="T1" fmla="*/ 41 h 41"/>
                    <a:gd name="T2" fmla="*/ 33 w 63"/>
                    <a:gd name="T3" fmla="*/ 19 h 41"/>
                    <a:gd name="T4" fmla="*/ 17 w 63"/>
                    <a:gd name="T5" fmla="*/ 9 h 41"/>
                    <a:gd name="T6" fmla="*/ 0 w 63"/>
                    <a:gd name="T7" fmla="*/ 0 h 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3"/>
                    <a:gd name="T13" fmla="*/ 0 h 41"/>
                    <a:gd name="T14" fmla="*/ 63 w 63"/>
                    <a:gd name="T15" fmla="*/ 41 h 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3" h="41">
                      <a:moveTo>
                        <a:pt x="63" y="41"/>
                      </a:moveTo>
                      <a:lnTo>
                        <a:pt x="33" y="19"/>
                      </a:lnTo>
                      <a:lnTo>
                        <a:pt x="17" y="9"/>
                      </a:lnTo>
                      <a:lnTo>
                        <a:pt x="0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798" name="Freeform 38"/>
                <p:cNvSpPr>
                  <a:spLocks/>
                </p:cNvSpPr>
                <p:nvPr/>
              </p:nvSpPr>
              <p:spPr bwMode="auto">
                <a:xfrm>
                  <a:off x="2273" y="1794"/>
                  <a:ext cx="10" cy="43"/>
                </a:xfrm>
                <a:custGeom>
                  <a:avLst/>
                  <a:gdLst>
                    <a:gd name="T0" fmla="*/ 0 w 10"/>
                    <a:gd name="T1" fmla="*/ 0 h 43"/>
                    <a:gd name="T2" fmla="*/ 4 w 10"/>
                    <a:gd name="T3" fmla="*/ 22 h 43"/>
                    <a:gd name="T4" fmla="*/ 10 w 10"/>
                    <a:gd name="T5" fmla="*/ 43 h 43"/>
                    <a:gd name="T6" fmla="*/ 0 60000 65536"/>
                    <a:gd name="T7" fmla="*/ 0 60000 65536"/>
                    <a:gd name="T8" fmla="*/ 0 60000 65536"/>
                    <a:gd name="T9" fmla="*/ 0 w 10"/>
                    <a:gd name="T10" fmla="*/ 0 h 43"/>
                    <a:gd name="T11" fmla="*/ 10 w 10"/>
                    <a:gd name="T12" fmla="*/ 43 h 4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" h="43">
                      <a:moveTo>
                        <a:pt x="0" y="0"/>
                      </a:moveTo>
                      <a:lnTo>
                        <a:pt x="4" y="22"/>
                      </a:lnTo>
                      <a:lnTo>
                        <a:pt x="10" y="43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</p:grpSp>
          <p:sp>
            <p:nvSpPr>
              <p:cNvPr id="29799" name="Rectangle 103"/>
              <p:cNvSpPr>
                <a:spLocks noChangeAspect="1" noChangeArrowheads="1"/>
              </p:cNvSpPr>
              <p:nvPr/>
            </p:nvSpPr>
            <p:spPr bwMode="auto">
              <a:xfrm>
                <a:off x="5070" y="2772"/>
                <a:ext cx="173" cy="11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125400" prstMaterial="legacyMatte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solidFill>
                      <a:schemeClr val="bg1"/>
                    </a:solidFill>
                    <a:latin typeface="Tele-GroteskHal" pitchFamily="2" charset="0"/>
                  </a:rPr>
                  <a:t>EMS</a:t>
                </a:r>
              </a:p>
            </p:txBody>
          </p:sp>
          <p:sp>
            <p:nvSpPr>
              <p:cNvPr id="29800" name="Rectangle 104"/>
              <p:cNvSpPr>
                <a:spLocks noChangeAspect="1" noChangeArrowheads="1"/>
              </p:cNvSpPr>
              <p:nvPr/>
            </p:nvSpPr>
            <p:spPr bwMode="auto">
              <a:xfrm>
                <a:off x="4609" y="3111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801" name="Rectangle 105"/>
              <p:cNvSpPr>
                <a:spLocks noChangeAspect="1" noChangeArrowheads="1"/>
              </p:cNvSpPr>
              <p:nvPr/>
            </p:nvSpPr>
            <p:spPr bwMode="auto">
              <a:xfrm>
                <a:off x="4835" y="3066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802" name="Rectangle 106"/>
              <p:cNvSpPr>
                <a:spLocks noChangeAspect="1" noChangeArrowheads="1"/>
              </p:cNvSpPr>
              <p:nvPr/>
            </p:nvSpPr>
            <p:spPr bwMode="auto">
              <a:xfrm>
                <a:off x="5062" y="3111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803" name="Rectangle 107"/>
              <p:cNvSpPr>
                <a:spLocks noChangeAspect="1" noChangeArrowheads="1"/>
              </p:cNvSpPr>
              <p:nvPr/>
            </p:nvSpPr>
            <p:spPr bwMode="auto">
              <a:xfrm>
                <a:off x="5293" y="3032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cxnSp>
            <p:nvCxnSpPr>
              <p:cNvPr id="29804" name="AutoShape 108"/>
              <p:cNvCxnSpPr>
                <a:cxnSpLocks noChangeShapeType="1"/>
                <a:stCxn id="29799" idx="2"/>
                <a:endCxn id="29800" idx="0"/>
              </p:cNvCxnSpPr>
              <p:nvPr/>
            </p:nvCxnSpPr>
            <p:spPr bwMode="auto">
              <a:xfrm flipH="1">
                <a:off x="4668" y="2884"/>
                <a:ext cx="489" cy="227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805" name="AutoShape 109"/>
              <p:cNvCxnSpPr>
                <a:cxnSpLocks noChangeShapeType="1"/>
                <a:stCxn id="29799" idx="2"/>
                <a:endCxn id="29801" idx="0"/>
              </p:cNvCxnSpPr>
              <p:nvPr/>
            </p:nvCxnSpPr>
            <p:spPr bwMode="auto">
              <a:xfrm flipH="1">
                <a:off x="4894" y="2884"/>
                <a:ext cx="263" cy="18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806" name="AutoShape 110"/>
              <p:cNvCxnSpPr>
                <a:cxnSpLocks noChangeShapeType="1"/>
                <a:stCxn id="29799" idx="2"/>
                <a:endCxn id="29802" idx="0"/>
              </p:cNvCxnSpPr>
              <p:nvPr/>
            </p:nvCxnSpPr>
            <p:spPr bwMode="auto">
              <a:xfrm flipH="1">
                <a:off x="5121" y="2884"/>
                <a:ext cx="36" cy="227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807" name="AutoShape 111"/>
              <p:cNvCxnSpPr>
                <a:cxnSpLocks noChangeShapeType="1"/>
                <a:stCxn id="29799" idx="2"/>
                <a:endCxn id="29803" idx="0"/>
              </p:cNvCxnSpPr>
              <p:nvPr/>
            </p:nvCxnSpPr>
            <p:spPr bwMode="auto">
              <a:xfrm>
                <a:off x="5157" y="2884"/>
                <a:ext cx="195" cy="148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sp>
            <p:nvSpPr>
              <p:cNvPr id="29808" name="Rectangle 112"/>
              <p:cNvSpPr>
                <a:spLocks noChangeAspect="1" noChangeArrowheads="1"/>
              </p:cNvSpPr>
              <p:nvPr/>
            </p:nvSpPr>
            <p:spPr bwMode="auto">
              <a:xfrm>
                <a:off x="5070" y="2736"/>
                <a:ext cx="173" cy="35"/>
              </a:xfrm>
              <a:prstGeom prst="rect">
                <a:avLst/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125400" prstMaterial="legacyMatte">
                <a:bevelT w="13500" h="13500" prst="angle"/>
                <a:bevelB w="13500" h="13500" prst="angle"/>
                <a:extrusionClr>
                  <a:schemeClr val="tx2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endParaRPr lang="en-GB" sz="1000">
                  <a:latin typeface="Tele-GroteskNor" pitchFamily="2" charset="0"/>
                </a:endParaRPr>
              </a:p>
            </p:txBody>
          </p:sp>
        </p:grpSp>
        <p:grpSp>
          <p:nvGrpSpPr>
            <p:cNvPr id="12" name="Group 113"/>
            <p:cNvGrpSpPr>
              <a:grpSpLocks/>
            </p:cNvGrpSpPr>
            <p:nvPr/>
          </p:nvGrpSpPr>
          <p:grpSpPr bwMode="auto">
            <a:xfrm>
              <a:off x="686" y="3033"/>
              <a:ext cx="1087" cy="632"/>
              <a:chOff x="4640" y="2793"/>
              <a:chExt cx="1087" cy="632"/>
            </a:xfrm>
          </p:grpSpPr>
          <p:sp>
            <p:nvSpPr>
              <p:cNvPr id="29810" name="Rectangle 114"/>
              <p:cNvSpPr>
                <a:spLocks noChangeArrowheads="1"/>
              </p:cNvSpPr>
              <p:nvPr/>
            </p:nvSpPr>
            <p:spPr bwMode="auto">
              <a:xfrm>
                <a:off x="4640" y="2793"/>
                <a:ext cx="1087" cy="632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811" name="Text Box 115"/>
              <p:cNvSpPr txBox="1">
                <a:spLocks noChangeArrowheads="1"/>
              </p:cNvSpPr>
              <p:nvPr/>
            </p:nvSpPr>
            <p:spPr bwMode="auto">
              <a:xfrm>
                <a:off x="4667" y="2793"/>
                <a:ext cx="316" cy="96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>
                <a:spAutoFit/>
              </a:bodyPr>
              <a:lstStyle/>
              <a:p>
                <a:pPr marL="268288" indent="-268288">
                  <a:spcBef>
                    <a:spcPct val="50000"/>
                  </a:spcBef>
                  <a:buClr>
                    <a:schemeClr val="tx2"/>
                  </a:buClr>
                  <a:buSzPct val="75000"/>
                  <a:buFont typeface="Wingdings" pitchFamily="2" charset="2"/>
                  <a:buNone/>
                  <a:tabLst>
                    <a:tab pos="268288" algn="l"/>
                  </a:tabLst>
                </a:pPr>
                <a:r>
                  <a:rPr lang="en-GB" sz="1000" b="1">
                    <a:latin typeface="Tele-GroteskNor" pitchFamily="2" charset="0"/>
                  </a:rPr>
                  <a:t>IP Network</a:t>
                </a:r>
              </a:p>
            </p:txBody>
          </p:sp>
          <p:grpSp>
            <p:nvGrpSpPr>
              <p:cNvPr id="13" name="Group 25"/>
              <p:cNvGrpSpPr>
                <a:grpSpLocks/>
              </p:cNvGrpSpPr>
              <p:nvPr>
                <p:custDataLst>
                  <p:tags r:id="rId1"/>
                </p:custDataLst>
              </p:nvPr>
            </p:nvGrpSpPr>
            <p:grpSpPr bwMode="auto">
              <a:xfrm>
                <a:off x="4654" y="3111"/>
                <a:ext cx="1043" cy="272"/>
                <a:chOff x="2087" y="1363"/>
                <a:chExt cx="2064" cy="1296"/>
              </a:xfrm>
            </p:grpSpPr>
            <p:sp>
              <p:nvSpPr>
                <p:cNvPr id="29813" name="Freeform 26"/>
                <p:cNvSpPr>
                  <a:spLocks/>
                </p:cNvSpPr>
                <p:nvPr/>
              </p:nvSpPr>
              <p:spPr bwMode="auto">
                <a:xfrm>
                  <a:off x="2087" y="1363"/>
                  <a:ext cx="2064" cy="1296"/>
                </a:xfrm>
                <a:custGeom>
                  <a:avLst/>
                  <a:gdLst>
                    <a:gd name="T0" fmla="*/ 112 w 2064"/>
                    <a:gd name="T1" fmla="*/ 450 h 1296"/>
                    <a:gd name="T2" fmla="*/ 41 w 2064"/>
                    <a:gd name="T3" fmla="*/ 501 h 1296"/>
                    <a:gd name="T4" fmla="*/ 4 w 2064"/>
                    <a:gd name="T5" fmla="*/ 575 h 1296"/>
                    <a:gd name="T6" fmla="*/ 16 w 2064"/>
                    <a:gd name="T7" fmla="*/ 676 h 1296"/>
                    <a:gd name="T8" fmla="*/ 103 w 2064"/>
                    <a:gd name="T9" fmla="*/ 762 h 1296"/>
                    <a:gd name="T10" fmla="*/ 60 w 2064"/>
                    <a:gd name="T11" fmla="*/ 816 h 1296"/>
                    <a:gd name="T12" fmla="*/ 46 w 2064"/>
                    <a:gd name="T13" fmla="*/ 899 h 1296"/>
                    <a:gd name="T14" fmla="*/ 81 w 2064"/>
                    <a:gd name="T15" fmla="*/ 980 h 1296"/>
                    <a:gd name="T16" fmla="*/ 155 w 2064"/>
                    <a:gd name="T17" fmla="*/ 1037 h 1296"/>
                    <a:gd name="T18" fmla="*/ 254 w 2064"/>
                    <a:gd name="T19" fmla="*/ 1059 h 1296"/>
                    <a:gd name="T20" fmla="*/ 304 w 2064"/>
                    <a:gd name="T21" fmla="*/ 1094 h 1296"/>
                    <a:gd name="T22" fmla="*/ 392 w 2064"/>
                    <a:gd name="T23" fmla="*/ 1164 h 1296"/>
                    <a:gd name="T24" fmla="*/ 501 w 2064"/>
                    <a:gd name="T25" fmla="*/ 1207 h 1296"/>
                    <a:gd name="T26" fmla="*/ 622 w 2064"/>
                    <a:gd name="T27" fmla="*/ 1217 h 1296"/>
                    <a:gd name="T28" fmla="*/ 743 w 2064"/>
                    <a:gd name="T29" fmla="*/ 1192 h 1296"/>
                    <a:gd name="T30" fmla="*/ 838 w 2064"/>
                    <a:gd name="T31" fmla="*/ 1225 h 1296"/>
                    <a:gd name="T32" fmla="*/ 995 w 2064"/>
                    <a:gd name="T33" fmla="*/ 1291 h 1296"/>
                    <a:gd name="T34" fmla="*/ 1107 w 2064"/>
                    <a:gd name="T35" fmla="*/ 1292 h 1296"/>
                    <a:gd name="T36" fmla="*/ 1226 w 2064"/>
                    <a:gd name="T37" fmla="*/ 1254 h 1296"/>
                    <a:gd name="T38" fmla="*/ 1318 w 2064"/>
                    <a:gd name="T39" fmla="*/ 1179 h 1296"/>
                    <a:gd name="T40" fmla="*/ 1364 w 2064"/>
                    <a:gd name="T41" fmla="*/ 1101 h 1296"/>
                    <a:gd name="T42" fmla="*/ 1453 w 2064"/>
                    <a:gd name="T43" fmla="*/ 1132 h 1296"/>
                    <a:gd name="T44" fmla="*/ 1565 w 2064"/>
                    <a:gd name="T45" fmla="*/ 1132 h 1296"/>
                    <a:gd name="T46" fmla="*/ 1685 w 2064"/>
                    <a:gd name="T47" fmla="*/ 1084 h 1296"/>
                    <a:gd name="T48" fmla="*/ 1764 w 2064"/>
                    <a:gd name="T49" fmla="*/ 994 h 1296"/>
                    <a:gd name="T50" fmla="*/ 1786 w 2064"/>
                    <a:gd name="T51" fmla="*/ 902 h 1296"/>
                    <a:gd name="T52" fmla="*/ 1921 w 2064"/>
                    <a:gd name="T53" fmla="*/ 858 h 1296"/>
                    <a:gd name="T54" fmla="*/ 2018 w 2064"/>
                    <a:gd name="T55" fmla="*/ 770 h 1296"/>
                    <a:gd name="T56" fmla="*/ 2063 w 2064"/>
                    <a:gd name="T57" fmla="*/ 654 h 1296"/>
                    <a:gd name="T58" fmla="*/ 2047 w 2064"/>
                    <a:gd name="T59" fmla="*/ 539 h 1296"/>
                    <a:gd name="T60" fmla="*/ 1996 w 2064"/>
                    <a:gd name="T61" fmla="*/ 460 h 1296"/>
                    <a:gd name="T62" fmla="*/ 2016 w 2064"/>
                    <a:gd name="T63" fmla="*/ 356 h 1296"/>
                    <a:gd name="T64" fmla="*/ 1987 w 2064"/>
                    <a:gd name="T65" fmla="*/ 271 h 1296"/>
                    <a:gd name="T66" fmla="*/ 1922 w 2064"/>
                    <a:gd name="T67" fmla="*/ 204 h 1296"/>
                    <a:gd name="T68" fmla="*/ 1829 w 2064"/>
                    <a:gd name="T69" fmla="*/ 163 h 1296"/>
                    <a:gd name="T70" fmla="*/ 1802 w 2064"/>
                    <a:gd name="T71" fmla="*/ 98 h 1296"/>
                    <a:gd name="T72" fmla="*/ 1735 w 2064"/>
                    <a:gd name="T73" fmla="*/ 36 h 1296"/>
                    <a:gd name="T74" fmla="*/ 1642 w 2064"/>
                    <a:gd name="T75" fmla="*/ 3 h 1296"/>
                    <a:gd name="T76" fmla="*/ 1527 w 2064"/>
                    <a:gd name="T77" fmla="*/ 11 h 1296"/>
                    <a:gd name="T78" fmla="*/ 1424 w 2064"/>
                    <a:gd name="T79" fmla="*/ 70 h 1296"/>
                    <a:gd name="T80" fmla="*/ 1351 w 2064"/>
                    <a:gd name="T81" fmla="*/ 19 h 1296"/>
                    <a:gd name="T82" fmla="*/ 1230 w 2064"/>
                    <a:gd name="T83" fmla="*/ 2 h 1296"/>
                    <a:gd name="T84" fmla="*/ 1105 w 2064"/>
                    <a:gd name="T85" fmla="*/ 58 h 1296"/>
                    <a:gd name="T86" fmla="*/ 1034 w 2064"/>
                    <a:gd name="T87" fmla="*/ 75 h 1296"/>
                    <a:gd name="T88" fmla="*/ 919 w 2064"/>
                    <a:gd name="T89" fmla="*/ 40 h 1296"/>
                    <a:gd name="T90" fmla="*/ 793 w 2064"/>
                    <a:gd name="T91" fmla="*/ 57 h 1296"/>
                    <a:gd name="T92" fmla="*/ 678 w 2064"/>
                    <a:gd name="T93" fmla="*/ 142 h 1296"/>
                    <a:gd name="T94" fmla="*/ 610 w 2064"/>
                    <a:gd name="T95" fmla="*/ 133 h 1296"/>
                    <a:gd name="T96" fmla="*/ 505 w 2064"/>
                    <a:gd name="T97" fmla="*/ 118 h 1296"/>
                    <a:gd name="T98" fmla="*/ 351 w 2064"/>
                    <a:gd name="T99" fmla="*/ 151 h 1296"/>
                    <a:gd name="T100" fmla="*/ 238 w 2064"/>
                    <a:gd name="T101" fmla="*/ 240 h 1296"/>
                    <a:gd name="T102" fmla="*/ 185 w 2064"/>
                    <a:gd name="T103" fmla="*/ 366 h 129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064"/>
                    <a:gd name="T157" fmla="*/ 0 h 1296"/>
                    <a:gd name="T158" fmla="*/ 2064 w 2064"/>
                    <a:gd name="T159" fmla="*/ 1296 h 129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064" h="1296">
                      <a:moveTo>
                        <a:pt x="186" y="431"/>
                      </a:moveTo>
                      <a:lnTo>
                        <a:pt x="166" y="434"/>
                      </a:lnTo>
                      <a:lnTo>
                        <a:pt x="148" y="437"/>
                      </a:lnTo>
                      <a:lnTo>
                        <a:pt x="130" y="443"/>
                      </a:lnTo>
                      <a:lnTo>
                        <a:pt x="112" y="450"/>
                      </a:lnTo>
                      <a:lnTo>
                        <a:pt x="96" y="458"/>
                      </a:lnTo>
                      <a:lnTo>
                        <a:pt x="81" y="467"/>
                      </a:lnTo>
                      <a:lnTo>
                        <a:pt x="66" y="477"/>
                      </a:lnTo>
                      <a:lnTo>
                        <a:pt x="53" y="489"/>
                      </a:lnTo>
                      <a:lnTo>
                        <a:pt x="41" y="501"/>
                      </a:lnTo>
                      <a:lnTo>
                        <a:pt x="31" y="514"/>
                      </a:lnTo>
                      <a:lnTo>
                        <a:pt x="22" y="528"/>
                      </a:lnTo>
                      <a:lnTo>
                        <a:pt x="14" y="543"/>
                      </a:lnTo>
                      <a:lnTo>
                        <a:pt x="8" y="559"/>
                      </a:lnTo>
                      <a:lnTo>
                        <a:pt x="4" y="575"/>
                      </a:lnTo>
                      <a:lnTo>
                        <a:pt x="1" y="591"/>
                      </a:lnTo>
                      <a:lnTo>
                        <a:pt x="0" y="608"/>
                      </a:lnTo>
                      <a:lnTo>
                        <a:pt x="2" y="632"/>
                      </a:lnTo>
                      <a:lnTo>
                        <a:pt x="7" y="655"/>
                      </a:lnTo>
                      <a:lnTo>
                        <a:pt x="16" y="676"/>
                      </a:lnTo>
                      <a:lnTo>
                        <a:pt x="28" y="697"/>
                      </a:lnTo>
                      <a:lnTo>
                        <a:pt x="42" y="716"/>
                      </a:lnTo>
                      <a:lnTo>
                        <a:pt x="60" y="733"/>
                      </a:lnTo>
                      <a:lnTo>
                        <a:pt x="80" y="749"/>
                      </a:lnTo>
                      <a:lnTo>
                        <a:pt x="103" y="762"/>
                      </a:lnTo>
                      <a:lnTo>
                        <a:pt x="102" y="760"/>
                      </a:lnTo>
                      <a:lnTo>
                        <a:pt x="89" y="773"/>
                      </a:lnTo>
                      <a:lnTo>
                        <a:pt x="78" y="787"/>
                      </a:lnTo>
                      <a:lnTo>
                        <a:pt x="68" y="801"/>
                      </a:lnTo>
                      <a:lnTo>
                        <a:pt x="60" y="816"/>
                      </a:lnTo>
                      <a:lnTo>
                        <a:pt x="53" y="832"/>
                      </a:lnTo>
                      <a:lnTo>
                        <a:pt x="49" y="848"/>
                      </a:lnTo>
                      <a:lnTo>
                        <a:pt x="46" y="864"/>
                      </a:lnTo>
                      <a:lnTo>
                        <a:pt x="45" y="881"/>
                      </a:lnTo>
                      <a:lnTo>
                        <a:pt x="46" y="899"/>
                      </a:lnTo>
                      <a:lnTo>
                        <a:pt x="49" y="917"/>
                      </a:lnTo>
                      <a:lnTo>
                        <a:pt x="54" y="934"/>
                      </a:lnTo>
                      <a:lnTo>
                        <a:pt x="62" y="950"/>
                      </a:lnTo>
                      <a:lnTo>
                        <a:pt x="70" y="966"/>
                      </a:lnTo>
                      <a:lnTo>
                        <a:pt x="81" y="980"/>
                      </a:lnTo>
                      <a:lnTo>
                        <a:pt x="93" y="994"/>
                      </a:lnTo>
                      <a:lnTo>
                        <a:pt x="106" y="1007"/>
                      </a:lnTo>
                      <a:lnTo>
                        <a:pt x="121" y="1018"/>
                      </a:lnTo>
                      <a:lnTo>
                        <a:pt x="137" y="1029"/>
                      </a:lnTo>
                      <a:lnTo>
                        <a:pt x="155" y="1037"/>
                      </a:lnTo>
                      <a:lnTo>
                        <a:pt x="173" y="1045"/>
                      </a:lnTo>
                      <a:lnTo>
                        <a:pt x="192" y="1051"/>
                      </a:lnTo>
                      <a:lnTo>
                        <a:pt x="212" y="1055"/>
                      </a:lnTo>
                      <a:lnTo>
                        <a:pt x="233" y="1058"/>
                      </a:lnTo>
                      <a:lnTo>
                        <a:pt x="254" y="1059"/>
                      </a:lnTo>
                      <a:lnTo>
                        <a:pt x="266" y="1059"/>
                      </a:lnTo>
                      <a:lnTo>
                        <a:pt x="278" y="1058"/>
                      </a:lnTo>
                      <a:lnTo>
                        <a:pt x="277" y="1059"/>
                      </a:lnTo>
                      <a:lnTo>
                        <a:pt x="290" y="1077"/>
                      </a:lnTo>
                      <a:lnTo>
                        <a:pt x="304" y="1094"/>
                      </a:lnTo>
                      <a:lnTo>
                        <a:pt x="320" y="1110"/>
                      </a:lnTo>
                      <a:lnTo>
                        <a:pt x="336" y="1125"/>
                      </a:lnTo>
                      <a:lnTo>
                        <a:pt x="354" y="1139"/>
                      </a:lnTo>
                      <a:lnTo>
                        <a:pt x="372" y="1152"/>
                      </a:lnTo>
                      <a:lnTo>
                        <a:pt x="392" y="1164"/>
                      </a:lnTo>
                      <a:lnTo>
                        <a:pt x="412" y="1175"/>
                      </a:lnTo>
                      <a:lnTo>
                        <a:pt x="433" y="1185"/>
                      </a:lnTo>
                      <a:lnTo>
                        <a:pt x="455" y="1194"/>
                      </a:lnTo>
                      <a:lnTo>
                        <a:pt x="478" y="1201"/>
                      </a:lnTo>
                      <a:lnTo>
                        <a:pt x="501" y="1207"/>
                      </a:lnTo>
                      <a:lnTo>
                        <a:pt x="524" y="1212"/>
                      </a:lnTo>
                      <a:lnTo>
                        <a:pt x="548" y="1215"/>
                      </a:lnTo>
                      <a:lnTo>
                        <a:pt x="572" y="1217"/>
                      </a:lnTo>
                      <a:lnTo>
                        <a:pt x="597" y="1218"/>
                      </a:lnTo>
                      <a:lnTo>
                        <a:pt x="622" y="1217"/>
                      </a:lnTo>
                      <a:lnTo>
                        <a:pt x="647" y="1215"/>
                      </a:lnTo>
                      <a:lnTo>
                        <a:pt x="672" y="1211"/>
                      </a:lnTo>
                      <a:lnTo>
                        <a:pt x="696" y="1206"/>
                      </a:lnTo>
                      <a:lnTo>
                        <a:pt x="720" y="1200"/>
                      </a:lnTo>
                      <a:lnTo>
                        <a:pt x="743" y="1192"/>
                      </a:lnTo>
                      <a:lnTo>
                        <a:pt x="765" y="1183"/>
                      </a:lnTo>
                      <a:lnTo>
                        <a:pt x="787" y="1173"/>
                      </a:lnTo>
                      <a:lnTo>
                        <a:pt x="786" y="1173"/>
                      </a:lnTo>
                      <a:lnTo>
                        <a:pt x="810" y="1200"/>
                      </a:lnTo>
                      <a:lnTo>
                        <a:pt x="838" y="1225"/>
                      </a:lnTo>
                      <a:lnTo>
                        <a:pt x="869" y="1246"/>
                      </a:lnTo>
                      <a:lnTo>
                        <a:pt x="903" y="1263"/>
                      </a:lnTo>
                      <a:lnTo>
                        <a:pt x="938" y="1277"/>
                      </a:lnTo>
                      <a:lnTo>
                        <a:pt x="976" y="1288"/>
                      </a:lnTo>
                      <a:lnTo>
                        <a:pt x="995" y="1291"/>
                      </a:lnTo>
                      <a:lnTo>
                        <a:pt x="1015" y="1294"/>
                      </a:lnTo>
                      <a:lnTo>
                        <a:pt x="1035" y="1295"/>
                      </a:lnTo>
                      <a:lnTo>
                        <a:pt x="1055" y="1296"/>
                      </a:lnTo>
                      <a:lnTo>
                        <a:pt x="1081" y="1295"/>
                      </a:lnTo>
                      <a:lnTo>
                        <a:pt x="1107" y="1292"/>
                      </a:lnTo>
                      <a:lnTo>
                        <a:pt x="1133" y="1288"/>
                      </a:lnTo>
                      <a:lnTo>
                        <a:pt x="1157" y="1282"/>
                      </a:lnTo>
                      <a:lnTo>
                        <a:pt x="1181" y="1274"/>
                      </a:lnTo>
                      <a:lnTo>
                        <a:pt x="1204" y="1265"/>
                      </a:lnTo>
                      <a:lnTo>
                        <a:pt x="1226" y="1254"/>
                      </a:lnTo>
                      <a:lnTo>
                        <a:pt x="1247" y="1241"/>
                      </a:lnTo>
                      <a:lnTo>
                        <a:pt x="1267" y="1228"/>
                      </a:lnTo>
                      <a:lnTo>
                        <a:pt x="1285" y="1213"/>
                      </a:lnTo>
                      <a:lnTo>
                        <a:pt x="1302" y="1197"/>
                      </a:lnTo>
                      <a:lnTo>
                        <a:pt x="1318" y="1179"/>
                      </a:lnTo>
                      <a:lnTo>
                        <a:pt x="1332" y="1161"/>
                      </a:lnTo>
                      <a:lnTo>
                        <a:pt x="1344" y="1141"/>
                      </a:lnTo>
                      <a:lnTo>
                        <a:pt x="1354" y="1121"/>
                      </a:lnTo>
                      <a:lnTo>
                        <a:pt x="1363" y="1099"/>
                      </a:lnTo>
                      <a:lnTo>
                        <a:pt x="1364" y="1101"/>
                      </a:lnTo>
                      <a:lnTo>
                        <a:pt x="1381" y="1109"/>
                      </a:lnTo>
                      <a:lnTo>
                        <a:pt x="1398" y="1116"/>
                      </a:lnTo>
                      <a:lnTo>
                        <a:pt x="1416" y="1123"/>
                      </a:lnTo>
                      <a:lnTo>
                        <a:pt x="1434" y="1128"/>
                      </a:lnTo>
                      <a:lnTo>
                        <a:pt x="1453" y="1132"/>
                      </a:lnTo>
                      <a:lnTo>
                        <a:pt x="1471" y="1135"/>
                      </a:lnTo>
                      <a:lnTo>
                        <a:pt x="1491" y="1136"/>
                      </a:lnTo>
                      <a:lnTo>
                        <a:pt x="1510" y="1137"/>
                      </a:lnTo>
                      <a:lnTo>
                        <a:pt x="1538" y="1136"/>
                      </a:lnTo>
                      <a:lnTo>
                        <a:pt x="1565" y="1132"/>
                      </a:lnTo>
                      <a:lnTo>
                        <a:pt x="1592" y="1126"/>
                      </a:lnTo>
                      <a:lnTo>
                        <a:pt x="1617" y="1119"/>
                      </a:lnTo>
                      <a:lnTo>
                        <a:pt x="1641" y="1109"/>
                      </a:lnTo>
                      <a:lnTo>
                        <a:pt x="1664" y="1097"/>
                      </a:lnTo>
                      <a:lnTo>
                        <a:pt x="1685" y="1084"/>
                      </a:lnTo>
                      <a:lnTo>
                        <a:pt x="1705" y="1068"/>
                      </a:lnTo>
                      <a:lnTo>
                        <a:pt x="1722" y="1052"/>
                      </a:lnTo>
                      <a:lnTo>
                        <a:pt x="1738" y="1034"/>
                      </a:lnTo>
                      <a:lnTo>
                        <a:pt x="1752" y="1014"/>
                      </a:lnTo>
                      <a:lnTo>
                        <a:pt x="1764" y="994"/>
                      </a:lnTo>
                      <a:lnTo>
                        <a:pt x="1773" y="973"/>
                      </a:lnTo>
                      <a:lnTo>
                        <a:pt x="1780" y="950"/>
                      </a:lnTo>
                      <a:lnTo>
                        <a:pt x="1784" y="927"/>
                      </a:lnTo>
                      <a:lnTo>
                        <a:pt x="1786" y="903"/>
                      </a:lnTo>
                      <a:lnTo>
                        <a:pt x="1786" y="902"/>
                      </a:lnTo>
                      <a:lnTo>
                        <a:pt x="1815" y="897"/>
                      </a:lnTo>
                      <a:lnTo>
                        <a:pt x="1844" y="890"/>
                      </a:lnTo>
                      <a:lnTo>
                        <a:pt x="1871" y="882"/>
                      </a:lnTo>
                      <a:lnTo>
                        <a:pt x="1897" y="871"/>
                      </a:lnTo>
                      <a:lnTo>
                        <a:pt x="1921" y="858"/>
                      </a:lnTo>
                      <a:lnTo>
                        <a:pt x="1944" y="843"/>
                      </a:lnTo>
                      <a:lnTo>
                        <a:pt x="1965" y="827"/>
                      </a:lnTo>
                      <a:lnTo>
                        <a:pt x="1985" y="810"/>
                      </a:lnTo>
                      <a:lnTo>
                        <a:pt x="2002" y="791"/>
                      </a:lnTo>
                      <a:lnTo>
                        <a:pt x="2018" y="770"/>
                      </a:lnTo>
                      <a:lnTo>
                        <a:pt x="2032" y="749"/>
                      </a:lnTo>
                      <a:lnTo>
                        <a:pt x="2043" y="726"/>
                      </a:lnTo>
                      <a:lnTo>
                        <a:pt x="2052" y="703"/>
                      </a:lnTo>
                      <a:lnTo>
                        <a:pt x="2059" y="679"/>
                      </a:lnTo>
                      <a:lnTo>
                        <a:pt x="2063" y="654"/>
                      </a:lnTo>
                      <a:lnTo>
                        <a:pt x="2064" y="628"/>
                      </a:lnTo>
                      <a:lnTo>
                        <a:pt x="2063" y="605"/>
                      </a:lnTo>
                      <a:lnTo>
                        <a:pt x="2060" y="583"/>
                      </a:lnTo>
                      <a:lnTo>
                        <a:pt x="2054" y="561"/>
                      </a:lnTo>
                      <a:lnTo>
                        <a:pt x="2047" y="539"/>
                      </a:lnTo>
                      <a:lnTo>
                        <a:pt x="2037" y="518"/>
                      </a:lnTo>
                      <a:lnTo>
                        <a:pt x="2026" y="498"/>
                      </a:lnTo>
                      <a:lnTo>
                        <a:pt x="2012" y="479"/>
                      </a:lnTo>
                      <a:lnTo>
                        <a:pt x="1997" y="460"/>
                      </a:lnTo>
                      <a:lnTo>
                        <a:pt x="1996" y="460"/>
                      </a:lnTo>
                      <a:lnTo>
                        <a:pt x="2005" y="439"/>
                      </a:lnTo>
                      <a:lnTo>
                        <a:pt x="2012" y="417"/>
                      </a:lnTo>
                      <a:lnTo>
                        <a:pt x="2016" y="396"/>
                      </a:lnTo>
                      <a:lnTo>
                        <a:pt x="2017" y="374"/>
                      </a:lnTo>
                      <a:lnTo>
                        <a:pt x="2016" y="356"/>
                      </a:lnTo>
                      <a:lnTo>
                        <a:pt x="2014" y="338"/>
                      </a:lnTo>
                      <a:lnTo>
                        <a:pt x="2009" y="320"/>
                      </a:lnTo>
                      <a:lnTo>
                        <a:pt x="2003" y="303"/>
                      </a:lnTo>
                      <a:lnTo>
                        <a:pt x="1996" y="286"/>
                      </a:lnTo>
                      <a:lnTo>
                        <a:pt x="1987" y="271"/>
                      </a:lnTo>
                      <a:lnTo>
                        <a:pt x="1976" y="255"/>
                      </a:lnTo>
                      <a:lnTo>
                        <a:pt x="1965" y="241"/>
                      </a:lnTo>
                      <a:lnTo>
                        <a:pt x="1952" y="228"/>
                      </a:lnTo>
                      <a:lnTo>
                        <a:pt x="1937" y="215"/>
                      </a:lnTo>
                      <a:lnTo>
                        <a:pt x="1922" y="204"/>
                      </a:lnTo>
                      <a:lnTo>
                        <a:pt x="1905" y="193"/>
                      </a:lnTo>
                      <a:lnTo>
                        <a:pt x="1888" y="184"/>
                      </a:lnTo>
                      <a:lnTo>
                        <a:pt x="1869" y="176"/>
                      </a:lnTo>
                      <a:lnTo>
                        <a:pt x="1849" y="169"/>
                      </a:lnTo>
                      <a:lnTo>
                        <a:pt x="1829" y="163"/>
                      </a:lnTo>
                      <a:lnTo>
                        <a:pt x="1830" y="163"/>
                      </a:lnTo>
                      <a:lnTo>
                        <a:pt x="1825" y="146"/>
                      </a:lnTo>
                      <a:lnTo>
                        <a:pt x="1819" y="129"/>
                      </a:lnTo>
                      <a:lnTo>
                        <a:pt x="1811" y="113"/>
                      </a:lnTo>
                      <a:lnTo>
                        <a:pt x="1802" y="98"/>
                      </a:lnTo>
                      <a:lnTo>
                        <a:pt x="1791" y="84"/>
                      </a:lnTo>
                      <a:lnTo>
                        <a:pt x="1779" y="70"/>
                      </a:lnTo>
                      <a:lnTo>
                        <a:pt x="1765" y="58"/>
                      </a:lnTo>
                      <a:lnTo>
                        <a:pt x="1750" y="46"/>
                      </a:lnTo>
                      <a:lnTo>
                        <a:pt x="1735" y="36"/>
                      </a:lnTo>
                      <a:lnTo>
                        <a:pt x="1718" y="27"/>
                      </a:lnTo>
                      <a:lnTo>
                        <a:pt x="1700" y="19"/>
                      </a:lnTo>
                      <a:lnTo>
                        <a:pt x="1682" y="12"/>
                      </a:lnTo>
                      <a:lnTo>
                        <a:pt x="1662" y="7"/>
                      </a:lnTo>
                      <a:lnTo>
                        <a:pt x="1642" y="3"/>
                      </a:lnTo>
                      <a:lnTo>
                        <a:pt x="1622" y="1"/>
                      </a:lnTo>
                      <a:lnTo>
                        <a:pt x="1601" y="0"/>
                      </a:lnTo>
                      <a:lnTo>
                        <a:pt x="1576" y="1"/>
                      </a:lnTo>
                      <a:lnTo>
                        <a:pt x="1551" y="5"/>
                      </a:lnTo>
                      <a:lnTo>
                        <a:pt x="1527" y="11"/>
                      </a:lnTo>
                      <a:lnTo>
                        <a:pt x="1504" y="19"/>
                      </a:lnTo>
                      <a:lnTo>
                        <a:pt x="1481" y="29"/>
                      </a:lnTo>
                      <a:lnTo>
                        <a:pt x="1461" y="41"/>
                      </a:lnTo>
                      <a:lnTo>
                        <a:pt x="1441" y="54"/>
                      </a:lnTo>
                      <a:lnTo>
                        <a:pt x="1424" y="70"/>
                      </a:lnTo>
                      <a:lnTo>
                        <a:pt x="1425" y="70"/>
                      </a:lnTo>
                      <a:lnTo>
                        <a:pt x="1409" y="54"/>
                      </a:lnTo>
                      <a:lnTo>
                        <a:pt x="1391" y="41"/>
                      </a:lnTo>
                      <a:lnTo>
                        <a:pt x="1372" y="29"/>
                      </a:lnTo>
                      <a:lnTo>
                        <a:pt x="1351" y="19"/>
                      </a:lnTo>
                      <a:lnTo>
                        <a:pt x="1330" y="11"/>
                      </a:lnTo>
                      <a:lnTo>
                        <a:pt x="1307" y="5"/>
                      </a:lnTo>
                      <a:lnTo>
                        <a:pt x="1283" y="1"/>
                      </a:lnTo>
                      <a:lnTo>
                        <a:pt x="1259" y="0"/>
                      </a:lnTo>
                      <a:lnTo>
                        <a:pt x="1230" y="2"/>
                      </a:lnTo>
                      <a:lnTo>
                        <a:pt x="1201" y="7"/>
                      </a:lnTo>
                      <a:lnTo>
                        <a:pt x="1174" y="15"/>
                      </a:lnTo>
                      <a:lnTo>
                        <a:pt x="1149" y="27"/>
                      </a:lnTo>
                      <a:lnTo>
                        <a:pt x="1126" y="41"/>
                      </a:lnTo>
                      <a:lnTo>
                        <a:pt x="1105" y="58"/>
                      </a:lnTo>
                      <a:lnTo>
                        <a:pt x="1087" y="77"/>
                      </a:lnTo>
                      <a:lnTo>
                        <a:pt x="1072" y="99"/>
                      </a:lnTo>
                      <a:lnTo>
                        <a:pt x="1073" y="102"/>
                      </a:lnTo>
                      <a:lnTo>
                        <a:pt x="1054" y="88"/>
                      </a:lnTo>
                      <a:lnTo>
                        <a:pt x="1034" y="75"/>
                      </a:lnTo>
                      <a:lnTo>
                        <a:pt x="1013" y="64"/>
                      </a:lnTo>
                      <a:lnTo>
                        <a:pt x="991" y="55"/>
                      </a:lnTo>
                      <a:lnTo>
                        <a:pt x="967" y="48"/>
                      </a:lnTo>
                      <a:lnTo>
                        <a:pt x="944" y="43"/>
                      </a:lnTo>
                      <a:lnTo>
                        <a:pt x="919" y="40"/>
                      </a:lnTo>
                      <a:lnTo>
                        <a:pt x="894" y="39"/>
                      </a:lnTo>
                      <a:lnTo>
                        <a:pt x="876" y="40"/>
                      </a:lnTo>
                      <a:lnTo>
                        <a:pt x="859" y="41"/>
                      </a:lnTo>
                      <a:lnTo>
                        <a:pt x="825" y="47"/>
                      </a:lnTo>
                      <a:lnTo>
                        <a:pt x="793" y="57"/>
                      </a:lnTo>
                      <a:lnTo>
                        <a:pt x="763" y="70"/>
                      </a:lnTo>
                      <a:lnTo>
                        <a:pt x="735" y="87"/>
                      </a:lnTo>
                      <a:lnTo>
                        <a:pt x="710" y="107"/>
                      </a:lnTo>
                      <a:lnTo>
                        <a:pt x="687" y="129"/>
                      </a:lnTo>
                      <a:lnTo>
                        <a:pt x="678" y="142"/>
                      </a:lnTo>
                      <a:lnTo>
                        <a:pt x="669" y="155"/>
                      </a:lnTo>
                      <a:lnTo>
                        <a:pt x="668" y="156"/>
                      </a:lnTo>
                      <a:lnTo>
                        <a:pt x="649" y="147"/>
                      </a:lnTo>
                      <a:lnTo>
                        <a:pt x="630" y="140"/>
                      </a:lnTo>
                      <a:lnTo>
                        <a:pt x="610" y="133"/>
                      </a:lnTo>
                      <a:lnTo>
                        <a:pt x="590" y="128"/>
                      </a:lnTo>
                      <a:lnTo>
                        <a:pt x="569" y="123"/>
                      </a:lnTo>
                      <a:lnTo>
                        <a:pt x="548" y="120"/>
                      </a:lnTo>
                      <a:lnTo>
                        <a:pt x="527" y="119"/>
                      </a:lnTo>
                      <a:lnTo>
                        <a:pt x="505" y="118"/>
                      </a:lnTo>
                      <a:lnTo>
                        <a:pt x="472" y="119"/>
                      </a:lnTo>
                      <a:lnTo>
                        <a:pt x="440" y="124"/>
                      </a:lnTo>
                      <a:lnTo>
                        <a:pt x="409" y="130"/>
                      </a:lnTo>
                      <a:lnTo>
                        <a:pt x="380" y="140"/>
                      </a:lnTo>
                      <a:lnTo>
                        <a:pt x="351" y="151"/>
                      </a:lnTo>
                      <a:lnTo>
                        <a:pt x="325" y="165"/>
                      </a:lnTo>
                      <a:lnTo>
                        <a:pt x="300" y="181"/>
                      </a:lnTo>
                      <a:lnTo>
                        <a:pt x="277" y="199"/>
                      </a:lnTo>
                      <a:lnTo>
                        <a:pt x="257" y="219"/>
                      </a:lnTo>
                      <a:lnTo>
                        <a:pt x="238" y="240"/>
                      </a:lnTo>
                      <a:lnTo>
                        <a:pt x="222" y="263"/>
                      </a:lnTo>
                      <a:lnTo>
                        <a:pt x="208" y="287"/>
                      </a:lnTo>
                      <a:lnTo>
                        <a:pt x="197" y="312"/>
                      </a:lnTo>
                      <a:lnTo>
                        <a:pt x="190" y="339"/>
                      </a:lnTo>
                      <a:lnTo>
                        <a:pt x="185" y="366"/>
                      </a:lnTo>
                      <a:lnTo>
                        <a:pt x="183" y="394"/>
                      </a:lnTo>
                      <a:lnTo>
                        <a:pt x="184" y="413"/>
                      </a:lnTo>
                      <a:lnTo>
                        <a:pt x="186" y="431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814" name="Freeform 27"/>
                <p:cNvSpPr>
                  <a:spLocks/>
                </p:cNvSpPr>
                <p:nvPr/>
              </p:nvSpPr>
              <p:spPr bwMode="auto">
                <a:xfrm>
                  <a:off x="2087" y="1363"/>
                  <a:ext cx="2064" cy="1296"/>
                </a:xfrm>
                <a:custGeom>
                  <a:avLst/>
                  <a:gdLst>
                    <a:gd name="T0" fmla="*/ 112 w 2064"/>
                    <a:gd name="T1" fmla="*/ 450 h 1296"/>
                    <a:gd name="T2" fmla="*/ 41 w 2064"/>
                    <a:gd name="T3" fmla="*/ 501 h 1296"/>
                    <a:gd name="T4" fmla="*/ 4 w 2064"/>
                    <a:gd name="T5" fmla="*/ 575 h 1296"/>
                    <a:gd name="T6" fmla="*/ 16 w 2064"/>
                    <a:gd name="T7" fmla="*/ 676 h 1296"/>
                    <a:gd name="T8" fmla="*/ 103 w 2064"/>
                    <a:gd name="T9" fmla="*/ 762 h 1296"/>
                    <a:gd name="T10" fmla="*/ 60 w 2064"/>
                    <a:gd name="T11" fmla="*/ 816 h 1296"/>
                    <a:gd name="T12" fmla="*/ 46 w 2064"/>
                    <a:gd name="T13" fmla="*/ 899 h 1296"/>
                    <a:gd name="T14" fmla="*/ 81 w 2064"/>
                    <a:gd name="T15" fmla="*/ 980 h 1296"/>
                    <a:gd name="T16" fmla="*/ 155 w 2064"/>
                    <a:gd name="T17" fmla="*/ 1037 h 1296"/>
                    <a:gd name="T18" fmla="*/ 254 w 2064"/>
                    <a:gd name="T19" fmla="*/ 1059 h 1296"/>
                    <a:gd name="T20" fmla="*/ 304 w 2064"/>
                    <a:gd name="T21" fmla="*/ 1094 h 1296"/>
                    <a:gd name="T22" fmla="*/ 392 w 2064"/>
                    <a:gd name="T23" fmla="*/ 1164 h 1296"/>
                    <a:gd name="T24" fmla="*/ 501 w 2064"/>
                    <a:gd name="T25" fmla="*/ 1207 h 1296"/>
                    <a:gd name="T26" fmla="*/ 622 w 2064"/>
                    <a:gd name="T27" fmla="*/ 1217 h 1296"/>
                    <a:gd name="T28" fmla="*/ 743 w 2064"/>
                    <a:gd name="T29" fmla="*/ 1192 h 1296"/>
                    <a:gd name="T30" fmla="*/ 838 w 2064"/>
                    <a:gd name="T31" fmla="*/ 1225 h 1296"/>
                    <a:gd name="T32" fmla="*/ 995 w 2064"/>
                    <a:gd name="T33" fmla="*/ 1291 h 1296"/>
                    <a:gd name="T34" fmla="*/ 1107 w 2064"/>
                    <a:gd name="T35" fmla="*/ 1292 h 1296"/>
                    <a:gd name="T36" fmla="*/ 1226 w 2064"/>
                    <a:gd name="T37" fmla="*/ 1254 h 1296"/>
                    <a:gd name="T38" fmla="*/ 1318 w 2064"/>
                    <a:gd name="T39" fmla="*/ 1179 h 1296"/>
                    <a:gd name="T40" fmla="*/ 1364 w 2064"/>
                    <a:gd name="T41" fmla="*/ 1101 h 1296"/>
                    <a:gd name="T42" fmla="*/ 1453 w 2064"/>
                    <a:gd name="T43" fmla="*/ 1132 h 1296"/>
                    <a:gd name="T44" fmla="*/ 1565 w 2064"/>
                    <a:gd name="T45" fmla="*/ 1132 h 1296"/>
                    <a:gd name="T46" fmla="*/ 1685 w 2064"/>
                    <a:gd name="T47" fmla="*/ 1084 h 1296"/>
                    <a:gd name="T48" fmla="*/ 1764 w 2064"/>
                    <a:gd name="T49" fmla="*/ 994 h 1296"/>
                    <a:gd name="T50" fmla="*/ 1786 w 2064"/>
                    <a:gd name="T51" fmla="*/ 902 h 1296"/>
                    <a:gd name="T52" fmla="*/ 1921 w 2064"/>
                    <a:gd name="T53" fmla="*/ 858 h 1296"/>
                    <a:gd name="T54" fmla="*/ 2018 w 2064"/>
                    <a:gd name="T55" fmla="*/ 770 h 1296"/>
                    <a:gd name="T56" fmla="*/ 2063 w 2064"/>
                    <a:gd name="T57" fmla="*/ 654 h 1296"/>
                    <a:gd name="T58" fmla="*/ 2047 w 2064"/>
                    <a:gd name="T59" fmla="*/ 539 h 1296"/>
                    <a:gd name="T60" fmla="*/ 1996 w 2064"/>
                    <a:gd name="T61" fmla="*/ 460 h 1296"/>
                    <a:gd name="T62" fmla="*/ 2016 w 2064"/>
                    <a:gd name="T63" fmla="*/ 356 h 1296"/>
                    <a:gd name="T64" fmla="*/ 1987 w 2064"/>
                    <a:gd name="T65" fmla="*/ 271 h 1296"/>
                    <a:gd name="T66" fmla="*/ 1922 w 2064"/>
                    <a:gd name="T67" fmla="*/ 204 h 1296"/>
                    <a:gd name="T68" fmla="*/ 1829 w 2064"/>
                    <a:gd name="T69" fmla="*/ 163 h 1296"/>
                    <a:gd name="T70" fmla="*/ 1802 w 2064"/>
                    <a:gd name="T71" fmla="*/ 98 h 1296"/>
                    <a:gd name="T72" fmla="*/ 1735 w 2064"/>
                    <a:gd name="T73" fmla="*/ 36 h 1296"/>
                    <a:gd name="T74" fmla="*/ 1642 w 2064"/>
                    <a:gd name="T75" fmla="*/ 3 h 1296"/>
                    <a:gd name="T76" fmla="*/ 1527 w 2064"/>
                    <a:gd name="T77" fmla="*/ 11 h 1296"/>
                    <a:gd name="T78" fmla="*/ 1424 w 2064"/>
                    <a:gd name="T79" fmla="*/ 70 h 1296"/>
                    <a:gd name="T80" fmla="*/ 1351 w 2064"/>
                    <a:gd name="T81" fmla="*/ 19 h 1296"/>
                    <a:gd name="T82" fmla="*/ 1230 w 2064"/>
                    <a:gd name="T83" fmla="*/ 2 h 1296"/>
                    <a:gd name="T84" fmla="*/ 1105 w 2064"/>
                    <a:gd name="T85" fmla="*/ 58 h 1296"/>
                    <a:gd name="T86" fmla="*/ 1034 w 2064"/>
                    <a:gd name="T87" fmla="*/ 75 h 1296"/>
                    <a:gd name="T88" fmla="*/ 919 w 2064"/>
                    <a:gd name="T89" fmla="*/ 40 h 1296"/>
                    <a:gd name="T90" fmla="*/ 793 w 2064"/>
                    <a:gd name="T91" fmla="*/ 57 h 1296"/>
                    <a:gd name="T92" fmla="*/ 678 w 2064"/>
                    <a:gd name="T93" fmla="*/ 142 h 1296"/>
                    <a:gd name="T94" fmla="*/ 610 w 2064"/>
                    <a:gd name="T95" fmla="*/ 133 h 1296"/>
                    <a:gd name="T96" fmla="*/ 505 w 2064"/>
                    <a:gd name="T97" fmla="*/ 118 h 1296"/>
                    <a:gd name="T98" fmla="*/ 351 w 2064"/>
                    <a:gd name="T99" fmla="*/ 151 h 1296"/>
                    <a:gd name="T100" fmla="*/ 238 w 2064"/>
                    <a:gd name="T101" fmla="*/ 240 h 1296"/>
                    <a:gd name="T102" fmla="*/ 185 w 2064"/>
                    <a:gd name="T103" fmla="*/ 366 h 129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064"/>
                    <a:gd name="T157" fmla="*/ 0 h 1296"/>
                    <a:gd name="T158" fmla="*/ 2064 w 2064"/>
                    <a:gd name="T159" fmla="*/ 1296 h 129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064" h="1296">
                      <a:moveTo>
                        <a:pt x="186" y="431"/>
                      </a:moveTo>
                      <a:lnTo>
                        <a:pt x="166" y="434"/>
                      </a:lnTo>
                      <a:lnTo>
                        <a:pt x="148" y="437"/>
                      </a:lnTo>
                      <a:lnTo>
                        <a:pt x="130" y="443"/>
                      </a:lnTo>
                      <a:lnTo>
                        <a:pt x="112" y="450"/>
                      </a:lnTo>
                      <a:lnTo>
                        <a:pt x="96" y="458"/>
                      </a:lnTo>
                      <a:lnTo>
                        <a:pt x="81" y="467"/>
                      </a:lnTo>
                      <a:lnTo>
                        <a:pt x="66" y="477"/>
                      </a:lnTo>
                      <a:lnTo>
                        <a:pt x="53" y="489"/>
                      </a:lnTo>
                      <a:lnTo>
                        <a:pt x="41" y="501"/>
                      </a:lnTo>
                      <a:lnTo>
                        <a:pt x="31" y="514"/>
                      </a:lnTo>
                      <a:lnTo>
                        <a:pt x="22" y="528"/>
                      </a:lnTo>
                      <a:lnTo>
                        <a:pt x="14" y="543"/>
                      </a:lnTo>
                      <a:lnTo>
                        <a:pt x="8" y="559"/>
                      </a:lnTo>
                      <a:lnTo>
                        <a:pt x="4" y="575"/>
                      </a:lnTo>
                      <a:lnTo>
                        <a:pt x="1" y="591"/>
                      </a:lnTo>
                      <a:lnTo>
                        <a:pt x="0" y="608"/>
                      </a:lnTo>
                      <a:lnTo>
                        <a:pt x="2" y="632"/>
                      </a:lnTo>
                      <a:lnTo>
                        <a:pt x="7" y="655"/>
                      </a:lnTo>
                      <a:lnTo>
                        <a:pt x="16" y="676"/>
                      </a:lnTo>
                      <a:lnTo>
                        <a:pt x="28" y="697"/>
                      </a:lnTo>
                      <a:lnTo>
                        <a:pt x="42" y="716"/>
                      </a:lnTo>
                      <a:lnTo>
                        <a:pt x="60" y="733"/>
                      </a:lnTo>
                      <a:lnTo>
                        <a:pt x="80" y="749"/>
                      </a:lnTo>
                      <a:lnTo>
                        <a:pt x="103" y="762"/>
                      </a:lnTo>
                      <a:lnTo>
                        <a:pt x="102" y="760"/>
                      </a:lnTo>
                      <a:lnTo>
                        <a:pt x="89" y="773"/>
                      </a:lnTo>
                      <a:lnTo>
                        <a:pt x="78" y="787"/>
                      </a:lnTo>
                      <a:lnTo>
                        <a:pt x="68" y="801"/>
                      </a:lnTo>
                      <a:lnTo>
                        <a:pt x="60" y="816"/>
                      </a:lnTo>
                      <a:lnTo>
                        <a:pt x="53" y="832"/>
                      </a:lnTo>
                      <a:lnTo>
                        <a:pt x="49" y="848"/>
                      </a:lnTo>
                      <a:lnTo>
                        <a:pt x="46" y="864"/>
                      </a:lnTo>
                      <a:lnTo>
                        <a:pt x="45" y="881"/>
                      </a:lnTo>
                      <a:lnTo>
                        <a:pt x="46" y="899"/>
                      </a:lnTo>
                      <a:lnTo>
                        <a:pt x="49" y="917"/>
                      </a:lnTo>
                      <a:lnTo>
                        <a:pt x="54" y="934"/>
                      </a:lnTo>
                      <a:lnTo>
                        <a:pt x="62" y="950"/>
                      </a:lnTo>
                      <a:lnTo>
                        <a:pt x="70" y="966"/>
                      </a:lnTo>
                      <a:lnTo>
                        <a:pt x="81" y="980"/>
                      </a:lnTo>
                      <a:lnTo>
                        <a:pt x="93" y="994"/>
                      </a:lnTo>
                      <a:lnTo>
                        <a:pt x="106" y="1007"/>
                      </a:lnTo>
                      <a:lnTo>
                        <a:pt x="121" y="1018"/>
                      </a:lnTo>
                      <a:lnTo>
                        <a:pt x="137" y="1029"/>
                      </a:lnTo>
                      <a:lnTo>
                        <a:pt x="155" y="1037"/>
                      </a:lnTo>
                      <a:lnTo>
                        <a:pt x="173" y="1045"/>
                      </a:lnTo>
                      <a:lnTo>
                        <a:pt x="192" y="1051"/>
                      </a:lnTo>
                      <a:lnTo>
                        <a:pt x="212" y="1055"/>
                      </a:lnTo>
                      <a:lnTo>
                        <a:pt x="233" y="1058"/>
                      </a:lnTo>
                      <a:lnTo>
                        <a:pt x="254" y="1059"/>
                      </a:lnTo>
                      <a:lnTo>
                        <a:pt x="266" y="1059"/>
                      </a:lnTo>
                      <a:lnTo>
                        <a:pt x="278" y="1058"/>
                      </a:lnTo>
                      <a:lnTo>
                        <a:pt x="277" y="1059"/>
                      </a:lnTo>
                      <a:lnTo>
                        <a:pt x="290" y="1077"/>
                      </a:lnTo>
                      <a:lnTo>
                        <a:pt x="304" y="1094"/>
                      </a:lnTo>
                      <a:lnTo>
                        <a:pt x="320" y="1110"/>
                      </a:lnTo>
                      <a:lnTo>
                        <a:pt x="336" y="1125"/>
                      </a:lnTo>
                      <a:lnTo>
                        <a:pt x="354" y="1139"/>
                      </a:lnTo>
                      <a:lnTo>
                        <a:pt x="372" y="1152"/>
                      </a:lnTo>
                      <a:lnTo>
                        <a:pt x="392" y="1164"/>
                      </a:lnTo>
                      <a:lnTo>
                        <a:pt x="412" y="1175"/>
                      </a:lnTo>
                      <a:lnTo>
                        <a:pt x="433" y="1185"/>
                      </a:lnTo>
                      <a:lnTo>
                        <a:pt x="455" y="1194"/>
                      </a:lnTo>
                      <a:lnTo>
                        <a:pt x="478" y="1201"/>
                      </a:lnTo>
                      <a:lnTo>
                        <a:pt x="501" y="1207"/>
                      </a:lnTo>
                      <a:lnTo>
                        <a:pt x="524" y="1212"/>
                      </a:lnTo>
                      <a:lnTo>
                        <a:pt x="548" y="1215"/>
                      </a:lnTo>
                      <a:lnTo>
                        <a:pt x="572" y="1217"/>
                      </a:lnTo>
                      <a:lnTo>
                        <a:pt x="597" y="1218"/>
                      </a:lnTo>
                      <a:lnTo>
                        <a:pt x="622" y="1217"/>
                      </a:lnTo>
                      <a:lnTo>
                        <a:pt x="647" y="1215"/>
                      </a:lnTo>
                      <a:lnTo>
                        <a:pt x="672" y="1211"/>
                      </a:lnTo>
                      <a:lnTo>
                        <a:pt x="696" y="1206"/>
                      </a:lnTo>
                      <a:lnTo>
                        <a:pt x="720" y="1200"/>
                      </a:lnTo>
                      <a:lnTo>
                        <a:pt x="743" y="1192"/>
                      </a:lnTo>
                      <a:lnTo>
                        <a:pt x="765" y="1183"/>
                      </a:lnTo>
                      <a:lnTo>
                        <a:pt x="787" y="1173"/>
                      </a:lnTo>
                      <a:lnTo>
                        <a:pt x="786" y="1173"/>
                      </a:lnTo>
                      <a:lnTo>
                        <a:pt x="810" y="1200"/>
                      </a:lnTo>
                      <a:lnTo>
                        <a:pt x="838" y="1225"/>
                      </a:lnTo>
                      <a:lnTo>
                        <a:pt x="869" y="1246"/>
                      </a:lnTo>
                      <a:lnTo>
                        <a:pt x="903" y="1263"/>
                      </a:lnTo>
                      <a:lnTo>
                        <a:pt x="938" y="1277"/>
                      </a:lnTo>
                      <a:lnTo>
                        <a:pt x="976" y="1288"/>
                      </a:lnTo>
                      <a:lnTo>
                        <a:pt x="995" y="1291"/>
                      </a:lnTo>
                      <a:lnTo>
                        <a:pt x="1015" y="1294"/>
                      </a:lnTo>
                      <a:lnTo>
                        <a:pt x="1035" y="1295"/>
                      </a:lnTo>
                      <a:lnTo>
                        <a:pt x="1055" y="1296"/>
                      </a:lnTo>
                      <a:lnTo>
                        <a:pt x="1081" y="1295"/>
                      </a:lnTo>
                      <a:lnTo>
                        <a:pt x="1107" y="1292"/>
                      </a:lnTo>
                      <a:lnTo>
                        <a:pt x="1133" y="1288"/>
                      </a:lnTo>
                      <a:lnTo>
                        <a:pt x="1157" y="1282"/>
                      </a:lnTo>
                      <a:lnTo>
                        <a:pt x="1181" y="1274"/>
                      </a:lnTo>
                      <a:lnTo>
                        <a:pt x="1204" y="1265"/>
                      </a:lnTo>
                      <a:lnTo>
                        <a:pt x="1226" y="1254"/>
                      </a:lnTo>
                      <a:lnTo>
                        <a:pt x="1247" y="1241"/>
                      </a:lnTo>
                      <a:lnTo>
                        <a:pt x="1267" y="1228"/>
                      </a:lnTo>
                      <a:lnTo>
                        <a:pt x="1285" y="1213"/>
                      </a:lnTo>
                      <a:lnTo>
                        <a:pt x="1302" y="1197"/>
                      </a:lnTo>
                      <a:lnTo>
                        <a:pt x="1318" y="1179"/>
                      </a:lnTo>
                      <a:lnTo>
                        <a:pt x="1332" y="1161"/>
                      </a:lnTo>
                      <a:lnTo>
                        <a:pt x="1344" y="1141"/>
                      </a:lnTo>
                      <a:lnTo>
                        <a:pt x="1354" y="1121"/>
                      </a:lnTo>
                      <a:lnTo>
                        <a:pt x="1363" y="1099"/>
                      </a:lnTo>
                      <a:lnTo>
                        <a:pt x="1364" y="1101"/>
                      </a:lnTo>
                      <a:lnTo>
                        <a:pt x="1381" y="1109"/>
                      </a:lnTo>
                      <a:lnTo>
                        <a:pt x="1398" y="1116"/>
                      </a:lnTo>
                      <a:lnTo>
                        <a:pt x="1416" y="1123"/>
                      </a:lnTo>
                      <a:lnTo>
                        <a:pt x="1434" y="1128"/>
                      </a:lnTo>
                      <a:lnTo>
                        <a:pt x="1453" y="1132"/>
                      </a:lnTo>
                      <a:lnTo>
                        <a:pt x="1471" y="1135"/>
                      </a:lnTo>
                      <a:lnTo>
                        <a:pt x="1491" y="1136"/>
                      </a:lnTo>
                      <a:lnTo>
                        <a:pt x="1510" y="1137"/>
                      </a:lnTo>
                      <a:lnTo>
                        <a:pt x="1538" y="1136"/>
                      </a:lnTo>
                      <a:lnTo>
                        <a:pt x="1565" y="1132"/>
                      </a:lnTo>
                      <a:lnTo>
                        <a:pt x="1592" y="1126"/>
                      </a:lnTo>
                      <a:lnTo>
                        <a:pt x="1617" y="1119"/>
                      </a:lnTo>
                      <a:lnTo>
                        <a:pt x="1641" y="1109"/>
                      </a:lnTo>
                      <a:lnTo>
                        <a:pt x="1664" y="1097"/>
                      </a:lnTo>
                      <a:lnTo>
                        <a:pt x="1685" y="1084"/>
                      </a:lnTo>
                      <a:lnTo>
                        <a:pt x="1705" y="1068"/>
                      </a:lnTo>
                      <a:lnTo>
                        <a:pt x="1722" y="1052"/>
                      </a:lnTo>
                      <a:lnTo>
                        <a:pt x="1738" y="1034"/>
                      </a:lnTo>
                      <a:lnTo>
                        <a:pt x="1752" y="1014"/>
                      </a:lnTo>
                      <a:lnTo>
                        <a:pt x="1764" y="994"/>
                      </a:lnTo>
                      <a:lnTo>
                        <a:pt x="1773" y="973"/>
                      </a:lnTo>
                      <a:lnTo>
                        <a:pt x="1780" y="950"/>
                      </a:lnTo>
                      <a:lnTo>
                        <a:pt x="1784" y="927"/>
                      </a:lnTo>
                      <a:lnTo>
                        <a:pt x="1786" y="903"/>
                      </a:lnTo>
                      <a:lnTo>
                        <a:pt x="1786" y="902"/>
                      </a:lnTo>
                      <a:lnTo>
                        <a:pt x="1815" y="897"/>
                      </a:lnTo>
                      <a:lnTo>
                        <a:pt x="1844" y="890"/>
                      </a:lnTo>
                      <a:lnTo>
                        <a:pt x="1871" y="882"/>
                      </a:lnTo>
                      <a:lnTo>
                        <a:pt x="1897" y="871"/>
                      </a:lnTo>
                      <a:lnTo>
                        <a:pt x="1921" y="858"/>
                      </a:lnTo>
                      <a:lnTo>
                        <a:pt x="1944" y="843"/>
                      </a:lnTo>
                      <a:lnTo>
                        <a:pt x="1965" y="827"/>
                      </a:lnTo>
                      <a:lnTo>
                        <a:pt x="1985" y="810"/>
                      </a:lnTo>
                      <a:lnTo>
                        <a:pt x="2002" y="791"/>
                      </a:lnTo>
                      <a:lnTo>
                        <a:pt x="2018" y="770"/>
                      </a:lnTo>
                      <a:lnTo>
                        <a:pt x="2032" y="749"/>
                      </a:lnTo>
                      <a:lnTo>
                        <a:pt x="2043" y="726"/>
                      </a:lnTo>
                      <a:lnTo>
                        <a:pt x="2052" y="703"/>
                      </a:lnTo>
                      <a:lnTo>
                        <a:pt x="2059" y="679"/>
                      </a:lnTo>
                      <a:lnTo>
                        <a:pt x="2063" y="654"/>
                      </a:lnTo>
                      <a:lnTo>
                        <a:pt x="2064" y="628"/>
                      </a:lnTo>
                      <a:lnTo>
                        <a:pt x="2063" y="605"/>
                      </a:lnTo>
                      <a:lnTo>
                        <a:pt x="2060" y="583"/>
                      </a:lnTo>
                      <a:lnTo>
                        <a:pt x="2054" y="561"/>
                      </a:lnTo>
                      <a:lnTo>
                        <a:pt x="2047" y="539"/>
                      </a:lnTo>
                      <a:lnTo>
                        <a:pt x="2037" y="518"/>
                      </a:lnTo>
                      <a:lnTo>
                        <a:pt x="2026" y="498"/>
                      </a:lnTo>
                      <a:lnTo>
                        <a:pt x="2012" y="479"/>
                      </a:lnTo>
                      <a:lnTo>
                        <a:pt x="1997" y="460"/>
                      </a:lnTo>
                      <a:lnTo>
                        <a:pt x="1996" y="460"/>
                      </a:lnTo>
                      <a:lnTo>
                        <a:pt x="2005" y="439"/>
                      </a:lnTo>
                      <a:lnTo>
                        <a:pt x="2012" y="417"/>
                      </a:lnTo>
                      <a:lnTo>
                        <a:pt x="2016" y="396"/>
                      </a:lnTo>
                      <a:lnTo>
                        <a:pt x="2017" y="374"/>
                      </a:lnTo>
                      <a:lnTo>
                        <a:pt x="2016" y="356"/>
                      </a:lnTo>
                      <a:lnTo>
                        <a:pt x="2014" y="338"/>
                      </a:lnTo>
                      <a:lnTo>
                        <a:pt x="2009" y="320"/>
                      </a:lnTo>
                      <a:lnTo>
                        <a:pt x="2003" y="303"/>
                      </a:lnTo>
                      <a:lnTo>
                        <a:pt x="1996" y="286"/>
                      </a:lnTo>
                      <a:lnTo>
                        <a:pt x="1987" y="271"/>
                      </a:lnTo>
                      <a:lnTo>
                        <a:pt x="1976" y="255"/>
                      </a:lnTo>
                      <a:lnTo>
                        <a:pt x="1965" y="241"/>
                      </a:lnTo>
                      <a:lnTo>
                        <a:pt x="1952" y="228"/>
                      </a:lnTo>
                      <a:lnTo>
                        <a:pt x="1937" y="215"/>
                      </a:lnTo>
                      <a:lnTo>
                        <a:pt x="1922" y="204"/>
                      </a:lnTo>
                      <a:lnTo>
                        <a:pt x="1905" y="193"/>
                      </a:lnTo>
                      <a:lnTo>
                        <a:pt x="1888" y="184"/>
                      </a:lnTo>
                      <a:lnTo>
                        <a:pt x="1869" y="176"/>
                      </a:lnTo>
                      <a:lnTo>
                        <a:pt x="1849" y="169"/>
                      </a:lnTo>
                      <a:lnTo>
                        <a:pt x="1829" y="163"/>
                      </a:lnTo>
                      <a:lnTo>
                        <a:pt x="1830" y="163"/>
                      </a:lnTo>
                      <a:lnTo>
                        <a:pt x="1825" y="146"/>
                      </a:lnTo>
                      <a:lnTo>
                        <a:pt x="1819" y="129"/>
                      </a:lnTo>
                      <a:lnTo>
                        <a:pt x="1811" y="113"/>
                      </a:lnTo>
                      <a:lnTo>
                        <a:pt x="1802" y="98"/>
                      </a:lnTo>
                      <a:lnTo>
                        <a:pt x="1791" y="84"/>
                      </a:lnTo>
                      <a:lnTo>
                        <a:pt x="1779" y="70"/>
                      </a:lnTo>
                      <a:lnTo>
                        <a:pt x="1765" y="58"/>
                      </a:lnTo>
                      <a:lnTo>
                        <a:pt x="1750" y="46"/>
                      </a:lnTo>
                      <a:lnTo>
                        <a:pt x="1735" y="36"/>
                      </a:lnTo>
                      <a:lnTo>
                        <a:pt x="1718" y="27"/>
                      </a:lnTo>
                      <a:lnTo>
                        <a:pt x="1700" y="19"/>
                      </a:lnTo>
                      <a:lnTo>
                        <a:pt x="1682" y="12"/>
                      </a:lnTo>
                      <a:lnTo>
                        <a:pt x="1662" y="7"/>
                      </a:lnTo>
                      <a:lnTo>
                        <a:pt x="1642" y="3"/>
                      </a:lnTo>
                      <a:lnTo>
                        <a:pt x="1622" y="1"/>
                      </a:lnTo>
                      <a:lnTo>
                        <a:pt x="1601" y="0"/>
                      </a:lnTo>
                      <a:lnTo>
                        <a:pt x="1576" y="1"/>
                      </a:lnTo>
                      <a:lnTo>
                        <a:pt x="1551" y="5"/>
                      </a:lnTo>
                      <a:lnTo>
                        <a:pt x="1527" y="11"/>
                      </a:lnTo>
                      <a:lnTo>
                        <a:pt x="1504" y="19"/>
                      </a:lnTo>
                      <a:lnTo>
                        <a:pt x="1481" y="29"/>
                      </a:lnTo>
                      <a:lnTo>
                        <a:pt x="1461" y="41"/>
                      </a:lnTo>
                      <a:lnTo>
                        <a:pt x="1441" y="54"/>
                      </a:lnTo>
                      <a:lnTo>
                        <a:pt x="1424" y="70"/>
                      </a:lnTo>
                      <a:lnTo>
                        <a:pt x="1425" y="70"/>
                      </a:lnTo>
                      <a:lnTo>
                        <a:pt x="1409" y="54"/>
                      </a:lnTo>
                      <a:lnTo>
                        <a:pt x="1391" y="41"/>
                      </a:lnTo>
                      <a:lnTo>
                        <a:pt x="1372" y="29"/>
                      </a:lnTo>
                      <a:lnTo>
                        <a:pt x="1351" y="19"/>
                      </a:lnTo>
                      <a:lnTo>
                        <a:pt x="1330" y="11"/>
                      </a:lnTo>
                      <a:lnTo>
                        <a:pt x="1307" y="5"/>
                      </a:lnTo>
                      <a:lnTo>
                        <a:pt x="1283" y="1"/>
                      </a:lnTo>
                      <a:lnTo>
                        <a:pt x="1259" y="0"/>
                      </a:lnTo>
                      <a:lnTo>
                        <a:pt x="1230" y="2"/>
                      </a:lnTo>
                      <a:lnTo>
                        <a:pt x="1201" y="7"/>
                      </a:lnTo>
                      <a:lnTo>
                        <a:pt x="1174" y="15"/>
                      </a:lnTo>
                      <a:lnTo>
                        <a:pt x="1149" y="27"/>
                      </a:lnTo>
                      <a:lnTo>
                        <a:pt x="1126" y="41"/>
                      </a:lnTo>
                      <a:lnTo>
                        <a:pt x="1105" y="58"/>
                      </a:lnTo>
                      <a:lnTo>
                        <a:pt x="1087" y="77"/>
                      </a:lnTo>
                      <a:lnTo>
                        <a:pt x="1072" y="99"/>
                      </a:lnTo>
                      <a:lnTo>
                        <a:pt x="1073" y="102"/>
                      </a:lnTo>
                      <a:lnTo>
                        <a:pt x="1054" y="88"/>
                      </a:lnTo>
                      <a:lnTo>
                        <a:pt x="1034" y="75"/>
                      </a:lnTo>
                      <a:lnTo>
                        <a:pt x="1013" y="64"/>
                      </a:lnTo>
                      <a:lnTo>
                        <a:pt x="991" y="55"/>
                      </a:lnTo>
                      <a:lnTo>
                        <a:pt x="967" y="48"/>
                      </a:lnTo>
                      <a:lnTo>
                        <a:pt x="944" y="43"/>
                      </a:lnTo>
                      <a:lnTo>
                        <a:pt x="919" y="40"/>
                      </a:lnTo>
                      <a:lnTo>
                        <a:pt x="894" y="39"/>
                      </a:lnTo>
                      <a:lnTo>
                        <a:pt x="876" y="40"/>
                      </a:lnTo>
                      <a:lnTo>
                        <a:pt x="859" y="41"/>
                      </a:lnTo>
                      <a:lnTo>
                        <a:pt x="825" y="47"/>
                      </a:lnTo>
                      <a:lnTo>
                        <a:pt x="793" y="57"/>
                      </a:lnTo>
                      <a:lnTo>
                        <a:pt x="763" y="70"/>
                      </a:lnTo>
                      <a:lnTo>
                        <a:pt x="735" y="87"/>
                      </a:lnTo>
                      <a:lnTo>
                        <a:pt x="710" y="107"/>
                      </a:lnTo>
                      <a:lnTo>
                        <a:pt x="687" y="129"/>
                      </a:lnTo>
                      <a:lnTo>
                        <a:pt x="678" y="142"/>
                      </a:lnTo>
                      <a:lnTo>
                        <a:pt x="669" y="155"/>
                      </a:lnTo>
                      <a:lnTo>
                        <a:pt x="668" y="156"/>
                      </a:lnTo>
                      <a:lnTo>
                        <a:pt x="649" y="147"/>
                      </a:lnTo>
                      <a:lnTo>
                        <a:pt x="630" y="140"/>
                      </a:lnTo>
                      <a:lnTo>
                        <a:pt x="610" y="133"/>
                      </a:lnTo>
                      <a:lnTo>
                        <a:pt x="590" y="128"/>
                      </a:lnTo>
                      <a:lnTo>
                        <a:pt x="569" y="123"/>
                      </a:lnTo>
                      <a:lnTo>
                        <a:pt x="548" y="120"/>
                      </a:lnTo>
                      <a:lnTo>
                        <a:pt x="527" y="119"/>
                      </a:lnTo>
                      <a:lnTo>
                        <a:pt x="505" y="118"/>
                      </a:lnTo>
                      <a:lnTo>
                        <a:pt x="472" y="119"/>
                      </a:lnTo>
                      <a:lnTo>
                        <a:pt x="440" y="124"/>
                      </a:lnTo>
                      <a:lnTo>
                        <a:pt x="409" y="130"/>
                      </a:lnTo>
                      <a:lnTo>
                        <a:pt x="380" y="140"/>
                      </a:lnTo>
                      <a:lnTo>
                        <a:pt x="351" y="151"/>
                      </a:lnTo>
                      <a:lnTo>
                        <a:pt x="325" y="165"/>
                      </a:lnTo>
                      <a:lnTo>
                        <a:pt x="300" y="181"/>
                      </a:lnTo>
                      <a:lnTo>
                        <a:pt x="277" y="199"/>
                      </a:lnTo>
                      <a:lnTo>
                        <a:pt x="257" y="219"/>
                      </a:lnTo>
                      <a:lnTo>
                        <a:pt x="238" y="240"/>
                      </a:lnTo>
                      <a:lnTo>
                        <a:pt x="222" y="263"/>
                      </a:lnTo>
                      <a:lnTo>
                        <a:pt x="208" y="287"/>
                      </a:lnTo>
                      <a:lnTo>
                        <a:pt x="197" y="312"/>
                      </a:lnTo>
                      <a:lnTo>
                        <a:pt x="190" y="339"/>
                      </a:lnTo>
                      <a:lnTo>
                        <a:pt x="185" y="366"/>
                      </a:lnTo>
                      <a:lnTo>
                        <a:pt x="183" y="394"/>
                      </a:lnTo>
                      <a:lnTo>
                        <a:pt x="184" y="413"/>
                      </a:lnTo>
                      <a:lnTo>
                        <a:pt x="186" y="431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815" name="Freeform 28"/>
                <p:cNvSpPr>
                  <a:spLocks/>
                </p:cNvSpPr>
                <p:nvPr/>
              </p:nvSpPr>
              <p:spPr bwMode="auto">
                <a:xfrm>
                  <a:off x="2190" y="2125"/>
                  <a:ext cx="121" cy="25"/>
                </a:xfrm>
                <a:custGeom>
                  <a:avLst/>
                  <a:gdLst>
                    <a:gd name="T0" fmla="*/ 0 w 121"/>
                    <a:gd name="T1" fmla="*/ 0 h 25"/>
                    <a:gd name="T2" fmla="*/ 24 w 121"/>
                    <a:gd name="T3" fmla="*/ 11 h 25"/>
                    <a:gd name="T4" fmla="*/ 50 w 121"/>
                    <a:gd name="T5" fmla="*/ 19 h 25"/>
                    <a:gd name="T6" fmla="*/ 77 w 121"/>
                    <a:gd name="T7" fmla="*/ 23 h 25"/>
                    <a:gd name="T8" fmla="*/ 105 w 121"/>
                    <a:gd name="T9" fmla="*/ 25 h 25"/>
                    <a:gd name="T10" fmla="*/ 113 w 121"/>
                    <a:gd name="T11" fmla="*/ 25 h 25"/>
                    <a:gd name="T12" fmla="*/ 121 w 121"/>
                    <a:gd name="T13" fmla="*/ 24 h 2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1"/>
                    <a:gd name="T22" fmla="*/ 0 h 25"/>
                    <a:gd name="T23" fmla="*/ 121 w 121"/>
                    <a:gd name="T24" fmla="*/ 25 h 2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1" h="25">
                      <a:moveTo>
                        <a:pt x="0" y="0"/>
                      </a:moveTo>
                      <a:lnTo>
                        <a:pt x="24" y="11"/>
                      </a:lnTo>
                      <a:lnTo>
                        <a:pt x="50" y="19"/>
                      </a:lnTo>
                      <a:lnTo>
                        <a:pt x="77" y="23"/>
                      </a:lnTo>
                      <a:lnTo>
                        <a:pt x="105" y="25"/>
                      </a:lnTo>
                      <a:lnTo>
                        <a:pt x="113" y="25"/>
                      </a:lnTo>
                      <a:lnTo>
                        <a:pt x="121" y="24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816" name="Freeform 29"/>
                <p:cNvSpPr>
                  <a:spLocks/>
                </p:cNvSpPr>
                <p:nvPr/>
              </p:nvSpPr>
              <p:spPr bwMode="auto">
                <a:xfrm>
                  <a:off x="2365" y="2409"/>
                  <a:ext cx="53" cy="12"/>
                </a:xfrm>
                <a:custGeom>
                  <a:avLst/>
                  <a:gdLst>
                    <a:gd name="T0" fmla="*/ 0 w 53"/>
                    <a:gd name="T1" fmla="*/ 12 h 12"/>
                    <a:gd name="T2" fmla="*/ 27 w 53"/>
                    <a:gd name="T3" fmla="*/ 8 h 12"/>
                    <a:gd name="T4" fmla="*/ 53 w 53"/>
                    <a:gd name="T5" fmla="*/ 0 h 12"/>
                    <a:gd name="T6" fmla="*/ 0 60000 65536"/>
                    <a:gd name="T7" fmla="*/ 0 60000 65536"/>
                    <a:gd name="T8" fmla="*/ 0 60000 65536"/>
                    <a:gd name="T9" fmla="*/ 0 w 53"/>
                    <a:gd name="T10" fmla="*/ 0 h 12"/>
                    <a:gd name="T11" fmla="*/ 53 w 53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3" h="12">
                      <a:moveTo>
                        <a:pt x="0" y="12"/>
                      </a:moveTo>
                      <a:lnTo>
                        <a:pt x="27" y="8"/>
                      </a:lnTo>
                      <a:lnTo>
                        <a:pt x="53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817" name="Freeform 30"/>
                <p:cNvSpPr>
                  <a:spLocks/>
                </p:cNvSpPr>
                <p:nvPr/>
              </p:nvSpPr>
              <p:spPr bwMode="auto">
                <a:xfrm>
                  <a:off x="2841" y="2484"/>
                  <a:ext cx="32" cy="52"/>
                </a:xfrm>
                <a:custGeom>
                  <a:avLst/>
                  <a:gdLst>
                    <a:gd name="T0" fmla="*/ 0 w 32"/>
                    <a:gd name="T1" fmla="*/ 0 h 52"/>
                    <a:gd name="T2" fmla="*/ 15 w 32"/>
                    <a:gd name="T3" fmla="*/ 27 h 52"/>
                    <a:gd name="T4" fmla="*/ 32 w 32"/>
                    <a:gd name="T5" fmla="*/ 52 h 52"/>
                    <a:gd name="T6" fmla="*/ 0 60000 65536"/>
                    <a:gd name="T7" fmla="*/ 0 60000 65536"/>
                    <a:gd name="T8" fmla="*/ 0 60000 65536"/>
                    <a:gd name="T9" fmla="*/ 0 w 32"/>
                    <a:gd name="T10" fmla="*/ 0 h 52"/>
                    <a:gd name="T11" fmla="*/ 32 w 32"/>
                    <a:gd name="T12" fmla="*/ 52 h 5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2" h="52">
                      <a:moveTo>
                        <a:pt x="0" y="0"/>
                      </a:moveTo>
                      <a:lnTo>
                        <a:pt x="15" y="27"/>
                      </a:lnTo>
                      <a:lnTo>
                        <a:pt x="32" y="52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818" name="Freeform 31"/>
                <p:cNvSpPr>
                  <a:spLocks/>
                </p:cNvSpPr>
                <p:nvPr/>
              </p:nvSpPr>
              <p:spPr bwMode="auto">
                <a:xfrm>
                  <a:off x="3450" y="2405"/>
                  <a:ext cx="13" cy="57"/>
                </a:xfrm>
                <a:custGeom>
                  <a:avLst/>
                  <a:gdLst>
                    <a:gd name="T0" fmla="*/ 0 w 13"/>
                    <a:gd name="T1" fmla="*/ 57 h 57"/>
                    <a:gd name="T2" fmla="*/ 5 w 13"/>
                    <a:gd name="T3" fmla="*/ 43 h 57"/>
                    <a:gd name="T4" fmla="*/ 8 w 13"/>
                    <a:gd name="T5" fmla="*/ 29 h 57"/>
                    <a:gd name="T6" fmla="*/ 13 w 13"/>
                    <a:gd name="T7" fmla="*/ 0 h 5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"/>
                    <a:gd name="T13" fmla="*/ 0 h 57"/>
                    <a:gd name="T14" fmla="*/ 13 w 13"/>
                    <a:gd name="T15" fmla="*/ 57 h 5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" h="57">
                      <a:moveTo>
                        <a:pt x="0" y="57"/>
                      </a:moveTo>
                      <a:lnTo>
                        <a:pt x="5" y="43"/>
                      </a:lnTo>
                      <a:lnTo>
                        <a:pt x="8" y="29"/>
                      </a:lnTo>
                      <a:lnTo>
                        <a:pt x="13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819" name="Freeform 32"/>
                <p:cNvSpPr>
                  <a:spLocks/>
                </p:cNvSpPr>
                <p:nvPr/>
              </p:nvSpPr>
              <p:spPr bwMode="auto">
                <a:xfrm>
                  <a:off x="3718" y="2052"/>
                  <a:ext cx="155" cy="214"/>
                </a:xfrm>
                <a:custGeom>
                  <a:avLst/>
                  <a:gdLst>
                    <a:gd name="T0" fmla="*/ 155 w 155"/>
                    <a:gd name="T1" fmla="*/ 214 h 214"/>
                    <a:gd name="T2" fmla="*/ 155 w 155"/>
                    <a:gd name="T3" fmla="*/ 213 h 214"/>
                    <a:gd name="T4" fmla="*/ 155 w 155"/>
                    <a:gd name="T5" fmla="*/ 212 h 214"/>
                    <a:gd name="T6" fmla="*/ 154 w 155"/>
                    <a:gd name="T7" fmla="*/ 195 h 214"/>
                    <a:gd name="T8" fmla="*/ 152 w 155"/>
                    <a:gd name="T9" fmla="*/ 178 h 214"/>
                    <a:gd name="T10" fmla="*/ 149 w 155"/>
                    <a:gd name="T11" fmla="*/ 162 h 214"/>
                    <a:gd name="T12" fmla="*/ 144 w 155"/>
                    <a:gd name="T13" fmla="*/ 146 h 214"/>
                    <a:gd name="T14" fmla="*/ 138 w 155"/>
                    <a:gd name="T15" fmla="*/ 130 h 214"/>
                    <a:gd name="T16" fmla="*/ 131 w 155"/>
                    <a:gd name="T17" fmla="*/ 115 h 214"/>
                    <a:gd name="T18" fmla="*/ 123 w 155"/>
                    <a:gd name="T19" fmla="*/ 101 h 214"/>
                    <a:gd name="T20" fmla="*/ 113 w 155"/>
                    <a:gd name="T21" fmla="*/ 87 h 214"/>
                    <a:gd name="T22" fmla="*/ 103 w 155"/>
                    <a:gd name="T23" fmla="*/ 73 h 214"/>
                    <a:gd name="T24" fmla="*/ 91 w 155"/>
                    <a:gd name="T25" fmla="*/ 60 h 214"/>
                    <a:gd name="T26" fmla="*/ 78 w 155"/>
                    <a:gd name="T27" fmla="*/ 48 h 214"/>
                    <a:gd name="T28" fmla="*/ 64 w 155"/>
                    <a:gd name="T29" fmla="*/ 37 h 214"/>
                    <a:gd name="T30" fmla="*/ 34 w 155"/>
                    <a:gd name="T31" fmla="*/ 17 h 214"/>
                    <a:gd name="T32" fmla="*/ 17 w 155"/>
                    <a:gd name="T33" fmla="*/ 8 h 214"/>
                    <a:gd name="T34" fmla="*/ 0 w 155"/>
                    <a:gd name="T35" fmla="*/ 0 h 21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55"/>
                    <a:gd name="T55" fmla="*/ 0 h 214"/>
                    <a:gd name="T56" fmla="*/ 155 w 155"/>
                    <a:gd name="T57" fmla="*/ 214 h 21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55" h="214">
                      <a:moveTo>
                        <a:pt x="155" y="214"/>
                      </a:moveTo>
                      <a:lnTo>
                        <a:pt x="155" y="213"/>
                      </a:lnTo>
                      <a:lnTo>
                        <a:pt x="155" y="212"/>
                      </a:lnTo>
                      <a:lnTo>
                        <a:pt x="154" y="195"/>
                      </a:lnTo>
                      <a:lnTo>
                        <a:pt x="152" y="178"/>
                      </a:lnTo>
                      <a:lnTo>
                        <a:pt x="149" y="162"/>
                      </a:lnTo>
                      <a:lnTo>
                        <a:pt x="144" y="146"/>
                      </a:lnTo>
                      <a:lnTo>
                        <a:pt x="138" y="130"/>
                      </a:lnTo>
                      <a:lnTo>
                        <a:pt x="131" y="115"/>
                      </a:lnTo>
                      <a:lnTo>
                        <a:pt x="123" y="101"/>
                      </a:lnTo>
                      <a:lnTo>
                        <a:pt x="113" y="87"/>
                      </a:lnTo>
                      <a:lnTo>
                        <a:pt x="103" y="73"/>
                      </a:lnTo>
                      <a:lnTo>
                        <a:pt x="91" y="60"/>
                      </a:lnTo>
                      <a:lnTo>
                        <a:pt x="78" y="48"/>
                      </a:lnTo>
                      <a:lnTo>
                        <a:pt x="64" y="37"/>
                      </a:lnTo>
                      <a:lnTo>
                        <a:pt x="34" y="17"/>
                      </a:lnTo>
                      <a:lnTo>
                        <a:pt x="17" y="8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/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820" name="Freeform 33"/>
                <p:cNvSpPr>
                  <a:spLocks/>
                </p:cNvSpPr>
                <p:nvPr/>
              </p:nvSpPr>
              <p:spPr bwMode="auto">
                <a:xfrm>
                  <a:off x="4014" y="1823"/>
                  <a:ext cx="69" cy="80"/>
                </a:xfrm>
                <a:custGeom>
                  <a:avLst/>
                  <a:gdLst>
                    <a:gd name="T0" fmla="*/ 0 w 69"/>
                    <a:gd name="T1" fmla="*/ 80 h 80"/>
                    <a:gd name="T2" fmla="*/ 21 w 69"/>
                    <a:gd name="T3" fmla="*/ 63 h 80"/>
                    <a:gd name="T4" fmla="*/ 40 w 69"/>
                    <a:gd name="T5" fmla="*/ 43 h 80"/>
                    <a:gd name="T6" fmla="*/ 56 w 69"/>
                    <a:gd name="T7" fmla="*/ 23 h 80"/>
                    <a:gd name="T8" fmla="*/ 69 w 69"/>
                    <a:gd name="T9" fmla="*/ 0 h 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80"/>
                    <a:gd name="T17" fmla="*/ 69 w 69"/>
                    <a:gd name="T18" fmla="*/ 80 h 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80">
                      <a:moveTo>
                        <a:pt x="0" y="80"/>
                      </a:moveTo>
                      <a:lnTo>
                        <a:pt x="21" y="63"/>
                      </a:lnTo>
                      <a:lnTo>
                        <a:pt x="40" y="43"/>
                      </a:lnTo>
                      <a:lnTo>
                        <a:pt x="56" y="23"/>
                      </a:lnTo>
                      <a:lnTo>
                        <a:pt x="69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821" name="Freeform 34"/>
                <p:cNvSpPr>
                  <a:spLocks/>
                </p:cNvSpPr>
                <p:nvPr/>
              </p:nvSpPr>
              <p:spPr bwMode="auto">
                <a:xfrm>
                  <a:off x="3917" y="1526"/>
                  <a:ext cx="3" cy="38"/>
                </a:xfrm>
                <a:custGeom>
                  <a:avLst/>
                  <a:gdLst>
                    <a:gd name="T0" fmla="*/ 3 w 3"/>
                    <a:gd name="T1" fmla="*/ 38 h 38"/>
                    <a:gd name="T2" fmla="*/ 3 w 3"/>
                    <a:gd name="T3" fmla="*/ 35 h 38"/>
                    <a:gd name="T4" fmla="*/ 2 w 3"/>
                    <a:gd name="T5" fmla="*/ 17 h 38"/>
                    <a:gd name="T6" fmla="*/ 0 w 3"/>
                    <a:gd name="T7" fmla="*/ 0 h 3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38"/>
                    <a:gd name="T14" fmla="*/ 3 w 3"/>
                    <a:gd name="T15" fmla="*/ 38 h 3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38">
                      <a:moveTo>
                        <a:pt x="3" y="38"/>
                      </a:moveTo>
                      <a:lnTo>
                        <a:pt x="3" y="35"/>
                      </a:lnTo>
                      <a:lnTo>
                        <a:pt x="2" y="17"/>
                      </a:lnTo>
                      <a:lnTo>
                        <a:pt x="0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822" name="Freeform 35"/>
                <p:cNvSpPr>
                  <a:spLocks/>
                </p:cNvSpPr>
                <p:nvPr/>
              </p:nvSpPr>
              <p:spPr bwMode="auto">
                <a:xfrm>
                  <a:off x="3476" y="1433"/>
                  <a:ext cx="35" cy="48"/>
                </a:xfrm>
                <a:custGeom>
                  <a:avLst/>
                  <a:gdLst>
                    <a:gd name="T0" fmla="*/ 35 w 35"/>
                    <a:gd name="T1" fmla="*/ 0 h 48"/>
                    <a:gd name="T2" fmla="*/ 25 w 35"/>
                    <a:gd name="T3" fmla="*/ 11 h 48"/>
                    <a:gd name="T4" fmla="*/ 16 w 35"/>
                    <a:gd name="T5" fmla="*/ 23 h 48"/>
                    <a:gd name="T6" fmla="*/ 7 w 35"/>
                    <a:gd name="T7" fmla="*/ 35 h 48"/>
                    <a:gd name="T8" fmla="*/ 0 w 35"/>
                    <a:gd name="T9" fmla="*/ 48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8"/>
                    <a:gd name="T17" fmla="*/ 35 w 35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8">
                      <a:moveTo>
                        <a:pt x="35" y="0"/>
                      </a:moveTo>
                      <a:lnTo>
                        <a:pt x="25" y="11"/>
                      </a:lnTo>
                      <a:lnTo>
                        <a:pt x="16" y="23"/>
                      </a:lnTo>
                      <a:lnTo>
                        <a:pt x="7" y="35"/>
                      </a:lnTo>
                      <a:lnTo>
                        <a:pt x="0" y="48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823" name="Freeform 36"/>
                <p:cNvSpPr>
                  <a:spLocks/>
                </p:cNvSpPr>
                <p:nvPr/>
              </p:nvSpPr>
              <p:spPr bwMode="auto">
                <a:xfrm>
                  <a:off x="3142" y="1462"/>
                  <a:ext cx="17" cy="41"/>
                </a:xfrm>
                <a:custGeom>
                  <a:avLst/>
                  <a:gdLst>
                    <a:gd name="T0" fmla="*/ 17 w 17"/>
                    <a:gd name="T1" fmla="*/ 0 h 41"/>
                    <a:gd name="T2" fmla="*/ 12 w 17"/>
                    <a:gd name="T3" fmla="*/ 10 h 41"/>
                    <a:gd name="T4" fmla="*/ 7 w 17"/>
                    <a:gd name="T5" fmla="*/ 20 h 41"/>
                    <a:gd name="T6" fmla="*/ 0 w 17"/>
                    <a:gd name="T7" fmla="*/ 41 h 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7"/>
                    <a:gd name="T13" fmla="*/ 0 h 41"/>
                    <a:gd name="T14" fmla="*/ 17 w 17"/>
                    <a:gd name="T15" fmla="*/ 41 h 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" h="41">
                      <a:moveTo>
                        <a:pt x="17" y="0"/>
                      </a:moveTo>
                      <a:lnTo>
                        <a:pt x="12" y="10"/>
                      </a:lnTo>
                      <a:lnTo>
                        <a:pt x="7" y="20"/>
                      </a:lnTo>
                      <a:lnTo>
                        <a:pt x="0" y="41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824" name="Freeform 37"/>
                <p:cNvSpPr>
                  <a:spLocks/>
                </p:cNvSpPr>
                <p:nvPr/>
              </p:nvSpPr>
              <p:spPr bwMode="auto">
                <a:xfrm>
                  <a:off x="2755" y="1519"/>
                  <a:ext cx="63" cy="41"/>
                </a:xfrm>
                <a:custGeom>
                  <a:avLst/>
                  <a:gdLst>
                    <a:gd name="T0" fmla="*/ 63 w 63"/>
                    <a:gd name="T1" fmla="*/ 41 h 41"/>
                    <a:gd name="T2" fmla="*/ 33 w 63"/>
                    <a:gd name="T3" fmla="*/ 19 h 41"/>
                    <a:gd name="T4" fmla="*/ 17 w 63"/>
                    <a:gd name="T5" fmla="*/ 9 h 41"/>
                    <a:gd name="T6" fmla="*/ 0 w 63"/>
                    <a:gd name="T7" fmla="*/ 0 h 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3"/>
                    <a:gd name="T13" fmla="*/ 0 h 41"/>
                    <a:gd name="T14" fmla="*/ 63 w 63"/>
                    <a:gd name="T15" fmla="*/ 41 h 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3" h="41">
                      <a:moveTo>
                        <a:pt x="63" y="41"/>
                      </a:moveTo>
                      <a:lnTo>
                        <a:pt x="33" y="19"/>
                      </a:lnTo>
                      <a:lnTo>
                        <a:pt x="17" y="9"/>
                      </a:lnTo>
                      <a:lnTo>
                        <a:pt x="0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  <p:sp>
              <p:nvSpPr>
                <p:cNvPr id="29825" name="Freeform 38"/>
                <p:cNvSpPr>
                  <a:spLocks/>
                </p:cNvSpPr>
                <p:nvPr/>
              </p:nvSpPr>
              <p:spPr bwMode="auto">
                <a:xfrm>
                  <a:off x="2273" y="1794"/>
                  <a:ext cx="10" cy="43"/>
                </a:xfrm>
                <a:custGeom>
                  <a:avLst/>
                  <a:gdLst>
                    <a:gd name="T0" fmla="*/ 0 w 10"/>
                    <a:gd name="T1" fmla="*/ 0 h 43"/>
                    <a:gd name="T2" fmla="*/ 4 w 10"/>
                    <a:gd name="T3" fmla="*/ 22 h 43"/>
                    <a:gd name="T4" fmla="*/ 10 w 10"/>
                    <a:gd name="T5" fmla="*/ 43 h 43"/>
                    <a:gd name="T6" fmla="*/ 0 60000 65536"/>
                    <a:gd name="T7" fmla="*/ 0 60000 65536"/>
                    <a:gd name="T8" fmla="*/ 0 60000 65536"/>
                    <a:gd name="T9" fmla="*/ 0 w 10"/>
                    <a:gd name="T10" fmla="*/ 0 h 43"/>
                    <a:gd name="T11" fmla="*/ 10 w 10"/>
                    <a:gd name="T12" fmla="*/ 43 h 4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" h="43">
                      <a:moveTo>
                        <a:pt x="0" y="0"/>
                      </a:moveTo>
                      <a:lnTo>
                        <a:pt x="4" y="22"/>
                      </a:lnTo>
                      <a:lnTo>
                        <a:pt x="10" y="43"/>
                      </a:lnTo>
                    </a:path>
                  </a:pathLst>
                </a:custGeom>
                <a:gradFill rotWithShape="0">
                  <a:gsLst>
                    <a:gs pos="0">
                      <a:srgbClr val="999999"/>
                    </a:gs>
                    <a:gs pos="28000">
                      <a:srgbClr val="CCCCCC"/>
                    </a:gs>
                    <a:gs pos="71001">
                      <a:srgbClr val="CCCCCC"/>
                    </a:gs>
                    <a:gs pos="100000">
                      <a:srgbClr val="F5F5F5"/>
                    </a:gs>
                  </a:gsLst>
                  <a:lin ang="16200000"/>
                </a:gra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lIns="86393" tIns="43196" rIns="86393" bIns="43196" anchor="ctr"/>
                <a:lstStyle/>
                <a:p>
                  <a:pPr>
                    <a:lnSpc>
                      <a:spcPct val="90000"/>
                    </a:lnSpc>
                    <a:spcBef>
                      <a:spcPct val="25000"/>
                    </a:spcBef>
                  </a:pPr>
                  <a:endParaRPr lang="de-CH" sz="1400">
                    <a:latin typeface="Tele-GroteskFet" pitchFamily="2" charset="0"/>
                  </a:endParaRPr>
                </a:p>
              </p:txBody>
            </p:sp>
          </p:grpSp>
          <p:sp>
            <p:nvSpPr>
              <p:cNvPr id="29826" name="Rectangle 130"/>
              <p:cNvSpPr>
                <a:spLocks noChangeAspect="1" noChangeArrowheads="1"/>
              </p:cNvSpPr>
              <p:nvPr/>
            </p:nvSpPr>
            <p:spPr bwMode="auto">
              <a:xfrm>
                <a:off x="5206" y="2908"/>
                <a:ext cx="173" cy="11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125400" prstMaterial="legacyMatte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solidFill>
                      <a:schemeClr val="bg1"/>
                    </a:solidFill>
                    <a:latin typeface="Tele-GroteskHal" pitchFamily="2" charset="0"/>
                  </a:rPr>
                  <a:t>EMS</a:t>
                </a:r>
              </a:p>
            </p:txBody>
          </p:sp>
          <p:sp>
            <p:nvSpPr>
              <p:cNvPr id="29827" name="Rectangle 131"/>
              <p:cNvSpPr>
                <a:spLocks noChangeAspect="1" noChangeArrowheads="1"/>
              </p:cNvSpPr>
              <p:nvPr/>
            </p:nvSpPr>
            <p:spPr bwMode="auto">
              <a:xfrm>
                <a:off x="4745" y="3247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828" name="Rectangle 132"/>
              <p:cNvSpPr>
                <a:spLocks noChangeAspect="1" noChangeArrowheads="1"/>
              </p:cNvSpPr>
              <p:nvPr/>
            </p:nvSpPr>
            <p:spPr bwMode="auto">
              <a:xfrm>
                <a:off x="4971" y="3202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829" name="Rectangle 133"/>
              <p:cNvSpPr>
                <a:spLocks noChangeAspect="1" noChangeArrowheads="1"/>
              </p:cNvSpPr>
              <p:nvPr/>
            </p:nvSpPr>
            <p:spPr bwMode="auto">
              <a:xfrm>
                <a:off x="5198" y="3247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sp>
            <p:nvSpPr>
              <p:cNvPr id="29830" name="Rectangle 134"/>
              <p:cNvSpPr>
                <a:spLocks noChangeAspect="1" noChangeArrowheads="1"/>
              </p:cNvSpPr>
              <p:nvPr/>
            </p:nvSpPr>
            <p:spPr bwMode="auto">
              <a:xfrm>
                <a:off x="5429" y="3168"/>
                <a:ext cx="117" cy="94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74600" prstMaterial="legacyMatte">
                <a:bevelT w="13500" h="13500" prst="angle"/>
                <a:bevelB w="13500" h="13500" prst="angle"/>
                <a:extrusionClr>
                  <a:srgbClr val="99FF99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r>
                  <a:rPr lang="en-GB" sz="800">
                    <a:latin typeface="Tele-GroteskHal" pitchFamily="2" charset="0"/>
                  </a:rPr>
                  <a:t>NE</a:t>
                </a:r>
              </a:p>
            </p:txBody>
          </p:sp>
          <p:cxnSp>
            <p:nvCxnSpPr>
              <p:cNvPr id="29831" name="AutoShape 135"/>
              <p:cNvCxnSpPr>
                <a:cxnSpLocks noChangeShapeType="1"/>
                <a:stCxn id="29826" idx="2"/>
                <a:endCxn id="29827" idx="0"/>
              </p:cNvCxnSpPr>
              <p:nvPr/>
            </p:nvCxnSpPr>
            <p:spPr bwMode="auto">
              <a:xfrm flipH="1">
                <a:off x="4804" y="3020"/>
                <a:ext cx="489" cy="227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832" name="AutoShape 136"/>
              <p:cNvCxnSpPr>
                <a:cxnSpLocks noChangeShapeType="1"/>
                <a:stCxn id="29826" idx="2"/>
                <a:endCxn id="29828" idx="0"/>
              </p:cNvCxnSpPr>
              <p:nvPr/>
            </p:nvCxnSpPr>
            <p:spPr bwMode="auto">
              <a:xfrm flipH="1">
                <a:off x="5030" y="3020"/>
                <a:ext cx="263" cy="18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833" name="AutoShape 137"/>
              <p:cNvCxnSpPr>
                <a:cxnSpLocks noChangeShapeType="1"/>
                <a:stCxn id="29826" idx="2"/>
                <a:endCxn id="29829" idx="0"/>
              </p:cNvCxnSpPr>
              <p:nvPr/>
            </p:nvCxnSpPr>
            <p:spPr bwMode="auto">
              <a:xfrm flipH="1">
                <a:off x="5257" y="3020"/>
                <a:ext cx="36" cy="227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29834" name="AutoShape 138"/>
              <p:cNvCxnSpPr>
                <a:cxnSpLocks noChangeShapeType="1"/>
                <a:stCxn id="29826" idx="2"/>
                <a:endCxn id="29830" idx="0"/>
              </p:cNvCxnSpPr>
              <p:nvPr/>
            </p:nvCxnSpPr>
            <p:spPr bwMode="auto">
              <a:xfrm>
                <a:off x="5293" y="3020"/>
                <a:ext cx="195" cy="148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</p:cxnSp>
          <p:sp>
            <p:nvSpPr>
              <p:cNvPr id="29835" name="Rectangle 139"/>
              <p:cNvSpPr>
                <a:spLocks noChangeAspect="1" noChangeArrowheads="1"/>
              </p:cNvSpPr>
              <p:nvPr/>
            </p:nvSpPr>
            <p:spPr bwMode="auto">
              <a:xfrm>
                <a:off x="5206" y="2872"/>
                <a:ext cx="173" cy="35"/>
              </a:xfrm>
              <a:prstGeom prst="rect">
                <a:avLst/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125400" prstMaterial="legacyMatte">
                <a:bevelT w="13500" h="13500" prst="angle"/>
                <a:bevelB w="13500" h="13500" prst="angle"/>
                <a:extrusionClr>
                  <a:schemeClr val="tx2"/>
                </a:extrusionClr>
              </a:sp3d>
            </p:spPr>
            <p:txBody>
              <a:bodyPr wrap="none" lIns="90000" tIns="46800" rIns="90000" bIns="46800" anchor="ctr">
                <a:flatTx/>
              </a:bodyPr>
              <a:lstStyle/>
              <a:p>
                <a:pPr algn="ctr"/>
                <a:endParaRPr lang="en-GB" sz="1000">
                  <a:latin typeface="Tele-GroteskNor" pitchFamily="2" charset="0"/>
                </a:endParaRPr>
              </a:p>
            </p:txBody>
          </p:sp>
        </p:grpSp>
      </p:grpSp>
      <p:sp>
        <p:nvSpPr>
          <p:cNvPr id="29836" name="Text Box 140"/>
          <p:cNvSpPr txBox="1">
            <a:spLocks noChangeArrowheads="1"/>
          </p:cNvSpPr>
          <p:nvPr/>
        </p:nvSpPr>
        <p:spPr bwMode="auto">
          <a:xfrm>
            <a:off x="4425950" y="1628775"/>
            <a:ext cx="1946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i="1" dirty="0"/>
              <a:t>Operations</a:t>
            </a:r>
            <a:br>
              <a:rPr lang="en-US" i="1" dirty="0"/>
            </a:br>
            <a:r>
              <a:rPr lang="en-US" i="1" dirty="0"/>
              <a:t>Support Systems</a:t>
            </a:r>
          </a:p>
        </p:txBody>
      </p:sp>
      <p:sp>
        <p:nvSpPr>
          <p:cNvPr id="29837" name="Rectangle 141"/>
          <p:cNvSpPr>
            <a:spLocks noChangeArrowheads="1"/>
          </p:cNvSpPr>
          <p:nvPr/>
        </p:nvSpPr>
        <p:spPr bwMode="auto">
          <a:xfrm>
            <a:off x="233363" y="1557338"/>
            <a:ext cx="2686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 dirty="0"/>
              <a:t>Production Infrastructure</a:t>
            </a:r>
          </a:p>
        </p:txBody>
      </p:sp>
      <p:pic>
        <p:nvPicPr>
          <p:cNvPr id="29838" name="Picture 142" descr="Cent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9700" y="2409825"/>
            <a:ext cx="641350" cy="641350"/>
          </a:xfrm>
          <a:prstGeom prst="rect">
            <a:avLst/>
          </a:prstGeom>
          <a:noFill/>
        </p:spPr>
      </p:pic>
      <p:pic>
        <p:nvPicPr>
          <p:cNvPr id="29839" name="Picture 143" descr="Cent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48288" y="2643188"/>
            <a:ext cx="641350" cy="641350"/>
          </a:xfrm>
          <a:prstGeom prst="rect">
            <a:avLst/>
          </a:prstGeom>
          <a:noFill/>
        </p:spPr>
      </p:pic>
      <p:sp>
        <p:nvSpPr>
          <p:cNvPr id="29840" name="Oval 325"/>
          <p:cNvSpPr>
            <a:spLocks noChangeArrowheads="1"/>
          </p:cNvSpPr>
          <p:nvPr/>
        </p:nvSpPr>
        <p:spPr bwMode="auto">
          <a:xfrm rot="5400000">
            <a:off x="3079750" y="2800350"/>
            <a:ext cx="1844675" cy="276225"/>
          </a:xfrm>
          <a:prstGeom prst="ellipse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rot="10800000" vert="eaVert" wrap="none" lIns="0" tIns="0" rIns="0" bIns="0" anchor="ctr"/>
          <a:lstStyle/>
          <a:p>
            <a:endParaRPr lang="en-US"/>
          </a:p>
        </p:txBody>
      </p:sp>
      <p:sp>
        <p:nvSpPr>
          <p:cNvPr id="29841" name="AutoShape 145"/>
          <p:cNvSpPr>
            <a:spLocks noChangeArrowheads="1"/>
          </p:cNvSpPr>
          <p:nvPr/>
        </p:nvSpPr>
        <p:spPr bwMode="auto">
          <a:xfrm>
            <a:off x="3221038" y="2833688"/>
            <a:ext cx="1765300" cy="219075"/>
          </a:xfrm>
          <a:prstGeom prst="rightArrow">
            <a:avLst>
              <a:gd name="adj1" fmla="val 50000"/>
              <a:gd name="adj2" fmla="val 201449"/>
            </a:avLst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29842" name="Text Box 146"/>
          <p:cNvSpPr txBox="1">
            <a:spLocks noChangeArrowheads="1"/>
          </p:cNvSpPr>
          <p:nvPr/>
        </p:nvSpPr>
        <p:spPr bwMode="auto">
          <a:xfrm>
            <a:off x="249238" y="4076700"/>
            <a:ext cx="74183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dirty="0"/>
              <a:t>Mid-/Long-term Target:</a:t>
            </a:r>
          </a:p>
          <a:p>
            <a:pPr marL="355600" lvl="1" indent="-176213"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/>
              <a:t>Reduction of systems integration cost through standardized interface technologies</a:t>
            </a:r>
          </a:p>
          <a:p>
            <a:pPr marL="355600" lvl="1" indent="-176213"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/>
              <a:t>Higher independency of management systems from network changes</a:t>
            </a:r>
          </a:p>
          <a:p>
            <a:pPr marL="355600" lvl="1" indent="-176213"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/>
              <a:t>Higher operations flexibility through deployment of standard management systems </a:t>
            </a:r>
          </a:p>
          <a:p>
            <a:pPr marL="355600" lvl="1" indent="-176213"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400" dirty="0"/>
              <a:t>Shortened introduction time for new technologies &amp; services</a:t>
            </a:r>
          </a:p>
        </p:txBody>
      </p:sp>
      <p:sp>
        <p:nvSpPr>
          <p:cNvPr id="29843" name="Rectangle 147"/>
          <p:cNvSpPr>
            <a:spLocks noChangeArrowheads="1"/>
          </p:cNvSpPr>
          <p:nvPr/>
        </p:nvSpPr>
        <p:spPr bwMode="auto">
          <a:xfrm>
            <a:off x="304800" y="5517232"/>
            <a:ext cx="8534400" cy="823466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rgbClr val="468329"/>
              </a:buClr>
              <a:buFont typeface="Wingdings" pitchFamily="2" charset="2"/>
              <a:buNone/>
            </a:pPr>
            <a:r>
              <a:rPr lang="en-GB" sz="2800" b="1" dirty="0" smtClean="0"/>
              <a:t>The implementation of Self Organizing Network Operations </a:t>
            </a:r>
            <a:endParaRPr lang="en-US" sz="2800" b="1" dirty="0"/>
          </a:p>
        </p:txBody>
      </p:sp>
      <p:pic>
        <p:nvPicPr>
          <p:cNvPr id="29844" name="Picture 148" descr="Cent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37200" y="3003550"/>
            <a:ext cx="641350" cy="641350"/>
          </a:xfrm>
          <a:prstGeom prst="rect">
            <a:avLst/>
          </a:prstGeom>
          <a:noFill/>
        </p:spPr>
      </p:pic>
      <p:sp>
        <p:nvSpPr>
          <p:cNvPr id="29845" name="Text Box 149"/>
          <p:cNvSpPr txBox="1">
            <a:spLocks noChangeArrowheads="1"/>
          </p:cNvSpPr>
          <p:nvPr/>
        </p:nvSpPr>
        <p:spPr bwMode="auto">
          <a:xfrm>
            <a:off x="6383338" y="1641475"/>
            <a:ext cx="2725737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/>
              <a:t>Network Operations</a:t>
            </a:r>
            <a:br>
              <a:rPr lang="en-US" dirty="0"/>
            </a:br>
            <a:r>
              <a:rPr lang="en-US" dirty="0"/>
              <a:t>Center activities:</a:t>
            </a:r>
          </a:p>
          <a:p>
            <a:pPr marL="360363" lvl="1" indent="-180975"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dirty="0"/>
              <a:t>Fault fixing</a:t>
            </a:r>
          </a:p>
          <a:p>
            <a:pPr marL="360363" lvl="1" indent="-180975"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dirty="0"/>
              <a:t>Performance Monitoring</a:t>
            </a:r>
          </a:p>
          <a:p>
            <a:pPr marL="360363" lvl="1" indent="-180975"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dirty="0"/>
              <a:t>Network Configuration</a:t>
            </a:r>
          </a:p>
          <a:p>
            <a:pPr marL="360363" lvl="1" indent="-180975"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dirty="0"/>
              <a:t>Service introduction</a:t>
            </a:r>
          </a:p>
          <a:p>
            <a:pPr marL="360363" lvl="1" indent="-180975">
              <a:buClr>
                <a:srgbClr val="468329"/>
              </a:buClr>
              <a:buFont typeface="Wingdings" pitchFamily="2" charset="2"/>
              <a:buChar char="§"/>
            </a:pPr>
            <a:r>
              <a:rPr lang="en-US" sz="1600" dirty="0"/>
              <a:t>etc.</a:t>
            </a:r>
          </a:p>
        </p:txBody>
      </p:sp>
      <p:sp>
        <p:nvSpPr>
          <p:cNvPr id="14" name="Rechteck 13"/>
          <p:cNvSpPr/>
          <p:nvPr/>
        </p:nvSpPr>
        <p:spPr>
          <a:xfrm>
            <a:off x="0" y="6602253"/>
            <a:ext cx="217559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kern="0" dirty="0">
                <a:solidFill>
                  <a:sysClr val="windowText" lastClr="000000"/>
                </a:solidFill>
              </a:rPr>
              <a:t>Source: K. </a:t>
            </a:r>
            <a:r>
              <a:rPr lang="en-US" sz="1000" i="1" kern="0" dirty="0" smtClean="0">
                <a:solidFill>
                  <a:sysClr val="windowText" lastClr="000000"/>
                </a:solidFill>
              </a:rPr>
              <a:t>Martiny (DTAG), </a:t>
            </a:r>
            <a:r>
              <a:rPr lang="en-US" sz="1000" i="1" kern="0" dirty="0">
                <a:solidFill>
                  <a:sysClr val="windowText" lastClr="000000"/>
                </a:solidFill>
              </a:rPr>
              <a:t>NGMN</a:t>
            </a:r>
          </a:p>
        </p:txBody>
      </p:sp>
    </p:spTree>
    <p:extLst>
      <p:ext uri="{BB962C8B-B14F-4D97-AF65-F5344CB8AC3E}">
        <p14:creationId xmlns:p14="http://schemas.microsoft.com/office/powerpoint/2010/main" val="194818392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>
          <a:xfrm>
            <a:off x="1166587" y="4594578"/>
            <a:ext cx="6048894" cy="14562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 </a:t>
            </a:r>
            <a:r>
              <a:rPr lang="en-US" dirty="0"/>
              <a:t>B</a:t>
            </a:r>
            <a:r>
              <a:rPr lang="en-US" dirty="0" smtClean="0"/>
              <a:t>eyond 2012: NGMN Areas of Impact and Influence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713545" y="1785926"/>
            <a:ext cx="7929562" cy="4643470"/>
          </a:xfrm>
        </p:spPr>
        <p:txBody>
          <a:bodyPr/>
          <a:lstStyle/>
          <a:p>
            <a:pPr>
              <a:buNone/>
            </a:pPr>
            <a:endParaRPr lang="en-US" sz="1400" dirty="0" smtClean="0"/>
          </a:p>
          <a:p>
            <a:pPr>
              <a:buNone/>
            </a:pPr>
            <a:endParaRPr lang="en-US" sz="1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D3E49AAA-8906-4444-A3A8-8EDE438B99DB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343511" y="4728798"/>
            <a:ext cx="1134000" cy="9144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960532" y="4728798"/>
            <a:ext cx="1134000" cy="9144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CORE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877354" y="4728798"/>
            <a:ext cx="1134000" cy="9144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422133" y="4728798"/>
            <a:ext cx="1133088" cy="9144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660968" y="4996867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801084" y="4869271"/>
            <a:ext cx="1286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Spectrum &amp; Bands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651600" y="4983609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082287" y="4996867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CORE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241910" y="2605620"/>
            <a:ext cx="5973571" cy="369332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anchor="ctr"/>
          <a:lstStyle>
            <a:defPPr>
              <a:defRPr lang="de-DE"/>
            </a:defPPr>
            <a:lvl1pPr algn="ctr">
              <a:lnSpc>
                <a:spcPts val="216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5000"/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Architecture Evolution  &amp; Cloud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41910" y="3253190"/>
            <a:ext cx="5948585" cy="369332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anchor="ctr"/>
          <a:lstStyle>
            <a:defPPr>
              <a:defRPr lang="de-DE"/>
            </a:defPPr>
            <a:lvl1pPr algn="ctr">
              <a:lnSpc>
                <a:spcPts val="216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5000"/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Operational Excellence &amp; Efficiency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9633" y="1935472"/>
            <a:ext cx="8357658" cy="369332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anchor="ctr"/>
          <a:lstStyle>
            <a:defPPr>
              <a:defRPr lang="de-DE"/>
            </a:defPPr>
            <a:lvl1pPr algn="ctr">
              <a:lnSpc>
                <a:spcPts val="216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5000"/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End to End </a:t>
            </a:r>
            <a:r>
              <a:rPr lang="en-US" dirty="0" err="1" smtClean="0"/>
              <a:t>QoS</a:t>
            </a:r>
            <a:r>
              <a:rPr lang="en-US" dirty="0" smtClean="0"/>
              <a:t> </a:t>
            </a:r>
            <a:r>
              <a:rPr lang="en-US" dirty="0"/>
              <a:t>&amp; User Experience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241910" y="3912048"/>
            <a:ext cx="5948585" cy="369332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72000" anchor="ctr"/>
          <a:lstStyle>
            <a:defPPr>
              <a:defRPr lang="de-DE"/>
            </a:defPPr>
            <a:lvl1pPr algn="ctr">
              <a:lnSpc>
                <a:spcPts val="216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65000"/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Implementation Aspects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080085" y="5735888"/>
            <a:ext cx="4207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Key LTE Impacting Elements</a:t>
            </a:r>
            <a:endParaRPr lang="en-US" sz="1400" dirty="0"/>
          </a:p>
        </p:txBody>
      </p:sp>
      <p:sp>
        <p:nvSpPr>
          <p:cNvPr id="26" name="Gleichschenkliges Dreieck 25"/>
          <p:cNvSpPr/>
          <p:nvPr/>
        </p:nvSpPr>
        <p:spPr>
          <a:xfrm rot="5400000">
            <a:off x="6987261" y="2673917"/>
            <a:ext cx="568534" cy="228742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Gleichschenkliges Dreieck 26"/>
          <p:cNvSpPr/>
          <p:nvPr/>
        </p:nvSpPr>
        <p:spPr>
          <a:xfrm rot="5400000">
            <a:off x="6987261" y="3332763"/>
            <a:ext cx="568534" cy="228742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Gleichschenkliges Dreieck 27"/>
          <p:cNvSpPr/>
          <p:nvPr/>
        </p:nvSpPr>
        <p:spPr>
          <a:xfrm rot="5400000">
            <a:off x="6987261" y="4002898"/>
            <a:ext cx="568534" cy="228742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Gleichschenkliges Dreieck 28"/>
          <p:cNvSpPr/>
          <p:nvPr/>
        </p:nvSpPr>
        <p:spPr>
          <a:xfrm rot="16200000" flipH="1">
            <a:off x="882321" y="2673917"/>
            <a:ext cx="568534" cy="228742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Gleichschenkliges Dreieck 29"/>
          <p:cNvSpPr/>
          <p:nvPr/>
        </p:nvSpPr>
        <p:spPr>
          <a:xfrm rot="16200000" flipH="1">
            <a:off x="882321" y="3332763"/>
            <a:ext cx="568534" cy="228742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Gleichschenkliges Dreieck 30"/>
          <p:cNvSpPr/>
          <p:nvPr/>
        </p:nvSpPr>
        <p:spPr>
          <a:xfrm rot="16200000" flipH="1">
            <a:off x="882321" y="4002898"/>
            <a:ext cx="568534" cy="228742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Gleichschenkliges Dreieck 31"/>
          <p:cNvSpPr/>
          <p:nvPr/>
        </p:nvSpPr>
        <p:spPr>
          <a:xfrm rot="16200000" flipH="1">
            <a:off x="-59651" y="2014720"/>
            <a:ext cx="568534" cy="228742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Gleichschenkliges Dreieck 32"/>
          <p:cNvSpPr/>
          <p:nvPr/>
        </p:nvSpPr>
        <p:spPr>
          <a:xfrm rot="5400000" flipH="1">
            <a:off x="8402533" y="2012958"/>
            <a:ext cx="568534" cy="228742"/>
          </a:xfrm>
          <a:prstGeom prst="triangle">
            <a:avLst/>
          </a:prstGeom>
          <a:solidFill>
            <a:srgbClr val="468329"/>
          </a:solidFill>
          <a:ln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7271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00863" cy="5111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dirty="0"/>
              <a:t>NGMN Alliance Overview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20"/>
          </p:nvPr>
        </p:nvSpPr>
        <p:spPr>
          <a:xfrm>
            <a:off x="142875" y="1731963"/>
            <a:ext cx="8366174" cy="4643437"/>
          </a:xfrm>
        </p:spPr>
        <p:txBody>
          <a:bodyPr/>
          <a:lstStyle/>
          <a:p>
            <a:pPr algn="just" eaLnBrk="1" hangingPunct="1">
              <a:spcBef>
                <a:spcPts val="900"/>
              </a:spcBef>
              <a:spcAft>
                <a:spcPts val="900"/>
              </a:spcAft>
              <a:defRPr/>
            </a:pPr>
            <a:r>
              <a:rPr lang="en-GB" altLang="zh-CN" sz="1600" dirty="0" smtClean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The NGMN Alliance is developing, consolidating and communicating </a:t>
            </a:r>
            <a:r>
              <a:rPr lang="en-GB" altLang="zh-CN" sz="1600" b="1" dirty="0" smtClean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operator requirements</a:t>
            </a:r>
            <a:r>
              <a:rPr lang="en-GB" altLang="zh-CN" sz="1600" dirty="0" smtClean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 to ensure that customer needs and expectations on mobile broadband are fulfilled.</a:t>
            </a:r>
          </a:p>
          <a:p>
            <a:pPr algn="just" eaLnBrk="1" hangingPunct="1">
              <a:spcBef>
                <a:spcPts val="900"/>
              </a:spcBef>
              <a:spcAft>
                <a:spcPts val="900"/>
              </a:spcAft>
              <a:defRPr/>
            </a:pPr>
            <a:r>
              <a:rPr lang="en-GB" altLang="zh-CN" sz="1600" dirty="0" smtClean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The Alliance actively drives </a:t>
            </a:r>
            <a:r>
              <a:rPr lang="en-GB" altLang="zh-CN" sz="1600" b="1" dirty="0" smtClean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global alignment, harmonisation and convergence of technology standards and industry initiatives</a:t>
            </a:r>
            <a:r>
              <a:rPr lang="en-GB" altLang="zh-CN" sz="1600" dirty="0" smtClean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 with the objective to avoid fragmentation and to guarantee industry scale.</a:t>
            </a:r>
          </a:p>
          <a:p>
            <a:pPr algn="just" eaLnBrk="1" hangingPunct="1">
              <a:spcBef>
                <a:spcPts val="900"/>
              </a:spcBef>
              <a:spcAft>
                <a:spcPts val="900"/>
              </a:spcAft>
              <a:defRPr/>
            </a:pPr>
            <a:r>
              <a:rPr lang="en-GB" altLang="zh-CN" sz="1600" dirty="0" smtClean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A global presence has been established that comprises a </a:t>
            </a:r>
            <a:r>
              <a:rPr lang="en-GB" altLang="zh-CN" sz="1600" b="1" dirty="0" smtClean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leadership network of more than 60 partners</a:t>
            </a:r>
            <a:r>
              <a:rPr lang="en-GB" altLang="zh-CN" sz="1600" dirty="0" smtClean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: Operators, Vendors, and Universities. Several Cooperation Partners support the NGMN Alliance in projects, conferences, and through liaison statements.</a:t>
            </a:r>
          </a:p>
          <a:p>
            <a:pPr algn="just" eaLnBrk="1" hangingPunct="1">
              <a:spcBef>
                <a:spcPts val="900"/>
              </a:spcBef>
              <a:spcAft>
                <a:spcPts val="900"/>
              </a:spcAft>
              <a:defRPr/>
            </a:pPr>
            <a:r>
              <a:rPr lang="en-GB" altLang="zh-CN" sz="1600" dirty="0" smtClean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The </a:t>
            </a:r>
            <a:r>
              <a:rPr lang="en-GB" altLang="zh-CN" sz="1600" b="1" dirty="0" smtClean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joint work programme </a:t>
            </a:r>
            <a:r>
              <a:rPr lang="en-GB" altLang="zh-CN" sz="1600" dirty="0" smtClean="0">
                <a:solidFill>
                  <a:srgbClr val="000000"/>
                </a:solidFill>
                <a:latin typeface="Arial" pitchFamily="34" charset="0"/>
                <a:ea typeface="SimSun" pitchFamily="2" charset="-122"/>
              </a:rPr>
              <a:t>covers key topics on Networks, Devices, and Application Enablers as well as Spectrum Demand, SDO Alignment and Technology Evolution.  </a:t>
            </a:r>
          </a:p>
          <a:p>
            <a:pPr>
              <a:buFont typeface="Wingdings" pitchFamily="2" charset="2"/>
              <a:buNone/>
              <a:defRPr/>
            </a:pPr>
            <a:endParaRPr lang="en-GB" dirty="0" smtClean="0"/>
          </a:p>
        </p:txBody>
      </p:sp>
      <p:sp>
        <p:nvSpPr>
          <p:cNvPr id="12292" name="Foliennummernplatzhalt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AA5AEC5-6817-4B09-B202-0CBB5F411669}" type="slidenum">
              <a:rPr lang="en-GB" smtClean="0">
                <a:solidFill>
                  <a:srgbClr val="898989"/>
                </a:solidFill>
                <a:latin typeface="DIN 1451 Com Mittelschrift" pitchFamily="34" charset="0"/>
              </a:rPr>
              <a:pPr eaLnBrk="1" hangingPunct="1"/>
              <a:t>2</a:t>
            </a:fld>
            <a:endParaRPr lang="en-GB" dirty="0" smtClean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7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liennummernplatzhalter 14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E00F3DD5-5144-4D33-AC1F-14CBAFCF5B57}" type="slidenum">
              <a:rPr lang="de-CH" smtClean="0">
                <a:solidFill>
                  <a:srgbClr val="898989"/>
                </a:solidFill>
                <a:latin typeface="DIN 1451 Com Mittelschrift" pitchFamily="34" charset="0"/>
              </a:rPr>
              <a:pPr eaLnBrk="1" hangingPunct="1"/>
              <a:t>3</a:t>
            </a:fld>
            <a:endParaRPr lang="de-CH" smtClean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sp>
        <p:nvSpPr>
          <p:cNvPr id="314" name="Titel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127750" cy="511175"/>
          </a:xfrm>
        </p:spPr>
        <p:txBody>
          <a:bodyPr/>
          <a:lstStyle/>
          <a:p>
            <a:pPr>
              <a:defRPr/>
            </a:pPr>
            <a:r>
              <a:rPr lang="en-GB" dirty="0"/>
              <a:t>More than 60 Partners</a:t>
            </a:r>
            <a:endParaRPr lang="de-DE" dirty="0"/>
          </a:p>
        </p:txBody>
      </p:sp>
      <p:sp>
        <p:nvSpPr>
          <p:cNvPr id="72" name="Ellipse 71"/>
          <p:cNvSpPr/>
          <p:nvPr/>
        </p:nvSpPr>
        <p:spPr>
          <a:xfrm>
            <a:off x="7380288" y="2095500"/>
            <a:ext cx="1431925" cy="8048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b="1" dirty="0"/>
              <a:t>More than 50% of world wide subscribers</a:t>
            </a:r>
          </a:p>
        </p:txBody>
      </p:sp>
      <p:sp>
        <p:nvSpPr>
          <p:cNvPr id="73" name="Ellipse 72"/>
          <p:cNvSpPr/>
          <p:nvPr/>
        </p:nvSpPr>
        <p:spPr>
          <a:xfrm>
            <a:off x="7380288" y="3487738"/>
            <a:ext cx="1431925" cy="8064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b="1" dirty="0"/>
              <a:t>More than 90% of worldwide  equipment</a:t>
            </a:r>
          </a:p>
        </p:txBody>
      </p:sp>
      <p:pic>
        <p:nvPicPr>
          <p:cNvPr id="13318" name="Grafik 6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400" y="3759200"/>
            <a:ext cx="7794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Grafik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2328863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Grafik 6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575" y="3373438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Grafik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3373438"/>
            <a:ext cx="7810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Grafik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141788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Grafik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438" y="2328863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Grafik 626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263" y="4141788"/>
            <a:ext cx="77946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Grafik 626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4141788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Grafik 625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300" y="2330450"/>
            <a:ext cx="7794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Grafik 625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2328863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Grafik 625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1944688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Grafik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4141788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Grafik 1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3759200"/>
            <a:ext cx="7810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1" name="AutoShape 20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255588" y="1687513"/>
            <a:ext cx="6740525" cy="207962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chemeClr val="bg1"/>
                </a:solidFill>
              </a:rPr>
              <a:t>Members: 18 worldwide leading mobile operators</a:t>
            </a:r>
          </a:p>
        </p:txBody>
      </p:sp>
      <p:sp>
        <p:nvSpPr>
          <p:cNvPr id="13332" name="Textfeld 70"/>
          <p:cNvSpPr txBox="1">
            <a:spLocks noChangeArrowheads="1"/>
          </p:cNvSpPr>
          <p:nvPr/>
        </p:nvSpPr>
        <p:spPr bwMode="auto">
          <a:xfrm>
            <a:off x="261938" y="6481763"/>
            <a:ext cx="17986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1000" i="1"/>
              <a:t>Status: 1.11.2012</a:t>
            </a:r>
          </a:p>
        </p:txBody>
      </p:sp>
      <p:pic>
        <p:nvPicPr>
          <p:cNvPr id="13333" name="Picture 21" descr="P:\Templates\About us Grafiken\Alle Partner Logos\Members\Logo Telus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50" y="2330450"/>
            <a:ext cx="77946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4" name="Picture 6" descr="P:\Templates\About us Grafiken\Alle Partner Logos\Members\Logo AT&amp;T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1941513"/>
            <a:ext cx="77946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5" name="Picture 7" descr="P:\Templates\About us Grafiken\Alle Partner Logos\Members\Logo Bell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75" y="1941513"/>
            <a:ext cx="77946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6" name="Picture 8" descr="P:\Templates\About us Grafiken\Alle Partner Logos\Members\Logo China Mobile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1941513"/>
            <a:ext cx="78105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7" name="Picture 9" descr="P:\Templates\About us Grafiken\Alle Partner Logos\Members\Logo KPN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939925"/>
            <a:ext cx="7810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8" name="Picture 12" descr="P:\Templates\About us Grafiken\Alle Partner Logos\Members\Logo NTT Docomo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825" y="1943100"/>
            <a:ext cx="7778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9" name="Picture 15" descr="P:\Templates\About us Grafiken\Alle Partner Logos\Members\Logo SK Telecom.jp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88" y="2328863"/>
            <a:ext cx="7794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40" name="Picture 17" descr="P:\Templates\About us Grafiken\Alle Partner Logos\Members\Logo Telecom Italia.jp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463" y="2328863"/>
            <a:ext cx="7794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41" name="Picture 20" descr="P:\Templates\About us Grafiken\Alle Partner Logos\Members\Logo Telstra.jp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513" y="2327275"/>
            <a:ext cx="7794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42" name="Picture 23" descr="P:\Templates\About us Grafiken\Alle Partner Logos\Members\Logo Vodafone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2716213"/>
            <a:ext cx="782638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43" name="Grafik 73" descr="T_Logo.jpg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113" y="1941513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44" name="Grafik 88" descr="ZTE.jp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908550"/>
            <a:ext cx="779462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45" name="Grafik 89" descr="actix.jpg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373438"/>
            <a:ext cx="779463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46" name="Grafik 91" descr="Alcatel Lucent.jpg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3373438"/>
            <a:ext cx="779463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47" name="Grafik 95" descr="Cisco.jpg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3759200"/>
            <a:ext cx="7810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48" name="Grafik 97" descr="DT Mobile.jpg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113" y="3759200"/>
            <a:ext cx="7810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49" name="Grafik 98" descr="Ericsson.jpg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0" y="3759200"/>
            <a:ext cx="7794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50" name="Grafik 102" descr="Hitachi.jpg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4141788"/>
            <a:ext cx="77946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51" name="Grafik 103" descr="Huawei.jpg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4141788"/>
            <a:ext cx="7810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52" name="Grafik 109" descr="Mimon.jpg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4144963"/>
            <a:ext cx="781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53" name="Grafik 111" descr="NEC.jpg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8" y="4529138"/>
            <a:ext cx="781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54" name="Grafik 113" descr="Nokia Siemens.jpg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4529138"/>
            <a:ext cx="781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55" name="Grafik 115" descr="Powerwave.jpg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4529138"/>
            <a:ext cx="781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56" name="Grafik 116" descr="Qualcomm.jpg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4529138"/>
            <a:ext cx="7794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57" name="Grafik 118" descr="RIM.jpg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338" y="4529138"/>
            <a:ext cx="781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58" name="Grafik 119" descr="Rohde u Schwarz.jpg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4529138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59" name="Grafik 120" descr="Samsung.jpg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4908550"/>
            <a:ext cx="779462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60" name="Grafik 123" descr="ST Ericsson.jpg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563" y="4908550"/>
            <a:ext cx="7810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61" name="Grafik 132" descr="Uni Kassel.jpg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5959475"/>
            <a:ext cx="7810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62" name="Grafik 133" descr="RWTH.jpg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5573713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63" name="Grafik 134" descr="TUe.jpg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5572125"/>
            <a:ext cx="7810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64" name="Grafik 75" descr="KT olleh.jpg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438" y="1941513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65" name="Grafik 127" descr="Ubidyne.jpg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538" y="4908550"/>
            <a:ext cx="779462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66" name="Grafik 126" descr="Tellabs.jpg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050" y="4908550"/>
            <a:ext cx="7810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67" name="Picture 84" descr="C:\Users\smalschok.NGMN\AppData\Local\Microsoft\Windows\Temporary Internet Files\Content.Outlook\UAPB7JR1\ngmn_einzellogo_Yota_150dpi.jpg"/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75" y="2716213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68" name="Grafik 8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288" y="3373438"/>
            <a:ext cx="7810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69" name="Grafik 9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800" y="3373438"/>
            <a:ext cx="7810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70" name="Grafik 10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3759200"/>
            <a:ext cx="7794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71" name="Grafik 12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438" y="4908550"/>
            <a:ext cx="7810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72" name="Picture 67" descr="P:\NGMN Partner\Partner Logos\Advisors\300 dpi\tno_innovationforlife.png"/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338" y="5572125"/>
            <a:ext cx="7810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73" name="Picture 68" descr="C:\Users\smalschok.NGMN\AppData\Local\Microsoft\Windows\Temporary Internet Files\Content.Outlook\QDSGV8W3\fraunhofer_institute.png"/>
          <p:cNvPicPr>
            <a:picLocks noChangeAspect="1"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563" y="5573713"/>
            <a:ext cx="77946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74" name="Grafik 1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5573713"/>
            <a:ext cx="77946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75" name="Grafik 2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413" y="5572125"/>
            <a:ext cx="7810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76" name="Grafik 1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88" y="5964238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77" name="Grafik 2"/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88" y="3759200"/>
            <a:ext cx="7810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78" name="Grafik 5"/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188" y="3373438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79" name="Grafik 3"/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75" y="4908550"/>
            <a:ext cx="7810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80" name="Grafik 1"/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463" y="4529138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81" name="AutoShape 20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252413" y="3116263"/>
            <a:ext cx="6740525" cy="207962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rgbClr val="FFFFFF"/>
                </a:solidFill>
              </a:rPr>
              <a:t>Sponsors: 39 worldwide leading technology vendors</a:t>
            </a:r>
          </a:p>
        </p:txBody>
      </p:sp>
      <p:sp>
        <p:nvSpPr>
          <p:cNvPr id="13382" name="AutoShape 20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261938" y="5314950"/>
            <a:ext cx="6740525" cy="207963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46832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rgbClr val="FFFFFF"/>
                </a:solidFill>
              </a:rPr>
              <a:t> Advisors: 11 universities / research institutes</a:t>
            </a:r>
          </a:p>
        </p:txBody>
      </p:sp>
      <p:pic>
        <p:nvPicPr>
          <p:cNvPr id="13383" name="Grafik 301"/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759200"/>
            <a:ext cx="7794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84" name="Grafik 302"/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3373438"/>
            <a:ext cx="779463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85" name="Grafik 303"/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5" y="5573713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86" name="Grafik 304"/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5957888"/>
            <a:ext cx="779463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87" name="Grafik 305"/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5568950"/>
            <a:ext cx="7810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88" name="Grafik 98" descr="Ericsson.jpg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463" y="4141788"/>
            <a:ext cx="77946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89" name="Picture 2" descr="https://encrypted-tbn3.google.com/images?q=tbn:ANd9GcTdyZWZfWIH8pAnZlQyeo_sh5ygmDhLVPDash031o1bUBs7vb4EBg"/>
          <p:cNvPicPr>
            <a:picLocks noChangeAspect="1" noChangeArrowheads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2" t="5341" b="25452"/>
          <a:stretch>
            <a:fillRect/>
          </a:stretch>
        </p:blipFill>
        <p:spPr bwMode="auto">
          <a:xfrm>
            <a:off x="2830513" y="4221163"/>
            <a:ext cx="731837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90" name="Grafik 300"/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4529138"/>
            <a:ext cx="7810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7197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15"/>
          <p:cNvSpPr>
            <a:spLocks noChangeAspect="1" noChangeArrowheads="1"/>
          </p:cNvSpPr>
          <p:nvPr/>
        </p:nvSpPr>
        <p:spPr bwMode="auto">
          <a:xfrm>
            <a:off x="3498850" y="3343275"/>
            <a:ext cx="1438275" cy="1439863"/>
          </a:xfrm>
          <a:prstGeom prst="ellipse">
            <a:avLst/>
          </a:prstGeom>
          <a:solidFill>
            <a:srgbClr val="699419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lIns="45720" rIns="45720" anchor="ctr"/>
          <a:lstStyle/>
          <a:p>
            <a:pPr algn="ctr" eaLnBrk="0" hangingPunct="0">
              <a:defRPr/>
            </a:pPr>
            <a:r>
              <a:rPr lang="en-US" altLang="zh-CN" sz="1200" b="1" dirty="0">
                <a:solidFill>
                  <a:srgbClr val="FFFFFF"/>
                </a:solidFill>
                <a:latin typeface="+mj-lt"/>
                <a:ea typeface="SimSun" pitchFamily="2" charset="-122"/>
              </a:rPr>
              <a:t>NGMN</a:t>
            </a:r>
          </a:p>
          <a:p>
            <a:pPr algn="ctr" eaLnBrk="0" hangingPunct="0">
              <a:defRPr/>
            </a:pPr>
            <a:r>
              <a:rPr lang="en-US" altLang="zh-CN" sz="1200" b="1" dirty="0">
                <a:solidFill>
                  <a:srgbClr val="FFFFFF"/>
                </a:solidFill>
                <a:latin typeface="+mj-lt"/>
                <a:ea typeface="SimSun" pitchFamily="2" charset="-122"/>
              </a:rPr>
              <a:t>Requirements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750" y="474663"/>
            <a:ext cx="7011988" cy="771525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ea typeface="+mj-ea"/>
              </a:rPr>
              <a:t>Cooperation </a:t>
            </a:r>
            <a:r>
              <a:rPr lang="en-GB" dirty="0">
                <a:ea typeface="+mj-ea"/>
              </a:rPr>
              <a:t>with </a:t>
            </a:r>
            <a:r>
              <a:rPr lang="en-GB" dirty="0" smtClean="0">
                <a:ea typeface="+mj-ea"/>
              </a:rPr>
              <a:t>key industry organisations</a:t>
            </a:r>
            <a:endParaRPr lang="en-GB" dirty="0">
              <a:ea typeface="+mj-ea"/>
            </a:endParaRPr>
          </a:p>
        </p:txBody>
      </p:sp>
      <p:sp>
        <p:nvSpPr>
          <p:cNvPr id="17412" name="Foliennummernplatzhalt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2B99C335-AEE3-48E5-84D5-B002181121D8}" type="slidenum">
              <a:rPr lang="en-US" smtClean="0">
                <a:solidFill>
                  <a:srgbClr val="898989"/>
                </a:solidFill>
                <a:latin typeface="DIN 1451 Com Mittelschrift" pitchFamily="34" charset="0"/>
              </a:rPr>
              <a:pPr eaLnBrk="1" hangingPunct="1"/>
              <a:t>4</a:t>
            </a:fld>
            <a:endParaRPr lang="en-US" smtClean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sp>
        <p:nvSpPr>
          <p:cNvPr id="34" name="Freeform 4"/>
          <p:cNvSpPr>
            <a:spLocks/>
          </p:cNvSpPr>
          <p:nvPr/>
        </p:nvSpPr>
        <p:spPr bwMode="auto">
          <a:xfrm rot="8585127">
            <a:off x="3359150" y="4572000"/>
            <a:ext cx="1390650" cy="1254125"/>
          </a:xfrm>
          <a:custGeom>
            <a:avLst/>
            <a:gdLst>
              <a:gd name="T0" fmla="*/ 2147483647 w 1728"/>
              <a:gd name="T1" fmla="*/ 2147483647 h 1615"/>
              <a:gd name="T2" fmla="*/ 2147483647 w 1728"/>
              <a:gd name="T3" fmla="*/ 2147483647 h 1615"/>
              <a:gd name="T4" fmla="*/ 2147483647 w 1728"/>
              <a:gd name="T5" fmla="*/ 2147483647 h 1615"/>
              <a:gd name="T6" fmla="*/ 2147483647 w 1728"/>
              <a:gd name="T7" fmla="*/ 2147483647 h 1615"/>
              <a:gd name="T8" fmla="*/ 0 w 1728"/>
              <a:gd name="T9" fmla="*/ 2147483647 h 1615"/>
              <a:gd name="T10" fmla="*/ 2147483647 w 1728"/>
              <a:gd name="T11" fmla="*/ 2147483647 h 1615"/>
              <a:gd name="T12" fmla="*/ 0 w 1728"/>
              <a:gd name="T13" fmla="*/ 2147483647 h 1615"/>
              <a:gd name="T14" fmla="*/ 2147483647 w 1728"/>
              <a:gd name="T15" fmla="*/ 2147483647 h 1615"/>
              <a:gd name="T16" fmla="*/ 2147483647 w 1728"/>
              <a:gd name="T17" fmla="*/ 2147483647 h 16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28"/>
              <a:gd name="T28" fmla="*/ 0 h 1615"/>
              <a:gd name="T29" fmla="*/ 1728 w 1728"/>
              <a:gd name="T30" fmla="*/ 1615 h 16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28" h="1615">
                <a:moveTo>
                  <a:pt x="1728" y="1183"/>
                </a:moveTo>
                <a:lnTo>
                  <a:pt x="1248" y="1615"/>
                </a:lnTo>
                <a:lnTo>
                  <a:pt x="624" y="1519"/>
                </a:lnTo>
                <a:cubicBezTo>
                  <a:pt x="624" y="1519"/>
                  <a:pt x="720" y="1495"/>
                  <a:pt x="816" y="1471"/>
                </a:cubicBezTo>
                <a:cubicBezTo>
                  <a:pt x="558" y="881"/>
                  <a:pt x="0" y="847"/>
                  <a:pt x="0" y="847"/>
                </a:cubicBezTo>
                <a:lnTo>
                  <a:pt x="192" y="463"/>
                </a:lnTo>
                <a:lnTo>
                  <a:pt x="0" y="31"/>
                </a:lnTo>
                <a:cubicBezTo>
                  <a:pt x="0" y="31"/>
                  <a:pt x="1031" y="0"/>
                  <a:pt x="1584" y="1231"/>
                </a:cubicBezTo>
                <a:cubicBezTo>
                  <a:pt x="1656" y="1207"/>
                  <a:pt x="1728" y="1183"/>
                  <a:pt x="1728" y="1183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 lIns="101882" tIns="50941" rIns="101882" bIns="50941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 rot="17282657">
            <a:off x="2990850" y="2438400"/>
            <a:ext cx="1355725" cy="1311275"/>
          </a:xfrm>
          <a:custGeom>
            <a:avLst/>
            <a:gdLst>
              <a:gd name="T0" fmla="*/ 2147483647 w 1728"/>
              <a:gd name="T1" fmla="*/ 2147483647 h 1615"/>
              <a:gd name="T2" fmla="*/ 2147483647 w 1728"/>
              <a:gd name="T3" fmla="*/ 2147483647 h 1615"/>
              <a:gd name="T4" fmla="*/ 2147483647 w 1728"/>
              <a:gd name="T5" fmla="*/ 2147483647 h 1615"/>
              <a:gd name="T6" fmla="*/ 2147483647 w 1728"/>
              <a:gd name="T7" fmla="*/ 2147483647 h 1615"/>
              <a:gd name="T8" fmla="*/ 0 w 1728"/>
              <a:gd name="T9" fmla="*/ 2147483647 h 1615"/>
              <a:gd name="T10" fmla="*/ 2147483647 w 1728"/>
              <a:gd name="T11" fmla="*/ 2147483647 h 1615"/>
              <a:gd name="T12" fmla="*/ 0 w 1728"/>
              <a:gd name="T13" fmla="*/ 2147483647 h 1615"/>
              <a:gd name="T14" fmla="*/ 2147483647 w 1728"/>
              <a:gd name="T15" fmla="*/ 2147483647 h 1615"/>
              <a:gd name="T16" fmla="*/ 2147483647 w 1728"/>
              <a:gd name="T17" fmla="*/ 2147483647 h 16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28"/>
              <a:gd name="T28" fmla="*/ 0 h 1615"/>
              <a:gd name="T29" fmla="*/ 1728 w 1728"/>
              <a:gd name="T30" fmla="*/ 1615 h 16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28" h="1615">
                <a:moveTo>
                  <a:pt x="1728" y="1183"/>
                </a:moveTo>
                <a:lnTo>
                  <a:pt x="1248" y="1615"/>
                </a:lnTo>
                <a:lnTo>
                  <a:pt x="624" y="1519"/>
                </a:lnTo>
                <a:cubicBezTo>
                  <a:pt x="624" y="1519"/>
                  <a:pt x="720" y="1495"/>
                  <a:pt x="816" y="1471"/>
                </a:cubicBezTo>
                <a:cubicBezTo>
                  <a:pt x="558" y="881"/>
                  <a:pt x="0" y="847"/>
                  <a:pt x="0" y="847"/>
                </a:cubicBezTo>
                <a:lnTo>
                  <a:pt x="192" y="463"/>
                </a:lnTo>
                <a:lnTo>
                  <a:pt x="0" y="31"/>
                </a:lnTo>
                <a:cubicBezTo>
                  <a:pt x="0" y="31"/>
                  <a:pt x="1031" y="0"/>
                  <a:pt x="1584" y="1231"/>
                </a:cubicBezTo>
                <a:cubicBezTo>
                  <a:pt x="1656" y="1207"/>
                  <a:pt x="1728" y="1183"/>
                  <a:pt x="1728" y="1183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 lIns="101882" tIns="50941" rIns="101882" bIns="50941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4346575" y="2647950"/>
            <a:ext cx="1390650" cy="1255713"/>
          </a:xfrm>
          <a:custGeom>
            <a:avLst/>
            <a:gdLst>
              <a:gd name="T0" fmla="*/ 2147483647 w 1728"/>
              <a:gd name="T1" fmla="*/ 2147483647 h 1615"/>
              <a:gd name="T2" fmla="*/ 2147483647 w 1728"/>
              <a:gd name="T3" fmla="*/ 2147483647 h 1615"/>
              <a:gd name="T4" fmla="*/ 2147483647 w 1728"/>
              <a:gd name="T5" fmla="*/ 2147483647 h 1615"/>
              <a:gd name="T6" fmla="*/ 2147483647 w 1728"/>
              <a:gd name="T7" fmla="*/ 2147483647 h 1615"/>
              <a:gd name="T8" fmla="*/ 0 w 1728"/>
              <a:gd name="T9" fmla="*/ 2147483647 h 1615"/>
              <a:gd name="T10" fmla="*/ 2147483647 w 1728"/>
              <a:gd name="T11" fmla="*/ 2147483647 h 1615"/>
              <a:gd name="T12" fmla="*/ 0 w 1728"/>
              <a:gd name="T13" fmla="*/ 2147483647 h 1615"/>
              <a:gd name="T14" fmla="*/ 2147483647 w 1728"/>
              <a:gd name="T15" fmla="*/ 2147483647 h 1615"/>
              <a:gd name="T16" fmla="*/ 2147483647 w 1728"/>
              <a:gd name="T17" fmla="*/ 2147483647 h 16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28"/>
              <a:gd name="T28" fmla="*/ 0 h 1615"/>
              <a:gd name="T29" fmla="*/ 1728 w 1728"/>
              <a:gd name="T30" fmla="*/ 1615 h 16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28" h="1615">
                <a:moveTo>
                  <a:pt x="1728" y="1183"/>
                </a:moveTo>
                <a:lnTo>
                  <a:pt x="1248" y="1615"/>
                </a:lnTo>
                <a:lnTo>
                  <a:pt x="624" y="1519"/>
                </a:lnTo>
                <a:cubicBezTo>
                  <a:pt x="624" y="1519"/>
                  <a:pt x="720" y="1495"/>
                  <a:pt x="816" y="1471"/>
                </a:cubicBezTo>
                <a:cubicBezTo>
                  <a:pt x="558" y="881"/>
                  <a:pt x="0" y="847"/>
                  <a:pt x="0" y="847"/>
                </a:cubicBezTo>
                <a:lnTo>
                  <a:pt x="192" y="463"/>
                </a:lnTo>
                <a:lnTo>
                  <a:pt x="0" y="31"/>
                </a:lnTo>
                <a:cubicBezTo>
                  <a:pt x="0" y="31"/>
                  <a:pt x="1031" y="0"/>
                  <a:pt x="1584" y="1231"/>
                </a:cubicBezTo>
                <a:cubicBezTo>
                  <a:pt x="1656" y="1207"/>
                  <a:pt x="1728" y="1183"/>
                  <a:pt x="1728" y="1183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wrap="none" lIns="101882" tIns="50941" rIns="101882" bIns="50941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4584" name="Text Box 7"/>
          <p:cNvSpPr txBox="1">
            <a:spLocks noChangeArrowheads="1"/>
          </p:cNvSpPr>
          <p:nvPr/>
        </p:nvSpPr>
        <p:spPr bwMode="auto">
          <a:xfrm rot="2130652">
            <a:off x="4473575" y="3055938"/>
            <a:ext cx="10414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882" tIns="50941" rIns="101882" bIns="50941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b="1" smtClean="0">
                <a:solidFill>
                  <a:srgbClr val="FFFFFF"/>
                </a:solidFill>
                <a:latin typeface="+mj-lt"/>
                <a:ea typeface="SimSun" pitchFamily="2" charset="-122"/>
              </a:rPr>
              <a:t>Standards,</a:t>
            </a:r>
          </a:p>
          <a:p>
            <a:pPr algn="ctr" eaLnBrk="1" hangingPunct="1">
              <a:defRPr/>
            </a:pPr>
            <a:r>
              <a:rPr lang="en-US" altLang="zh-CN" sz="1200" b="1" smtClean="0">
                <a:solidFill>
                  <a:srgbClr val="FFFFFF"/>
                </a:solidFill>
                <a:latin typeface="+mj-lt"/>
                <a:ea typeface="SimSun" pitchFamily="2" charset="-122"/>
              </a:rPr>
              <a:t>Research</a:t>
            </a:r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4648200" y="3752850"/>
            <a:ext cx="1262063" cy="1552575"/>
          </a:xfrm>
          <a:custGeom>
            <a:avLst/>
            <a:gdLst>
              <a:gd name="T0" fmla="*/ 2147483647 w 1571"/>
              <a:gd name="T1" fmla="*/ 2147483647 h 2002"/>
              <a:gd name="T2" fmla="*/ 2147483647 w 1571"/>
              <a:gd name="T3" fmla="*/ 2147483647 h 2002"/>
              <a:gd name="T4" fmla="*/ 0 w 1571"/>
              <a:gd name="T5" fmla="*/ 2147483647 h 2002"/>
              <a:gd name="T6" fmla="*/ 2147483647 w 1571"/>
              <a:gd name="T7" fmla="*/ 2147483647 h 2002"/>
              <a:gd name="T8" fmla="*/ 2147483647 w 1571"/>
              <a:gd name="T9" fmla="*/ 2147483647 h 2002"/>
              <a:gd name="T10" fmla="*/ 2147483647 w 1571"/>
              <a:gd name="T11" fmla="*/ 2147483647 h 2002"/>
              <a:gd name="T12" fmla="*/ 2147483647 w 1571"/>
              <a:gd name="T13" fmla="*/ 2147483647 h 2002"/>
              <a:gd name="T14" fmla="*/ 2147483647 w 1571"/>
              <a:gd name="T15" fmla="*/ 2147483647 h 2002"/>
              <a:gd name="T16" fmla="*/ 2147483647 w 1571"/>
              <a:gd name="T17" fmla="*/ 2147483647 h 20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71"/>
              <a:gd name="T28" fmla="*/ 0 h 2002"/>
              <a:gd name="T29" fmla="*/ 1571 w 1571"/>
              <a:gd name="T30" fmla="*/ 2002 h 200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71" h="2002">
                <a:moveTo>
                  <a:pt x="658" y="2002"/>
                </a:moveTo>
                <a:lnTo>
                  <a:pt x="100" y="1677"/>
                </a:lnTo>
                <a:lnTo>
                  <a:pt x="0" y="1054"/>
                </a:lnTo>
                <a:cubicBezTo>
                  <a:pt x="0" y="1054"/>
                  <a:pt x="52" y="1138"/>
                  <a:pt x="105" y="1222"/>
                </a:cubicBezTo>
                <a:cubicBezTo>
                  <a:pt x="587" y="796"/>
                  <a:pt x="449" y="254"/>
                  <a:pt x="449" y="254"/>
                </a:cubicBezTo>
                <a:lnTo>
                  <a:pt x="873" y="319"/>
                </a:lnTo>
                <a:cubicBezTo>
                  <a:pt x="873" y="319"/>
                  <a:pt x="1221" y="0"/>
                  <a:pt x="1226" y="4"/>
                </a:cubicBezTo>
                <a:cubicBezTo>
                  <a:pt x="1226" y="4"/>
                  <a:pt x="1571" y="976"/>
                  <a:pt x="568" y="1879"/>
                </a:cubicBezTo>
                <a:cubicBezTo>
                  <a:pt x="613" y="1941"/>
                  <a:pt x="658" y="2002"/>
                  <a:pt x="658" y="200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 lIns="101882" tIns="50941" rIns="101882" bIns="50941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4586" name="Text Box 9"/>
          <p:cNvSpPr txBox="1">
            <a:spLocks noChangeArrowheads="1"/>
          </p:cNvSpPr>
          <p:nvPr/>
        </p:nvSpPr>
        <p:spPr bwMode="auto">
          <a:xfrm rot="-3812491">
            <a:off x="4604544" y="4328319"/>
            <a:ext cx="1212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b="1" smtClean="0">
                <a:solidFill>
                  <a:srgbClr val="FFFFFF"/>
                </a:solidFill>
                <a:latin typeface="+mj-lt"/>
                <a:ea typeface="SimSun" pitchFamily="2" charset="-122"/>
              </a:rPr>
              <a:t>Development, Certification        </a:t>
            </a:r>
          </a:p>
        </p:txBody>
      </p:sp>
      <p:sp>
        <p:nvSpPr>
          <p:cNvPr id="24587" name="Text Box 10"/>
          <p:cNvSpPr txBox="1">
            <a:spLocks noChangeArrowheads="1"/>
          </p:cNvSpPr>
          <p:nvPr/>
        </p:nvSpPr>
        <p:spPr bwMode="auto">
          <a:xfrm>
            <a:off x="3722688" y="4932363"/>
            <a:ext cx="8493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b="1" smtClean="0">
                <a:solidFill>
                  <a:srgbClr val="FFFFFF"/>
                </a:solidFill>
                <a:latin typeface="+mj-lt"/>
                <a:ea typeface="SimSun" pitchFamily="2" charset="-122"/>
              </a:rPr>
              <a:t>Testing &amp; Trials</a:t>
            </a:r>
          </a:p>
        </p:txBody>
      </p:sp>
      <p:sp>
        <p:nvSpPr>
          <p:cNvPr id="41" name="Freeform 11"/>
          <p:cNvSpPr>
            <a:spLocks/>
          </p:cNvSpPr>
          <p:nvPr/>
        </p:nvSpPr>
        <p:spPr bwMode="auto">
          <a:xfrm rot="12918885">
            <a:off x="2390775" y="3662363"/>
            <a:ext cx="1387475" cy="1254125"/>
          </a:xfrm>
          <a:custGeom>
            <a:avLst/>
            <a:gdLst>
              <a:gd name="T0" fmla="*/ 2147483647 w 1728"/>
              <a:gd name="T1" fmla="*/ 2147483647 h 1615"/>
              <a:gd name="T2" fmla="*/ 2147483647 w 1728"/>
              <a:gd name="T3" fmla="*/ 2147483647 h 1615"/>
              <a:gd name="T4" fmla="*/ 2147483647 w 1728"/>
              <a:gd name="T5" fmla="*/ 2147483647 h 1615"/>
              <a:gd name="T6" fmla="*/ 2147483647 w 1728"/>
              <a:gd name="T7" fmla="*/ 2147483647 h 1615"/>
              <a:gd name="T8" fmla="*/ 0 w 1728"/>
              <a:gd name="T9" fmla="*/ 2147483647 h 1615"/>
              <a:gd name="T10" fmla="*/ 2147483647 w 1728"/>
              <a:gd name="T11" fmla="*/ 2147483647 h 1615"/>
              <a:gd name="T12" fmla="*/ 0 w 1728"/>
              <a:gd name="T13" fmla="*/ 2147483647 h 1615"/>
              <a:gd name="T14" fmla="*/ 2147483647 w 1728"/>
              <a:gd name="T15" fmla="*/ 2147483647 h 1615"/>
              <a:gd name="T16" fmla="*/ 2147483647 w 1728"/>
              <a:gd name="T17" fmla="*/ 2147483647 h 161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28"/>
              <a:gd name="T28" fmla="*/ 0 h 1615"/>
              <a:gd name="T29" fmla="*/ 1728 w 1728"/>
              <a:gd name="T30" fmla="*/ 1615 h 161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28" h="1615">
                <a:moveTo>
                  <a:pt x="1728" y="1183"/>
                </a:moveTo>
                <a:lnTo>
                  <a:pt x="1248" y="1615"/>
                </a:lnTo>
                <a:lnTo>
                  <a:pt x="624" y="1519"/>
                </a:lnTo>
                <a:cubicBezTo>
                  <a:pt x="624" y="1519"/>
                  <a:pt x="720" y="1495"/>
                  <a:pt x="816" y="1471"/>
                </a:cubicBezTo>
                <a:cubicBezTo>
                  <a:pt x="558" y="881"/>
                  <a:pt x="0" y="847"/>
                  <a:pt x="0" y="847"/>
                </a:cubicBezTo>
                <a:lnTo>
                  <a:pt x="192" y="463"/>
                </a:lnTo>
                <a:lnTo>
                  <a:pt x="0" y="31"/>
                </a:lnTo>
                <a:cubicBezTo>
                  <a:pt x="0" y="31"/>
                  <a:pt x="1031" y="0"/>
                  <a:pt x="1584" y="1231"/>
                </a:cubicBezTo>
                <a:cubicBezTo>
                  <a:pt x="1656" y="1207"/>
                  <a:pt x="1728" y="1183"/>
                  <a:pt x="1728" y="1183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xtLst/>
        </p:spPr>
        <p:txBody>
          <a:bodyPr wrap="none" lIns="101882" tIns="50941" rIns="101882" bIns="50941"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4589" name="Text Box 12"/>
          <p:cNvSpPr txBox="1">
            <a:spLocks noChangeArrowheads="1"/>
          </p:cNvSpPr>
          <p:nvPr/>
        </p:nvSpPr>
        <p:spPr bwMode="auto">
          <a:xfrm rot="4683318">
            <a:off x="2459038" y="4075112"/>
            <a:ext cx="1354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b="1" dirty="0" smtClean="0">
                <a:solidFill>
                  <a:srgbClr val="FFFFFF"/>
                </a:solidFill>
                <a:latin typeface="+mj-lt"/>
                <a:ea typeface="SimSun" pitchFamily="2" charset="-122"/>
              </a:rPr>
              <a:t>Deployment, Operations</a:t>
            </a:r>
          </a:p>
        </p:txBody>
      </p:sp>
      <p:sp>
        <p:nvSpPr>
          <p:cNvPr id="24590" name="Text Box 13"/>
          <p:cNvSpPr txBox="1">
            <a:spLocks noChangeArrowheads="1"/>
          </p:cNvSpPr>
          <p:nvPr/>
        </p:nvSpPr>
        <p:spPr bwMode="auto">
          <a:xfrm rot="-2043771">
            <a:off x="2916238" y="2786063"/>
            <a:ext cx="14430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b="1" smtClean="0">
                <a:solidFill>
                  <a:srgbClr val="FFFFFF"/>
                </a:solidFill>
                <a:latin typeface="+mj-lt"/>
                <a:ea typeface="SimSun" pitchFamily="2" charset="-122"/>
              </a:rPr>
              <a:t>Market, Regulation, Spectrum</a:t>
            </a:r>
          </a:p>
        </p:txBody>
      </p:sp>
      <p:pic>
        <p:nvPicPr>
          <p:cNvPr id="17423" name="Picture 17" descr="3g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05038"/>
            <a:ext cx="75406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4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997200"/>
            <a:ext cx="43338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5" name="Grafik 51" descr="gcf_front_0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t="3123" r="7549" b="3127"/>
          <a:stretch>
            <a:fillRect/>
          </a:stretch>
        </p:blipFill>
        <p:spPr bwMode="auto">
          <a:xfrm>
            <a:off x="5497513" y="5049838"/>
            <a:ext cx="87471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1551" b="18919"/>
          <a:stretch>
            <a:fillRect/>
          </a:stretch>
        </p:blipFill>
        <p:spPr bwMode="auto">
          <a:xfrm>
            <a:off x="1835150" y="4581525"/>
            <a:ext cx="1247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7" name="Picture 3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989138"/>
            <a:ext cx="31591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8" name="Picture 4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113" y="4330700"/>
            <a:ext cx="95091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9" name="Grafik 15" descr="etsi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2547938"/>
            <a:ext cx="8572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0" name="Picture 3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3548063"/>
            <a:ext cx="9429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1" name="Picture 3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2992438"/>
            <a:ext cx="1436687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2" name="Picture 3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349500"/>
            <a:ext cx="720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3" name="Rechteck 2"/>
          <p:cNvSpPr>
            <a:spLocks noChangeArrowheads="1"/>
          </p:cNvSpPr>
          <p:nvPr/>
        </p:nvSpPr>
        <p:spPr bwMode="auto">
          <a:xfrm>
            <a:off x="6245225" y="3065463"/>
            <a:ext cx="247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/>
              <a:t> </a:t>
            </a:r>
          </a:p>
        </p:txBody>
      </p:sp>
      <p:pic>
        <p:nvPicPr>
          <p:cNvPr id="17434" name="Picture 3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989138"/>
            <a:ext cx="798512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5" name="Picture 2" descr="https://encrypted-tbn2.google.com/images?q=tbn:ANd9GcSdXd_vlAVjkcZNunx5omm5JNgw5emy2YmZ9n6FWvmrG06InCcyUA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716338"/>
            <a:ext cx="126365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7" name="Picture 2" descr="https://encrypted-tbn3.gstatic.com/images?q=tbn:ANd9GcRlv2DO_J-vPB5H5Pkmikdqqr8-zPoUFpTcSwIXoeMQIJN81L7x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536825"/>
            <a:ext cx="4889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8" name="Picture 33" descr="http://www.create-net.org/system/files/images/communications/networks.full%20node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25" y="2674938"/>
            <a:ext cx="8763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5962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869113" y="63404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772556E8-B96E-4519-A94F-1F5E15A58BFF}" type="slidenum">
              <a:rPr lang="de-CH" sz="1200">
                <a:solidFill>
                  <a:srgbClr val="898989"/>
                </a:solidFill>
                <a:latin typeface="DIN 1451 Com Mittelschrift"/>
              </a:rPr>
              <a:pPr eaLnBrk="1" hangingPunct="1"/>
              <a:t>5</a:t>
            </a:fld>
            <a:endParaRPr lang="de-CH" sz="1200">
              <a:solidFill>
                <a:srgbClr val="898989"/>
              </a:solidFill>
              <a:latin typeface="DIN 1451 Com Mittelschrift"/>
            </a:endParaRPr>
          </a:p>
        </p:txBody>
      </p:sp>
      <p:sp>
        <p:nvSpPr>
          <p:cNvPr id="16388" name="Rectangle 5"/>
          <p:cNvSpPr>
            <a:spLocks noGrp="1"/>
          </p:cNvSpPr>
          <p:nvPr>
            <p:ph type="title"/>
          </p:nvPr>
        </p:nvSpPr>
        <p:spPr>
          <a:xfrm>
            <a:off x="144463" y="636588"/>
            <a:ext cx="6900862" cy="5111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+mn-lt"/>
                <a:ea typeface="+mj-ea"/>
              </a:rPr>
              <a:t>Projects, task-forces and activities 2011/2012</a:t>
            </a:r>
          </a:p>
        </p:txBody>
      </p:sp>
      <p:sp>
        <p:nvSpPr>
          <p:cNvPr id="40963" name="Rectangle 19"/>
          <p:cNvSpPr>
            <a:spLocks noChangeArrowheads="1"/>
          </p:cNvSpPr>
          <p:nvPr/>
        </p:nvSpPr>
        <p:spPr bwMode="auto">
          <a:xfrm>
            <a:off x="4943475" y="1795463"/>
            <a:ext cx="1419225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Next Generation Converged Operations</a:t>
            </a:r>
          </a:p>
        </p:txBody>
      </p:sp>
      <p:sp>
        <p:nvSpPr>
          <p:cNvPr id="40964" name="Rectangle 19"/>
          <p:cNvSpPr>
            <a:spLocks noChangeArrowheads="1"/>
          </p:cNvSpPr>
          <p:nvPr/>
        </p:nvSpPr>
        <p:spPr bwMode="auto">
          <a:xfrm>
            <a:off x="6575425" y="3043238"/>
            <a:ext cx="1419225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C-RAN</a:t>
            </a:r>
          </a:p>
        </p:txBody>
      </p:sp>
      <p:pic>
        <p:nvPicPr>
          <p:cNvPr id="40965" name="Picture 8" descr="P:\Templates\About us Grafiken\Alle Partner Logos\Members\Logo China Mobi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3697288"/>
            <a:ext cx="56515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15" descr="P:\Templates\About us Grafiken\Alle Partner Logos\Members\Logo SK Telecom.jpg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8" y="3946525"/>
            <a:ext cx="56515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Grafik 91" descr="Alcatel Lucent.jpg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888" y="3946525"/>
            <a:ext cx="56515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Grafik 75" descr="KT olleh.jpg"/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688" y="3703638"/>
            <a:ext cx="56515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9" name="Rectangle 19"/>
          <p:cNvSpPr>
            <a:spLocks noChangeArrowheads="1"/>
          </p:cNvSpPr>
          <p:nvPr/>
        </p:nvSpPr>
        <p:spPr bwMode="auto">
          <a:xfrm>
            <a:off x="3344863" y="1795463"/>
            <a:ext cx="1419225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ETSI ISG ORI</a:t>
            </a:r>
          </a:p>
        </p:txBody>
      </p:sp>
      <p:pic>
        <p:nvPicPr>
          <p:cNvPr id="40970" name="Picture 23" descr="P:\Templates\About us Grafiken\Alle Partner Logos\Members\Logo Vodafone.jpg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75" y="2441575"/>
            <a:ext cx="70961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Grafik 73" descr="T_Logo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863" y="2443163"/>
            <a:ext cx="709612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2" name="Rectangle 19"/>
          <p:cNvSpPr>
            <a:spLocks noChangeArrowheads="1"/>
          </p:cNvSpPr>
          <p:nvPr/>
        </p:nvSpPr>
        <p:spPr bwMode="auto">
          <a:xfrm>
            <a:off x="1754188" y="1795463"/>
            <a:ext cx="1417637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Heterog. NWs Operations</a:t>
            </a:r>
          </a:p>
        </p:txBody>
      </p:sp>
      <p:sp>
        <p:nvSpPr>
          <p:cNvPr id="40973" name="Rectangle 19"/>
          <p:cNvSpPr>
            <a:spLocks noChangeArrowheads="1"/>
          </p:cNvSpPr>
          <p:nvPr/>
        </p:nvSpPr>
        <p:spPr bwMode="auto">
          <a:xfrm>
            <a:off x="203200" y="1795463"/>
            <a:ext cx="1419225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Service Quality Definition</a:t>
            </a:r>
          </a:p>
        </p:txBody>
      </p:sp>
      <p:pic>
        <p:nvPicPr>
          <p:cNvPr id="40974" name="Grafik 91" descr="Alcatel Lucent.jpg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3" y="2441575"/>
            <a:ext cx="70961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5" name="Picture 23" descr="P:\Templates\About us Grafiken\Alle Partner Logos\Members\Logo Vodafone.jpg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2441575"/>
            <a:ext cx="70961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6" name="Picture 13" descr="P:\Templates\About us Grafiken\Alle Partner Logos\Members\Logo Orange.jpg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188" y="2441575"/>
            <a:ext cx="7080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7" name="Grafik 98" descr="Ericsson.jpg"/>
          <p:cNvPicPr preferRelativeResize="0"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13" y="2441575"/>
            <a:ext cx="70961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8" name="Rectangle 19"/>
          <p:cNvSpPr>
            <a:spLocks noChangeArrowheads="1"/>
          </p:cNvSpPr>
          <p:nvPr/>
        </p:nvSpPr>
        <p:spPr bwMode="auto">
          <a:xfrm>
            <a:off x="1754188" y="3043238"/>
            <a:ext cx="1417637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GB" sz="1200" b="1">
                <a:solidFill>
                  <a:schemeClr val="bg1"/>
                </a:solidFill>
              </a:rPr>
              <a:t>Multi Antenna</a:t>
            </a:r>
          </a:p>
        </p:txBody>
      </p:sp>
      <p:sp>
        <p:nvSpPr>
          <p:cNvPr id="40979" name="Rectangle 19"/>
          <p:cNvSpPr>
            <a:spLocks noChangeArrowheads="1"/>
          </p:cNvSpPr>
          <p:nvPr/>
        </p:nvSpPr>
        <p:spPr bwMode="auto">
          <a:xfrm>
            <a:off x="3360738" y="3043238"/>
            <a:ext cx="1419225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GB" sz="1200" b="1">
                <a:solidFill>
                  <a:schemeClr val="bg1"/>
                </a:solidFill>
              </a:rPr>
              <a:t>Basestation Antenna Standards</a:t>
            </a:r>
          </a:p>
        </p:txBody>
      </p:sp>
      <p:pic>
        <p:nvPicPr>
          <p:cNvPr id="40980" name="Picture 8" descr="P:\Templates\About us Grafiken\Alle Partner Logos\Members\Logo China Mobi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188" y="3708400"/>
            <a:ext cx="714375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1" name="Grafik 98" descr="Ericsson.jpg"/>
          <p:cNvPicPr preferRelativeResize="0"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813" y="3708400"/>
            <a:ext cx="7080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2" name="Picture 17" descr="P:\Templates\About us Grafiken\Alle Partner Logos\Members\Logo Telecom Italia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738" y="3708400"/>
            <a:ext cx="70961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3" name="Grafik 10"/>
          <p:cNvPicPr preferRelativeResize="0"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350" y="3708400"/>
            <a:ext cx="70961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4" name="Rectangle 19"/>
          <p:cNvSpPr>
            <a:spLocks noChangeArrowheads="1"/>
          </p:cNvSpPr>
          <p:nvPr/>
        </p:nvSpPr>
        <p:spPr bwMode="auto">
          <a:xfrm>
            <a:off x="203200" y="3043238"/>
            <a:ext cx="1419225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GB" sz="1200" b="1">
                <a:solidFill>
                  <a:schemeClr val="bg1"/>
                </a:solidFill>
              </a:rPr>
              <a:t>Multi-Band, Multi-Mode Requirements</a:t>
            </a:r>
          </a:p>
        </p:txBody>
      </p:sp>
      <p:pic>
        <p:nvPicPr>
          <p:cNvPr id="40985" name="Picture 8" descr="P:\Templates\About us Grafiken\Alle Partner Logos\Members\Logo China Mobi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3708400"/>
            <a:ext cx="56515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6" name="Rectangle 19"/>
          <p:cNvSpPr>
            <a:spLocks noChangeArrowheads="1"/>
          </p:cNvSpPr>
          <p:nvPr/>
        </p:nvSpPr>
        <p:spPr bwMode="auto">
          <a:xfrm>
            <a:off x="4948238" y="3043238"/>
            <a:ext cx="1417637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Backhaul Evolution</a:t>
            </a:r>
          </a:p>
        </p:txBody>
      </p:sp>
      <p:pic>
        <p:nvPicPr>
          <p:cNvPr id="40987" name="Picture 13" descr="P:\Templates\About us Grafiken\Alle Partner Logos\Members\Logo Orang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638" y="3708400"/>
            <a:ext cx="566737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8" name="Grafik 93" descr="Cambridge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75" y="3708400"/>
            <a:ext cx="56673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9" name="Grafik 126" descr="Tellabs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638" y="3956050"/>
            <a:ext cx="566737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0" name="Picture 7" descr="P:\Templates\About us Grafiken\Alle Partner Logos\Members\Logo Bell.jpg"/>
          <p:cNvSpPr>
            <a:spLocks noChangeAspect="1" noChangeArrowheads="1"/>
          </p:cNvSpPr>
          <p:nvPr/>
        </p:nvSpPr>
        <p:spPr bwMode="auto">
          <a:xfrm>
            <a:off x="209550" y="3960813"/>
            <a:ext cx="56515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0991" name="Grafik 73" descr="T_Logo.jpg"/>
          <p:cNvPicPr preferRelativeResize="0"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3960813"/>
            <a:ext cx="56515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2" name="Rectangle 19"/>
          <p:cNvSpPr>
            <a:spLocks noChangeArrowheads="1"/>
          </p:cNvSpPr>
          <p:nvPr/>
        </p:nvSpPr>
        <p:spPr bwMode="auto">
          <a:xfrm>
            <a:off x="209550" y="4332288"/>
            <a:ext cx="1419225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Broadcast</a:t>
            </a:r>
          </a:p>
        </p:txBody>
      </p:sp>
      <p:pic>
        <p:nvPicPr>
          <p:cNvPr id="40993" name="Picture 13" descr="P:\Templates\About us Grafiken\Alle Partner Logos\Members\Logo Orange.jpg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8" y="4997450"/>
            <a:ext cx="852487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4" name="Picture 7" descr="P:\Templates\About us Grafiken\Alle Partner Logos\Members\Logo Bell.jpg"/>
          <p:cNvPicPr preferRelativeResize="0"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50" y="3708400"/>
            <a:ext cx="56515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5" name="Rectangle 19"/>
          <p:cNvSpPr>
            <a:spLocks noChangeArrowheads="1"/>
          </p:cNvSpPr>
          <p:nvPr/>
        </p:nvSpPr>
        <p:spPr bwMode="auto">
          <a:xfrm>
            <a:off x="217488" y="5538788"/>
            <a:ext cx="1419225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Spectrum</a:t>
            </a:r>
          </a:p>
        </p:txBody>
      </p:sp>
      <p:pic>
        <p:nvPicPr>
          <p:cNvPr id="40996" name="Picture 9" descr="P:\Templates\About us Grafiken\Alle Partner Logos\Members\Logo KPN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8" y="6196013"/>
            <a:ext cx="852487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7" name="Rectangle 19"/>
          <p:cNvSpPr>
            <a:spLocks noChangeArrowheads="1"/>
          </p:cNvSpPr>
          <p:nvPr/>
        </p:nvSpPr>
        <p:spPr bwMode="auto">
          <a:xfrm>
            <a:off x="1754188" y="5538788"/>
            <a:ext cx="1419225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IPR</a:t>
            </a:r>
          </a:p>
        </p:txBody>
      </p:sp>
      <p:sp>
        <p:nvSpPr>
          <p:cNvPr id="40998" name="Rectangle 19"/>
          <p:cNvSpPr>
            <a:spLocks noChangeArrowheads="1"/>
          </p:cNvSpPr>
          <p:nvPr/>
        </p:nvSpPr>
        <p:spPr bwMode="auto">
          <a:xfrm>
            <a:off x="3344863" y="4332288"/>
            <a:ext cx="1419225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Standards Alignment </a:t>
            </a:r>
          </a:p>
        </p:txBody>
      </p:sp>
      <p:pic>
        <p:nvPicPr>
          <p:cNvPr id="40999" name="Picture 17" descr="P:\Templates\About us Grafiken\Alle Partner Logos\Members\Logo Telecom Italia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863" y="4991100"/>
            <a:ext cx="71437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0" name="Picture 23" descr="P:\Templates\About us Grafiken\Alle Partner Logos\Members\Logo Vodafon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238" y="4984750"/>
            <a:ext cx="7143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1" name="Rectangle 19"/>
          <p:cNvSpPr>
            <a:spLocks noChangeArrowheads="1"/>
          </p:cNvSpPr>
          <p:nvPr/>
        </p:nvSpPr>
        <p:spPr bwMode="auto">
          <a:xfrm>
            <a:off x="1754188" y="4332288"/>
            <a:ext cx="1416050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Voice / SMS over LTE</a:t>
            </a:r>
          </a:p>
        </p:txBody>
      </p:sp>
      <p:pic>
        <p:nvPicPr>
          <p:cNvPr id="41002" name="Picture 13" descr="P:\Templates\About us Grafiken\Alle Partner Logos\Members\Logo Orange.jpg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188" y="4989513"/>
            <a:ext cx="8509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3" name="Picture 13" descr="P:\Templates\About us Grafiken\Alle Partner Logos\Members\Logo Orange.jpg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775" y="6188075"/>
            <a:ext cx="852488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4" name="Textfeld 1"/>
          <p:cNvSpPr txBox="1">
            <a:spLocks noChangeArrowheads="1"/>
          </p:cNvSpPr>
          <p:nvPr/>
        </p:nvSpPr>
        <p:spPr bwMode="auto">
          <a:xfrm>
            <a:off x="1841500" y="6230938"/>
            <a:ext cx="692150" cy="317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ts val="1100"/>
              </a:lnSpc>
            </a:pPr>
            <a:r>
              <a:rPr lang="de-DE" sz="1000" b="1">
                <a:solidFill>
                  <a:srgbClr val="468329"/>
                </a:solidFill>
              </a:rPr>
              <a:t>NGMN Board</a:t>
            </a:r>
          </a:p>
        </p:txBody>
      </p:sp>
      <p:sp>
        <p:nvSpPr>
          <p:cNvPr id="41005" name="Rectangle 19"/>
          <p:cNvSpPr>
            <a:spLocks noChangeArrowheads="1"/>
          </p:cNvSpPr>
          <p:nvPr/>
        </p:nvSpPr>
        <p:spPr bwMode="auto">
          <a:xfrm>
            <a:off x="6575425" y="1803400"/>
            <a:ext cx="1419225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Multi-SDO</a:t>
            </a:r>
          </a:p>
        </p:txBody>
      </p:sp>
      <p:pic>
        <p:nvPicPr>
          <p:cNvPr id="41006" name="Picture 7" descr="P:\Templates\About us Grafiken\Alle Partner Logos\Members\Logo Bell.jpg"/>
          <p:cNvPicPr preferRelativeResize="0"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38" y="2441575"/>
            <a:ext cx="56515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7" name="Picture 7" descr="P:\Templates\About us Grafiken\Alle Partner Logos\Members\Logo Bell.jpg"/>
          <p:cNvPicPr preferRelativeResize="0"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688" y="2441575"/>
            <a:ext cx="56515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8" name="Picture 7" descr="P:\Templates\About us Grafiken\Alle Partner Logos\Members\Logo Bell.jpg"/>
          <p:cNvPicPr preferRelativeResize="0"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38" y="2692400"/>
            <a:ext cx="56515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9" name="Picture 7" descr="P:\Templates\About us Grafiken\Alle Partner Logos\Members\Logo Bell.jpg"/>
          <p:cNvPicPr preferRelativeResize="0"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688" y="2692400"/>
            <a:ext cx="56515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0" name="Picture 48" descr="http://upload.wikimedia.org/wikipedia/en/7/7f/NGMN_logo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438" y="2460625"/>
            <a:ext cx="38735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1" name="Picture 17" descr="3gpp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613" y="2468563"/>
            <a:ext cx="495300" cy="2159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2" name="Grafik 15" descr="etsi2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88" y="2741613"/>
            <a:ext cx="44608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3" name="Picture 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4" r="-3674" b="26712"/>
          <a:stretch>
            <a:fillRect/>
          </a:stretch>
        </p:blipFill>
        <p:spPr bwMode="auto">
          <a:xfrm>
            <a:off x="7207250" y="2755900"/>
            <a:ext cx="482600" cy="1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4" name="Rectangle 19"/>
          <p:cNvSpPr>
            <a:spLocks noChangeArrowheads="1"/>
          </p:cNvSpPr>
          <p:nvPr/>
        </p:nvSpPr>
        <p:spPr bwMode="auto">
          <a:xfrm>
            <a:off x="6575425" y="4332288"/>
            <a:ext cx="1419225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Cognitive Radio Tech. applied to LTE</a:t>
            </a:r>
          </a:p>
        </p:txBody>
      </p:sp>
      <p:pic>
        <p:nvPicPr>
          <p:cNvPr id="41015" name="Picture 8" descr="P:\Templates\About us Grafiken\Alle Partner Logos\Members\Logo China Mobi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188" y="4983163"/>
            <a:ext cx="70961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6" name="Grafik 103" descr="Huawei.jpg"/>
          <p:cNvPicPr preferRelativeResize="0">
            <a:picLocks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038" y="4981575"/>
            <a:ext cx="70961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7" name="Rectangle 19"/>
          <p:cNvSpPr>
            <a:spLocks noChangeArrowheads="1"/>
          </p:cNvSpPr>
          <p:nvPr/>
        </p:nvSpPr>
        <p:spPr bwMode="auto">
          <a:xfrm>
            <a:off x="4973638" y="4332288"/>
            <a:ext cx="1419225" cy="56832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200" b="1">
                <a:solidFill>
                  <a:schemeClr val="bg1"/>
                </a:solidFill>
              </a:rPr>
              <a:t>D2D / Proximity Services</a:t>
            </a:r>
          </a:p>
        </p:txBody>
      </p:sp>
      <p:pic>
        <p:nvPicPr>
          <p:cNvPr id="41018" name="Picture 17" descr="P:\Templates\About us Grafiken\Alle Partner Logos\Members\Logo Telecom Italia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638" y="4984750"/>
            <a:ext cx="71437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9" name="Grafik 1"/>
          <p:cNvPicPr preferRelativeResize="0">
            <a:picLocks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692400"/>
            <a:ext cx="565150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0" name="Grafik 73" descr="T_Logo.jpg"/>
          <p:cNvPicPr preferRelativeResize="0"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2443163"/>
            <a:ext cx="56515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1" name="Picture 13" descr="P:\Templates\About us Grafiken\Alle Partner Logos\Members\Logo Orange.jpg"/>
          <p:cNvPicPr preferRelativeResize="0"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443163"/>
            <a:ext cx="56515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2" name="Picture 8" descr="P:\Templates\About us Grafiken\Alle Partner Logos\Members\Logo China Mobi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2692400"/>
            <a:ext cx="56515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380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869113" y="63404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F0308AA7-331D-481B-B832-70E1DA3F97B6}" type="slidenum">
              <a:rPr lang="de-CH" sz="1200">
                <a:solidFill>
                  <a:srgbClr val="898989"/>
                </a:solidFill>
                <a:latin typeface="DIN 1451 Com Mittelschrift"/>
              </a:rPr>
              <a:pPr eaLnBrk="1" hangingPunct="1"/>
              <a:t>6</a:t>
            </a:fld>
            <a:endParaRPr lang="de-CH" sz="1200">
              <a:solidFill>
                <a:srgbClr val="898989"/>
              </a:solidFill>
              <a:latin typeface="DIN 1451 Com Mittelschrift"/>
            </a:endParaRPr>
          </a:p>
        </p:txBody>
      </p:sp>
      <p:sp>
        <p:nvSpPr>
          <p:cNvPr id="16388" name="Rectangle 5"/>
          <p:cNvSpPr>
            <a:spLocks noGrp="1"/>
          </p:cNvSpPr>
          <p:nvPr>
            <p:ph type="title"/>
          </p:nvPr>
        </p:nvSpPr>
        <p:spPr>
          <a:xfrm>
            <a:off x="144463" y="636588"/>
            <a:ext cx="6900862" cy="4413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+mn-lt"/>
                <a:ea typeface="+mj-ea"/>
              </a:rPr>
              <a:t>Results and deliverables 2011/2012</a:t>
            </a:r>
          </a:p>
        </p:txBody>
      </p:sp>
      <p:sp>
        <p:nvSpPr>
          <p:cNvPr id="45059" name="Rectangle 19"/>
          <p:cNvSpPr>
            <a:spLocks noChangeArrowheads="1"/>
          </p:cNvSpPr>
          <p:nvPr/>
        </p:nvSpPr>
        <p:spPr bwMode="auto">
          <a:xfrm>
            <a:off x="1898650" y="175736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Heterog. NWs Operations</a:t>
            </a:r>
          </a:p>
        </p:txBody>
      </p:sp>
      <p:sp>
        <p:nvSpPr>
          <p:cNvPr id="45060" name="Rectangle 19"/>
          <p:cNvSpPr>
            <a:spLocks noChangeArrowheads="1"/>
          </p:cNvSpPr>
          <p:nvPr/>
        </p:nvSpPr>
        <p:spPr bwMode="auto">
          <a:xfrm>
            <a:off x="6986588" y="175736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Multi-SDO</a:t>
            </a:r>
          </a:p>
        </p:txBody>
      </p:sp>
      <p:sp>
        <p:nvSpPr>
          <p:cNvPr id="45061" name="Rectangle 19"/>
          <p:cNvSpPr>
            <a:spLocks noChangeArrowheads="1"/>
          </p:cNvSpPr>
          <p:nvPr/>
        </p:nvSpPr>
        <p:spPr bwMode="auto">
          <a:xfrm>
            <a:off x="198438" y="175736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Service Quality Definition</a:t>
            </a:r>
          </a:p>
        </p:txBody>
      </p:sp>
      <p:sp>
        <p:nvSpPr>
          <p:cNvPr id="45062" name="Rectangle 19"/>
          <p:cNvSpPr>
            <a:spLocks noChangeArrowheads="1"/>
          </p:cNvSpPr>
          <p:nvPr/>
        </p:nvSpPr>
        <p:spPr bwMode="auto">
          <a:xfrm>
            <a:off x="1900238" y="3063875"/>
            <a:ext cx="1417637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GB" sz="1100" b="1">
                <a:solidFill>
                  <a:schemeClr val="bg1"/>
                </a:solidFill>
              </a:rPr>
              <a:t>Multi Antenna</a:t>
            </a:r>
          </a:p>
        </p:txBody>
      </p:sp>
      <p:sp>
        <p:nvSpPr>
          <p:cNvPr id="45063" name="Rectangle 19"/>
          <p:cNvSpPr>
            <a:spLocks noChangeArrowheads="1"/>
          </p:cNvSpPr>
          <p:nvPr/>
        </p:nvSpPr>
        <p:spPr bwMode="auto">
          <a:xfrm>
            <a:off x="3592513" y="306387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GB" sz="1100" b="1">
                <a:solidFill>
                  <a:schemeClr val="bg1"/>
                </a:solidFill>
              </a:rPr>
              <a:t>Basestation Antenna Standards</a:t>
            </a:r>
          </a:p>
        </p:txBody>
      </p:sp>
      <p:sp>
        <p:nvSpPr>
          <p:cNvPr id="45064" name="Rectangle 19"/>
          <p:cNvSpPr>
            <a:spLocks noChangeArrowheads="1"/>
          </p:cNvSpPr>
          <p:nvPr/>
        </p:nvSpPr>
        <p:spPr bwMode="auto">
          <a:xfrm>
            <a:off x="200025" y="3063875"/>
            <a:ext cx="1417638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GB" sz="1100" b="1">
                <a:solidFill>
                  <a:schemeClr val="bg1"/>
                </a:solidFill>
              </a:rPr>
              <a:t>Multi-Band, Multi-Mode Requirements</a:t>
            </a:r>
          </a:p>
        </p:txBody>
      </p:sp>
      <p:sp>
        <p:nvSpPr>
          <p:cNvPr id="45065" name="Rectangle 19"/>
          <p:cNvSpPr>
            <a:spLocks noChangeArrowheads="1"/>
          </p:cNvSpPr>
          <p:nvPr/>
        </p:nvSpPr>
        <p:spPr bwMode="auto">
          <a:xfrm>
            <a:off x="5292725" y="306387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Backhaul Evolution</a:t>
            </a:r>
          </a:p>
        </p:txBody>
      </p:sp>
      <p:sp>
        <p:nvSpPr>
          <p:cNvPr id="45066" name="Rectangle 19"/>
          <p:cNvSpPr>
            <a:spLocks noChangeArrowheads="1"/>
          </p:cNvSpPr>
          <p:nvPr/>
        </p:nvSpPr>
        <p:spPr bwMode="auto">
          <a:xfrm>
            <a:off x="3592513" y="564991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Optimised Solutions Backhaul</a:t>
            </a:r>
          </a:p>
        </p:txBody>
      </p:sp>
      <p:sp>
        <p:nvSpPr>
          <p:cNvPr id="45067" name="Rectangle 19"/>
          <p:cNvSpPr>
            <a:spLocks noChangeArrowheads="1"/>
          </p:cNvSpPr>
          <p:nvPr/>
        </p:nvSpPr>
        <p:spPr bwMode="auto">
          <a:xfrm>
            <a:off x="1890713" y="5654675"/>
            <a:ext cx="1419225" cy="38417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IPR</a:t>
            </a:r>
          </a:p>
        </p:txBody>
      </p:sp>
      <p:sp>
        <p:nvSpPr>
          <p:cNvPr id="45068" name="Rectangle 19"/>
          <p:cNvSpPr>
            <a:spLocks noChangeArrowheads="1"/>
          </p:cNvSpPr>
          <p:nvPr/>
        </p:nvSpPr>
        <p:spPr bwMode="auto">
          <a:xfrm>
            <a:off x="1892300" y="4362450"/>
            <a:ext cx="1417638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Voice / SMS over LTE</a:t>
            </a:r>
          </a:p>
        </p:txBody>
      </p:sp>
      <p:sp>
        <p:nvSpPr>
          <p:cNvPr id="45069" name="Rectangle 15"/>
          <p:cNvSpPr>
            <a:spLocks noChangeArrowheads="1"/>
          </p:cNvSpPr>
          <p:nvPr/>
        </p:nvSpPr>
        <p:spPr bwMode="auto">
          <a:xfrm>
            <a:off x="198438" y="2144713"/>
            <a:ext cx="1419225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Not finalised yet</a:t>
            </a: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70" name="Rectangle 15"/>
          <p:cNvSpPr>
            <a:spLocks noChangeArrowheads="1"/>
          </p:cNvSpPr>
          <p:nvPr/>
        </p:nvSpPr>
        <p:spPr bwMode="auto">
          <a:xfrm>
            <a:off x="3597275" y="6037263"/>
            <a:ext cx="1417638" cy="668337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Security in LTE Backhauling</a:t>
            </a:r>
          </a:p>
          <a:p>
            <a:pPr marL="190500" lvl="1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71" name="Rectangle 15"/>
          <p:cNvSpPr>
            <a:spLocks noChangeArrowheads="1"/>
          </p:cNvSpPr>
          <p:nvPr/>
        </p:nvSpPr>
        <p:spPr bwMode="auto">
          <a:xfrm>
            <a:off x="5292725" y="3451225"/>
            <a:ext cx="1419225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Small Cells Backhaul Requirements</a:t>
            </a: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Integrated QoS Management</a:t>
            </a:r>
          </a:p>
          <a:p>
            <a:pPr marL="190500" lvl="1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72" name="Rectangle 15"/>
          <p:cNvSpPr>
            <a:spLocks noChangeArrowheads="1"/>
          </p:cNvSpPr>
          <p:nvPr/>
        </p:nvSpPr>
        <p:spPr bwMode="auto">
          <a:xfrm>
            <a:off x="3592513" y="3451225"/>
            <a:ext cx="1419225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White Paper Basestation Antenna Standards</a:t>
            </a:r>
          </a:p>
          <a:p>
            <a:pPr marL="190500" lvl="1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73" name="Rectangle 15"/>
          <p:cNvSpPr>
            <a:spLocks noChangeArrowheads="1"/>
          </p:cNvSpPr>
          <p:nvPr/>
        </p:nvSpPr>
        <p:spPr bwMode="auto">
          <a:xfrm>
            <a:off x="1890713" y="6043613"/>
            <a:ext cx="1419225" cy="698500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Press release on first LTE Patent Pool</a:t>
            </a:r>
          </a:p>
          <a:p>
            <a:pPr marL="190500" lvl="1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74" name="Rectangle 15"/>
          <p:cNvSpPr>
            <a:spLocks noChangeArrowheads="1"/>
          </p:cNvSpPr>
          <p:nvPr/>
        </p:nvSpPr>
        <p:spPr bwMode="auto">
          <a:xfrm>
            <a:off x="1900238" y="2144713"/>
            <a:ext cx="1417637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de-DE" sz="1100"/>
              <a:t>Not finalised yet</a:t>
            </a: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75" name="Rectangle 15"/>
          <p:cNvSpPr>
            <a:spLocks noChangeArrowheads="1"/>
          </p:cNvSpPr>
          <p:nvPr/>
        </p:nvSpPr>
        <p:spPr bwMode="auto">
          <a:xfrm>
            <a:off x="6988175" y="2144713"/>
            <a:ext cx="1417638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Working group (and procedures) definition and launch</a:t>
            </a:r>
          </a:p>
          <a:p>
            <a:pPr marL="190500" lvl="1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76" name="Rectangle 15"/>
          <p:cNvSpPr>
            <a:spLocks noChangeArrowheads="1"/>
          </p:cNvSpPr>
          <p:nvPr/>
        </p:nvSpPr>
        <p:spPr bwMode="auto">
          <a:xfrm>
            <a:off x="1892300" y="4751388"/>
            <a:ext cx="1417638" cy="814387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Analysis and survey on CSFB performance</a:t>
            </a: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NW sharing issue discussion</a:t>
            </a:r>
          </a:p>
          <a:p>
            <a:pPr marL="190500" lvl="1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77" name="Rectangle 15"/>
          <p:cNvSpPr>
            <a:spLocks noChangeArrowheads="1"/>
          </p:cNvSpPr>
          <p:nvPr/>
        </p:nvSpPr>
        <p:spPr bwMode="auto">
          <a:xfrm>
            <a:off x="1900238" y="3451225"/>
            <a:ext cx="1417637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US" sz="1100"/>
              <a:t>Small size antenna solution</a:t>
            </a: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US" sz="1100"/>
              <a:t>FDD&amp;TDD co-site solutions</a:t>
            </a: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78" name="Rectangle 15"/>
          <p:cNvSpPr>
            <a:spLocks noChangeArrowheads="1"/>
          </p:cNvSpPr>
          <p:nvPr/>
        </p:nvSpPr>
        <p:spPr bwMode="auto">
          <a:xfrm>
            <a:off x="200025" y="3451225"/>
            <a:ext cx="1417638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Operator frequency band requirements</a:t>
            </a: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Feasibility analysis</a:t>
            </a:r>
          </a:p>
        </p:txBody>
      </p:sp>
      <p:sp>
        <p:nvSpPr>
          <p:cNvPr id="45079" name="Rectangle 19"/>
          <p:cNvSpPr>
            <a:spLocks noChangeArrowheads="1"/>
          </p:cNvSpPr>
          <p:nvPr/>
        </p:nvSpPr>
        <p:spPr bwMode="auto">
          <a:xfrm>
            <a:off x="3592513" y="175736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ETSI ISG ORI</a:t>
            </a:r>
          </a:p>
        </p:txBody>
      </p:sp>
      <p:sp>
        <p:nvSpPr>
          <p:cNvPr id="45080" name="Rectangle 15"/>
          <p:cNvSpPr>
            <a:spLocks noChangeArrowheads="1"/>
          </p:cNvSpPr>
          <p:nvPr/>
        </p:nvSpPr>
        <p:spPr bwMode="auto">
          <a:xfrm>
            <a:off x="3592513" y="2144713"/>
            <a:ext cx="1419225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Release 1 finalised</a:t>
            </a:r>
          </a:p>
          <a:p>
            <a:pPr lvl="1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</a:pP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81" name="Rectangle 19"/>
          <p:cNvSpPr>
            <a:spLocks noChangeArrowheads="1"/>
          </p:cNvSpPr>
          <p:nvPr/>
        </p:nvSpPr>
        <p:spPr bwMode="auto">
          <a:xfrm>
            <a:off x="5292725" y="1757363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NGCOR</a:t>
            </a:r>
          </a:p>
        </p:txBody>
      </p:sp>
      <p:sp>
        <p:nvSpPr>
          <p:cNvPr id="45082" name="Rectangle 15"/>
          <p:cNvSpPr>
            <a:spLocks noChangeArrowheads="1"/>
          </p:cNvSpPr>
          <p:nvPr/>
        </p:nvSpPr>
        <p:spPr bwMode="auto">
          <a:xfrm>
            <a:off x="5294313" y="2144713"/>
            <a:ext cx="1417637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US" sz="1100"/>
              <a:t>Next Generation Converged Operations Requirements Phase 1</a:t>
            </a: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83" name="Rectangle 19"/>
          <p:cNvSpPr>
            <a:spLocks noChangeArrowheads="1"/>
          </p:cNvSpPr>
          <p:nvPr/>
        </p:nvSpPr>
        <p:spPr bwMode="auto">
          <a:xfrm>
            <a:off x="200025" y="4360863"/>
            <a:ext cx="1419225" cy="38417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Broadcast</a:t>
            </a:r>
          </a:p>
        </p:txBody>
      </p:sp>
      <p:sp>
        <p:nvSpPr>
          <p:cNvPr id="45084" name="Rectangle 15"/>
          <p:cNvSpPr>
            <a:spLocks noChangeArrowheads="1"/>
          </p:cNvSpPr>
          <p:nvPr/>
        </p:nvSpPr>
        <p:spPr bwMode="auto">
          <a:xfrm>
            <a:off x="200025" y="4749800"/>
            <a:ext cx="1419225" cy="814388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Not finalised yet (only intermediate report)</a:t>
            </a:r>
          </a:p>
          <a:p>
            <a:pPr marL="190500" lvl="1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85" name="Rectangle 19"/>
          <p:cNvSpPr>
            <a:spLocks noChangeArrowheads="1"/>
          </p:cNvSpPr>
          <p:nvPr/>
        </p:nvSpPr>
        <p:spPr bwMode="auto">
          <a:xfrm>
            <a:off x="3592513" y="4362450"/>
            <a:ext cx="1419225" cy="384175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Standards Alignment</a:t>
            </a:r>
          </a:p>
        </p:txBody>
      </p:sp>
      <p:sp>
        <p:nvSpPr>
          <p:cNvPr id="45086" name="Rectangle 15"/>
          <p:cNvSpPr>
            <a:spLocks noChangeArrowheads="1"/>
          </p:cNvSpPr>
          <p:nvPr/>
        </p:nvSpPr>
        <p:spPr bwMode="auto">
          <a:xfrm>
            <a:off x="3592513" y="4751388"/>
            <a:ext cx="1419225" cy="814387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Discussion on RAN Rel.12 prioritisation</a:t>
            </a: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Input on CSFB</a:t>
            </a:r>
          </a:p>
          <a:p>
            <a:pPr marL="190500" lvl="1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87" name="Rectangle 19"/>
          <p:cNvSpPr>
            <a:spLocks noChangeArrowheads="1"/>
          </p:cNvSpPr>
          <p:nvPr/>
        </p:nvSpPr>
        <p:spPr bwMode="auto">
          <a:xfrm>
            <a:off x="198438" y="5654675"/>
            <a:ext cx="1417637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Spectrum</a:t>
            </a:r>
          </a:p>
        </p:txBody>
      </p:sp>
      <p:sp>
        <p:nvSpPr>
          <p:cNvPr id="45088" name="Rectangle 15"/>
          <p:cNvSpPr>
            <a:spLocks noChangeArrowheads="1"/>
          </p:cNvSpPr>
          <p:nvPr/>
        </p:nvSpPr>
        <p:spPr bwMode="auto">
          <a:xfrm>
            <a:off x="198438" y="6042025"/>
            <a:ext cx="1417637" cy="698500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Statement of NGMN regards WRC-12</a:t>
            </a:r>
          </a:p>
          <a:p>
            <a:pPr marL="190500" lvl="1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89" name="Rectangle 19"/>
          <p:cNvSpPr>
            <a:spLocks noChangeArrowheads="1"/>
          </p:cNvSpPr>
          <p:nvPr/>
        </p:nvSpPr>
        <p:spPr bwMode="auto">
          <a:xfrm>
            <a:off x="6985000" y="4357688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Cogn. Radio applied to LTE</a:t>
            </a:r>
          </a:p>
        </p:txBody>
      </p:sp>
      <p:sp>
        <p:nvSpPr>
          <p:cNvPr id="45090" name="Rectangle 15"/>
          <p:cNvSpPr>
            <a:spLocks noChangeArrowheads="1"/>
          </p:cNvSpPr>
          <p:nvPr/>
        </p:nvSpPr>
        <p:spPr bwMode="auto">
          <a:xfrm>
            <a:off x="6989763" y="4745038"/>
            <a:ext cx="1417637" cy="814387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Workshop, analysis</a:t>
            </a: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TG1 proposal</a:t>
            </a:r>
          </a:p>
          <a:p>
            <a:pPr marL="190500" lvl="1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91" name="Rectangle 19"/>
          <p:cNvSpPr>
            <a:spLocks noChangeArrowheads="1"/>
          </p:cNvSpPr>
          <p:nvPr/>
        </p:nvSpPr>
        <p:spPr bwMode="auto">
          <a:xfrm>
            <a:off x="6983413" y="3063875"/>
            <a:ext cx="1419225" cy="382588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C-RAN</a:t>
            </a:r>
          </a:p>
        </p:txBody>
      </p:sp>
      <p:sp>
        <p:nvSpPr>
          <p:cNvPr id="45092" name="Rectangle 15"/>
          <p:cNvSpPr>
            <a:spLocks noChangeArrowheads="1"/>
          </p:cNvSpPr>
          <p:nvPr/>
        </p:nvSpPr>
        <p:spPr bwMode="auto">
          <a:xfrm>
            <a:off x="6985000" y="3451225"/>
            <a:ext cx="1417638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Cost structure </a:t>
            </a:r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Requirements </a:t>
            </a:r>
          </a:p>
          <a:p>
            <a:pPr marL="190500" lvl="1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  <p:sp>
        <p:nvSpPr>
          <p:cNvPr id="45093" name="Rectangle 19"/>
          <p:cNvSpPr>
            <a:spLocks noChangeArrowheads="1"/>
          </p:cNvSpPr>
          <p:nvPr/>
        </p:nvSpPr>
        <p:spPr bwMode="auto">
          <a:xfrm>
            <a:off x="5291138" y="4364038"/>
            <a:ext cx="1419225" cy="382587"/>
          </a:xfrm>
          <a:prstGeom prst="rect">
            <a:avLst/>
          </a:prstGeom>
          <a:solidFill>
            <a:srgbClr val="468329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lIns="36000" tIns="46800" rIns="36000" anchor="ctr"/>
          <a:lstStyle/>
          <a:p>
            <a:pPr algn="ctr"/>
            <a:r>
              <a:rPr lang="en-US" sz="1100" b="1">
                <a:solidFill>
                  <a:schemeClr val="bg1"/>
                </a:solidFill>
              </a:rPr>
              <a:t>D2D / Proximity Services</a:t>
            </a:r>
          </a:p>
        </p:txBody>
      </p:sp>
      <p:sp>
        <p:nvSpPr>
          <p:cNvPr id="45094" name="Rectangle 15"/>
          <p:cNvSpPr>
            <a:spLocks noChangeArrowheads="1"/>
          </p:cNvSpPr>
          <p:nvPr/>
        </p:nvSpPr>
        <p:spPr bwMode="auto">
          <a:xfrm>
            <a:off x="5292725" y="4751388"/>
            <a:ext cx="1417638" cy="815975"/>
          </a:xfrm>
          <a:prstGeom prst="rect">
            <a:avLst/>
          </a:prstGeom>
          <a:solidFill>
            <a:schemeClr val="bg1"/>
          </a:solidFill>
          <a:ln w="12700">
            <a:solidFill>
              <a:srgbClr val="699419"/>
            </a:solidFill>
            <a:miter lim="800000"/>
            <a:headEnd/>
            <a:tailEnd/>
          </a:ln>
        </p:spPr>
        <p:txBody>
          <a:bodyPr tIns="46800"/>
          <a:lstStyle/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r>
              <a:rPr lang="en-GB" sz="1100"/>
              <a:t>Analysis document</a:t>
            </a:r>
          </a:p>
          <a:p>
            <a:pPr marL="190500" lvl="1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</a:pPr>
            <a:endParaRPr lang="en-GB" sz="1100"/>
          </a:p>
          <a:p>
            <a:pPr marL="190500" indent="-190500">
              <a:lnSpc>
                <a:spcPts val="1000"/>
              </a:lnSpc>
              <a:spcBef>
                <a:spcPts val="300"/>
              </a:spcBef>
              <a:spcAft>
                <a:spcPts val="300"/>
              </a:spcAft>
              <a:buClr>
                <a:srgbClr val="699419"/>
              </a:buClr>
              <a:buSzPct val="65000"/>
              <a:buFont typeface="Monotype Sorts" pitchFamily="2" charset="2"/>
              <a:buChar char="n"/>
            </a:pPr>
            <a:endParaRPr lang="en-GB" sz="1100"/>
          </a:p>
        </p:txBody>
      </p:sp>
    </p:spTree>
    <p:extLst>
      <p:ext uri="{BB962C8B-B14F-4D97-AF65-F5344CB8AC3E}">
        <p14:creationId xmlns:p14="http://schemas.microsoft.com/office/powerpoint/2010/main" val="2781588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Foliennummernplatzhalter 4"/>
          <p:cNvSpPr>
            <a:spLocks noGrp="1"/>
          </p:cNvSpPr>
          <p:nvPr>
            <p:ph type="sldNum" sz="quarter" idx="2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71DC73B-9DB7-4465-BCD0-F47C6C7FA029}" type="slidenum">
              <a:rPr lang="en-US" smtClean="0">
                <a:solidFill>
                  <a:srgbClr val="898989"/>
                </a:solidFill>
                <a:latin typeface="DIN 1451 Com Mittelschrift" pitchFamily="34" charset="0"/>
              </a:rPr>
              <a:pPr eaLnBrk="1" hangingPunct="1"/>
              <a:t>7</a:t>
            </a:fld>
            <a:endParaRPr lang="en-US" dirty="0" smtClean="0">
              <a:solidFill>
                <a:srgbClr val="898989"/>
              </a:solidFill>
              <a:latin typeface="DIN 1451 Com Mittelschrift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438" y="560388"/>
            <a:ext cx="8028954" cy="5111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Current NGMN Work </a:t>
            </a:r>
            <a:r>
              <a:rPr lang="en-US" dirty="0"/>
              <a:t>F</a:t>
            </a:r>
            <a:r>
              <a:rPr lang="en-US" dirty="0" smtClean="0"/>
              <a:t>ocus </a:t>
            </a:r>
            <a:r>
              <a:rPr lang="en-US" dirty="0"/>
              <a:t>on </a:t>
            </a:r>
            <a:r>
              <a:rPr lang="en-US" dirty="0" smtClean="0"/>
              <a:t>Deployment</a:t>
            </a:r>
            <a:r>
              <a:rPr lang="en-US" dirty="0"/>
              <a:t>, </a:t>
            </a:r>
            <a:r>
              <a:rPr lang="en-US" dirty="0" smtClean="0"/>
              <a:t>Operations </a:t>
            </a:r>
            <a:r>
              <a:rPr lang="en-US" dirty="0"/>
              <a:t>and </a:t>
            </a:r>
            <a:r>
              <a:rPr lang="en-US" dirty="0" smtClean="0"/>
              <a:t>Future </a:t>
            </a:r>
            <a:r>
              <a:rPr lang="en-US" dirty="0"/>
              <a:t>T</a:t>
            </a:r>
            <a:r>
              <a:rPr lang="en-US" dirty="0" smtClean="0"/>
              <a:t>echnology </a:t>
            </a:r>
            <a:r>
              <a:rPr lang="en-US" dirty="0"/>
              <a:t>E</a:t>
            </a:r>
            <a:r>
              <a:rPr lang="en-US" dirty="0" smtClean="0"/>
              <a:t>nhancements </a:t>
            </a:r>
            <a:endParaRPr lang="en-US" dirty="0"/>
          </a:p>
        </p:txBody>
      </p:sp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146050" y="2042269"/>
            <a:ext cx="8774113" cy="1181100"/>
          </a:xfrm>
          <a:prstGeom prst="rect">
            <a:avLst/>
          </a:prstGeom>
          <a:solidFill>
            <a:srgbClr val="69941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 b="1">
              <a:solidFill>
                <a:srgbClr val="468329"/>
              </a:solidFill>
            </a:endParaRPr>
          </a:p>
        </p:txBody>
      </p:sp>
      <p:sp>
        <p:nvSpPr>
          <p:cNvPr id="16389" name="Rectangle 19"/>
          <p:cNvSpPr>
            <a:spLocks noChangeArrowheads="1"/>
          </p:cNvSpPr>
          <p:nvPr/>
        </p:nvSpPr>
        <p:spPr bwMode="auto">
          <a:xfrm>
            <a:off x="227013" y="2094656"/>
            <a:ext cx="28892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66700" indent="-266700">
              <a:spcBef>
                <a:spcPts val="2400"/>
              </a:spcBef>
              <a:spcAft>
                <a:spcPts val="2400"/>
              </a:spcAft>
            </a:pPr>
            <a:r>
              <a:rPr lang="en-US" sz="1600" b="1" smtClean="0">
                <a:solidFill>
                  <a:prstClr val="white"/>
                </a:solidFill>
                <a:cs typeface="Arial" pitchFamily="34" charset="0"/>
                <a:sym typeface="Wingdings" pitchFamily="2" charset="2"/>
              </a:rPr>
              <a:t> </a:t>
            </a:r>
            <a:r>
              <a:rPr lang="en-US" sz="1600" b="1" smtClean="0">
                <a:solidFill>
                  <a:prstClr val="white"/>
                </a:solidFill>
                <a:cs typeface="Arial" pitchFamily="34" charset="0"/>
              </a:rPr>
              <a:t>Share experiences from  deployment and operations to improve performance</a:t>
            </a:r>
            <a:endParaRPr lang="en-US" sz="16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3030538" y="2094656"/>
            <a:ext cx="29114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71463" indent="-271463">
              <a:spcBef>
                <a:spcPts val="2400"/>
              </a:spcBef>
              <a:spcAft>
                <a:spcPts val="2400"/>
              </a:spcAft>
            </a:pPr>
            <a:r>
              <a:rPr lang="en-US" sz="1600" b="1" smtClean="0">
                <a:solidFill>
                  <a:prstClr val="white"/>
                </a:solidFill>
                <a:cs typeface="Arial" pitchFamily="34" charset="0"/>
                <a:sym typeface="Wingdings" pitchFamily="2" charset="2"/>
              </a:rPr>
              <a:t> </a:t>
            </a:r>
            <a:r>
              <a:rPr lang="en-US" sz="1600" b="1" smtClean="0">
                <a:solidFill>
                  <a:prstClr val="white"/>
                </a:solidFill>
                <a:cs typeface="Arial" pitchFamily="34" charset="0"/>
              </a:rPr>
              <a:t>Provide requirements to drive future technology enhancements</a:t>
            </a:r>
            <a:endParaRPr lang="en-US" sz="16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6391" name="Rectangle 19"/>
          <p:cNvSpPr>
            <a:spLocks noChangeArrowheads="1"/>
          </p:cNvSpPr>
          <p:nvPr/>
        </p:nvSpPr>
        <p:spPr bwMode="auto">
          <a:xfrm>
            <a:off x="5959475" y="2094656"/>
            <a:ext cx="28352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66700" indent="-266700">
              <a:spcBef>
                <a:spcPts val="2400"/>
              </a:spcBef>
              <a:spcAft>
                <a:spcPts val="2400"/>
              </a:spcAft>
            </a:pPr>
            <a:r>
              <a:rPr lang="en-US" sz="1600" b="1" smtClean="0">
                <a:solidFill>
                  <a:prstClr val="white"/>
                </a:solidFill>
                <a:cs typeface="Arial" pitchFamily="34" charset="0"/>
                <a:sym typeface="Wingdings" pitchFamily="2" charset="2"/>
              </a:rPr>
              <a:t> </a:t>
            </a:r>
            <a:r>
              <a:rPr lang="en-US" sz="1600" b="1" smtClean="0">
                <a:solidFill>
                  <a:prstClr val="white"/>
                </a:solidFill>
                <a:cs typeface="Arial" pitchFamily="34" charset="0"/>
              </a:rPr>
              <a:t>Ensure global alignment to avoid fragmentation of standards and solutions</a:t>
            </a:r>
            <a:endParaRPr lang="en-US" sz="16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6392" name="Textfeld 12"/>
          <p:cNvSpPr txBox="1">
            <a:spLocks noChangeArrowheads="1"/>
          </p:cNvSpPr>
          <p:nvPr/>
        </p:nvSpPr>
        <p:spPr bwMode="auto">
          <a:xfrm>
            <a:off x="1643063" y="1639788"/>
            <a:ext cx="6026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b="1">
                <a:solidFill>
                  <a:prstClr val="black"/>
                </a:solidFill>
                <a:cs typeface="Arial" pitchFamily="34" charset="0"/>
              </a:rPr>
              <a:t>Overview of NGMN Work Areas</a:t>
            </a:r>
          </a:p>
        </p:txBody>
      </p:sp>
      <p:sp>
        <p:nvSpPr>
          <p:cNvPr id="16393" name="Rectangle 17"/>
          <p:cNvSpPr>
            <a:spLocks noChangeArrowheads="1"/>
          </p:cNvSpPr>
          <p:nvPr/>
        </p:nvSpPr>
        <p:spPr bwMode="auto">
          <a:xfrm>
            <a:off x="6801078" y="3347194"/>
            <a:ext cx="1025525" cy="585787"/>
          </a:xfrm>
          <a:prstGeom prst="rect">
            <a:avLst/>
          </a:prstGeom>
          <a:solidFill>
            <a:srgbClr val="69941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/>
            <a:endParaRPr lang="en-US" sz="300" b="1" smtClean="0">
              <a:solidFill>
                <a:prstClr val="white"/>
              </a:solidFill>
              <a:cs typeface="Arial" pitchFamily="34" charset="0"/>
            </a:endParaRPr>
          </a:p>
          <a:p>
            <a:pPr algn="ctr"/>
            <a:r>
              <a:rPr lang="en-US" sz="1200" b="1" smtClean="0">
                <a:solidFill>
                  <a:prstClr val="white"/>
                </a:solidFill>
                <a:cs typeface="Arial" pitchFamily="34" charset="0"/>
              </a:rPr>
              <a:t>Standards </a:t>
            </a:r>
          </a:p>
          <a:p>
            <a:pPr algn="ctr"/>
            <a:r>
              <a:rPr lang="en-US" sz="1200" b="1" smtClean="0">
                <a:solidFill>
                  <a:prstClr val="white"/>
                </a:solidFill>
                <a:cs typeface="Arial" pitchFamily="34" charset="0"/>
              </a:rPr>
              <a:t>Alignment</a:t>
            </a:r>
          </a:p>
          <a:p>
            <a:pPr algn="ctr"/>
            <a:endParaRPr lang="en-US" sz="5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6394" name="Textfeld 12"/>
          <p:cNvSpPr txBox="1">
            <a:spLocks noChangeArrowheads="1"/>
          </p:cNvSpPr>
          <p:nvPr/>
        </p:nvSpPr>
        <p:spPr bwMode="auto">
          <a:xfrm>
            <a:off x="58738" y="4402881"/>
            <a:ext cx="1200150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" indent="-857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 smtClean="0">
                <a:solidFill>
                  <a:prstClr val="black"/>
                </a:solidFill>
                <a:cs typeface="Arial" pitchFamily="34" charset="0"/>
              </a:rPr>
              <a:t>LTE-FDD/TDD Convergence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 smtClean="0">
                <a:solidFill>
                  <a:prstClr val="black"/>
                </a:solidFill>
                <a:cs typeface="Arial" pitchFamily="34" charset="0"/>
              </a:rPr>
              <a:t>Antenna design and Performance Measurement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endParaRPr lang="en-US" sz="110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6395" name="Textfeld 14"/>
          <p:cNvSpPr txBox="1">
            <a:spLocks noChangeArrowheads="1"/>
          </p:cNvSpPr>
          <p:nvPr/>
        </p:nvSpPr>
        <p:spPr bwMode="auto">
          <a:xfrm>
            <a:off x="2297508" y="4402881"/>
            <a:ext cx="1235913" cy="2695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85725" indent="-857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GB" sz="1100" dirty="0" smtClean="0">
                <a:solidFill>
                  <a:prstClr val="black"/>
                </a:solidFill>
                <a:cs typeface="Arial" pitchFamily="34" charset="0"/>
              </a:rPr>
              <a:t>Backhaul Solutions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GB" sz="1100" dirty="0" smtClean="0">
                <a:solidFill>
                  <a:prstClr val="black"/>
                </a:solidFill>
                <a:cs typeface="Arial" pitchFamily="34" charset="0"/>
              </a:rPr>
              <a:t>Centralised RAN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GB" sz="1100" dirty="0" smtClean="0">
                <a:solidFill>
                  <a:prstClr val="black"/>
                </a:solidFill>
                <a:cs typeface="Arial" pitchFamily="34" charset="0"/>
              </a:rPr>
              <a:t>Heterogeneous Networks Evolution and Operations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GB" sz="1100" dirty="0" smtClean="0">
                <a:solidFill>
                  <a:prstClr val="black"/>
                </a:solidFill>
                <a:cs typeface="Arial" pitchFamily="34" charset="0"/>
              </a:rPr>
              <a:t>Broadcast services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GB" sz="1100" dirty="0" smtClean="0">
                <a:solidFill>
                  <a:prstClr val="black"/>
                </a:solidFill>
                <a:cs typeface="Arial" pitchFamily="34" charset="0"/>
              </a:rPr>
              <a:t>Proximity services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endParaRPr lang="en-US" sz="11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6396" name="Textfeld 15"/>
          <p:cNvSpPr txBox="1">
            <a:spLocks noChangeArrowheads="1"/>
          </p:cNvSpPr>
          <p:nvPr/>
        </p:nvSpPr>
        <p:spPr bwMode="auto">
          <a:xfrm>
            <a:off x="5689600" y="4402881"/>
            <a:ext cx="1244600" cy="9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" indent="-857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 smtClean="0">
                <a:solidFill>
                  <a:prstClr val="black"/>
                </a:solidFill>
                <a:cs typeface="Arial" pitchFamily="34" charset="0"/>
              </a:rPr>
              <a:t>QoS, QoE Definition and Measurement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 smtClean="0">
                <a:solidFill>
                  <a:prstClr val="black"/>
                </a:solidFill>
                <a:cs typeface="Arial" pitchFamily="34" charset="0"/>
              </a:rPr>
              <a:t>Smart Networks</a:t>
            </a:r>
            <a:endParaRPr lang="en-US" sz="110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6397" name="Textfeld 16"/>
          <p:cNvSpPr txBox="1">
            <a:spLocks noChangeArrowheads="1"/>
          </p:cNvSpPr>
          <p:nvPr/>
        </p:nvSpPr>
        <p:spPr bwMode="auto">
          <a:xfrm>
            <a:off x="3494088" y="4402881"/>
            <a:ext cx="1258887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" indent="-857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>
                <a:solidFill>
                  <a:prstClr val="black"/>
                </a:solidFill>
                <a:cs typeface="Arial" pitchFamily="34" charset="0"/>
              </a:rPr>
              <a:t>Global Spectrum Harmonisation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>
                <a:solidFill>
                  <a:prstClr val="black"/>
                </a:solidFill>
                <a:cs typeface="Arial" pitchFamily="34" charset="0"/>
              </a:rPr>
              <a:t>Bandwidth aggregation</a:t>
            </a:r>
          </a:p>
        </p:txBody>
      </p:sp>
      <p:sp>
        <p:nvSpPr>
          <p:cNvPr id="16398" name="Textfeld 17"/>
          <p:cNvSpPr txBox="1">
            <a:spLocks noChangeArrowheads="1"/>
          </p:cNvSpPr>
          <p:nvPr/>
        </p:nvSpPr>
        <p:spPr bwMode="auto">
          <a:xfrm>
            <a:off x="6764338" y="4398119"/>
            <a:ext cx="1227137" cy="1105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" indent="-857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 dirty="0">
                <a:solidFill>
                  <a:prstClr val="black"/>
                </a:solidFill>
                <a:cs typeface="Arial" pitchFamily="34" charset="0"/>
              </a:rPr>
              <a:t>Standards evolution 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 dirty="0">
                <a:solidFill>
                  <a:prstClr val="black"/>
                </a:solidFill>
                <a:cs typeface="Arial" pitchFamily="34" charset="0"/>
              </a:rPr>
              <a:t>Technology evaluation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 dirty="0">
                <a:solidFill>
                  <a:prstClr val="black"/>
                </a:solidFill>
                <a:cs typeface="Arial" pitchFamily="34" charset="0"/>
              </a:rPr>
              <a:t>Voice over LTE</a:t>
            </a:r>
          </a:p>
        </p:txBody>
      </p:sp>
      <p:sp>
        <p:nvSpPr>
          <p:cNvPr id="16399" name="Textfeld 18"/>
          <p:cNvSpPr txBox="1">
            <a:spLocks noChangeArrowheads="1"/>
          </p:cNvSpPr>
          <p:nvPr/>
        </p:nvSpPr>
        <p:spPr bwMode="auto">
          <a:xfrm>
            <a:off x="4634086" y="4402881"/>
            <a:ext cx="1162050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" indent="-857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 dirty="0">
                <a:solidFill>
                  <a:prstClr val="black"/>
                </a:solidFill>
                <a:cs typeface="Arial" pitchFamily="34" charset="0"/>
              </a:rPr>
              <a:t>Multi-mode, multi-band devices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 dirty="0">
                <a:solidFill>
                  <a:prstClr val="black"/>
                </a:solidFill>
                <a:cs typeface="Arial" pitchFamily="34" charset="0"/>
              </a:rPr>
              <a:t>Certification</a:t>
            </a:r>
          </a:p>
        </p:txBody>
      </p:sp>
      <p:sp>
        <p:nvSpPr>
          <p:cNvPr id="16400" name="Textfeld 19"/>
          <p:cNvSpPr txBox="1">
            <a:spLocks noChangeArrowheads="1"/>
          </p:cNvSpPr>
          <p:nvPr/>
        </p:nvSpPr>
        <p:spPr bwMode="auto">
          <a:xfrm>
            <a:off x="1257300" y="4402881"/>
            <a:ext cx="116522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" indent="-8572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>
                <a:solidFill>
                  <a:prstClr val="black"/>
                </a:solidFill>
                <a:cs typeface="Arial" pitchFamily="34" charset="0"/>
              </a:rPr>
              <a:t>SON use cases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>
                <a:solidFill>
                  <a:prstClr val="black"/>
                </a:solidFill>
                <a:cs typeface="Arial" pitchFamily="34" charset="0"/>
              </a:rPr>
              <a:t>OSS interfaces</a:t>
            </a:r>
          </a:p>
          <a:p>
            <a:pPr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100">
                <a:solidFill>
                  <a:prstClr val="black"/>
                </a:solidFill>
                <a:cs typeface="Arial" pitchFamily="34" charset="0"/>
              </a:rPr>
              <a:t>OSS for  Converged Networks</a:t>
            </a:r>
          </a:p>
        </p:txBody>
      </p:sp>
      <p:sp>
        <p:nvSpPr>
          <p:cNvPr id="55" name="Gleichschenkliges Dreieck 54"/>
          <p:cNvSpPr/>
          <p:nvPr/>
        </p:nvSpPr>
        <p:spPr bwMode="auto">
          <a:xfrm rot="10800000">
            <a:off x="276225" y="4026644"/>
            <a:ext cx="801688" cy="13176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6" name="Gleichschenkliges Dreieck 55"/>
          <p:cNvSpPr/>
          <p:nvPr/>
        </p:nvSpPr>
        <p:spPr bwMode="auto">
          <a:xfrm rot="10800000">
            <a:off x="1385888" y="4026644"/>
            <a:ext cx="803275" cy="13176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7" name="Gleichschenkliges Dreieck 56"/>
          <p:cNvSpPr/>
          <p:nvPr/>
        </p:nvSpPr>
        <p:spPr bwMode="auto">
          <a:xfrm rot="10800000">
            <a:off x="2473325" y="4026644"/>
            <a:ext cx="801688" cy="13176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8" name="Gleichschenkliges Dreieck 57"/>
          <p:cNvSpPr/>
          <p:nvPr/>
        </p:nvSpPr>
        <p:spPr bwMode="auto">
          <a:xfrm rot="10800000">
            <a:off x="3581400" y="4026644"/>
            <a:ext cx="801688" cy="13176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9" name="Gleichschenkliges Dreieck 58"/>
          <p:cNvSpPr/>
          <p:nvPr/>
        </p:nvSpPr>
        <p:spPr bwMode="auto">
          <a:xfrm rot="10800000">
            <a:off x="4692650" y="4026644"/>
            <a:ext cx="801688" cy="13176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0" name="Gleichschenkliges Dreieck 59"/>
          <p:cNvSpPr/>
          <p:nvPr/>
        </p:nvSpPr>
        <p:spPr bwMode="auto">
          <a:xfrm rot="10800000">
            <a:off x="5802313" y="4026644"/>
            <a:ext cx="803275" cy="13176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1" name="Gleichschenkliges Dreieck 60"/>
          <p:cNvSpPr/>
          <p:nvPr/>
        </p:nvSpPr>
        <p:spPr bwMode="auto">
          <a:xfrm rot="10800000">
            <a:off x="6910388" y="4026644"/>
            <a:ext cx="803275" cy="13176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6408" name="Rectangle 14"/>
          <p:cNvSpPr>
            <a:spLocks noChangeArrowheads="1"/>
          </p:cNvSpPr>
          <p:nvPr/>
        </p:nvSpPr>
        <p:spPr bwMode="auto">
          <a:xfrm>
            <a:off x="1239611" y="3347700"/>
            <a:ext cx="1025525" cy="584775"/>
          </a:xfrm>
          <a:prstGeom prst="rect">
            <a:avLst/>
          </a:prstGeom>
          <a:solidFill>
            <a:srgbClr val="69941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/>
            <a:endParaRPr lang="en-US" sz="300" b="1" smtClean="0">
              <a:solidFill>
                <a:prstClr val="white"/>
              </a:solidFill>
              <a:cs typeface="Arial" pitchFamily="34" charset="0"/>
            </a:endParaRPr>
          </a:p>
          <a:p>
            <a:pPr algn="ctr"/>
            <a:r>
              <a:rPr lang="en-US" sz="1200" b="1" smtClean="0">
                <a:solidFill>
                  <a:prstClr val="white"/>
                </a:solidFill>
                <a:cs typeface="Arial" pitchFamily="34" charset="0"/>
              </a:rPr>
              <a:t>Operational Efficiency </a:t>
            </a:r>
          </a:p>
          <a:p>
            <a:pPr algn="ctr"/>
            <a:endParaRPr lang="en-US" sz="5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6409" name="Rectangle 17"/>
          <p:cNvSpPr>
            <a:spLocks noChangeArrowheads="1"/>
          </p:cNvSpPr>
          <p:nvPr/>
        </p:nvSpPr>
        <p:spPr bwMode="auto">
          <a:xfrm>
            <a:off x="4613956" y="3364656"/>
            <a:ext cx="1025525" cy="550863"/>
          </a:xfrm>
          <a:prstGeom prst="rect">
            <a:avLst/>
          </a:prstGeom>
          <a:solidFill>
            <a:srgbClr val="69941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300" b="1" smtClean="0">
              <a:solidFill>
                <a:prstClr val="white"/>
              </a:solidFill>
              <a:cs typeface="Arial" pitchFamily="34" charset="0"/>
            </a:endParaRPr>
          </a:p>
          <a:p>
            <a:pPr algn="ctr"/>
            <a:r>
              <a:rPr lang="en-US" sz="1200" b="1" smtClean="0">
                <a:solidFill>
                  <a:prstClr val="white"/>
                </a:solidFill>
                <a:cs typeface="Arial" pitchFamily="34" charset="0"/>
              </a:rPr>
              <a:t>Devices</a:t>
            </a:r>
          </a:p>
          <a:p>
            <a:pPr algn="ctr"/>
            <a:endParaRPr lang="en-US" sz="5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6410" name="Rectangle 18"/>
          <p:cNvSpPr>
            <a:spLocks noChangeArrowheads="1"/>
          </p:cNvSpPr>
          <p:nvPr/>
        </p:nvSpPr>
        <p:spPr bwMode="auto">
          <a:xfrm>
            <a:off x="2333172" y="3364656"/>
            <a:ext cx="1095375" cy="550863"/>
          </a:xfrm>
          <a:prstGeom prst="rect">
            <a:avLst/>
          </a:prstGeom>
          <a:solidFill>
            <a:srgbClr val="69941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2000" rIns="72000" anchor="ctr"/>
          <a:lstStyle/>
          <a:p>
            <a:pPr algn="ctr"/>
            <a:r>
              <a:rPr lang="en-US" sz="1200" b="1" smtClean="0">
                <a:solidFill>
                  <a:prstClr val="white"/>
                </a:solidFill>
                <a:cs typeface="Arial" pitchFamily="34" charset="0"/>
              </a:rPr>
              <a:t>Network Architecture</a:t>
            </a:r>
          </a:p>
          <a:p>
            <a:pPr algn="ctr"/>
            <a:endParaRPr lang="en-US" sz="3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6411" name="Rectangle 17"/>
          <p:cNvSpPr>
            <a:spLocks noChangeArrowheads="1"/>
          </p:cNvSpPr>
          <p:nvPr/>
        </p:nvSpPr>
        <p:spPr bwMode="auto">
          <a:xfrm>
            <a:off x="5707517" y="3347194"/>
            <a:ext cx="1025525" cy="585787"/>
          </a:xfrm>
          <a:prstGeom prst="rect">
            <a:avLst/>
          </a:prstGeom>
          <a:solidFill>
            <a:srgbClr val="69941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36000" rIns="36000" anchor="ctr">
            <a:spAutoFit/>
          </a:bodyPr>
          <a:lstStyle/>
          <a:p>
            <a:pPr algn="ctr"/>
            <a:endParaRPr lang="en-US" sz="300" b="1" smtClean="0">
              <a:solidFill>
                <a:prstClr val="white"/>
              </a:solidFill>
              <a:cs typeface="Arial" pitchFamily="34" charset="0"/>
            </a:endParaRPr>
          </a:p>
          <a:p>
            <a:pPr algn="ctr"/>
            <a:r>
              <a:rPr lang="en-US" sz="1200" b="1" smtClean="0">
                <a:solidFill>
                  <a:prstClr val="white"/>
                </a:solidFill>
                <a:cs typeface="Arial" pitchFamily="34" charset="0"/>
              </a:rPr>
              <a:t>Application Enablers</a:t>
            </a:r>
          </a:p>
          <a:p>
            <a:pPr algn="ctr"/>
            <a:endParaRPr lang="en-US" sz="5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6412" name="Rectangle 17"/>
          <p:cNvSpPr>
            <a:spLocks noChangeArrowheads="1"/>
          </p:cNvSpPr>
          <p:nvPr/>
        </p:nvSpPr>
        <p:spPr bwMode="auto">
          <a:xfrm>
            <a:off x="3496583" y="3364656"/>
            <a:ext cx="1049337" cy="550863"/>
          </a:xfrm>
          <a:prstGeom prst="rect">
            <a:avLst/>
          </a:prstGeom>
          <a:solidFill>
            <a:srgbClr val="69941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endParaRPr lang="en-US" sz="300" b="1" smtClean="0">
              <a:solidFill>
                <a:prstClr val="white"/>
              </a:solidFill>
              <a:cs typeface="Arial" pitchFamily="34" charset="0"/>
            </a:endParaRPr>
          </a:p>
          <a:p>
            <a:pPr algn="ctr"/>
            <a:r>
              <a:rPr lang="en-US" sz="1200" b="1" smtClean="0">
                <a:solidFill>
                  <a:prstClr val="white"/>
                </a:solidFill>
                <a:cs typeface="Arial" pitchFamily="34" charset="0"/>
              </a:rPr>
              <a:t>Spectrum</a:t>
            </a:r>
          </a:p>
          <a:p>
            <a:pPr algn="ctr"/>
            <a:endParaRPr lang="en-US" sz="5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6413" name="Rectangle 17"/>
          <p:cNvSpPr>
            <a:spLocks noChangeArrowheads="1"/>
          </p:cNvSpPr>
          <p:nvPr/>
        </p:nvSpPr>
        <p:spPr bwMode="auto">
          <a:xfrm>
            <a:off x="146050" y="3347194"/>
            <a:ext cx="1025525" cy="585787"/>
          </a:xfrm>
          <a:prstGeom prst="rect">
            <a:avLst/>
          </a:prstGeom>
          <a:solidFill>
            <a:srgbClr val="69941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/>
            <a:endParaRPr lang="en-US" sz="300" b="1" dirty="0" smtClean="0">
              <a:solidFill>
                <a:prstClr val="white"/>
              </a:solidFill>
              <a:cs typeface="Arial" pitchFamily="34" charset="0"/>
            </a:endParaRPr>
          </a:p>
          <a:p>
            <a:pPr algn="ctr"/>
            <a:r>
              <a:rPr lang="en-US" sz="1200" b="1" dirty="0" smtClean="0">
                <a:solidFill>
                  <a:prstClr val="white"/>
                </a:solidFill>
                <a:cs typeface="Arial" pitchFamily="34" charset="0"/>
              </a:rPr>
              <a:t>Deployment Aspects</a:t>
            </a:r>
          </a:p>
          <a:p>
            <a:pPr algn="ctr"/>
            <a:endParaRPr lang="en-US" sz="500" b="1" dirty="0">
              <a:solidFill>
                <a:prstClr val="white"/>
              </a:solidFill>
              <a:cs typeface="Arial" pitchFamily="34" charset="0"/>
            </a:endParaRPr>
          </a:p>
        </p:txBody>
      </p:sp>
      <p:pic>
        <p:nvPicPr>
          <p:cNvPr id="164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4006006"/>
            <a:ext cx="828675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415" name="TextBox 4"/>
          <p:cNvSpPr txBox="1">
            <a:spLocks noChangeArrowheads="1"/>
          </p:cNvSpPr>
          <p:nvPr/>
        </p:nvSpPr>
        <p:spPr bwMode="auto">
          <a:xfrm>
            <a:off x="7945438" y="4398119"/>
            <a:ext cx="1106487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de-DE"/>
            </a:defPPr>
            <a:lvl1pPr marL="85725" indent="-85725" eaLnBrk="1" hangingPunct="1">
              <a:lnSpc>
                <a:spcPts val="11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 sz="1100"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latin typeface="Arial" pitchFamily="34" charset="0"/>
              </a:defRPr>
            </a:lvl2pPr>
            <a:lvl3pPr marL="1143000" indent="-228600" eaLnBrk="0" hangingPunct="0">
              <a:defRPr>
                <a:latin typeface="Arial" pitchFamily="34" charset="0"/>
              </a:defRPr>
            </a:lvl3pPr>
            <a:lvl4pPr marL="1600200" indent="-228600" eaLnBrk="0" hangingPunct="0">
              <a:defRPr>
                <a:latin typeface="Arial" pitchFamily="34" charset="0"/>
              </a:defRPr>
            </a:lvl4pPr>
            <a:lvl5pPr marL="2057400" indent="-228600" eaLnBrk="0" hangingPunct="0">
              <a:defRPr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9pPr>
          </a:lstStyle>
          <a:p>
            <a:r>
              <a:rPr lang="en-US" dirty="0">
                <a:solidFill>
                  <a:prstClr val="black"/>
                </a:solidFill>
              </a:rPr>
              <a:t>Cognitive Radio</a:t>
            </a:r>
          </a:p>
          <a:p>
            <a:r>
              <a:rPr lang="en-US" dirty="0">
                <a:solidFill>
                  <a:prstClr val="black"/>
                </a:solidFill>
              </a:rPr>
              <a:t>Green Radio</a:t>
            </a:r>
          </a:p>
        </p:txBody>
      </p:sp>
      <p:sp>
        <p:nvSpPr>
          <p:cNvPr id="16416" name="Rectangle 17"/>
          <p:cNvSpPr>
            <a:spLocks noChangeArrowheads="1"/>
          </p:cNvSpPr>
          <p:nvPr/>
        </p:nvSpPr>
        <p:spPr bwMode="auto">
          <a:xfrm>
            <a:off x="7894638" y="3347194"/>
            <a:ext cx="1025525" cy="587375"/>
          </a:xfrm>
          <a:prstGeom prst="rect">
            <a:avLst/>
          </a:prstGeom>
          <a:solidFill>
            <a:srgbClr val="69941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endParaRPr lang="en-US" sz="300" b="1" smtClean="0">
              <a:solidFill>
                <a:prstClr val="white"/>
              </a:solidFill>
              <a:cs typeface="Arial" pitchFamily="34" charset="0"/>
            </a:endParaRPr>
          </a:p>
          <a:p>
            <a:pPr algn="ctr"/>
            <a:r>
              <a:rPr lang="en-US" sz="1200" b="1" smtClean="0">
                <a:solidFill>
                  <a:prstClr val="white"/>
                </a:solidFill>
                <a:cs typeface="Arial" pitchFamily="34" charset="0"/>
              </a:rPr>
              <a:t>Innovation Dialogue</a:t>
            </a:r>
            <a:endParaRPr lang="en-US" sz="1200" b="1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601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00863" cy="511175"/>
          </a:xfrm>
        </p:spPr>
        <p:txBody>
          <a:bodyPr/>
          <a:lstStyle/>
          <a:p>
            <a:r>
              <a:rPr lang="en-GB" dirty="0" smtClean="0"/>
              <a:t>Global Devices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0"/>
          </p:nvPr>
        </p:nvSpPr>
        <p:spPr>
          <a:xfrm>
            <a:off x="142875" y="1785926"/>
            <a:ext cx="7929562" cy="464347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 smtClean="0"/>
              <a:t>In a world of scarce spectrum and an ever increasing variety of mobile broadband technologies, </a:t>
            </a:r>
            <a:r>
              <a:rPr lang="en-GB" sz="2000" b="1" dirty="0" smtClean="0"/>
              <a:t>multi-band and multi-mode devices</a:t>
            </a:r>
            <a:r>
              <a:rPr lang="en-GB" sz="2000" dirty="0" smtClean="0"/>
              <a:t> are an indispensable prerequisite to support seamless </a:t>
            </a:r>
            <a:r>
              <a:rPr lang="en-GB" sz="2000" b="1" dirty="0" smtClean="0"/>
              <a:t>global LTE roaming.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 smtClean="0"/>
              <a:t>The NGMN Alliance has launched a project together with all major chipset, component and device manufacturers to identify and prioritise key requirements and to enable knowledge transfer.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 smtClean="0"/>
              <a:t>The objective of this project is to develop a roadmap towards multi-band and multi-mode devices and to reduce complexity through an cost effective UE platform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  </a:t>
            </a:r>
            <a:endParaRPr lang="en-GB" dirty="0"/>
          </a:p>
        </p:txBody>
      </p:sp>
      <p:sp>
        <p:nvSpPr>
          <p:cNvPr id="4" name="Foliennummernplatzhalt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492875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2FF8ECAC-9C8A-47DC-A894-8C8C8EDF7D8C}" type="slidenum">
              <a:rPr lang="en-US" sz="1000">
                <a:solidFill>
                  <a:srgbClr val="898989"/>
                </a:solidFill>
                <a:latin typeface="DIN 1451 Com Mittelschrift" pitchFamily="34" charset="0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8</a:t>
            </a:fld>
            <a:endParaRPr lang="en-US" sz="1000">
              <a:solidFill>
                <a:srgbClr val="898989"/>
              </a:solidFill>
              <a:latin typeface="DIN 1451 Com Mittelschrift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500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Multi-Band Multi-Mode </a:t>
            </a:r>
            <a:r>
              <a:rPr lang="en-GB" dirty="0"/>
              <a:t>Device Support </a:t>
            </a:r>
            <a:r>
              <a:rPr lang="en-GB" dirty="0" smtClean="0"/>
              <a:t>Requirements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3F204D83-AD82-4169-AFFA-4D0DC0CB817D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11" name="AutoShape 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1288" y="1955330"/>
            <a:ext cx="4071937" cy="41692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18000" rIns="36000" bIns="36000"/>
          <a:lstStyle/>
          <a:p>
            <a:pPr marL="185738" indent="-185738" eaLnBrk="0" hangingPunct="0">
              <a:spcBef>
                <a:spcPts val="600"/>
              </a:spcBef>
              <a:buClr>
                <a:srgbClr val="699419"/>
              </a:buClr>
              <a:buSzPct val="120000"/>
            </a:pPr>
            <a:endParaRPr lang="en-US" sz="1400">
              <a:solidFill>
                <a:srgbClr val="000000"/>
              </a:solidFill>
              <a:latin typeface="DIN 1451 Com Mittelschrift" pitchFamily="34" charset="0"/>
            </a:endParaRPr>
          </a:p>
          <a:p>
            <a:pPr marL="185738" indent="-185738" eaLnBrk="0" hangingPunct="0">
              <a:spcBef>
                <a:spcPts val="600"/>
              </a:spcBef>
              <a:buClr>
                <a:srgbClr val="699419"/>
              </a:buClr>
              <a:buFont typeface="Wingdings" pitchFamily="2" charset="2"/>
              <a:buChar char="§"/>
            </a:pPr>
            <a:endParaRPr lang="en-US" sz="1400">
              <a:solidFill>
                <a:srgbClr val="000000"/>
              </a:solidFill>
              <a:latin typeface="DIN 1451 Com Mittelschrift" pitchFamily="34" charset="0"/>
            </a:endParaRPr>
          </a:p>
        </p:txBody>
      </p:sp>
      <p:sp>
        <p:nvSpPr>
          <p:cNvPr id="14" name="Rechteck 14"/>
          <p:cNvSpPr>
            <a:spLocks noChangeArrowheads="1"/>
          </p:cNvSpPr>
          <p:nvPr/>
        </p:nvSpPr>
        <p:spPr bwMode="auto">
          <a:xfrm>
            <a:off x="141288" y="1792288"/>
            <a:ext cx="4071937" cy="436562"/>
          </a:xfrm>
          <a:prstGeom prst="rect">
            <a:avLst/>
          </a:prstGeom>
          <a:solidFill>
            <a:srgbClr val="69941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r>
              <a:rPr lang="de-DE" sz="1600" b="1" dirty="0">
                <a:solidFill>
                  <a:schemeClr val="bg1"/>
                </a:solidFill>
              </a:rPr>
              <a:t>Project Multi-Band </a:t>
            </a:r>
            <a:r>
              <a:rPr lang="de-DE" sz="1600" b="1" dirty="0" smtClean="0">
                <a:solidFill>
                  <a:schemeClr val="bg1"/>
                </a:solidFill>
              </a:rPr>
              <a:t>Multi-Mode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528638" y="2348880"/>
            <a:ext cx="3286125" cy="7143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00" b="1" dirty="0" smtClean="0">
                <a:solidFill>
                  <a:schemeClr val="bg1"/>
                </a:solidFill>
              </a:rPr>
              <a:t>Communication of requirements – Operator </a:t>
            </a:r>
            <a:r>
              <a:rPr lang="en-US" sz="1300" b="1" dirty="0">
                <a:solidFill>
                  <a:schemeClr val="bg1"/>
                </a:solidFill>
              </a:rPr>
              <a:t>LTE UE bands </a:t>
            </a:r>
            <a:r>
              <a:rPr lang="en-US" sz="1300" b="1" dirty="0" smtClean="0">
                <a:solidFill>
                  <a:schemeClr val="bg1"/>
                </a:solidFill>
              </a:rPr>
              <a:t>survey</a:t>
            </a:r>
            <a:endParaRPr lang="en-US" sz="1300" b="1" dirty="0">
              <a:solidFill>
                <a:schemeClr val="bg1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528638" y="3429967"/>
            <a:ext cx="3286125" cy="7143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en-US" sz="1300" b="1" dirty="0" smtClean="0">
                <a:solidFill>
                  <a:schemeClr val="bg1"/>
                </a:solidFill>
              </a:rPr>
              <a:t>Communication and alignment between players (e.g. technical </a:t>
            </a:r>
            <a:r>
              <a:rPr lang="en-US" sz="1300" b="1" dirty="0">
                <a:solidFill>
                  <a:schemeClr val="bg1"/>
                </a:solidFill>
              </a:rPr>
              <a:t>feasibility check from component </a:t>
            </a:r>
            <a:r>
              <a:rPr lang="en-US" sz="1300" b="1" dirty="0" smtClean="0">
                <a:solidFill>
                  <a:schemeClr val="bg1"/>
                </a:solidFill>
              </a:rPr>
              <a:t>vendors)</a:t>
            </a:r>
            <a:endParaRPr lang="en-US" sz="1300" b="1" dirty="0">
              <a:solidFill>
                <a:schemeClr val="bg1"/>
              </a:solidFill>
            </a:endParaRPr>
          </a:p>
        </p:txBody>
      </p:sp>
      <p:sp>
        <p:nvSpPr>
          <p:cNvPr id="18" name="Gleichschenkliges Dreieck 17"/>
          <p:cNvSpPr/>
          <p:nvPr/>
        </p:nvSpPr>
        <p:spPr>
          <a:xfrm flipV="1">
            <a:off x="1100138" y="3134692"/>
            <a:ext cx="2212975" cy="21431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9" name="Gleichschenkliges Dreieck 18"/>
          <p:cNvSpPr/>
          <p:nvPr/>
        </p:nvSpPr>
        <p:spPr>
          <a:xfrm flipV="1">
            <a:off x="1100138" y="4206255"/>
            <a:ext cx="2212975" cy="21431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520651" y="4540424"/>
            <a:ext cx="3286125" cy="53979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en-US" sz="1300" b="1" dirty="0" smtClean="0">
                <a:solidFill>
                  <a:schemeClr val="bg1"/>
                </a:solidFill>
              </a:rPr>
              <a:t>Analysis and development of understanding</a:t>
            </a:r>
            <a:endParaRPr lang="en-US" sz="1300" b="1" dirty="0">
              <a:solidFill>
                <a:schemeClr val="bg1"/>
              </a:solidFill>
            </a:endParaRPr>
          </a:p>
        </p:txBody>
      </p:sp>
      <p:sp>
        <p:nvSpPr>
          <p:cNvPr id="22" name="Gleichschenkliges Dreieck 21"/>
          <p:cNvSpPr/>
          <p:nvPr/>
        </p:nvSpPr>
        <p:spPr>
          <a:xfrm flipV="1">
            <a:off x="1108125" y="5157192"/>
            <a:ext cx="2212975" cy="21431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528638" y="5491361"/>
            <a:ext cx="3286125" cy="53979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>
              <a:defRPr/>
            </a:pPr>
            <a:r>
              <a:rPr lang="en-US" sz="1300" b="1" dirty="0" smtClean="0">
                <a:solidFill>
                  <a:schemeClr val="bg1"/>
                </a:solidFill>
              </a:rPr>
              <a:t>Promotion of focus, momentum, common industry requirements</a:t>
            </a:r>
            <a:endParaRPr lang="en-US" sz="1300" b="1" dirty="0">
              <a:solidFill>
                <a:schemeClr val="bg1"/>
              </a:solidFill>
            </a:endParaRPr>
          </a:p>
        </p:txBody>
      </p:sp>
      <p:sp>
        <p:nvSpPr>
          <p:cNvPr id="36" name="AutoShape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1288" y="6237312"/>
            <a:ext cx="2551113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18000" rIns="36000" bIns="36000"/>
          <a:lstStyle/>
          <a:p>
            <a:pPr eaLnBrk="0" hangingPunct="0">
              <a:spcBef>
                <a:spcPts val="1200"/>
              </a:spcBef>
              <a:spcAft>
                <a:spcPts val="1200"/>
              </a:spcAft>
              <a:buClr>
                <a:srgbClr val="699419"/>
              </a:buClr>
              <a:buSzPct val="120000"/>
            </a:pPr>
            <a:r>
              <a:rPr lang="en-GB" sz="1400" dirty="0"/>
              <a:t>Project lead:</a:t>
            </a:r>
          </a:p>
          <a:p>
            <a:pPr eaLnBrk="0" hangingPunct="0">
              <a:spcBef>
                <a:spcPts val="1200"/>
              </a:spcBef>
              <a:spcAft>
                <a:spcPts val="1200"/>
              </a:spcAft>
              <a:buClr>
                <a:srgbClr val="699419"/>
              </a:buClr>
              <a:buSzPct val="120000"/>
            </a:pPr>
            <a:endParaRPr lang="en-US" sz="1400" dirty="0">
              <a:solidFill>
                <a:srgbClr val="000000"/>
              </a:solidFill>
              <a:latin typeface="DIN 1451 Com Mittelschrift" pitchFamily="34" charset="0"/>
            </a:endParaRPr>
          </a:p>
          <a:p>
            <a:pPr eaLnBrk="0" hangingPunct="0">
              <a:spcBef>
                <a:spcPts val="1200"/>
              </a:spcBef>
              <a:spcAft>
                <a:spcPts val="1200"/>
              </a:spcAft>
              <a:buClr>
                <a:srgbClr val="699419"/>
              </a:buClr>
              <a:buFont typeface="Wingdings" pitchFamily="2" charset="2"/>
              <a:buChar char="§"/>
            </a:pPr>
            <a:endParaRPr lang="en-US" sz="1400" dirty="0">
              <a:solidFill>
                <a:srgbClr val="000000"/>
              </a:solidFill>
              <a:latin typeface="DIN 1451 Com Mittelschrift" pitchFamily="34" charset="0"/>
            </a:endParaRPr>
          </a:p>
        </p:txBody>
      </p:sp>
      <p:pic>
        <p:nvPicPr>
          <p:cNvPr id="37" name="Picture 8" descr="P:\Templates\About us Grafiken\Alle Partner Logos\Members\Logo China Mobile.jpg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288" y="6226199"/>
            <a:ext cx="62865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7" descr="P:\Templates\About us Grafiken\Alle Partner Logos\Members\Logo Bel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23" y="6226199"/>
            <a:ext cx="638301" cy="28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Grafik 73" descr="T_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226199"/>
            <a:ext cx="642576" cy="28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feld 9"/>
          <p:cNvSpPr txBox="1">
            <a:spLocks noChangeArrowheads="1"/>
          </p:cNvSpPr>
          <p:nvPr/>
        </p:nvSpPr>
        <p:spPr bwMode="auto">
          <a:xfrm>
            <a:off x="0" y="6611938"/>
            <a:ext cx="76596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kern="0" dirty="0">
                <a:solidFill>
                  <a:sysClr val="windowText" lastClr="000000"/>
                </a:solidFill>
                <a:latin typeface="+mn-lt"/>
                <a:cs typeface="+mn-cs"/>
              </a:rPr>
              <a:t>Source: </a:t>
            </a:r>
            <a:r>
              <a:rPr lang="en-US" sz="1000" i="1" kern="0" dirty="0" smtClean="0">
                <a:solidFill>
                  <a:sysClr val="windowText" lastClr="000000"/>
                </a:solidFill>
                <a:latin typeface="+mn-lt"/>
                <a:cs typeface="+mn-cs"/>
              </a:rPr>
              <a:t>NGMN Project MBMM, J. </a:t>
            </a:r>
            <a:r>
              <a:rPr lang="en-US" sz="1000" i="1" kern="0" dirty="0" err="1" smtClean="0">
                <a:solidFill>
                  <a:sysClr val="windowText" lastClr="000000"/>
                </a:solidFill>
                <a:latin typeface="+mn-lt"/>
                <a:cs typeface="+mn-cs"/>
              </a:rPr>
              <a:t>Erfanian</a:t>
            </a:r>
            <a:r>
              <a:rPr lang="en-US" sz="1000" i="1" kern="0" dirty="0" smtClean="0">
                <a:solidFill>
                  <a:sysClr val="windowText" lastClr="000000"/>
                </a:solidFill>
                <a:latin typeface="+mn-lt"/>
                <a:cs typeface="+mn-cs"/>
              </a:rPr>
              <a:t> (Bell Canada)</a:t>
            </a:r>
            <a:endParaRPr lang="en-US" sz="1000" i="1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4499992" y="1792288"/>
            <a:ext cx="4158586" cy="436562"/>
          </a:xfrm>
          <a:prstGeom prst="rect">
            <a:avLst/>
          </a:prstGeom>
          <a:solidFill>
            <a:srgbClr val="69941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 anchor="ctr"/>
          <a:lstStyle/>
          <a:p>
            <a:pPr algn="ctr"/>
            <a:endParaRPr lang="en-CA" sz="1600" b="1" dirty="0">
              <a:solidFill>
                <a:schemeClr val="bg1"/>
              </a:solidFill>
            </a:endParaRPr>
          </a:p>
          <a:p>
            <a:pPr algn="ctr"/>
            <a:r>
              <a:rPr lang="en-CA" sz="1600" b="1" dirty="0">
                <a:solidFill>
                  <a:schemeClr val="bg1"/>
                </a:solidFill>
              </a:rPr>
              <a:t>Technology Challenges (Examples)</a:t>
            </a:r>
          </a:p>
          <a:p>
            <a:pPr algn="ctr"/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46" name="Rectangle 15"/>
          <p:cNvSpPr>
            <a:spLocks noChangeArrowheads="1"/>
          </p:cNvSpPr>
          <p:nvPr/>
        </p:nvSpPr>
        <p:spPr bwMode="auto">
          <a:xfrm>
            <a:off x="4499992" y="2228850"/>
            <a:ext cx="4158586" cy="3895726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72000" bIns="72000" anchor="t"/>
          <a:lstStyle/>
          <a:p>
            <a:pPr marL="190500" indent="-19050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Wingdings" pitchFamily="2" charset="2"/>
              <a:buChar char="§"/>
            </a:pPr>
            <a:endParaRPr lang="en-US" sz="1200" dirty="0"/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421" y="3823179"/>
            <a:ext cx="2808312" cy="213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Rectangle 15"/>
          <p:cNvSpPr>
            <a:spLocks noChangeArrowheads="1"/>
          </p:cNvSpPr>
          <p:nvPr/>
        </p:nvSpPr>
        <p:spPr bwMode="auto">
          <a:xfrm>
            <a:off x="4544604" y="2328390"/>
            <a:ext cx="4275868" cy="220315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72000" bIns="72000" anchor="t"/>
          <a:lstStyle/>
          <a:p>
            <a:pPr marL="190500" indent="-19050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Wingdings" pitchFamily="2" charset="2"/>
              <a:buChar char="§"/>
            </a:pPr>
            <a:r>
              <a:rPr lang="en-US" sz="1300" dirty="0"/>
              <a:t>Number of ports</a:t>
            </a:r>
          </a:p>
          <a:p>
            <a:pPr marL="190500" indent="-19050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Wingdings" pitchFamily="2" charset="2"/>
              <a:buChar char="§"/>
            </a:pPr>
            <a:r>
              <a:rPr lang="en-US" sz="1300" dirty="0"/>
              <a:t>(Band-dependent) component constraints</a:t>
            </a:r>
          </a:p>
          <a:p>
            <a:pPr marL="190500" indent="-19050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Wingdings" pitchFamily="2" charset="2"/>
              <a:buChar char="§"/>
            </a:pPr>
            <a:r>
              <a:rPr lang="en-US" sz="1300" dirty="0"/>
              <a:t>Antenna technology - size &amp; separation …</a:t>
            </a:r>
          </a:p>
          <a:p>
            <a:pPr marL="190500" indent="-190500">
              <a:lnSpc>
                <a:spcPts val="1200"/>
              </a:lnSpc>
              <a:spcBef>
                <a:spcPts val="600"/>
              </a:spcBef>
              <a:spcAft>
                <a:spcPts val="600"/>
              </a:spcAft>
              <a:buClr>
                <a:srgbClr val="699419"/>
              </a:buClr>
              <a:buSzPct val="100000"/>
              <a:buFont typeface="Wingdings" pitchFamily="2" charset="2"/>
              <a:buChar char="§"/>
            </a:pPr>
            <a:r>
              <a:rPr lang="en-US" sz="1300" dirty="0"/>
              <a:t>Trade-offs </a:t>
            </a:r>
            <a:r>
              <a:rPr lang="en-US" sz="1300" dirty="0" smtClean="0"/>
              <a:t>(performance, time-to-market, cost) &amp; </a:t>
            </a:r>
            <a:r>
              <a:rPr lang="en-US" sz="1300" dirty="0"/>
              <a:t>implications of pushing limits</a:t>
            </a:r>
          </a:p>
        </p:txBody>
      </p:sp>
    </p:spTree>
    <p:extLst>
      <p:ext uri="{BB962C8B-B14F-4D97-AF65-F5344CB8AC3E}">
        <p14:creationId xmlns:p14="http://schemas.microsoft.com/office/powerpoint/2010/main" val="1242430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4bdRcEEdkeSqiE51euc2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9yDeK8U5EWy5AyN3.0_E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diFWzX2E0.v37er5wBXu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L29SpEyxkKXYNiaD4mb5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.VmlWDAd0KS3sA7JIG4M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NGIGLYvEavTfgY6ZixE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37litcriE6T80VvaTsS3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6i.HDGGQkSNO74FJAkp4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hKV9J.pJ0.fOAZi2rOdd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37litcriE6T80VvaTsS3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4NzY4w3Kkuh3tFMMu8Wh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lJqfjMDJEWmMNKk0XrYt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_ILE5LQUkibMFtCU87AO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qyKH7DwhUSgcuyGT5wQJw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_ILE5LQUkibMFtCU87AO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qyKH7DwhUSgcuyGT5wQJ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_H6IpJbUKJZ7UTTiskh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_H6IpJbUKJZ7UTTiskh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_H6IpJbUKJZ7UTTiskh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_H6IpJbUKJZ7UTTiskh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_H6IpJbUKJZ7UTTiskh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6i.HDGGQkSNO74FJAkp4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6i.HDGGQkSNO74FJAkp4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6i.HDGGQkSNO74FJAkp4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ZjsianOVkCNAU3OBi4zy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lJqfjMDJEWmMNKk0XrYtg"/>
</p:tagLst>
</file>

<file path=ppt/theme/theme1.xml><?xml version="1.0" encoding="utf-8"?>
<a:theme xmlns:a="http://schemas.openxmlformats.org/drawingml/2006/main" name="NGMN slide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NGMN Presentation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NGM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GMN Office Design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NGM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NGMN Office Design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NGM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NGMN Office Design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NGM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NGMN slides</Template>
  <TotalTime>0</TotalTime>
  <Words>1557</Words>
  <Application>Microsoft Macintosh PowerPoint</Application>
  <PresentationFormat>Bildschirmpräsentation (4:3)</PresentationFormat>
  <Paragraphs>386</Paragraphs>
  <Slides>19</Slides>
  <Notes>7</Notes>
  <HiddenSlides>0</HiddenSlides>
  <MMClips>0</MMClips>
  <ScaleCrop>false</ScaleCrop>
  <HeadingPairs>
    <vt:vector size="6" baseType="variant">
      <vt:variant>
        <vt:lpstr>Design</vt:lpstr>
      </vt:variant>
      <vt:variant>
        <vt:i4>5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5" baseType="lpstr">
      <vt:lpstr>NGMN slides</vt:lpstr>
      <vt:lpstr>1_NGMN Presentation</vt:lpstr>
      <vt:lpstr>NGMN Office Design</vt:lpstr>
      <vt:lpstr>1_NGMN Office Design</vt:lpstr>
      <vt:lpstr>2_NGMN Office Design</vt:lpstr>
      <vt:lpstr>think-cell Slide</vt:lpstr>
      <vt:lpstr>Mobile Broadband – Roadmap Priorities and Technology Challenges</vt:lpstr>
      <vt:lpstr>NGMN Alliance Overview</vt:lpstr>
      <vt:lpstr>More than 60 Partners</vt:lpstr>
      <vt:lpstr>Cooperation with key industry organisations</vt:lpstr>
      <vt:lpstr>Projects, task-forces and activities 2011/2012</vt:lpstr>
      <vt:lpstr>Results and deliverables 2011/2012</vt:lpstr>
      <vt:lpstr>Current NGMN Work Focus on Deployment, Operations and Future Technology Enhancements </vt:lpstr>
      <vt:lpstr>Global Devices</vt:lpstr>
      <vt:lpstr>Multi-Band Multi-Mode Device Support Requirements</vt:lpstr>
      <vt:lpstr>Optimised Radio and Backhaul</vt:lpstr>
      <vt:lpstr>NGMN Project on C-RAN (1/2)</vt:lpstr>
      <vt:lpstr>NGMN Project on C-RAN (2/2)</vt:lpstr>
      <vt:lpstr>Objectives Project NGCOR</vt:lpstr>
      <vt:lpstr>NGCOR Achievements</vt:lpstr>
      <vt:lpstr>Missing Standards hamper network operators Drive cost, time to market, complexity, inflexibility.</vt:lpstr>
      <vt:lpstr>Future Management of Converged Networks Business flexibility and Efficiency .  </vt:lpstr>
      <vt:lpstr>Structure NGCOR Phase 2</vt:lpstr>
      <vt:lpstr>Main Objective  </vt:lpstr>
      <vt:lpstr>Scope Beyond 2012: NGMN Areas of Impact and Influence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Technology Challenges in Mobile Broadband Communications</dc:title>
  <dc:creator>Klaus Moschner</dc:creator>
  <cp:lastModifiedBy>Stefan Engel-Flechsig</cp:lastModifiedBy>
  <cp:revision>167</cp:revision>
  <cp:lastPrinted>2012-07-02T12:31:55Z</cp:lastPrinted>
  <dcterms:created xsi:type="dcterms:W3CDTF">2012-06-19T13:54:04Z</dcterms:created>
  <dcterms:modified xsi:type="dcterms:W3CDTF">2012-11-28T09:41:12Z</dcterms:modified>
</cp:coreProperties>
</file>