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9"/>
  </p:notesMasterIdLst>
  <p:handoutMasterIdLst>
    <p:handoutMasterId r:id="rId10"/>
  </p:handoutMasterIdLst>
  <p:sldIdLst>
    <p:sldId id="259" r:id="rId2"/>
    <p:sldId id="267" r:id="rId3"/>
    <p:sldId id="268" r:id="rId4"/>
    <p:sldId id="269" r:id="rId5"/>
    <p:sldId id="270" r:id="rId6"/>
    <p:sldId id="271" r:id="rId7"/>
    <p:sldId id="261" r:id="rId8"/>
  </p:sldIdLst>
  <p:sldSz cx="9144000" cy="6858000" type="screen4x3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7"/>
            <p14:sldId id="268"/>
            <p14:sldId id="269"/>
            <p14:sldId id="270"/>
            <p14:sldId id="271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B78"/>
    <a:srgbClr val="9FB7D3"/>
    <a:srgbClr val="8BC5FF"/>
    <a:srgbClr val="99CCFF"/>
    <a:srgbClr val="6A8FBF"/>
    <a:srgbClr val="00A9D4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636" autoAdjust="0"/>
    <p:restoredTop sz="95319" autoAdjust="0"/>
  </p:normalViewPr>
  <p:slideViewPr>
    <p:cSldViewPr snapToGrid="0" snapToObjects="1">
      <p:cViewPr varScale="1">
        <p:scale>
          <a:sx n="59" d="100"/>
          <a:sy n="59" d="100"/>
        </p:scale>
        <p:origin x="-90" y="-31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Application Redirection Discussion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2012-11-06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2012-11-06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Application Redirection Discussion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2012-11-06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FD7D8-45B2-4558-970F-A10FDCCF9617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Application Redirection Discussion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2012-11-06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DD1C3FD-0006-4ECC-81C8-AE4DCED41CF9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Application Redirection Discussion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675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2012-11-06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7B3152-91F3-4349-9BFE-490F3FE53D26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Application Redirection Discussion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664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2012-11-06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A26424-237B-4D2E-B31D-00258A7C7BC9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Application Redirection Discussion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664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2012-11-06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A51A55-4963-4B74-8095-37DF3EEB7DDC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Application Redirection Discussion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6645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2012-11-06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C46235-A58F-4AAF-8865-C5FA853BDE1D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Application Redirection Discussion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664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2012-11-06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94DFDC-04DD-454E-B80B-17A5FC3E6996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Application Redirection Discussion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792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fr-FR" sz="800" b="0" i="0" u="none" smtClean="0">
                <a:solidFill>
                  <a:srgbClr val="87888A"/>
                </a:solidFill>
              </a:rPr>
              <a:t>Application Redirection Discussion  |  S5-1223004  |  2012-11-06  |  Page </a:t>
            </a:r>
            <a:fld id="{2A4E9C99-CC96-47F7-BA99-C3F40ECEEF92}" type="slidenum">
              <a:rPr lang="fr-FR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Application Redirection Discussion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What is redirection and is specialized or differentiated charging required?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403412"/>
            <a:ext cx="4927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GB" sz="1400" b="1" dirty="0"/>
              <a:t>3GPP TSG SA WG5 (Telecom Management) Meeting #</a:t>
            </a:r>
            <a:r>
              <a:rPr lang="en-GB" sz="1400" b="1" dirty="0" smtClean="0"/>
              <a:t>86</a:t>
            </a:r>
          </a:p>
          <a:p>
            <a:pPr>
              <a:spcBef>
                <a:spcPts val="0"/>
              </a:spcBef>
            </a:pPr>
            <a:r>
              <a:rPr lang="en-GB" sz="1400" b="1" dirty="0"/>
              <a:t>12-16 November 2012;New Orleans, USA</a:t>
            </a:r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5956851" y="403407"/>
            <a:ext cx="16562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Bef>
                <a:spcPts val="0"/>
              </a:spcBef>
            </a:pPr>
            <a:r>
              <a:rPr lang="en-GB" sz="1400" b="1" dirty="0" smtClean="0"/>
              <a:t>S5-123004</a:t>
            </a:r>
          </a:p>
          <a:p>
            <a:pPr algn="r">
              <a:spcBef>
                <a:spcPts val="0"/>
              </a:spcBef>
            </a:pPr>
            <a:r>
              <a:rPr lang="en-GB" sz="1400" b="1" dirty="0" smtClean="0"/>
              <a:t>Rev of S5-122989</a:t>
            </a:r>
            <a:endParaRPr lang="en-US" sz="14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593805"/>
            <a:ext cx="8351839" cy="3852000"/>
          </a:xfrm>
        </p:spPr>
        <p:txBody>
          <a:bodyPr/>
          <a:lstStyle/>
          <a:p>
            <a:r>
              <a:rPr lang="en-US" dirty="0" smtClean="0"/>
              <a:t>TS 23.203 does not go into detail of user plane actions taken for redirection. </a:t>
            </a:r>
          </a:p>
          <a:p>
            <a:r>
              <a:rPr lang="en-US" dirty="0" smtClean="0"/>
              <a:t>This presentation depicts two different types of network access:</a:t>
            </a:r>
          </a:p>
          <a:p>
            <a:pPr lvl="1"/>
            <a:r>
              <a:rPr lang="en-US" dirty="0" smtClean="0"/>
              <a:t>Web site access</a:t>
            </a:r>
          </a:p>
          <a:p>
            <a:pPr lvl="1"/>
            <a:r>
              <a:rPr lang="en-US" dirty="0" smtClean="0"/>
              <a:t>Application X access</a:t>
            </a:r>
          </a:p>
          <a:p>
            <a:r>
              <a:rPr lang="en-US" dirty="0" smtClean="0"/>
              <a:t>PCC and ADC rules are provided to identify the charging available for that type.</a:t>
            </a:r>
          </a:p>
          <a:p>
            <a:r>
              <a:rPr lang="en-US" dirty="0" smtClean="0"/>
              <a:t>For each type, an ADC redirect rule is installed.</a:t>
            </a:r>
          </a:p>
          <a:p>
            <a:r>
              <a:rPr lang="en-US" dirty="0" smtClean="0"/>
              <a:t>Conclusion:</a:t>
            </a:r>
          </a:p>
          <a:p>
            <a:pPr lvl="1"/>
            <a:r>
              <a:rPr lang="en-US" dirty="0" smtClean="0"/>
              <a:t>In both types of redirect, standard PCC rules can be used to capture the redirected traffic with no additional requirements necessary.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692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1509523" y="2489205"/>
            <a:ext cx="954799" cy="165149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PCEF</a:t>
            </a:r>
          </a:p>
        </p:txBody>
      </p:sp>
      <p:grpSp>
        <p:nvGrpSpPr>
          <p:cNvPr id="12" name="Group 3"/>
          <p:cNvGrpSpPr>
            <a:grpSpLocks noChangeAspect="1"/>
          </p:cNvGrpSpPr>
          <p:nvPr/>
        </p:nvGrpSpPr>
        <p:grpSpPr bwMode="auto">
          <a:xfrm>
            <a:off x="5175545" y="2613453"/>
            <a:ext cx="1900607" cy="1431321"/>
            <a:chOff x="113" y="799"/>
            <a:chExt cx="1377" cy="1037"/>
          </a:xfrm>
          <a:solidFill>
            <a:schemeClr val="bg2"/>
          </a:solidFill>
        </p:grpSpPr>
        <p:sp>
          <p:nvSpPr>
            <p:cNvPr id="13" name="Freeform 4"/>
            <p:cNvSpPr>
              <a:spLocks noChangeAspect="1"/>
            </p:cNvSpPr>
            <p:nvPr/>
          </p:nvSpPr>
          <p:spPr bwMode="auto">
            <a:xfrm>
              <a:off x="113" y="799"/>
              <a:ext cx="1377" cy="1037"/>
            </a:xfrm>
            <a:custGeom>
              <a:avLst/>
              <a:gdLst>
                <a:gd name="T0" fmla="*/ 23966 w 583"/>
                <a:gd name="T1" fmla="*/ 25533 h 439"/>
                <a:gd name="T2" fmla="*/ 42203 w 583"/>
                <a:gd name="T3" fmla="*/ 15820 h 439"/>
                <a:gd name="T4" fmla="*/ 73075 w 583"/>
                <a:gd name="T5" fmla="*/ 18241 h 439"/>
                <a:gd name="T6" fmla="*/ 88891 w 583"/>
                <a:gd name="T7" fmla="*/ 34060 h 439"/>
                <a:gd name="T8" fmla="*/ 89599 w 583"/>
                <a:gd name="T9" fmla="*/ 54701 h 439"/>
                <a:gd name="T10" fmla="*/ 69745 w 583"/>
                <a:gd name="T11" fmla="*/ 64414 h 439"/>
                <a:gd name="T12" fmla="*/ 51006 w 583"/>
                <a:gd name="T13" fmla="*/ 67752 h 439"/>
                <a:gd name="T14" fmla="*/ 28820 w 583"/>
                <a:gd name="T15" fmla="*/ 64800 h 439"/>
                <a:gd name="T16" fmla="*/ 14901 w 583"/>
                <a:gd name="T17" fmla="*/ 50905 h 439"/>
                <a:gd name="T18" fmla="*/ 23966 w 583"/>
                <a:gd name="T19" fmla="*/ 25533 h 4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83"/>
                <a:gd name="T31" fmla="*/ 0 h 439"/>
                <a:gd name="T32" fmla="*/ 583 w 583"/>
                <a:gd name="T33" fmla="*/ 439 h 4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83" h="439">
                  <a:moveTo>
                    <a:pt x="138" y="147"/>
                  </a:moveTo>
                  <a:cubicBezTo>
                    <a:pt x="144" y="78"/>
                    <a:pt x="201" y="68"/>
                    <a:pt x="243" y="91"/>
                  </a:cubicBezTo>
                  <a:cubicBezTo>
                    <a:pt x="276" y="24"/>
                    <a:pt x="384" y="0"/>
                    <a:pt x="421" y="105"/>
                  </a:cubicBezTo>
                  <a:cubicBezTo>
                    <a:pt x="492" y="105"/>
                    <a:pt x="512" y="143"/>
                    <a:pt x="512" y="196"/>
                  </a:cubicBezTo>
                  <a:cubicBezTo>
                    <a:pt x="583" y="223"/>
                    <a:pt x="577" y="298"/>
                    <a:pt x="516" y="315"/>
                  </a:cubicBezTo>
                  <a:cubicBezTo>
                    <a:pt x="499" y="389"/>
                    <a:pt x="449" y="392"/>
                    <a:pt x="402" y="371"/>
                  </a:cubicBezTo>
                  <a:cubicBezTo>
                    <a:pt x="359" y="421"/>
                    <a:pt x="314" y="402"/>
                    <a:pt x="294" y="390"/>
                  </a:cubicBezTo>
                  <a:cubicBezTo>
                    <a:pt x="255" y="418"/>
                    <a:pt x="212" y="439"/>
                    <a:pt x="166" y="373"/>
                  </a:cubicBezTo>
                  <a:cubicBezTo>
                    <a:pt x="62" y="389"/>
                    <a:pt x="86" y="293"/>
                    <a:pt x="86" y="293"/>
                  </a:cubicBezTo>
                  <a:cubicBezTo>
                    <a:pt x="86" y="293"/>
                    <a:pt x="0" y="193"/>
                    <a:pt x="13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grpSp>
          <p:nvGrpSpPr>
            <p:cNvPr id="14" name="Group 5"/>
            <p:cNvGrpSpPr>
              <a:grpSpLocks noChangeAspect="1"/>
            </p:cNvGrpSpPr>
            <p:nvPr/>
          </p:nvGrpSpPr>
          <p:grpSpPr bwMode="auto">
            <a:xfrm>
              <a:off x="233" y="863"/>
              <a:ext cx="1233" cy="942"/>
              <a:chOff x="216" y="863"/>
              <a:chExt cx="1233" cy="942"/>
            </a:xfrm>
            <a:grpFill/>
          </p:grpSpPr>
          <p:sp>
            <p:nvSpPr>
              <p:cNvPr id="15" name="Freeform 6"/>
              <p:cNvSpPr>
                <a:spLocks noChangeAspect="1"/>
              </p:cNvSpPr>
              <p:nvPr/>
            </p:nvSpPr>
            <p:spPr bwMode="auto">
              <a:xfrm>
                <a:off x="216" y="863"/>
                <a:ext cx="1233" cy="942"/>
              </a:xfrm>
              <a:custGeom>
                <a:avLst/>
                <a:gdLst>
                  <a:gd name="T0" fmla="*/ 15812 w 522"/>
                  <a:gd name="T1" fmla="*/ 61825 h 399"/>
                  <a:gd name="T2" fmla="*/ 4481 w 522"/>
                  <a:gd name="T3" fmla="*/ 46413 h 399"/>
                  <a:gd name="T4" fmla="*/ 0 w 522"/>
                  <a:gd name="T5" fmla="*/ 35517 h 399"/>
                  <a:gd name="T6" fmla="*/ 13875 w 522"/>
                  <a:gd name="T7" fmla="*/ 19225 h 399"/>
                  <a:gd name="T8" fmla="*/ 26028 w 522"/>
                  <a:gd name="T9" fmla="*/ 7118 h 399"/>
                  <a:gd name="T10" fmla="*/ 48311 w 522"/>
                  <a:gd name="T11" fmla="*/ 0 h 399"/>
                  <a:gd name="T12" fmla="*/ 65311 w 522"/>
                  <a:gd name="T13" fmla="*/ 12463 h 399"/>
                  <a:gd name="T14" fmla="*/ 74712 w 522"/>
                  <a:gd name="T15" fmla="*/ 14753 h 399"/>
                  <a:gd name="T16" fmla="*/ 74986 w 522"/>
                  <a:gd name="T17" fmla="*/ 16649 h 399"/>
                  <a:gd name="T18" fmla="*/ 73090 w 522"/>
                  <a:gd name="T19" fmla="*/ 16932 h 399"/>
                  <a:gd name="T20" fmla="*/ 64631 w 522"/>
                  <a:gd name="T21" fmla="*/ 15249 h 399"/>
                  <a:gd name="T22" fmla="*/ 63008 w 522"/>
                  <a:gd name="T23" fmla="*/ 14224 h 399"/>
                  <a:gd name="T24" fmla="*/ 34552 w 522"/>
                  <a:gd name="T25" fmla="*/ 11960 h 399"/>
                  <a:gd name="T26" fmla="*/ 33527 w 522"/>
                  <a:gd name="T27" fmla="*/ 12619 h 399"/>
                  <a:gd name="T28" fmla="*/ 26028 w 522"/>
                  <a:gd name="T29" fmla="*/ 9911 h 399"/>
                  <a:gd name="T30" fmla="*/ 16683 w 522"/>
                  <a:gd name="T31" fmla="*/ 19225 h 399"/>
                  <a:gd name="T32" fmla="*/ 16683 w 522"/>
                  <a:gd name="T33" fmla="*/ 21999 h 399"/>
                  <a:gd name="T34" fmla="*/ 15656 w 522"/>
                  <a:gd name="T35" fmla="*/ 22530 h 399"/>
                  <a:gd name="T36" fmla="*/ 6907 w 522"/>
                  <a:gd name="T37" fmla="*/ 45041 h 399"/>
                  <a:gd name="T38" fmla="*/ 7287 w 522"/>
                  <a:gd name="T39" fmla="*/ 46569 h 399"/>
                  <a:gd name="T40" fmla="*/ 15812 w 522"/>
                  <a:gd name="T41" fmla="*/ 59060 h 399"/>
                  <a:gd name="T42" fmla="*/ 19494 w 522"/>
                  <a:gd name="T43" fmla="*/ 58376 h 399"/>
                  <a:gd name="T44" fmla="*/ 21391 w 522"/>
                  <a:gd name="T45" fmla="*/ 59060 h 399"/>
                  <a:gd name="T46" fmla="*/ 31997 w 522"/>
                  <a:gd name="T47" fmla="*/ 66296 h 399"/>
                  <a:gd name="T48" fmla="*/ 42052 w 522"/>
                  <a:gd name="T49" fmla="*/ 61112 h 399"/>
                  <a:gd name="T50" fmla="*/ 43084 w 522"/>
                  <a:gd name="T51" fmla="*/ 61452 h 399"/>
                  <a:gd name="T52" fmla="*/ 59765 w 522"/>
                  <a:gd name="T53" fmla="*/ 58531 h 399"/>
                  <a:gd name="T54" fmla="*/ 60793 w 522"/>
                  <a:gd name="T55" fmla="*/ 57873 h 399"/>
                  <a:gd name="T56" fmla="*/ 68609 w 522"/>
                  <a:gd name="T57" fmla="*/ 60427 h 399"/>
                  <a:gd name="T58" fmla="*/ 79032 w 522"/>
                  <a:gd name="T59" fmla="*/ 50020 h 399"/>
                  <a:gd name="T60" fmla="*/ 80221 w 522"/>
                  <a:gd name="T61" fmla="*/ 48493 h 399"/>
                  <a:gd name="T62" fmla="*/ 87876 w 522"/>
                  <a:gd name="T63" fmla="*/ 39675 h 399"/>
                  <a:gd name="T64" fmla="*/ 79032 w 522"/>
                  <a:gd name="T65" fmla="*/ 30295 h 399"/>
                  <a:gd name="T66" fmla="*/ 78664 w 522"/>
                  <a:gd name="T67" fmla="*/ 29268 h 399"/>
                  <a:gd name="T68" fmla="*/ 76767 w 522"/>
                  <a:gd name="T69" fmla="*/ 20597 h 399"/>
                  <a:gd name="T70" fmla="*/ 77136 w 522"/>
                  <a:gd name="T71" fmla="*/ 18545 h 399"/>
                  <a:gd name="T72" fmla="*/ 81614 w 522"/>
                  <a:gd name="T73" fmla="*/ 27372 h 399"/>
                  <a:gd name="T74" fmla="*/ 81614 w 522"/>
                  <a:gd name="T75" fmla="*/ 28399 h 399"/>
                  <a:gd name="T76" fmla="*/ 81839 w 522"/>
                  <a:gd name="T77" fmla="*/ 50889 h 399"/>
                  <a:gd name="T78" fmla="*/ 68609 w 522"/>
                  <a:gd name="T79" fmla="*/ 63218 h 399"/>
                  <a:gd name="T80" fmla="*/ 49986 w 522"/>
                  <a:gd name="T81" fmla="*/ 66662 h 399"/>
                  <a:gd name="T82" fmla="*/ 42581 w 522"/>
                  <a:gd name="T83" fmla="*/ 64401 h 399"/>
                  <a:gd name="T84" fmla="*/ 19265 w 522"/>
                  <a:gd name="T85" fmla="*/ 61324 h 39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22"/>
                  <a:gd name="T130" fmla="*/ 0 h 399"/>
                  <a:gd name="T131" fmla="*/ 522 w 522"/>
                  <a:gd name="T132" fmla="*/ 399 h 39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522" h="399">
                    <a:moveTo>
                      <a:pt x="111" y="354"/>
                    </a:moveTo>
                    <a:cubicBezTo>
                      <a:pt x="105" y="356"/>
                      <a:pt x="98" y="357"/>
                      <a:pt x="91" y="357"/>
                    </a:cubicBezTo>
                    <a:cubicBezTo>
                      <a:pt x="91" y="357"/>
                      <a:pt x="91" y="357"/>
                      <a:pt x="91" y="357"/>
                    </a:cubicBezTo>
                    <a:cubicBezTo>
                      <a:pt x="53" y="357"/>
                      <a:pt x="23" y="326"/>
                      <a:pt x="23" y="288"/>
                    </a:cubicBezTo>
                    <a:cubicBezTo>
                      <a:pt x="23" y="288"/>
                      <a:pt x="23" y="288"/>
                      <a:pt x="23" y="288"/>
                    </a:cubicBezTo>
                    <a:cubicBezTo>
                      <a:pt x="23" y="281"/>
                      <a:pt x="24" y="275"/>
                      <a:pt x="26" y="268"/>
                    </a:cubicBezTo>
                    <a:cubicBezTo>
                      <a:pt x="26" y="268"/>
                      <a:pt x="26" y="268"/>
                      <a:pt x="26" y="268"/>
                    </a:cubicBezTo>
                    <a:cubicBezTo>
                      <a:pt x="10" y="252"/>
                      <a:pt x="0" y="230"/>
                      <a:pt x="0" y="205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159"/>
                      <a:pt x="35" y="120"/>
                      <a:pt x="81" y="115"/>
                    </a:cubicBezTo>
                    <a:cubicBezTo>
                      <a:pt x="81" y="115"/>
                      <a:pt x="81" y="115"/>
                      <a:pt x="81" y="115"/>
                    </a:cubicBezTo>
                    <a:cubicBezTo>
                      <a:pt x="80" y="114"/>
                      <a:pt x="80" y="112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72"/>
                      <a:pt x="111" y="41"/>
                      <a:pt x="150" y="41"/>
                    </a:cubicBezTo>
                    <a:cubicBezTo>
                      <a:pt x="150" y="41"/>
                      <a:pt x="150" y="41"/>
                      <a:pt x="150" y="41"/>
                    </a:cubicBezTo>
                    <a:cubicBezTo>
                      <a:pt x="164" y="41"/>
                      <a:pt x="177" y="46"/>
                      <a:pt x="188" y="53"/>
                    </a:cubicBezTo>
                    <a:cubicBezTo>
                      <a:pt x="188" y="53"/>
                      <a:pt x="188" y="53"/>
                      <a:pt x="188" y="53"/>
                    </a:cubicBezTo>
                    <a:cubicBezTo>
                      <a:pt x="206" y="21"/>
                      <a:pt x="240" y="0"/>
                      <a:pt x="278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324" y="0"/>
                      <a:pt x="363" y="30"/>
                      <a:pt x="376" y="72"/>
                    </a:cubicBezTo>
                    <a:cubicBezTo>
                      <a:pt x="376" y="72"/>
                      <a:pt x="376" y="72"/>
                      <a:pt x="376" y="72"/>
                    </a:cubicBezTo>
                    <a:cubicBezTo>
                      <a:pt x="379" y="72"/>
                      <a:pt x="381" y="71"/>
                      <a:pt x="383" y="71"/>
                    </a:cubicBezTo>
                    <a:cubicBezTo>
                      <a:pt x="383" y="71"/>
                      <a:pt x="383" y="71"/>
                      <a:pt x="383" y="71"/>
                    </a:cubicBezTo>
                    <a:cubicBezTo>
                      <a:pt x="400" y="71"/>
                      <a:pt x="416" y="76"/>
                      <a:pt x="430" y="85"/>
                    </a:cubicBezTo>
                    <a:cubicBezTo>
                      <a:pt x="430" y="85"/>
                      <a:pt x="430" y="85"/>
                      <a:pt x="430" y="85"/>
                    </a:cubicBezTo>
                    <a:cubicBezTo>
                      <a:pt x="430" y="85"/>
                      <a:pt x="430" y="85"/>
                      <a:pt x="430" y="85"/>
                    </a:cubicBezTo>
                    <a:cubicBezTo>
                      <a:pt x="433" y="87"/>
                      <a:pt x="434" y="92"/>
                      <a:pt x="432" y="96"/>
                    </a:cubicBezTo>
                    <a:cubicBezTo>
                      <a:pt x="432" y="96"/>
                      <a:pt x="432" y="96"/>
                      <a:pt x="432" y="96"/>
                    </a:cubicBezTo>
                    <a:cubicBezTo>
                      <a:pt x="430" y="100"/>
                      <a:pt x="425" y="101"/>
                      <a:pt x="421" y="98"/>
                    </a:cubicBezTo>
                    <a:cubicBezTo>
                      <a:pt x="421" y="98"/>
                      <a:pt x="421" y="98"/>
                      <a:pt x="421" y="98"/>
                    </a:cubicBezTo>
                    <a:cubicBezTo>
                      <a:pt x="410" y="91"/>
                      <a:pt x="397" y="87"/>
                      <a:pt x="383" y="87"/>
                    </a:cubicBezTo>
                    <a:cubicBezTo>
                      <a:pt x="383" y="87"/>
                      <a:pt x="383" y="87"/>
                      <a:pt x="383" y="87"/>
                    </a:cubicBezTo>
                    <a:cubicBezTo>
                      <a:pt x="379" y="87"/>
                      <a:pt x="376" y="88"/>
                      <a:pt x="372" y="88"/>
                    </a:cubicBezTo>
                    <a:cubicBezTo>
                      <a:pt x="372" y="88"/>
                      <a:pt x="372" y="88"/>
                      <a:pt x="372" y="88"/>
                    </a:cubicBezTo>
                    <a:cubicBezTo>
                      <a:pt x="368" y="89"/>
                      <a:pt x="364" y="86"/>
                      <a:pt x="363" y="82"/>
                    </a:cubicBezTo>
                    <a:cubicBezTo>
                      <a:pt x="363" y="82"/>
                      <a:pt x="363" y="82"/>
                      <a:pt x="363" y="82"/>
                    </a:cubicBezTo>
                    <a:cubicBezTo>
                      <a:pt x="354" y="44"/>
                      <a:pt x="319" y="16"/>
                      <a:pt x="278" y="16"/>
                    </a:cubicBezTo>
                    <a:cubicBezTo>
                      <a:pt x="278" y="16"/>
                      <a:pt x="278" y="16"/>
                      <a:pt x="278" y="16"/>
                    </a:cubicBezTo>
                    <a:cubicBezTo>
                      <a:pt x="242" y="16"/>
                      <a:pt x="212" y="38"/>
                      <a:pt x="199" y="69"/>
                    </a:cubicBezTo>
                    <a:cubicBezTo>
                      <a:pt x="199" y="69"/>
                      <a:pt x="199" y="69"/>
                      <a:pt x="199" y="69"/>
                    </a:cubicBezTo>
                    <a:cubicBezTo>
                      <a:pt x="198" y="71"/>
                      <a:pt x="195" y="73"/>
                      <a:pt x="193" y="73"/>
                    </a:cubicBezTo>
                    <a:cubicBezTo>
                      <a:pt x="193" y="73"/>
                      <a:pt x="193" y="73"/>
                      <a:pt x="193" y="73"/>
                    </a:cubicBezTo>
                    <a:cubicBezTo>
                      <a:pt x="190" y="74"/>
                      <a:pt x="188" y="73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ubicBezTo>
                      <a:pt x="176" y="63"/>
                      <a:pt x="164" y="57"/>
                      <a:pt x="150" y="57"/>
                    </a:cubicBezTo>
                    <a:cubicBezTo>
                      <a:pt x="150" y="57"/>
                      <a:pt x="150" y="57"/>
                      <a:pt x="150" y="57"/>
                    </a:cubicBezTo>
                    <a:cubicBezTo>
                      <a:pt x="120" y="57"/>
                      <a:pt x="96" y="81"/>
                      <a:pt x="96" y="111"/>
                    </a:cubicBezTo>
                    <a:cubicBezTo>
                      <a:pt x="96" y="111"/>
                      <a:pt x="96" y="111"/>
                      <a:pt x="96" y="111"/>
                    </a:cubicBezTo>
                    <a:cubicBezTo>
                      <a:pt x="96" y="114"/>
                      <a:pt x="97" y="118"/>
                      <a:pt x="97" y="121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8" y="123"/>
                      <a:pt x="97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4" y="129"/>
                      <a:pt x="92" y="130"/>
                      <a:pt x="90" y="130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49" y="131"/>
                      <a:pt x="16" y="164"/>
                      <a:pt x="16" y="205"/>
                    </a:cubicBezTo>
                    <a:cubicBezTo>
                      <a:pt x="16" y="205"/>
                      <a:pt x="16" y="205"/>
                      <a:pt x="16" y="205"/>
                    </a:cubicBezTo>
                    <a:cubicBezTo>
                      <a:pt x="16" y="227"/>
                      <a:pt x="25" y="247"/>
                      <a:pt x="40" y="260"/>
                    </a:cubicBezTo>
                    <a:cubicBezTo>
                      <a:pt x="40" y="260"/>
                      <a:pt x="40" y="260"/>
                      <a:pt x="40" y="260"/>
                    </a:cubicBezTo>
                    <a:cubicBezTo>
                      <a:pt x="43" y="263"/>
                      <a:pt x="43" y="266"/>
                      <a:pt x="42" y="269"/>
                    </a:cubicBezTo>
                    <a:cubicBezTo>
                      <a:pt x="42" y="269"/>
                      <a:pt x="42" y="269"/>
                      <a:pt x="42" y="269"/>
                    </a:cubicBezTo>
                    <a:cubicBezTo>
                      <a:pt x="40" y="275"/>
                      <a:pt x="39" y="282"/>
                      <a:pt x="39" y="288"/>
                    </a:cubicBezTo>
                    <a:cubicBezTo>
                      <a:pt x="39" y="288"/>
                      <a:pt x="39" y="288"/>
                      <a:pt x="39" y="288"/>
                    </a:cubicBezTo>
                    <a:cubicBezTo>
                      <a:pt x="39" y="318"/>
                      <a:pt x="62" y="341"/>
                      <a:pt x="91" y="341"/>
                    </a:cubicBezTo>
                    <a:cubicBezTo>
                      <a:pt x="91" y="341"/>
                      <a:pt x="91" y="341"/>
                      <a:pt x="91" y="341"/>
                    </a:cubicBezTo>
                    <a:cubicBezTo>
                      <a:pt x="99" y="341"/>
                      <a:pt x="106" y="340"/>
                      <a:pt x="112" y="337"/>
                    </a:cubicBezTo>
                    <a:cubicBezTo>
                      <a:pt x="112" y="337"/>
                      <a:pt x="112" y="337"/>
                      <a:pt x="112" y="337"/>
                    </a:cubicBezTo>
                    <a:cubicBezTo>
                      <a:pt x="114" y="336"/>
                      <a:pt x="116" y="336"/>
                      <a:pt x="118" y="337"/>
                    </a:cubicBezTo>
                    <a:cubicBezTo>
                      <a:pt x="118" y="337"/>
                      <a:pt x="118" y="337"/>
                      <a:pt x="118" y="337"/>
                    </a:cubicBezTo>
                    <a:cubicBezTo>
                      <a:pt x="120" y="338"/>
                      <a:pt x="122" y="339"/>
                      <a:pt x="123" y="341"/>
                    </a:cubicBezTo>
                    <a:cubicBezTo>
                      <a:pt x="123" y="341"/>
                      <a:pt x="123" y="341"/>
                      <a:pt x="123" y="341"/>
                    </a:cubicBezTo>
                    <a:cubicBezTo>
                      <a:pt x="132" y="366"/>
                      <a:pt x="156" y="383"/>
                      <a:pt x="184" y="383"/>
                    </a:cubicBezTo>
                    <a:cubicBezTo>
                      <a:pt x="184" y="383"/>
                      <a:pt x="184" y="383"/>
                      <a:pt x="184" y="383"/>
                    </a:cubicBezTo>
                    <a:cubicBezTo>
                      <a:pt x="206" y="383"/>
                      <a:pt x="225" y="373"/>
                      <a:pt x="237" y="357"/>
                    </a:cubicBezTo>
                    <a:cubicBezTo>
                      <a:pt x="237" y="357"/>
                      <a:pt x="237" y="357"/>
                      <a:pt x="237" y="357"/>
                    </a:cubicBezTo>
                    <a:cubicBezTo>
                      <a:pt x="238" y="355"/>
                      <a:pt x="240" y="354"/>
                      <a:pt x="242" y="353"/>
                    </a:cubicBezTo>
                    <a:cubicBezTo>
                      <a:pt x="242" y="353"/>
                      <a:pt x="242" y="353"/>
                      <a:pt x="242" y="353"/>
                    </a:cubicBezTo>
                    <a:cubicBezTo>
                      <a:pt x="244" y="353"/>
                      <a:pt x="246" y="354"/>
                      <a:pt x="248" y="355"/>
                    </a:cubicBezTo>
                    <a:cubicBezTo>
                      <a:pt x="248" y="355"/>
                      <a:pt x="248" y="355"/>
                      <a:pt x="248" y="355"/>
                    </a:cubicBezTo>
                    <a:cubicBezTo>
                      <a:pt x="259" y="364"/>
                      <a:pt x="273" y="369"/>
                      <a:pt x="288" y="369"/>
                    </a:cubicBezTo>
                    <a:cubicBezTo>
                      <a:pt x="288" y="369"/>
                      <a:pt x="288" y="369"/>
                      <a:pt x="288" y="369"/>
                    </a:cubicBezTo>
                    <a:cubicBezTo>
                      <a:pt x="312" y="369"/>
                      <a:pt x="333" y="356"/>
                      <a:pt x="344" y="338"/>
                    </a:cubicBezTo>
                    <a:cubicBezTo>
                      <a:pt x="344" y="338"/>
                      <a:pt x="344" y="338"/>
                      <a:pt x="344" y="338"/>
                    </a:cubicBezTo>
                    <a:cubicBezTo>
                      <a:pt x="345" y="336"/>
                      <a:pt x="347" y="334"/>
                      <a:pt x="350" y="334"/>
                    </a:cubicBezTo>
                    <a:cubicBezTo>
                      <a:pt x="350" y="334"/>
                      <a:pt x="350" y="334"/>
                      <a:pt x="350" y="334"/>
                    </a:cubicBezTo>
                    <a:cubicBezTo>
                      <a:pt x="352" y="334"/>
                      <a:pt x="354" y="334"/>
                      <a:pt x="356" y="336"/>
                    </a:cubicBezTo>
                    <a:cubicBezTo>
                      <a:pt x="356" y="336"/>
                      <a:pt x="356" y="336"/>
                      <a:pt x="356" y="336"/>
                    </a:cubicBezTo>
                    <a:cubicBezTo>
                      <a:pt x="367" y="344"/>
                      <a:pt x="380" y="349"/>
                      <a:pt x="395" y="349"/>
                    </a:cubicBezTo>
                    <a:cubicBezTo>
                      <a:pt x="395" y="349"/>
                      <a:pt x="395" y="349"/>
                      <a:pt x="395" y="349"/>
                    </a:cubicBezTo>
                    <a:cubicBezTo>
                      <a:pt x="428" y="349"/>
                      <a:pt x="455" y="322"/>
                      <a:pt x="455" y="289"/>
                    </a:cubicBezTo>
                    <a:cubicBezTo>
                      <a:pt x="455" y="289"/>
                      <a:pt x="455" y="289"/>
                      <a:pt x="455" y="289"/>
                    </a:cubicBezTo>
                    <a:cubicBezTo>
                      <a:pt x="455" y="289"/>
                      <a:pt x="455" y="288"/>
                      <a:pt x="455" y="288"/>
                    </a:cubicBezTo>
                    <a:cubicBezTo>
                      <a:pt x="455" y="288"/>
                      <a:pt x="455" y="288"/>
                      <a:pt x="455" y="288"/>
                    </a:cubicBezTo>
                    <a:cubicBezTo>
                      <a:pt x="455" y="284"/>
                      <a:pt x="458" y="280"/>
                      <a:pt x="462" y="280"/>
                    </a:cubicBezTo>
                    <a:cubicBezTo>
                      <a:pt x="462" y="280"/>
                      <a:pt x="462" y="280"/>
                      <a:pt x="462" y="280"/>
                    </a:cubicBezTo>
                    <a:cubicBezTo>
                      <a:pt x="487" y="276"/>
                      <a:pt x="506" y="255"/>
                      <a:pt x="506" y="229"/>
                    </a:cubicBezTo>
                    <a:cubicBezTo>
                      <a:pt x="506" y="229"/>
                      <a:pt x="506" y="229"/>
                      <a:pt x="506" y="229"/>
                    </a:cubicBezTo>
                    <a:cubicBezTo>
                      <a:pt x="506" y="203"/>
                      <a:pt x="486" y="181"/>
                      <a:pt x="460" y="178"/>
                    </a:cubicBezTo>
                    <a:cubicBezTo>
                      <a:pt x="460" y="178"/>
                      <a:pt x="460" y="178"/>
                      <a:pt x="460" y="178"/>
                    </a:cubicBezTo>
                    <a:cubicBezTo>
                      <a:pt x="458" y="178"/>
                      <a:pt x="456" y="177"/>
                      <a:pt x="455" y="175"/>
                    </a:cubicBezTo>
                    <a:cubicBezTo>
                      <a:pt x="455" y="175"/>
                      <a:pt x="455" y="175"/>
                      <a:pt x="455" y="175"/>
                    </a:cubicBezTo>
                    <a:cubicBezTo>
                      <a:pt x="453" y="173"/>
                      <a:pt x="453" y="171"/>
                      <a:pt x="453" y="169"/>
                    </a:cubicBezTo>
                    <a:cubicBezTo>
                      <a:pt x="453" y="169"/>
                      <a:pt x="453" y="169"/>
                      <a:pt x="453" y="169"/>
                    </a:cubicBezTo>
                    <a:cubicBezTo>
                      <a:pt x="454" y="165"/>
                      <a:pt x="454" y="162"/>
                      <a:pt x="454" y="158"/>
                    </a:cubicBezTo>
                    <a:cubicBezTo>
                      <a:pt x="454" y="158"/>
                      <a:pt x="454" y="158"/>
                      <a:pt x="454" y="158"/>
                    </a:cubicBezTo>
                    <a:cubicBezTo>
                      <a:pt x="454" y="143"/>
                      <a:pt x="449" y="130"/>
                      <a:pt x="442" y="119"/>
                    </a:cubicBezTo>
                    <a:cubicBezTo>
                      <a:pt x="442" y="119"/>
                      <a:pt x="442" y="119"/>
                      <a:pt x="442" y="119"/>
                    </a:cubicBezTo>
                    <a:cubicBezTo>
                      <a:pt x="439" y="115"/>
                      <a:pt x="440" y="110"/>
                      <a:pt x="444" y="107"/>
                    </a:cubicBezTo>
                    <a:cubicBezTo>
                      <a:pt x="444" y="107"/>
                      <a:pt x="444" y="107"/>
                      <a:pt x="444" y="107"/>
                    </a:cubicBezTo>
                    <a:cubicBezTo>
                      <a:pt x="448" y="105"/>
                      <a:pt x="453" y="106"/>
                      <a:pt x="455" y="110"/>
                    </a:cubicBezTo>
                    <a:cubicBezTo>
                      <a:pt x="455" y="110"/>
                      <a:pt x="455" y="110"/>
                      <a:pt x="455" y="110"/>
                    </a:cubicBezTo>
                    <a:cubicBezTo>
                      <a:pt x="464" y="123"/>
                      <a:pt x="470" y="140"/>
                      <a:pt x="470" y="158"/>
                    </a:cubicBezTo>
                    <a:cubicBezTo>
                      <a:pt x="470" y="158"/>
                      <a:pt x="470" y="158"/>
                      <a:pt x="470" y="158"/>
                    </a:cubicBezTo>
                    <a:cubicBezTo>
                      <a:pt x="470" y="160"/>
                      <a:pt x="470" y="162"/>
                      <a:pt x="470" y="164"/>
                    </a:cubicBezTo>
                    <a:cubicBezTo>
                      <a:pt x="470" y="164"/>
                      <a:pt x="470" y="164"/>
                      <a:pt x="470" y="164"/>
                    </a:cubicBezTo>
                    <a:cubicBezTo>
                      <a:pt x="500" y="170"/>
                      <a:pt x="522" y="197"/>
                      <a:pt x="522" y="229"/>
                    </a:cubicBezTo>
                    <a:cubicBezTo>
                      <a:pt x="522" y="229"/>
                      <a:pt x="522" y="229"/>
                      <a:pt x="522" y="229"/>
                    </a:cubicBezTo>
                    <a:cubicBezTo>
                      <a:pt x="522" y="261"/>
                      <a:pt x="500" y="287"/>
                      <a:pt x="471" y="294"/>
                    </a:cubicBezTo>
                    <a:cubicBezTo>
                      <a:pt x="471" y="294"/>
                      <a:pt x="471" y="294"/>
                      <a:pt x="471" y="294"/>
                    </a:cubicBezTo>
                    <a:cubicBezTo>
                      <a:pt x="468" y="334"/>
                      <a:pt x="435" y="365"/>
                      <a:pt x="395" y="365"/>
                    </a:cubicBezTo>
                    <a:cubicBezTo>
                      <a:pt x="395" y="365"/>
                      <a:pt x="395" y="365"/>
                      <a:pt x="395" y="365"/>
                    </a:cubicBezTo>
                    <a:cubicBezTo>
                      <a:pt x="379" y="365"/>
                      <a:pt x="365" y="361"/>
                      <a:pt x="353" y="353"/>
                    </a:cubicBezTo>
                    <a:cubicBezTo>
                      <a:pt x="353" y="353"/>
                      <a:pt x="353" y="353"/>
                      <a:pt x="353" y="353"/>
                    </a:cubicBezTo>
                    <a:cubicBezTo>
                      <a:pt x="338" y="372"/>
                      <a:pt x="315" y="385"/>
                      <a:pt x="288" y="385"/>
                    </a:cubicBezTo>
                    <a:cubicBezTo>
                      <a:pt x="288" y="385"/>
                      <a:pt x="288" y="385"/>
                      <a:pt x="288" y="385"/>
                    </a:cubicBezTo>
                    <a:cubicBezTo>
                      <a:pt x="272" y="385"/>
                      <a:pt x="257" y="380"/>
                      <a:pt x="245" y="372"/>
                    </a:cubicBezTo>
                    <a:cubicBezTo>
                      <a:pt x="245" y="372"/>
                      <a:pt x="245" y="372"/>
                      <a:pt x="245" y="372"/>
                    </a:cubicBezTo>
                    <a:cubicBezTo>
                      <a:pt x="230" y="389"/>
                      <a:pt x="208" y="399"/>
                      <a:pt x="184" y="399"/>
                    </a:cubicBezTo>
                    <a:cubicBezTo>
                      <a:pt x="184" y="399"/>
                      <a:pt x="184" y="399"/>
                      <a:pt x="184" y="399"/>
                    </a:cubicBezTo>
                    <a:cubicBezTo>
                      <a:pt x="152" y="399"/>
                      <a:pt x="125" y="381"/>
                      <a:pt x="111" y="3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6" name="Text Box 7"/>
              <p:cNvSpPr txBox="1">
                <a:spLocks noChangeAspect="1" noChangeArrowheads="1"/>
              </p:cNvSpPr>
              <p:nvPr/>
            </p:nvSpPr>
            <p:spPr bwMode="auto">
              <a:xfrm>
                <a:off x="737" y="1209"/>
                <a:ext cx="229" cy="2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r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</a:pPr>
                <a:r>
                  <a:rPr lang="en-US" sz="2600"/>
                  <a:t>IP</a:t>
                </a:r>
                <a:endParaRPr lang="sv-SE" sz="26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Site Access</a:t>
            </a:r>
            <a:endParaRPr lang="en-US" dirty="0"/>
          </a:p>
        </p:txBody>
      </p:sp>
      <p:cxnSp>
        <p:nvCxnSpPr>
          <p:cNvPr id="81" name="Straight Arrow Connector 80"/>
          <p:cNvCxnSpPr/>
          <p:nvPr/>
        </p:nvCxnSpPr>
        <p:spPr bwMode="auto">
          <a:xfrm>
            <a:off x="1190499" y="2617551"/>
            <a:ext cx="30144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4" name="Straight Arrow Connector 123"/>
          <p:cNvCxnSpPr/>
          <p:nvPr/>
        </p:nvCxnSpPr>
        <p:spPr bwMode="auto">
          <a:xfrm>
            <a:off x="7073153" y="3643873"/>
            <a:ext cx="886753" cy="18208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5" name="Straight Arrow Connector 124"/>
          <p:cNvCxnSpPr/>
          <p:nvPr/>
        </p:nvCxnSpPr>
        <p:spPr bwMode="auto">
          <a:xfrm flipV="1">
            <a:off x="4740848" y="3650893"/>
            <a:ext cx="691764" cy="19034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7" name="Straight Arrow Connector 126"/>
          <p:cNvCxnSpPr/>
          <p:nvPr/>
        </p:nvCxnSpPr>
        <p:spPr bwMode="auto">
          <a:xfrm>
            <a:off x="2520410" y="3851350"/>
            <a:ext cx="119148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8" name="Straight Arrow Connector 127"/>
          <p:cNvCxnSpPr/>
          <p:nvPr/>
        </p:nvCxnSpPr>
        <p:spPr bwMode="auto">
          <a:xfrm>
            <a:off x="3422774" y="2617551"/>
            <a:ext cx="30144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1" name="Straight Arrow Connector 130"/>
          <p:cNvCxnSpPr/>
          <p:nvPr/>
        </p:nvCxnSpPr>
        <p:spPr bwMode="auto">
          <a:xfrm>
            <a:off x="185644" y="3851350"/>
            <a:ext cx="1309251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34" name="Straight Arrow Connector 133"/>
          <p:cNvCxnSpPr/>
          <p:nvPr/>
        </p:nvCxnSpPr>
        <p:spPr bwMode="auto">
          <a:xfrm>
            <a:off x="5032410" y="2771679"/>
            <a:ext cx="301440" cy="1583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3" name="Straight Arrow Connector 102"/>
          <p:cNvCxnSpPr/>
          <p:nvPr/>
        </p:nvCxnSpPr>
        <p:spPr bwMode="auto">
          <a:xfrm>
            <a:off x="7409617" y="3529559"/>
            <a:ext cx="413781" cy="1143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1" name="Rectangle 110"/>
          <p:cNvSpPr/>
          <p:nvPr/>
        </p:nvSpPr>
        <p:spPr bwMode="auto">
          <a:xfrm>
            <a:off x="3750768" y="2489200"/>
            <a:ext cx="954799" cy="165149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TDF</a:t>
            </a:r>
          </a:p>
        </p:txBody>
      </p:sp>
      <p:sp>
        <p:nvSpPr>
          <p:cNvPr id="82" name="Rectangle 81"/>
          <p:cNvSpPr/>
          <p:nvPr/>
        </p:nvSpPr>
        <p:spPr bwMode="auto">
          <a:xfrm>
            <a:off x="7648105" y="4625176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Web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Z.com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z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7" name="Rectangle 116"/>
          <p:cNvSpPr/>
          <p:nvPr/>
        </p:nvSpPr>
        <p:spPr bwMode="auto">
          <a:xfrm>
            <a:off x="8131106" y="3290871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Web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Y.com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y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8" name="Rectangle 117"/>
          <p:cNvSpPr/>
          <p:nvPr/>
        </p:nvSpPr>
        <p:spPr bwMode="auto">
          <a:xfrm>
            <a:off x="7616507" y="2053750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x4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" name="Rectangle 118"/>
          <p:cNvSpPr/>
          <p:nvPr/>
        </p:nvSpPr>
        <p:spPr bwMode="auto">
          <a:xfrm>
            <a:off x="7768907" y="1784795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x3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0" name="Rectangle 119"/>
          <p:cNvSpPr/>
          <p:nvPr/>
        </p:nvSpPr>
        <p:spPr bwMode="auto">
          <a:xfrm>
            <a:off x="7921307" y="1515840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x2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1" name="Rectangle 120"/>
          <p:cNvSpPr/>
          <p:nvPr/>
        </p:nvSpPr>
        <p:spPr bwMode="auto">
          <a:xfrm>
            <a:off x="8090484" y="1245879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X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x1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2" name="Rectangle 121"/>
          <p:cNvSpPr/>
          <p:nvPr/>
        </p:nvSpPr>
        <p:spPr bwMode="auto">
          <a:xfrm>
            <a:off x="6360200" y="1211543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Opp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 X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/>
              <a:t>IP:ox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3" name="Rectangle 122"/>
          <p:cNvSpPr/>
          <p:nvPr/>
        </p:nvSpPr>
        <p:spPr bwMode="auto">
          <a:xfrm>
            <a:off x="5617618" y="1404062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Oper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Portal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/>
              <a:t>IP:op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5" name="Line Callout 2 84"/>
          <p:cNvSpPr/>
          <p:nvPr/>
        </p:nvSpPr>
        <p:spPr bwMode="auto">
          <a:xfrm>
            <a:off x="4337434" y="4742021"/>
            <a:ext cx="1389951" cy="142792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41315"/>
              <a:gd name="adj6" fmla="val -926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/>
              <a:t>ADC Rules</a:t>
            </a:r>
          </a:p>
          <a:p>
            <a:r>
              <a:rPr lang="en-US" sz="1200" dirty="0"/>
              <a:t>None</a:t>
            </a:r>
            <a:endParaRPr lang="en-US" sz="1800" dirty="0"/>
          </a:p>
        </p:txBody>
      </p:sp>
      <p:sp>
        <p:nvSpPr>
          <p:cNvPr id="129" name="Line Callout 2 128"/>
          <p:cNvSpPr/>
          <p:nvPr/>
        </p:nvSpPr>
        <p:spPr bwMode="auto">
          <a:xfrm>
            <a:off x="1947060" y="5455981"/>
            <a:ext cx="1475714" cy="92528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42146"/>
              <a:gd name="adj6" fmla="val 2995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/>
              <a:t>PCC Rules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/>
              <a:t>IP=op, RG=2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>
                <a:solidFill>
                  <a:srgbClr val="C00000"/>
                </a:solidFill>
              </a:rPr>
              <a:t>All other, RG=1</a:t>
            </a:r>
          </a:p>
        </p:txBody>
      </p:sp>
      <p:sp>
        <p:nvSpPr>
          <p:cNvPr id="130" name="Line Callout 2 129"/>
          <p:cNvSpPr/>
          <p:nvPr/>
        </p:nvSpPr>
        <p:spPr bwMode="auto">
          <a:xfrm>
            <a:off x="884454" y="1142487"/>
            <a:ext cx="1069858" cy="960946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49538"/>
              <a:gd name="adj6" fmla="val 40403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y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HTTP GET</a:t>
            </a: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Host: Y.com</a:t>
            </a:r>
          </a:p>
        </p:txBody>
      </p:sp>
      <p:sp>
        <p:nvSpPr>
          <p:cNvPr id="132" name="Line Callout 2 131"/>
          <p:cNvSpPr/>
          <p:nvPr/>
        </p:nvSpPr>
        <p:spPr bwMode="auto">
          <a:xfrm>
            <a:off x="2712099" y="1150036"/>
            <a:ext cx="1026198" cy="960946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47672"/>
              <a:gd name="adj6" fmla="val 72006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y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HTTP GET</a:t>
            </a: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Host: Y.com</a:t>
            </a:r>
          </a:p>
        </p:txBody>
      </p:sp>
      <p:sp>
        <p:nvSpPr>
          <p:cNvPr id="133" name="Line Callout 2 132"/>
          <p:cNvSpPr/>
          <p:nvPr/>
        </p:nvSpPr>
        <p:spPr bwMode="auto">
          <a:xfrm>
            <a:off x="4141255" y="1150036"/>
            <a:ext cx="1040355" cy="960946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67263"/>
              <a:gd name="adj6" fmla="val 9458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y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HTTP GET</a:t>
            </a: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Host: Y.com</a:t>
            </a:r>
          </a:p>
        </p:txBody>
      </p:sp>
      <p:sp>
        <p:nvSpPr>
          <p:cNvPr id="135" name="Line Callout 2 134"/>
          <p:cNvSpPr/>
          <p:nvPr/>
        </p:nvSpPr>
        <p:spPr bwMode="auto">
          <a:xfrm>
            <a:off x="349525" y="4200501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41552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y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200 OK</a:t>
            </a:r>
          </a:p>
        </p:txBody>
      </p:sp>
      <p:sp>
        <p:nvSpPr>
          <p:cNvPr id="136" name="Line Callout 2 135"/>
          <p:cNvSpPr/>
          <p:nvPr/>
        </p:nvSpPr>
        <p:spPr bwMode="auto">
          <a:xfrm>
            <a:off x="2642036" y="4178409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41552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y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200 OK</a:t>
            </a:r>
          </a:p>
        </p:txBody>
      </p:sp>
      <p:sp>
        <p:nvSpPr>
          <p:cNvPr id="137" name="Line Callout 2 136"/>
          <p:cNvSpPr/>
          <p:nvPr/>
        </p:nvSpPr>
        <p:spPr bwMode="auto">
          <a:xfrm>
            <a:off x="6353597" y="4222113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56251"/>
              <a:gd name="adj6" fmla="val 104924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y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200 OK</a:t>
            </a:r>
          </a:p>
        </p:txBody>
      </p:sp>
    </p:spTree>
    <p:extLst>
      <p:ext uri="{BB962C8B-B14F-4D97-AF65-F5344CB8AC3E}">
        <p14:creationId xmlns:p14="http://schemas.microsoft.com/office/powerpoint/2010/main" val="203434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1509523" y="2489205"/>
            <a:ext cx="954799" cy="165149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PCEF</a:t>
            </a:r>
          </a:p>
        </p:txBody>
      </p:sp>
      <p:grpSp>
        <p:nvGrpSpPr>
          <p:cNvPr id="12" name="Group 3"/>
          <p:cNvGrpSpPr>
            <a:grpSpLocks noChangeAspect="1"/>
          </p:cNvGrpSpPr>
          <p:nvPr/>
        </p:nvGrpSpPr>
        <p:grpSpPr bwMode="auto">
          <a:xfrm>
            <a:off x="5175545" y="2613453"/>
            <a:ext cx="1900607" cy="1431321"/>
            <a:chOff x="113" y="799"/>
            <a:chExt cx="1377" cy="1037"/>
          </a:xfrm>
          <a:solidFill>
            <a:schemeClr val="bg2"/>
          </a:solidFill>
        </p:grpSpPr>
        <p:sp>
          <p:nvSpPr>
            <p:cNvPr id="13" name="Freeform 4"/>
            <p:cNvSpPr>
              <a:spLocks noChangeAspect="1"/>
            </p:cNvSpPr>
            <p:nvPr/>
          </p:nvSpPr>
          <p:spPr bwMode="auto">
            <a:xfrm>
              <a:off x="113" y="799"/>
              <a:ext cx="1377" cy="1037"/>
            </a:xfrm>
            <a:custGeom>
              <a:avLst/>
              <a:gdLst>
                <a:gd name="T0" fmla="*/ 23966 w 583"/>
                <a:gd name="T1" fmla="*/ 25533 h 439"/>
                <a:gd name="T2" fmla="*/ 42203 w 583"/>
                <a:gd name="T3" fmla="*/ 15820 h 439"/>
                <a:gd name="T4" fmla="*/ 73075 w 583"/>
                <a:gd name="T5" fmla="*/ 18241 h 439"/>
                <a:gd name="T6" fmla="*/ 88891 w 583"/>
                <a:gd name="T7" fmla="*/ 34060 h 439"/>
                <a:gd name="T8" fmla="*/ 89599 w 583"/>
                <a:gd name="T9" fmla="*/ 54701 h 439"/>
                <a:gd name="T10" fmla="*/ 69745 w 583"/>
                <a:gd name="T11" fmla="*/ 64414 h 439"/>
                <a:gd name="T12" fmla="*/ 51006 w 583"/>
                <a:gd name="T13" fmla="*/ 67752 h 439"/>
                <a:gd name="T14" fmla="*/ 28820 w 583"/>
                <a:gd name="T15" fmla="*/ 64800 h 439"/>
                <a:gd name="T16" fmla="*/ 14901 w 583"/>
                <a:gd name="T17" fmla="*/ 50905 h 439"/>
                <a:gd name="T18" fmla="*/ 23966 w 583"/>
                <a:gd name="T19" fmla="*/ 25533 h 4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83"/>
                <a:gd name="T31" fmla="*/ 0 h 439"/>
                <a:gd name="T32" fmla="*/ 583 w 583"/>
                <a:gd name="T33" fmla="*/ 439 h 4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83" h="439">
                  <a:moveTo>
                    <a:pt x="138" y="147"/>
                  </a:moveTo>
                  <a:cubicBezTo>
                    <a:pt x="144" y="78"/>
                    <a:pt x="201" y="68"/>
                    <a:pt x="243" y="91"/>
                  </a:cubicBezTo>
                  <a:cubicBezTo>
                    <a:pt x="276" y="24"/>
                    <a:pt x="384" y="0"/>
                    <a:pt x="421" y="105"/>
                  </a:cubicBezTo>
                  <a:cubicBezTo>
                    <a:pt x="492" y="105"/>
                    <a:pt x="512" y="143"/>
                    <a:pt x="512" y="196"/>
                  </a:cubicBezTo>
                  <a:cubicBezTo>
                    <a:pt x="583" y="223"/>
                    <a:pt x="577" y="298"/>
                    <a:pt x="516" y="315"/>
                  </a:cubicBezTo>
                  <a:cubicBezTo>
                    <a:pt x="499" y="389"/>
                    <a:pt x="449" y="392"/>
                    <a:pt x="402" y="371"/>
                  </a:cubicBezTo>
                  <a:cubicBezTo>
                    <a:pt x="359" y="421"/>
                    <a:pt x="314" y="402"/>
                    <a:pt x="294" y="390"/>
                  </a:cubicBezTo>
                  <a:cubicBezTo>
                    <a:pt x="255" y="418"/>
                    <a:pt x="212" y="439"/>
                    <a:pt x="166" y="373"/>
                  </a:cubicBezTo>
                  <a:cubicBezTo>
                    <a:pt x="62" y="389"/>
                    <a:pt x="86" y="293"/>
                    <a:pt x="86" y="293"/>
                  </a:cubicBezTo>
                  <a:cubicBezTo>
                    <a:pt x="86" y="293"/>
                    <a:pt x="0" y="193"/>
                    <a:pt x="13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grpSp>
          <p:nvGrpSpPr>
            <p:cNvPr id="14" name="Group 5"/>
            <p:cNvGrpSpPr>
              <a:grpSpLocks noChangeAspect="1"/>
            </p:cNvGrpSpPr>
            <p:nvPr/>
          </p:nvGrpSpPr>
          <p:grpSpPr bwMode="auto">
            <a:xfrm>
              <a:off x="233" y="863"/>
              <a:ext cx="1233" cy="942"/>
              <a:chOff x="216" y="863"/>
              <a:chExt cx="1233" cy="942"/>
            </a:xfrm>
            <a:grpFill/>
          </p:grpSpPr>
          <p:sp>
            <p:nvSpPr>
              <p:cNvPr id="15" name="Freeform 6"/>
              <p:cNvSpPr>
                <a:spLocks noChangeAspect="1"/>
              </p:cNvSpPr>
              <p:nvPr/>
            </p:nvSpPr>
            <p:spPr bwMode="auto">
              <a:xfrm>
                <a:off x="216" y="863"/>
                <a:ext cx="1233" cy="942"/>
              </a:xfrm>
              <a:custGeom>
                <a:avLst/>
                <a:gdLst>
                  <a:gd name="T0" fmla="*/ 15812 w 522"/>
                  <a:gd name="T1" fmla="*/ 61825 h 399"/>
                  <a:gd name="T2" fmla="*/ 4481 w 522"/>
                  <a:gd name="T3" fmla="*/ 46413 h 399"/>
                  <a:gd name="T4" fmla="*/ 0 w 522"/>
                  <a:gd name="T5" fmla="*/ 35517 h 399"/>
                  <a:gd name="T6" fmla="*/ 13875 w 522"/>
                  <a:gd name="T7" fmla="*/ 19225 h 399"/>
                  <a:gd name="T8" fmla="*/ 26028 w 522"/>
                  <a:gd name="T9" fmla="*/ 7118 h 399"/>
                  <a:gd name="T10" fmla="*/ 48311 w 522"/>
                  <a:gd name="T11" fmla="*/ 0 h 399"/>
                  <a:gd name="T12" fmla="*/ 65311 w 522"/>
                  <a:gd name="T13" fmla="*/ 12463 h 399"/>
                  <a:gd name="T14" fmla="*/ 74712 w 522"/>
                  <a:gd name="T15" fmla="*/ 14753 h 399"/>
                  <a:gd name="T16" fmla="*/ 74986 w 522"/>
                  <a:gd name="T17" fmla="*/ 16649 h 399"/>
                  <a:gd name="T18" fmla="*/ 73090 w 522"/>
                  <a:gd name="T19" fmla="*/ 16932 h 399"/>
                  <a:gd name="T20" fmla="*/ 64631 w 522"/>
                  <a:gd name="T21" fmla="*/ 15249 h 399"/>
                  <a:gd name="T22" fmla="*/ 63008 w 522"/>
                  <a:gd name="T23" fmla="*/ 14224 h 399"/>
                  <a:gd name="T24" fmla="*/ 34552 w 522"/>
                  <a:gd name="T25" fmla="*/ 11960 h 399"/>
                  <a:gd name="T26" fmla="*/ 33527 w 522"/>
                  <a:gd name="T27" fmla="*/ 12619 h 399"/>
                  <a:gd name="T28" fmla="*/ 26028 w 522"/>
                  <a:gd name="T29" fmla="*/ 9911 h 399"/>
                  <a:gd name="T30" fmla="*/ 16683 w 522"/>
                  <a:gd name="T31" fmla="*/ 19225 h 399"/>
                  <a:gd name="T32" fmla="*/ 16683 w 522"/>
                  <a:gd name="T33" fmla="*/ 21999 h 399"/>
                  <a:gd name="T34" fmla="*/ 15656 w 522"/>
                  <a:gd name="T35" fmla="*/ 22530 h 399"/>
                  <a:gd name="T36" fmla="*/ 6907 w 522"/>
                  <a:gd name="T37" fmla="*/ 45041 h 399"/>
                  <a:gd name="T38" fmla="*/ 7287 w 522"/>
                  <a:gd name="T39" fmla="*/ 46569 h 399"/>
                  <a:gd name="T40" fmla="*/ 15812 w 522"/>
                  <a:gd name="T41" fmla="*/ 59060 h 399"/>
                  <a:gd name="T42" fmla="*/ 19494 w 522"/>
                  <a:gd name="T43" fmla="*/ 58376 h 399"/>
                  <a:gd name="T44" fmla="*/ 21391 w 522"/>
                  <a:gd name="T45" fmla="*/ 59060 h 399"/>
                  <a:gd name="T46" fmla="*/ 31997 w 522"/>
                  <a:gd name="T47" fmla="*/ 66296 h 399"/>
                  <a:gd name="T48" fmla="*/ 42052 w 522"/>
                  <a:gd name="T49" fmla="*/ 61112 h 399"/>
                  <a:gd name="T50" fmla="*/ 43084 w 522"/>
                  <a:gd name="T51" fmla="*/ 61452 h 399"/>
                  <a:gd name="T52" fmla="*/ 59765 w 522"/>
                  <a:gd name="T53" fmla="*/ 58531 h 399"/>
                  <a:gd name="T54" fmla="*/ 60793 w 522"/>
                  <a:gd name="T55" fmla="*/ 57873 h 399"/>
                  <a:gd name="T56" fmla="*/ 68609 w 522"/>
                  <a:gd name="T57" fmla="*/ 60427 h 399"/>
                  <a:gd name="T58" fmla="*/ 79032 w 522"/>
                  <a:gd name="T59" fmla="*/ 50020 h 399"/>
                  <a:gd name="T60" fmla="*/ 80221 w 522"/>
                  <a:gd name="T61" fmla="*/ 48493 h 399"/>
                  <a:gd name="T62" fmla="*/ 87876 w 522"/>
                  <a:gd name="T63" fmla="*/ 39675 h 399"/>
                  <a:gd name="T64" fmla="*/ 79032 w 522"/>
                  <a:gd name="T65" fmla="*/ 30295 h 399"/>
                  <a:gd name="T66" fmla="*/ 78664 w 522"/>
                  <a:gd name="T67" fmla="*/ 29268 h 399"/>
                  <a:gd name="T68" fmla="*/ 76767 w 522"/>
                  <a:gd name="T69" fmla="*/ 20597 h 399"/>
                  <a:gd name="T70" fmla="*/ 77136 w 522"/>
                  <a:gd name="T71" fmla="*/ 18545 h 399"/>
                  <a:gd name="T72" fmla="*/ 81614 w 522"/>
                  <a:gd name="T73" fmla="*/ 27372 h 399"/>
                  <a:gd name="T74" fmla="*/ 81614 w 522"/>
                  <a:gd name="T75" fmla="*/ 28399 h 399"/>
                  <a:gd name="T76" fmla="*/ 81839 w 522"/>
                  <a:gd name="T77" fmla="*/ 50889 h 399"/>
                  <a:gd name="T78" fmla="*/ 68609 w 522"/>
                  <a:gd name="T79" fmla="*/ 63218 h 399"/>
                  <a:gd name="T80" fmla="*/ 49986 w 522"/>
                  <a:gd name="T81" fmla="*/ 66662 h 399"/>
                  <a:gd name="T82" fmla="*/ 42581 w 522"/>
                  <a:gd name="T83" fmla="*/ 64401 h 399"/>
                  <a:gd name="T84" fmla="*/ 19265 w 522"/>
                  <a:gd name="T85" fmla="*/ 61324 h 39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22"/>
                  <a:gd name="T130" fmla="*/ 0 h 399"/>
                  <a:gd name="T131" fmla="*/ 522 w 522"/>
                  <a:gd name="T132" fmla="*/ 399 h 39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522" h="399">
                    <a:moveTo>
                      <a:pt x="111" y="354"/>
                    </a:moveTo>
                    <a:cubicBezTo>
                      <a:pt x="105" y="356"/>
                      <a:pt x="98" y="357"/>
                      <a:pt x="91" y="357"/>
                    </a:cubicBezTo>
                    <a:cubicBezTo>
                      <a:pt x="91" y="357"/>
                      <a:pt x="91" y="357"/>
                      <a:pt x="91" y="357"/>
                    </a:cubicBezTo>
                    <a:cubicBezTo>
                      <a:pt x="53" y="357"/>
                      <a:pt x="23" y="326"/>
                      <a:pt x="23" y="288"/>
                    </a:cubicBezTo>
                    <a:cubicBezTo>
                      <a:pt x="23" y="288"/>
                      <a:pt x="23" y="288"/>
                      <a:pt x="23" y="288"/>
                    </a:cubicBezTo>
                    <a:cubicBezTo>
                      <a:pt x="23" y="281"/>
                      <a:pt x="24" y="275"/>
                      <a:pt x="26" y="268"/>
                    </a:cubicBezTo>
                    <a:cubicBezTo>
                      <a:pt x="26" y="268"/>
                      <a:pt x="26" y="268"/>
                      <a:pt x="26" y="268"/>
                    </a:cubicBezTo>
                    <a:cubicBezTo>
                      <a:pt x="10" y="252"/>
                      <a:pt x="0" y="230"/>
                      <a:pt x="0" y="205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159"/>
                      <a:pt x="35" y="120"/>
                      <a:pt x="81" y="115"/>
                    </a:cubicBezTo>
                    <a:cubicBezTo>
                      <a:pt x="81" y="115"/>
                      <a:pt x="81" y="115"/>
                      <a:pt x="81" y="115"/>
                    </a:cubicBezTo>
                    <a:cubicBezTo>
                      <a:pt x="80" y="114"/>
                      <a:pt x="80" y="112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72"/>
                      <a:pt x="111" y="41"/>
                      <a:pt x="150" y="41"/>
                    </a:cubicBezTo>
                    <a:cubicBezTo>
                      <a:pt x="150" y="41"/>
                      <a:pt x="150" y="41"/>
                      <a:pt x="150" y="41"/>
                    </a:cubicBezTo>
                    <a:cubicBezTo>
                      <a:pt x="164" y="41"/>
                      <a:pt x="177" y="46"/>
                      <a:pt x="188" y="53"/>
                    </a:cubicBezTo>
                    <a:cubicBezTo>
                      <a:pt x="188" y="53"/>
                      <a:pt x="188" y="53"/>
                      <a:pt x="188" y="53"/>
                    </a:cubicBezTo>
                    <a:cubicBezTo>
                      <a:pt x="206" y="21"/>
                      <a:pt x="240" y="0"/>
                      <a:pt x="278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324" y="0"/>
                      <a:pt x="363" y="30"/>
                      <a:pt x="376" y="72"/>
                    </a:cubicBezTo>
                    <a:cubicBezTo>
                      <a:pt x="376" y="72"/>
                      <a:pt x="376" y="72"/>
                      <a:pt x="376" y="72"/>
                    </a:cubicBezTo>
                    <a:cubicBezTo>
                      <a:pt x="379" y="72"/>
                      <a:pt x="381" y="71"/>
                      <a:pt x="383" y="71"/>
                    </a:cubicBezTo>
                    <a:cubicBezTo>
                      <a:pt x="383" y="71"/>
                      <a:pt x="383" y="71"/>
                      <a:pt x="383" y="71"/>
                    </a:cubicBezTo>
                    <a:cubicBezTo>
                      <a:pt x="400" y="71"/>
                      <a:pt x="416" y="76"/>
                      <a:pt x="430" y="85"/>
                    </a:cubicBezTo>
                    <a:cubicBezTo>
                      <a:pt x="430" y="85"/>
                      <a:pt x="430" y="85"/>
                      <a:pt x="430" y="85"/>
                    </a:cubicBezTo>
                    <a:cubicBezTo>
                      <a:pt x="430" y="85"/>
                      <a:pt x="430" y="85"/>
                      <a:pt x="430" y="85"/>
                    </a:cubicBezTo>
                    <a:cubicBezTo>
                      <a:pt x="433" y="87"/>
                      <a:pt x="434" y="92"/>
                      <a:pt x="432" y="96"/>
                    </a:cubicBezTo>
                    <a:cubicBezTo>
                      <a:pt x="432" y="96"/>
                      <a:pt x="432" y="96"/>
                      <a:pt x="432" y="96"/>
                    </a:cubicBezTo>
                    <a:cubicBezTo>
                      <a:pt x="430" y="100"/>
                      <a:pt x="425" y="101"/>
                      <a:pt x="421" y="98"/>
                    </a:cubicBezTo>
                    <a:cubicBezTo>
                      <a:pt x="421" y="98"/>
                      <a:pt x="421" y="98"/>
                      <a:pt x="421" y="98"/>
                    </a:cubicBezTo>
                    <a:cubicBezTo>
                      <a:pt x="410" y="91"/>
                      <a:pt x="397" y="87"/>
                      <a:pt x="383" y="87"/>
                    </a:cubicBezTo>
                    <a:cubicBezTo>
                      <a:pt x="383" y="87"/>
                      <a:pt x="383" y="87"/>
                      <a:pt x="383" y="87"/>
                    </a:cubicBezTo>
                    <a:cubicBezTo>
                      <a:pt x="379" y="87"/>
                      <a:pt x="376" y="88"/>
                      <a:pt x="372" y="88"/>
                    </a:cubicBezTo>
                    <a:cubicBezTo>
                      <a:pt x="372" y="88"/>
                      <a:pt x="372" y="88"/>
                      <a:pt x="372" y="88"/>
                    </a:cubicBezTo>
                    <a:cubicBezTo>
                      <a:pt x="368" y="89"/>
                      <a:pt x="364" y="86"/>
                      <a:pt x="363" y="82"/>
                    </a:cubicBezTo>
                    <a:cubicBezTo>
                      <a:pt x="363" y="82"/>
                      <a:pt x="363" y="82"/>
                      <a:pt x="363" y="82"/>
                    </a:cubicBezTo>
                    <a:cubicBezTo>
                      <a:pt x="354" y="44"/>
                      <a:pt x="319" y="16"/>
                      <a:pt x="278" y="16"/>
                    </a:cubicBezTo>
                    <a:cubicBezTo>
                      <a:pt x="278" y="16"/>
                      <a:pt x="278" y="16"/>
                      <a:pt x="278" y="16"/>
                    </a:cubicBezTo>
                    <a:cubicBezTo>
                      <a:pt x="242" y="16"/>
                      <a:pt x="212" y="38"/>
                      <a:pt x="199" y="69"/>
                    </a:cubicBezTo>
                    <a:cubicBezTo>
                      <a:pt x="199" y="69"/>
                      <a:pt x="199" y="69"/>
                      <a:pt x="199" y="69"/>
                    </a:cubicBezTo>
                    <a:cubicBezTo>
                      <a:pt x="198" y="71"/>
                      <a:pt x="195" y="73"/>
                      <a:pt x="193" y="73"/>
                    </a:cubicBezTo>
                    <a:cubicBezTo>
                      <a:pt x="193" y="73"/>
                      <a:pt x="193" y="73"/>
                      <a:pt x="193" y="73"/>
                    </a:cubicBezTo>
                    <a:cubicBezTo>
                      <a:pt x="190" y="74"/>
                      <a:pt x="188" y="73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ubicBezTo>
                      <a:pt x="176" y="63"/>
                      <a:pt x="164" y="57"/>
                      <a:pt x="150" y="57"/>
                    </a:cubicBezTo>
                    <a:cubicBezTo>
                      <a:pt x="150" y="57"/>
                      <a:pt x="150" y="57"/>
                      <a:pt x="150" y="57"/>
                    </a:cubicBezTo>
                    <a:cubicBezTo>
                      <a:pt x="120" y="57"/>
                      <a:pt x="96" y="81"/>
                      <a:pt x="96" y="111"/>
                    </a:cubicBezTo>
                    <a:cubicBezTo>
                      <a:pt x="96" y="111"/>
                      <a:pt x="96" y="111"/>
                      <a:pt x="96" y="111"/>
                    </a:cubicBezTo>
                    <a:cubicBezTo>
                      <a:pt x="96" y="114"/>
                      <a:pt x="97" y="118"/>
                      <a:pt x="97" y="121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8" y="123"/>
                      <a:pt x="97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4" y="129"/>
                      <a:pt x="92" y="130"/>
                      <a:pt x="90" y="130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49" y="131"/>
                      <a:pt x="16" y="164"/>
                      <a:pt x="16" y="205"/>
                    </a:cubicBezTo>
                    <a:cubicBezTo>
                      <a:pt x="16" y="205"/>
                      <a:pt x="16" y="205"/>
                      <a:pt x="16" y="205"/>
                    </a:cubicBezTo>
                    <a:cubicBezTo>
                      <a:pt x="16" y="227"/>
                      <a:pt x="25" y="247"/>
                      <a:pt x="40" y="260"/>
                    </a:cubicBezTo>
                    <a:cubicBezTo>
                      <a:pt x="40" y="260"/>
                      <a:pt x="40" y="260"/>
                      <a:pt x="40" y="260"/>
                    </a:cubicBezTo>
                    <a:cubicBezTo>
                      <a:pt x="43" y="263"/>
                      <a:pt x="43" y="266"/>
                      <a:pt x="42" y="269"/>
                    </a:cubicBezTo>
                    <a:cubicBezTo>
                      <a:pt x="42" y="269"/>
                      <a:pt x="42" y="269"/>
                      <a:pt x="42" y="269"/>
                    </a:cubicBezTo>
                    <a:cubicBezTo>
                      <a:pt x="40" y="275"/>
                      <a:pt x="39" y="282"/>
                      <a:pt x="39" y="288"/>
                    </a:cubicBezTo>
                    <a:cubicBezTo>
                      <a:pt x="39" y="288"/>
                      <a:pt x="39" y="288"/>
                      <a:pt x="39" y="288"/>
                    </a:cubicBezTo>
                    <a:cubicBezTo>
                      <a:pt x="39" y="318"/>
                      <a:pt x="62" y="341"/>
                      <a:pt x="91" y="341"/>
                    </a:cubicBezTo>
                    <a:cubicBezTo>
                      <a:pt x="91" y="341"/>
                      <a:pt x="91" y="341"/>
                      <a:pt x="91" y="341"/>
                    </a:cubicBezTo>
                    <a:cubicBezTo>
                      <a:pt x="99" y="341"/>
                      <a:pt x="106" y="340"/>
                      <a:pt x="112" y="337"/>
                    </a:cubicBezTo>
                    <a:cubicBezTo>
                      <a:pt x="112" y="337"/>
                      <a:pt x="112" y="337"/>
                      <a:pt x="112" y="337"/>
                    </a:cubicBezTo>
                    <a:cubicBezTo>
                      <a:pt x="114" y="336"/>
                      <a:pt x="116" y="336"/>
                      <a:pt x="118" y="337"/>
                    </a:cubicBezTo>
                    <a:cubicBezTo>
                      <a:pt x="118" y="337"/>
                      <a:pt x="118" y="337"/>
                      <a:pt x="118" y="337"/>
                    </a:cubicBezTo>
                    <a:cubicBezTo>
                      <a:pt x="120" y="338"/>
                      <a:pt x="122" y="339"/>
                      <a:pt x="123" y="341"/>
                    </a:cubicBezTo>
                    <a:cubicBezTo>
                      <a:pt x="123" y="341"/>
                      <a:pt x="123" y="341"/>
                      <a:pt x="123" y="341"/>
                    </a:cubicBezTo>
                    <a:cubicBezTo>
                      <a:pt x="132" y="366"/>
                      <a:pt x="156" y="383"/>
                      <a:pt x="184" y="383"/>
                    </a:cubicBezTo>
                    <a:cubicBezTo>
                      <a:pt x="184" y="383"/>
                      <a:pt x="184" y="383"/>
                      <a:pt x="184" y="383"/>
                    </a:cubicBezTo>
                    <a:cubicBezTo>
                      <a:pt x="206" y="383"/>
                      <a:pt x="225" y="373"/>
                      <a:pt x="237" y="357"/>
                    </a:cubicBezTo>
                    <a:cubicBezTo>
                      <a:pt x="237" y="357"/>
                      <a:pt x="237" y="357"/>
                      <a:pt x="237" y="357"/>
                    </a:cubicBezTo>
                    <a:cubicBezTo>
                      <a:pt x="238" y="355"/>
                      <a:pt x="240" y="354"/>
                      <a:pt x="242" y="353"/>
                    </a:cubicBezTo>
                    <a:cubicBezTo>
                      <a:pt x="242" y="353"/>
                      <a:pt x="242" y="353"/>
                      <a:pt x="242" y="353"/>
                    </a:cubicBezTo>
                    <a:cubicBezTo>
                      <a:pt x="244" y="353"/>
                      <a:pt x="246" y="354"/>
                      <a:pt x="248" y="355"/>
                    </a:cubicBezTo>
                    <a:cubicBezTo>
                      <a:pt x="248" y="355"/>
                      <a:pt x="248" y="355"/>
                      <a:pt x="248" y="355"/>
                    </a:cubicBezTo>
                    <a:cubicBezTo>
                      <a:pt x="259" y="364"/>
                      <a:pt x="273" y="369"/>
                      <a:pt x="288" y="369"/>
                    </a:cubicBezTo>
                    <a:cubicBezTo>
                      <a:pt x="288" y="369"/>
                      <a:pt x="288" y="369"/>
                      <a:pt x="288" y="369"/>
                    </a:cubicBezTo>
                    <a:cubicBezTo>
                      <a:pt x="312" y="369"/>
                      <a:pt x="333" y="356"/>
                      <a:pt x="344" y="338"/>
                    </a:cubicBezTo>
                    <a:cubicBezTo>
                      <a:pt x="344" y="338"/>
                      <a:pt x="344" y="338"/>
                      <a:pt x="344" y="338"/>
                    </a:cubicBezTo>
                    <a:cubicBezTo>
                      <a:pt x="345" y="336"/>
                      <a:pt x="347" y="334"/>
                      <a:pt x="350" y="334"/>
                    </a:cubicBezTo>
                    <a:cubicBezTo>
                      <a:pt x="350" y="334"/>
                      <a:pt x="350" y="334"/>
                      <a:pt x="350" y="334"/>
                    </a:cubicBezTo>
                    <a:cubicBezTo>
                      <a:pt x="352" y="334"/>
                      <a:pt x="354" y="334"/>
                      <a:pt x="356" y="336"/>
                    </a:cubicBezTo>
                    <a:cubicBezTo>
                      <a:pt x="356" y="336"/>
                      <a:pt x="356" y="336"/>
                      <a:pt x="356" y="336"/>
                    </a:cubicBezTo>
                    <a:cubicBezTo>
                      <a:pt x="367" y="344"/>
                      <a:pt x="380" y="349"/>
                      <a:pt x="395" y="349"/>
                    </a:cubicBezTo>
                    <a:cubicBezTo>
                      <a:pt x="395" y="349"/>
                      <a:pt x="395" y="349"/>
                      <a:pt x="395" y="349"/>
                    </a:cubicBezTo>
                    <a:cubicBezTo>
                      <a:pt x="428" y="349"/>
                      <a:pt x="455" y="322"/>
                      <a:pt x="455" y="289"/>
                    </a:cubicBezTo>
                    <a:cubicBezTo>
                      <a:pt x="455" y="289"/>
                      <a:pt x="455" y="289"/>
                      <a:pt x="455" y="289"/>
                    </a:cubicBezTo>
                    <a:cubicBezTo>
                      <a:pt x="455" y="289"/>
                      <a:pt x="455" y="288"/>
                      <a:pt x="455" y="288"/>
                    </a:cubicBezTo>
                    <a:cubicBezTo>
                      <a:pt x="455" y="288"/>
                      <a:pt x="455" y="288"/>
                      <a:pt x="455" y="288"/>
                    </a:cubicBezTo>
                    <a:cubicBezTo>
                      <a:pt x="455" y="284"/>
                      <a:pt x="458" y="280"/>
                      <a:pt x="462" y="280"/>
                    </a:cubicBezTo>
                    <a:cubicBezTo>
                      <a:pt x="462" y="280"/>
                      <a:pt x="462" y="280"/>
                      <a:pt x="462" y="280"/>
                    </a:cubicBezTo>
                    <a:cubicBezTo>
                      <a:pt x="487" y="276"/>
                      <a:pt x="506" y="255"/>
                      <a:pt x="506" y="229"/>
                    </a:cubicBezTo>
                    <a:cubicBezTo>
                      <a:pt x="506" y="229"/>
                      <a:pt x="506" y="229"/>
                      <a:pt x="506" y="229"/>
                    </a:cubicBezTo>
                    <a:cubicBezTo>
                      <a:pt x="506" y="203"/>
                      <a:pt x="486" y="181"/>
                      <a:pt x="460" y="178"/>
                    </a:cubicBezTo>
                    <a:cubicBezTo>
                      <a:pt x="460" y="178"/>
                      <a:pt x="460" y="178"/>
                      <a:pt x="460" y="178"/>
                    </a:cubicBezTo>
                    <a:cubicBezTo>
                      <a:pt x="458" y="178"/>
                      <a:pt x="456" y="177"/>
                      <a:pt x="455" y="175"/>
                    </a:cubicBezTo>
                    <a:cubicBezTo>
                      <a:pt x="455" y="175"/>
                      <a:pt x="455" y="175"/>
                      <a:pt x="455" y="175"/>
                    </a:cubicBezTo>
                    <a:cubicBezTo>
                      <a:pt x="453" y="173"/>
                      <a:pt x="453" y="171"/>
                      <a:pt x="453" y="169"/>
                    </a:cubicBezTo>
                    <a:cubicBezTo>
                      <a:pt x="453" y="169"/>
                      <a:pt x="453" y="169"/>
                      <a:pt x="453" y="169"/>
                    </a:cubicBezTo>
                    <a:cubicBezTo>
                      <a:pt x="454" y="165"/>
                      <a:pt x="454" y="162"/>
                      <a:pt x="454" y="158"/>
                    </a:cubicBezTo>
                    <a:cubicBezTo>
                      <a:pt x="454" y="158"/>
                      <a:pt x="454" y="158"/>
                      <a:pt x="454" y="158"/>
                    </a:cubicBezTo>
                    <a:cubicBezTo>
                      <a:pt x="454" y="143"/>
                      <a:pt x="449" y="130"/>
                      <a:pt x="442" y="119"/>
                    </a:cubicBezTo>
                    <a:cubicBezTo>
                      <a:pt x="442" y="119"/>
                      <a:pt x="442" y="119"/>
                      <a:pt x="442" y="119"/>
                    </a:cubicBezTo>
                    <a:cubicBezTo>
                      <a:pt x="439" y="115"/>
                      <a:pt x="440" y="110"/>
                      <a:pt x="444" y="107"/>
                    </a:cubicBezTo>
                    <a:cubicBezTo>
                      <a:pt x="444" y="107"/>
                      <a:pt x="444" y="107"/>
                      <a:pt x="444" y="107"/>
                    </a:cubicBezTo>
                    <a:cubicBezTo>
                      <a:pt x="448" y="105"/>
                      <a:pt x="453" y="106"/>
                      <a:pt x="455" y="110"/>
                    </a:cubicBezTo>
                    <a:cubicBezTo>
                      <a:pt x="455" y="110"/>
                      <a:pt x="455" y="110"/>
                      <a:pt x="455" y="110"/>
                    </a:cubicBezTo>
                    <a:cubicBezTo>
                      <a:pt x="464" y="123"/>
                      <a:pt x="470" y="140"/>
                      <a:pt x="470" y="158"/>
                    </a:cubicBezTo>
                    <a:cubicBezTo>
                      <a:pt x="470" y="158"/>
                      <a:pt x="470" y="158"/>
                      <a:pt x="470" y="158"/>
                    </a:cubicBezTo>
                    <a:cubicBezTo>
                      <a:pt x="470" y="160"/>
                      <a:pt x="470" y="162"/>
                      <a:pt x="470" y="164"/>
                    </a:cubicBezTo>
                    <a:cubicBezTo>
                      <a:pt x="470" y="164"/>
                      <a:pt x="470" y="164"/>
                      <a:pt x="470" y="164"/>
                    </a:cubicBezTo>
                    <a:cubicBezTo>
                      <a:pt x="500" y="170"/>
                      <a:pt x="522" y="197"/>
                      <a:pt x="522" y="229"/>
                    </a:cubicBezTo>
                    <a:cubicBezTo>
                      <a:pt x="522" y="229"/>
                      <a:pt x="522" y="229"/>
                      <a:pt x="522" y="229"/>
                    </a:cubicBezTo>
                    <a:cubicBezTo>
                      <a:pt x="522" y="261"/>
                      <a:pt x="500" y="287"/>
                      <a:pt x="471" y="294"/>
                    </a:cubicBezTo>
                    <a:cubicBezTo>
                      <a:pt x="471" y="294"/>
                      <a:pt x="471" y="294"/>
                      <a:pt x="471" y="294"/>
                    </a:cubicBezTo>
                    <a:cubicBezTo>
                      <a:pt x="468" y="334"/>
                      <a:pt x="435" y="365"/>
                      <a:pt x="395" y="365"/>
                    </a:cubicBezTo>
                    <a:cubicBezTo>
                      <a:pt x="395" y="365"/>
                      <a:pt x="395" y="365"/>
                      <a:pt x="395" y="365"/>
                    </a:cubicBezTo>
                    <a:cubicBezTo>
                      <a:pt x="379" y="365"/>
                      <a:pt x="365" y="361"/>
                      <a:pt x="353" y="353"/>
                    </a:cubicBezTo>
                    <a:cubicBezTo>
                      <a:pt x="353" y="353"/>
                      <a:pt x="353" y="353"/>
                      <a:pt x="353" y="353"/>
                    </a:cubicBezTo>
                    <a:cubicBezTo>
                      <a:pt x="338" y="372"/>
                      <a:pt x="315" y="385"/>
                      <a:pt x="288" y="385"/>
                    </a:cubicBezTo>
                    <a:cubicBezTo>
                      <a:pt x="288" y="385"/>
                      <a:pt x="288" y="385"/>
                      <a:pt x="288" y="385"/>
                    </a:cubicBezTo>
                    <a:cubicBezTo>
                      <a:pt x="272" y="385"/>
                      <a:pt x="257" y="380"/>
                      <a:pt x="245" y="372"/>
                    </a:cubicBezTo>
                    <a:cubicBezTo>
                      <a:pt x="245" y="372"/>
                      <a:pt x="245" y="372"/>
                      <a:pt x="245" y="372"/>
                    </a:cubicBezTo>
                    <a:cubicBezTo>
                      <a:pt x="230" y="389"/>
                      <a:pt x="208" y="399"/>
                      <a:pt x="184" y="399"/>
                    </a:cubicBezTo>
                    <a:cubicBezTo>
                      <a:pt x="184" y="399"/>
                      <a:pt x="184" y="399"/>
                      <a:pt x="184" y="399"/>
                    </a:cubicBezTo>
                    <a:cubicBezTo>
                      <a:pt x="152" y="399"/>
                      <a:pt x="125" y="381"/>
                      <a:pt x="111" y="3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6" name="Text Box 7"/>
              <p:cNvSpPr txBox="1">
                <a:spLocks noChangeAspect="1" noChangeArrowheads="1"/>
              </p:cNvSpPr>
              <p:nvPr/>
            </p:nvSpPr>
            <p:spPr bwMode="auto">
              <a:xfrm>
                <a:off x="737" y="1209"/>
                <a:ext cx="229" cy="2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r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</a:pPr>
                <a:r>
                  <a:rPr lang="en-US" sz="2600"/>
                  <a:t>IP</a:t>
                </a:r>
                <a:endParaRPr lang="sv-SE" sz="26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TDF Web Site Redirect</a:t>
            </a:r>
            <a:endParaRPr lang="en-US" dirty="0"/>
          </a:p>
        </p:txBody>
      </p:sp>
      <p:cxnSp>
        <p:nvCxnSpPr>
          <p:cNvPr id="81" name="Straight Arrow Connector 80"/>
          <p:cNvCxnSpPr/>
          <p:nvPr/>
        </p:nvCxnSpPr>
        <p:spPr bwMode="auto">
          <a:xfrm>
            <a:off x="1190499" y="2617551"/>
            <a:ext cx="30144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4" name="Straight Arrow Connector 123"/>
          <p:cNvCxnSpPr/>
          <p:nvPr/>
        </p:nvCxnSpPr>
        <p:spPr bwMode="auto">
          <a:xfrm flipV="1">
            <a:off x="5934776" y="2406421"/>
            <a:ext cx="131814" cy="63261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B78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5" name="Straight Arrow Connector 124"/>
          <p:cNvCxnSpPr/>
          <p:nvPr/>
        </p:nvCxnSpPr>
        <p:spPr bwMode="auto">
          <a:xfrm flipV="1">
            <a:off x="4740848" y="3650893"/>
            <a:ext cx="691764" cy="19034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B78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7" name="Straight Arrow Connector 126"/>
          <p:cNvCxnSpPr/>
          <p:nvPr/>
        </p:nvCxnSpPr>
        <p:spPr bwMode="auto">
          <a:xfrm>
            <a:off x="2520410" y="3851350"/>
            <a:ext cx="119148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B78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8" name="Straight Arrow Connector 127"/>
          <p:cNvCxnSpPr/>
          <p:nvPr/>
        </p:nvCxnSpPr>
        <p:spPr bwMode="auto">
          <a:xfrm>
            <a:off x="3422774" y="2617551"/>
            <a:ext cx="30144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1" name="Straight Arrow Connector 130"/>
          <p:cNvCxnSpPr/>
          <p:nvPr/>
        </p:nvCxnSpPr>
        <p:spPr bwMode="auto">
          <a:xfrm>
            <a:off x="185644" y="3851350"/>
            <a:ext cx="1309251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B78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34" name="Straight Arrow Connector 133"/>
          <p:cNvCxnSpPr/>
          <p:nvPr/>
        </p:nvCxnSpPr>
        <p:spPr bwMode="auto">
          <a:xfrm>
            <a:off x="5032410" y="2771679"/>
            <a:ext cx="301440" cy="1583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3" name="Straight Arrow Connector 102"/>
          <p:cNvCxnSpPr/>
          <p:nvPr/>
        </p:nvCxnSpPr>
        <p:spPr bwMode="auto">
          <a:xfrm flipV="1">
            <a:off x="5865197" y="2339467"/>
            <a:ext cx="47103" cy="21610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1" name="Rectangle 110"/>
          <p:cNvSpPr/>
          <p:nvPr/>
        </p:nvSpPr>
        <p:spPr bwMode="auto">
          <a:xfrm>
            <a:off x="3750768" y="2489200"/>
            <a:ext cx="954799" cy="165149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TDF</a:t>
            </a:r>
          </a:p>
        </p:txBody>
      </p:sp>
      <p:sp>
        <p:nvSpPr>
          <p:cNvPr id="82" name="Rectangle 81"/>
          <p:cNvSpPr/>
          <p:nvPr/>
        </p:nvSpPr>
        <p:spPr bwMode="auto">
          <a:xfrm>
            <a:off x="7648105" y="4625176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Web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Z.com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z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7" name="Rectangle 116"/>
          <p:cNvSpPr/>
          <p:nvPr/>
        </p:nvSpPr>
        <p:spPr bwMode="auto">
          <a:xfrm>
            <a:off x="8131106" y="3290871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Web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Y.com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y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8" name="Rectangle 117"/>
          <p:cNvSpPr/>
          <p:nvPr/>
        </p:nvSpPr>
        <p:spPr bwMode="auto">
          <a:xfrm>
            <a:off x="7616507" y="2053750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x4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" name="Rectangle 118"/>
          <p:cNvSpPr/>
          <p:nvPr/>
        </p:nvSpPr>
        <p:spPr bwMode="auto">
          <a:xfrm>
            <a:off x="7768907" y="1784795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x3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0" name="Rectangle 119"/>
          <p:cNvSpPr/>
          <p:nvPr/>
        </p:nvSpPr>
        <p:spPr bwMode="auto">
          <a:xfrm>
            <a:off x="7921307" y="1515840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x2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1" name="Rectangle 120"/>
          <p:cNvSpPr/>
          <p:nvPr/>
        </p:nvSpPr>
        <p:spPr bwMode="auto">
          <a:xfrm>
            <a:off x="8090484" y="1245879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X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x1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2" name="Rectangle 121"/>
          <p:cNvSpPr/>
          <p:nvPr/>
        </p:nvSpPr>
        <p:spPr bwMode="auto">
          <a:xfrm>
            <a:off x="6360200" y="1211543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Opp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 X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/>
              <a:t>IP:ox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3" name="Rectangle 122"/>
          <p:cNvSpPr/>
          <p:nvPr/>
        </p:nvSpPr>
        <p:spPr bwMode="auto">
          <a:xfrm>
            <a:off x="5617618" y="1404062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Oper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Portal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/>
              <a:t>IP:op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5" name="Line Callout 2 84"/>
          <p:cNvSpPr/>
          <p:nvPr/>
        </p:nvSpPr>
        <p:spPr bwMode="auto">
          <a:xfrm>
            <a:off x="4337434" y="4742021"/>
            <a:ext cx="1389951" cy="142792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41315"/>
              <a:gd name="adj6" fmla="val -926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/>
              <a:t>ADC Rules</a:t>
            </a:r>
          </a:p>
          <a:p>
            <a:pPr marL="228600" indent="-228600">
              <a:buFont typeface="+mj-lt"/>
              <a:buAutoNum type="arabicPeriod"/>
            </a:pPr>
            <a:r>
              <a:rPr lang="sv-SE" sz="1200" dirty="0">
                <a:solidFill>
                  <a:schemeClr val="tx2"/>
                </a:solidFill>
                <a:ea typeface="ＭＳ Ｐゴシック" pitchFamily="34" charset="-128"/>
              </a:rPr>
              <a:t>App=X, </a:t>
            </a:r>
            <a:r>
              <a:rPr lang="sv-SE" sz="1200" dirty="0" smtClean="0">
                <a:solidFill>
                  <a:schemeClr val="tx2"/>
                </a:solidFill>
                <a:ea typeface="ＭＳ Ｐゴシック" pitchFamily="34" charset="-128"/>
              </a:rPr>
              <a:t>Redirect</a:t>
            </a:r>
            <a:br>
              <a:rPr lang="sv-SE" sz="1200" dirty="0" smtClean="0">
                <a:solidFill>
                  <a:schemeClr val="tx2"/>
                </a:solidFill>
                <a:ea typeface="ＭＳ Ｐゴシック" pitchFamily="34" charset="-128"/>
              </a:rPr>
            </a:br>
            <a:r>
              <a:rPr lang="sv-SE" sz="1200" dirty="0" smtClean="0">
                <a:solidFill>
                  <a:schemeClr val="tx2"/>
                </a:solidFill>
                <a:ea typeface="ＭＳ Ｐゴシック" pitchFamily="34" charset="-128"/>
              </a:rPr>
              <a:t>to ox</a:t>
            </a:r>
            <a:endParaRPr lang="sv-SE" sz="1200" dirty="0">
              <a:solidFill>
                <a:schemeClr val="tx2"/>
              </a:solidFill>
              <a:ea typeface="ＭＳ Ｐゴシック" pitchFamily="34" charset="-128"/>
            </a:endParaRPr>
          </a:p>
          <a:p>
            <a:pPr marL="228600" indent="-228600">
              <a:buFont typeface="+mj-lt"/>
              <a:buAutoNum type="arabicPeriod"/>
            </a:pPr>
            <a:r>
              <a:rPr lang="sv-SE" sz="1200" b="1" dirty="0" smtClean="0">
                <a:solidFill>
                  <a:srgbClr val="C00000"/>
                </a:solidFill>
                <a:ea typeface="ＭＳ Ｐゴシック" pitchFamily="34" charset="-128"/>
              </a:rPr>
              <a:t>App=Unsubscr.</a:t>
            </a:r>
            <a:br>
              <a:rPr lang="sv-SE" sz="1200" b="1" dirty="0" smtClean="0">
                <a:solidFill>
                  <a:srgbClr val="C00000"/>
                </a:solidFill>
                <a:ea typeface="ＭＳ Ｐゴシック" pitchFamily="34" charset="-128"/>
              </a:rPr>
            </a:br>
            <a:r>
              <a:rPr lang="sv-SE" sz="1200" b="1" dirty="0" smtClean="0">
                <a:solidFill>
                  <a:srgbClr val="C00000"/>
                </a:solidFill>
                <a:ea typeface="ＭＳ Ｐゴシック" pitchFamily="34" charset="-128"/>
              </a:rPr>
              <a:t>ibed </a:t>
            </a:r>
            <a:r>
              <a:rPr lang="sv-SE" sz="1200" b="1" dirty="0">
                <a:solidFill>
                  <a:srgbClr val="C00000"/>
                </a:solidFill>
                <a:ea typeface="ＭＳ Ｐゴシック" pitchFamily="34" charset="-128"/>
              </a:rPr>
              <a:t>Sites, </a:t>
            </a:r>
            <a:r>
              <a:rPr lang="sv-SE" sz="1200" b="1" dirty="0" smtClean="0">
                <a:solidFill>
                  <a:srgbClr val="C00000"/>
                </a:solidFill>
                <a:ea typeface="ＭＳ Ｐゴシック" pitchFamily="34" charset="-128"/>
              </a:rPr>
              <a:t/>
            </a:r>
            <a:br>
              <a:rPr lang="sv-SE" sz="1200" b="1" dirty="0" smtClean="0">
                <a:solidFill>
                  <a:srgbClr val="C00000"/>
                </a:solidFill>
                <a:ea typeface="ＭＳ Ｐゴシック" pitchFamily="34" charset="-128"/>
              </a:rPr>
            </a:br>
            <a:r>
              <a:rPr lang="sv-SE" sz="1200" b="1" dirty="0" smtClean="0">
                <a:solidFill>
                  <a:srgbClr val="C00000"/>
                </a:solidFill>
                <a:ea typeface="ＭＳ Ｐゴシック" pitchFamily="34" charset="-128"/>
              </a:rPr>
              <a:t>Redirect </a:t>
            </a:r>
            <a:r>
              <a:rPr lang="sv-SE" sz="1200" b="1" dirty="0">
                <a:solidFill>
                  <a:srgbClr val="C00000"/>
                </a:solidFill>
                <a:ea typeface="ＭＳ Ｐゴシック" pitchFamily="34" charset="-128"/>
              </a:rPr>
              <a:t>to </a:t>
            </a:r>
            <a:r>
              <a:rPr lang="sv-SE" sz="1200" b="1" dirty="0" smtClean="0">
                <a:solidFill>
                  <a:srgbClr val="C00000"/>
                </a:solidFill>
                <a:ea typeface="ＭＳ Ｐゴシック" pitchFamily="34" charset="-128"/>
              </a:rPr>
              <a:t>op</a:t>
            </a:r>
            <a:endParaRPr lang="sv-SE" sz="1200" b="1" dirty="0">
              <a:solidFill>
                <a:srgbClr val="C00000"/>
              </a:solidFill>
              <a:ea typeface="ＭＳ Ｐゴシック" pitchFamily="34" charset="-128"/>
            </a:endParaRPr>
          </a:p>
        </p:txBody>
      </p:sp>
      <p:sp>
        <p:nvSpPr>
          <p:cNvPr id="129" name="Line Callout 2 128"/>
          <p:cNvSpPr/>
          <p:nvPr/>
        </p:nvSpPr>
        <p:spPr bwMode="auto">
          <a:xfrm>
            <a:off x="1947060" y="5455981"/>
            <a:ext cx="1475714" cy="92528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42146"/>
              <a:gd name="adj6" fmla="val 2995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/>
              <a:t>PCC Rules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>
                <a:solidFill>
                  <a:srgbClr val="007B78"/>
                </a:solidFill>
              </a:rPr>
              <a:t>IP=op, RG=2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>
                <a:solidFill>
                  <a:srgbClr val="C00000"/>
                </a:solidFill>
              </a:rPr>
              <a:t>All other, RG=1</a:t>
            </a:r>
          </a:p>
        </p:txBody>
      </p:sp>
      <p:sp>
        <p:nvSpPr>
          <p:cNvPr id="130" name="Line Callout 2 129"/>
          <p:cNvSpPr/>
          <p:nvPr/>
        </p:nvSpPr>
        <p:spPr bwMode="auto">
          <a:xfrm>
            <a:off x="884454" y="1142487"/>
            <a:ext cx="1069858" cy="960946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49538"/>
              <a:gd name="adj6" fmla="val 40403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y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HTTP GET</a:t>
            </a: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Host: Y.com</a:t>
            </a:r>
          </a:p>
        </p:txBody>
      </p:sp>
      <p:sp>
        <p:nvSpPr>
          <p:cNvPr id="132" name="Line Callout 2 131"/>
          <p:cNvSpPr/>
          <p:nvPr/>
        </p:nvSpPr>
        <p:spPr bwMode="auto">
          <a:xfrm>
            <a:off x="2712099" y="1150036"/>
            <a:ext cx="1026198" cy="960946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47672"/>
              <a:gd name="adj6" fmla="val 72006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y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HTTP GET</a:t>
            </a: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Host: Y.com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4714532" y="1368202"/>
            <a:ext cx="242951" cy="21889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3" name="Line Callout 2 132"/>
          <p:cNvSpPr/>
          <p:nvPr/>
        </p:nvSpPr>
        <p:spPr bwMode="auto">
          <a:xfrm>
            <a:off x="4141255" y="1150036"/>
            <a:ext cx="1040355" cy="960946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67263"/>
              <a:gd name="adj6" fmla="val 9458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op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HTTP GET</a:t>
            </a: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Host: Y.com</a:t>
            </a:r>
          </a:p>
        </p:txBody>
      </p:sp>
      <p:sp>
        <p:nvSpPr>
          <p:cNvPr id="135" name="Line Callout 2 134"/>
          <p:cNvSpPr/>
          <p:nvPr/>
        </p:nvSpPr>
        <p:spPr bwMode="auto">
          <a:xfrm>
            <a:off x="349525" y="4200501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41552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Src</a:t>
            </a:r>
            <a:r>
              <a:rPr lang="en-US" sz="1200" b="1" dirty="0">
                <a:solidFill>
                  <a:srgbClr val="007B78"/>
                </a:solidFill>
              </a:rPr>
              <a:t> </a:t>
            </a:r>
            <a:r>
              <a:rPr lang="en-US" sz="1200" b="1" dirty="0" smtClean="0">
                <a:solidFill>
                  <a:srgbClr val="007B78"/>
                </a:solidFill>
              </a:rPr>
              <a:t>IP: op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Dst</a:t>
            </a:r>
            <a:r>
              <a:rPr lang="en-US" sz="1200" b="1" dirty="0" smtClean="0">
                <a:solidFill>
                  <a:srgbClr val="007B78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007B78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007B78"/>
                </a:solidFill>
              </a:rPr>
              <a:t>200 OK</a:t>
            </a:r>
          </a:p>
        </p:txBody>
      </p:sp>
      <p:sp>
        <p:nvSpPr>
          <p:cNvPr id="136" name="Line Callout 2 135"/>
          <p:cNvSpPr/>
          <p:nvPr/>
        </p:nvSpPr>
        <p:spPr bwMode="auto">
          <a:xfrm>
            <a:off x="2642036" y="4178409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41552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Src</a:t>
            </a:r>
            <a:r>
              <a:rPr lang="en-US" sz="1200" b="1" dirty="0">
                <a:solidFill>
                  <a:srgbClr val="007B78"/>
                </a:solidFill>
              </a:rPr>
              <a:t> </a:t>
            </a:r>
            <a:r>
              <a:rPr lang="en-US" sz="1200" b="1" dirty="0" smtClean="0">
                <a:solidFill>
                  <a:srgbClr val="007B78"/>
                </a:solidFill>
              </a:rPr>
              <a:t>IP: op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Dst</a:t>
            </a:r>
            <a:r>
              <a:rPr lang="en-US" sz="1200" b="1" dirty="0" smtClean="0">
                <a:solidFill>
                  <a:srgbClr val="007B78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007B78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007B78"/>
                </a:solidFill>
              </a:rPr>
              <a:t>200 OK</a:t>
            </a:r>
          </a:p>
        </p:txBody>
      </p:sp>
      <p:sp>
        <p:nvSpPr>
          <p:cNvPr id="137" name="Line Callout 2 136"/>
          <p:cNvSpPr/>
          <p:nvPr/>
        </p:nvSpPr>
        <p:spPr bwMode="auto">
          <a:xfrm>
            <a:off x="6125848" y="3744274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147839"/>
              <a:gd name="adj6" fmla="val -7359"/>
            </a:avLst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Src</a:t>
            </a:r>
            <a:r>
              <a:rPr lang="en-US" sz="1200" b="1" dirty="0">
                <a:solidFill>
                  <a:srgbClr val="007B78"/>
                </a:solidFill>
              </a:rPr>
              <a:t> </a:t>
            </a:r>
            <a:r>
              <a:rPr lang="en-US" sz="1200" b="1" dirty="0" smtClean="0">
                <a:solidFill>
                  <a:srgbClr val="007B78"/>
                </a:solidFill>
              </a:rPr>
              <a:t>IP: op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Dst</a:t>
            </a:r>
            <a:r>
              <a:rPr lang="en-US" sz="1200" b="1" dirty="0" smtClean="0">
                <a:solidFill>
                  <a:srgbClr val="007B78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007B78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007B78"/>
                </a:solidFill>
              </a:rPr>
              <a:t>200 OK</a:t>
            </a:r>
          </a:p>
        </p:txBody>
      </p:sp>
    </p:spTree>
    <p:extLst>
      <p:ext uri="{BB962C8B-B14F-4D97-AF65-F5344CB8AC3E}">
        <p14:creationId xmlns:p14="http://schemas.microsoft.com/office/powerpoint/2010/main" val="179832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1509523" y="2489205"/>
            <a:ext cx="954799" cy="165149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PCEF</a:t>
            </a:r>
          </a:p>
        </p:txBody>
      </p:sp>
      <p:grpSp>
        <p:nvGrpSpPr>
          <p:cNvPr id="12" name="Group 3"/>
          <p:cNvGrpSpPr>
            <a:grpSpLocks noChangeAspect="1"/>
          </p:cNvGrpSpPr>
          <p:nvPr/>
        </p:nvGrpSpPr>
        <p:grpSpPr bwMode="auto">
          <a:xfrm>
            <a:off x="5175545" y="2613453"/>
            <a:ext cx="1900607" cy="1431321"/>
            <a:chOff x="113" y="799"/>
            <a:chExt cx="1377" cy="1037"/>
          </a:xfrm>
          <a:solidFill>
            <a:schemeClr val="bg2"/>
          </a:solidFill>
        </p:grpSpPr>
        <p:sp>
          <p:nvSpPr>
            <p:cNvPr id="13" name="Freeform 4"/>
            <p:cNvSpPr>
              <a:spLocks noChangeAspect="1"/>
            </p:cNvSpPr>
            <p:nvPr/>
          </p:nvSpPr>
          <p:spPr bwMode="auto">
            <a:xfrm>
              <a:off x="113" y="799"/>
              <a:ext cx="1377" cy="1037"/>
            </a:xfrm>
            <a:custGeom>
              <a:avLst/>
              <a:gdLst>
                <a:gd name="T0" fmla="*/ 23966 w 583"/>
                <a:gd name="T1" fmla="*/ 25533 h 439"/>
                <a:gd name="T2" fmla="*/ 42203 w 583"/>
                <a:gd name="T3" fmla="*/ 15820 h 439"/>
                <a:gd name="T4" fmla="*/ 73075 w 583"/>
                <a:gd name="T5" fmla="*/ 18241 h 439"/>
                <a:gd name="T6" fmla="*/ 88891 w 583"/>
                <a:gd name="T7" fmla="*/ 34060 h 439"/>
                <a:gd name="T8" fmla="*/ 89599 w 583"/>
                <a:gd name="T9" fmla="*/ 54701 h 439"/>
                <a:gd name="T10" fmla="*/ 69745 w 583"/>
                <a:gd name="T11" fmla="*/ 64414 h 439"/>
                <a:gd name="T12" fmla="*/ 51006 w 583"/>
                <a:gd name="T13" fmla="*/ 67752 h 439"/>
                <a:gd name="T14" fmla="*/ 28820 w 583"/>
                <a:gd name="T15" fmla="*/ 64800 h 439"/>
                <a:gd name="T16" fmla="*/ 14901 w 583"/>
                <a:gd name="T17" fmla="*/ 50905 h 439"/>
                <a:gd name="T18" fmla="*/ 23966 w 583"/>
                <a:gd name="T19" fmla="*/ 25533 h 4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83"/>
                <a:gd name="T31" fmla="*/ 0 h 439"/>
                <a:gd name="T32" fmla="*/ 583 w 583"/>
                <a:gd name="T33" fmla="*/ 439 h 4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83" h="439">
                  <a:moveTo>
                    <a:pt x="138" y="147"/>
                  </a:moveTo>
                  <a:cubicBezTo>
                    <a:pt x="144" y="78"/>
                    <a:pt x="201" y="68"/>
                    <a:pt x="243" y="91"/>
                  </a:cubicBezTo>
                  <a:cubicBezTo>
                    <a:pt x="276" y="24"/>
                    <a:pt x="384" y="0"/>
                    <a:pt x="421" y="105"/>
                  </a:cubicBezTo>
                  <a:cubicBezTo>
                    <a:pt x="492" y="105"/>
                    <a:pt x="512" y="143"/>
                    <a:pt x="512" y="196"/>
                  </a:cubicBezTo>
                  <a:cubicBezTo>
                    <a:pt x="583" y="223"/>
                    <a:pt x="577" y="298"/>
                    <a:pt x="516" y="315"/>
                  </a:cubicBezTo>
                  <a:cubicBezTo>
                    <a:pt x="499" y="389"/>
                    <a:pt x="449" y="392"/>
                    <a:pt x="402" y="371"/>
                  </a:cubicBezTo>
                  <a:cubicBezTo>
                    <a:pt x="359" y="421"/>
                    <a:pt x="314" y="402"/>
                    <a:pt x="294" y="390"/>
                  </a:cubicBezTo>
                  <a:cubicBezTo>
                    <a:pt x="255" y="418"/>
                    <a:pt x="212" y="439"/>
                    <a:pt x="166" y="373"/>
                  </a:cubicBezTo>
                  <a:cubicBezTo>
                    <a:pt x="62" y="389"/>
                    <a:pt x="86" y="293"/>
                    <a:pt x="86" y="293"/>
                  </a:cubicBezTo>
                  <a:cubicBezTo>
                    <a:pt x="86" y="293"/>
                    <a:pt x="0" y="193"/>
                    <a:pt x="13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grpSp>
          <p:nvGrpSpPr>
            <p:cNvPr id="14" name="Group 5"/>
            <p:cNvGrpSpPr>
              <a:grpSpLocks noChangeAspect="1"/>
            </p:cNvGrpSpPr>
            <p:nvPr/>
          </p:nvGrpSpPr>
          <p:grpSpPr bwMode="auto">
            <a:xfrm>
              <a:off x="233" y="863"/>
              <a:ext cx="1233" cy="942"/>
              <a:chOff x="216" y="863"/>
              <a:chExt cx="1233" cy="942"/>
            </a:xfrm>
            <a:grpFill/>
          </p:grpSpPr>
          <p:sp>
            <p:nvSpPr>
              <p:cNvPr id="15" name="Freeform 6"/>
              <p:cNvSpPr>
                <a:spLocks noChangeAspect="1"/>
              </p:cNvSpPr>
              <p:nvPr/>
            </p:nvSpPr>
            <p:spPr bwMode="auto">
              <a:xfrm>
                <a:off x="216" y="863"/>
                <a:ext cx="1233" cy="942"/>
              </a:xfrm>
              <a:custGeom>
                <a:avLst/>
                <a:gdLst>
                  <a:gd name="T0" fmla="*/ 15812 w 522"/>
                  <a:gd name="T1" fmla="*/ 61825 h 399"/>
                  <a:gd name="T2" fmla="*/ 4481 w 522"/>
                  <a:gd name="T3" fmla="*/ 46413 h 399"/>
                  <a:gd name="T4" fmla="*/ 0 w 522"/>
                  <a:gd name="T5" fmla="*/ 35517 h 399"/>
                  <a:gd name="T6" fmla="*/ 13875 w 522"/>
                  <a:gd name="T7" fmla="*/ 19225 h 399"/>
                  <a:gd name="T8" fmla="*/ 26028 w 522"/>
                  <a:gd name="T9" fmla="*/ 7118 h 399"/>
                  <a:gd name="T10" fmla="*/ 48311 w 522"/>
                  <a:gd name="T11" fmla="*/ 0 h 399"/>
                  <a:gd name="T12" fmla="*/ 65311 w 522"/>
                  <a:gd name="T13" fmla="*/ 12463 h 399"/>
                  <a:gd name="T14" fmla="*/ 74712 w 522"/>
                  <a:gd name="T15" fmla="*/ 14753 h 399"/>
                  <a:gd name="T16" fmla="*/ 74986 w 522"/>
                  <a:gd name="T17" fmla="*/ 16649 h 399"/>
                  <a:gd name="T18" fmla="*/ 73090 w 522"/>
                  <a:gd name="T19" fmla="*/ 16932 h 399"/>
                  <a:gd name="T20" fmla="*/ 64631 w 522"/>
                  <a:gd name="T21" fmla="*/ 15249 h 399"/>
                  <a:gd name="T22" fmla="*/ 63008 w 522"/>
                  <a:gd name="T23" fmla="*/ 14224 h 399"/>
                  <a:gd name="T24" fmla="*/ 34552 w 522"/>
                  <a:gd name="T25" fmla="*/ 11960 h 399"/>
                  <a:gd name="T26" fmla="*/ 33527 w 522"/>
                  <a:gd name="T27" fmla="*/ 12619 h 399"/>
                  <a:gd name="T28" fmla="*/ 26028 w 522"/>
                  <a:gd name="T29" fmla="*/ 9911 h 399"/>
                  <a:gd name="T30" fmla="*/ 16683 w 522"/>
                  <a:gd name="T31" fmla="*/ 19225 h 399"/>
                  <a:gd name="T32" fmla="*/ 16683 w 522"/>
                  <a:gd name="T33" fmla="*/ 21999 h 399"/>
                  <a:gd name="T34" fmla="*/ 15656 w 522"/>
                  <a:gd name="T35" fmla="*/ 22530 h 399"/>
                  <a:gd name="T36" fmla="*/ 6907 w 522"/>
                  <a:gd name="T37" fmla="*/ 45041 h 399"/>
                  <a:gd name="T38" fmla="*/ 7287 w 522"/>
                  <a:gd name="T39" fmla="*/ 46569 h 399"/>
                  <a:gd name="T40" fmla="*/ 15812 w 522"/>
                  <a:gd name="T41" fmla="*/ 59060 h 399"/>
                  <a:gd name="T42" fmla="*/ 19494 w 522"/>
                  <a:gd name="T43" fmla="*/ 58376 h 399"/>
                  <a:gd name="T44" fmla="*/ 21391 w 522"/>
                  <a:gd name="T45" fmla="*/ 59060 h 399"/>
                  <a:gd name="T46" fmla="*/ 31997 w 522"/>
                  <a:gd name="T47" fmla="*/ 66296 h 399"/>
                  <a:gd name="T48" fmla="*/ 42052 w 522"/>
                  <a:gd name="T49" fmla="*/ 61112 h 399"/>
                  <a:gd name="T50" fmla="*/ 43084 w 522"/>
                  <a:gd name="T51" fmla="*/ 61452 h 399"/>
                  <a:gd name="T52" fmla="*/ 59765 w 522"/>
                  <a:gd name="T53" fmla="*/ 58531 h 399"/>
                  <a:gd name="T54" fmla="*/ 60793 w 522"/>
                  <a:gd name="T55" fmla="*/ 57873 h 399"/>
                  <a:gd name="T56" fmla="*/ 68609 w 522"/>
                  <a:gd name="T57" fmla="*/ 60427 h 399"/>
                  <a:gd name="T58" fmla="*/ 79032 w 522"/>
                  <a:gd name="T59" fmla="*/ 50020 h 399"/>
                  <a:gd name="T60" fmla="*/ 80221 w 522"/>
                  <a:gd name="T61" fmla="*/ 48493 h 399"/>
                  <a:gd name="T62" fmla="*/ 87876 w 522"/>
                  <a:gd name="T63" fmla="*/ 39675 h 399"/>
                  <a:gd name="T64" fmla="*/ 79032 w 522"/>
                  <a:gd name="T65" fmla="*/ 30295 h 399"/>
                  <a:gd name="T66" fmla="*/ 78664 w 522"/>
                  <a:gd name="T67" fmla="*/ 29268 h 399"/>
                  <a:gd name="T68" fmla="*/ 76767 w 522"/>
                  <a:gd name="T69" fmla="*/ 20597 h 399"/>
                  <a:gd name="T70" fmla="*/ 77136 w 522"/>
                  <a:gd name="T71" fmla="*/ 18545 h 399"/>
                  <a:gd name="T72" fmla="*/ 81614 w 522"/>
                  <a:gd name="T73" fmla="*/ 27372 h 399"/>
                  <a:gd name="T74" fmla="*/ 81614 w 522"/>
                  <a:gd name="T75" fmla="*/ 28399 h 399"/>
                  <a:gd name="T76" fmla="*/ 81839 w 522"/>
                  <a:gd name="T77" fmla="*/ 50889 h 399"/>
                  <a:gd name="T78" fmla="*/ 68609 w 522"/>
                  <a:gd name="T79" fmla="*/ 63218 h 399"/>
                  <a:gd name="T80" fmla="*/ 49986 w 522"/>
                  <a:gd name="T81" fmla="*/ 66662 h 399"/>
                  <a:gd name="T82" fmla="*/ 42581 w 522"/>
                  <a:gd name="T83" fmla="*/ 64401 h 399"/>
                  <a:gd name="T84" fmla="*/ 19265 w 522"/>
                  <a:gd name="T85" fmla="*/ 61324 h 39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22"/>
                  <a:gd name="T130" fmla="*/ 0 h 399"/>
                  <a:gd name="T131" fmla="*/ 522 w 522"/>
                  <a:gd name="T132" fmla="*/ 399 h 39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522" h="399">
                    <a:moveTo>
                      <a:pt x="111" y="354"/>
                    </a:moveTo>
                    <a:cubicBezTo>
                      <a:pt x="105" y="356"/>
                      <a:pt x="98" y="357"/>
                      <a:pt x="91" y="357"/>
                    </a:cubicBezTo>
                    <a:cubicBezTo>
                      <a:pt x="91" y="357"/>
                      <a:pt x="91" y="357"/>
                      <a:pt x="91" y="357"/>
                    </a:cubicBezTo>
                    <a:cubicBezTo>
                      <a:pt x="53" y="357"/>
                      <a:pt x="23" y="326"/>
                      <a:pt x="23" y="288"/>
                    </a:cubicBezTo>
                    <a:cubicBezTo>
                      <a:pt x="23" y="288"/>
                      <a:pt x="23" y="288"/>
                      <a:pt x="23" y="288"/>
                    </a:cubicBezTo>
                    <a:cubicBezTo>
                      <a:pt x="23" y="281"/>
                      <a:pt x="24" y="275"/>
                      <a:pt x="26" y="268"/>
                    </a:cubicBezTo>
                    <a:cubicBezTo>
                      <a:pt x="26" y="268"/>
                      <a:pt x="26" y="268"/>
                      <a:pt x="26" y="268"/>
                    </a:cubicBezTo>
                    <a:cubicBezTo>
                      <a:pt x="10" y="252"/>
                      <a:pt x="0" y="230"/>
                      <a:pt x="0" y="205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159"/>
                      <a:pt x="35" y="120"/>
                      <a:pt x="81" y="115"/>
                    </a:cubicBezTo>
                    <a:cubicBezTo>
                      <a:pt x="81" y="115"/>
                      <a:pt x="81" y="115"/>
                      <a:pt x="81" y="115"/>
                    </a:cubicBezTo>
                    <a:cubicBezTo>
                      <a:pt x="80" y="114"/>
                      <a:pt x="80" y="112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72"/>
                      <a:pt x="111" y="41"/>
                      <a:pt x="150" y="41"/>
                    </a:cubicBezTo>
                    <a:cubicBezTo>
                      <a:pt x="150" y="41"/>
                      <a:pt x="150" y="41"/>
                      <a:pt x="150" y="41"/>
                    </a:cubicBezTo>
                    <a:cubicBezTo>
                      <a:pt x="164" y="41"/>
                      <a:pt x="177" y="46"/>
                      <a:pt x="188" y="53"/>
                    </a:cubicBezTo>
                    <a:cubicBezTo>
                      <a:pt x="188" y="53"/>
                      <a:pt x="188" y="53"/>
                      <a:pt x="188" y="53"/>
                    </a:cubicBezTo>
                    <a:cubicBezTo>
                      <a:pt x="206" y="21"/>
                      <a:pt x="240" y="0"/>
                      <a:pt x="278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324" y="0"/>
                      <a:pt x="363" y="30"/>
                      <a:pt x="376" y="72"/>
                    </a:cubicBezTo>
                    <a:cubicBezTo>
                      <a:pt x="376" y="72"/>
                      <a:pt x="376" y="72"/>
                      <a:pt x="376" y="72"/>
                    </a:cubicBezTo>
                    <a:cubicBezTo>
                      <a:pt x="379" y="72"/>
                      <a:pt x="381" y="71"/>
                      <a:pt x="383" y="71"/>
                    </a:cubicBezTo>
                    <a:cubicBezTo>
                      <a:pt x="383" y="71"/>
                      <a:pt x="383" y="71"/>
                      <a:pt x="383" y="71"/>
                    </a:cubicBezTo>
                    <a:cubicBezTo>
                      <a:pt x="400" y="71"/>
                      <a:pt x="416" y="76"/>
                      <a:pt x="430" y="85"/>
                    </a:cubicBezTo>
                    <a:cubicBezTo>
                      <a:pt x="430" y="85"/>
                      <a:pt x="430" y="85"/>
                      <a:pt x="430" y="85"/>
                    </a:cubicBezTo>
                    <a:cubicBezTo>
                      <a:pt x="430" y="85"/>
                      <a:pt x="430" y="85"/>
                      <a:pt x="430" y="85"/>
                    </a:cubicBezTo>
                    <a:cubicBezTo>
                      <a:pt x="433" y="87"/>
                      <a:pt x="434" y="92"/>
                      <a:pt x="432" y="96"/>
                    </a:cubicBezTo>
                    <a:cubicBezTo>
                      <a:pt x="432" y="96"/>
                      <a:pt x="432" y="96"/>
                      <a:pt x="432" y="96"/>
                    </a:cubicBezTo>
                    <a:cubicBezTo>
                      <a:pt x="430" y="100"/>
                      <a:pt x="425" y="101"/>
                      <a:pt x="421" y="98"/>
                    </a:cubicBezTo>
                    <a:cubicBezTo>
                      <a:pt x="421" y="98"/>
                      <a:pt x="421" y="98"/>
                      <a:pt x="421" y="98"/>
                    </a:cubicBezTo>
                    <a:cubicBezTo>
                      <a:pt x="410" y="91"/>
                      <a:pt x="397" y="87"/>
                      <a:pt x="383" y="87"/>
                    </a:cubicBezTo>
                    <a:cubicBezTo>
                      <a:pt x="383" y="87"/>
                      <a:pt x="383" y="87"/>
                      <a:pt x="383" y="87"/>
                    </a:cubicBezTo>
                    <a:cubicBezTo>
                      <a:pt x="379" y="87"/>
                      <a:pt x="376" y="88"/>
                      <a:pt x="372" y="88"/>
                    </a:cubicBezTo>
                    <a:cubicBezTo>
                      <a:pt x="372" y="88"/>
                      <a:pt x="372" y="88"/>
                      <a:pt x="372" y="88"/>
                    </a:cubicBezTo>
                    <a:cubicBezTo>
                      <a:pt x="368" y="89"/>
                      <a:pt x="364" y="86"/>
                      <a:pt x="363" y="82"/>
                    </a:cubicBezTo>
                    <a:cubicBezTo>
                      <a:pt x="363" y="82"/>
                      <a:pt x="363" y="82"/>
                      <a:pt x="363" y="82"/>
                    </a:cubicBezTo>
                    <a:cubicBezTo>
                      <a:pt x="354" y="44"/>
                      <a:pt x="319" y="16"/>
                      <a:pt x="278" y="16"/>
                    </a:cubicBezTo>
                    <a:cubicBezTo>
                      <a:pt x="278" y="16"/>
                      <a:pt x="278" y="16"/>
                      <a:pt x="278" y="16"/>
                    </a:cubicBezTo>
                    <a:cubicBezTo>
                      <a:pt x="242" y="16"/>
                      <a:pt x="212" y="38"/>
                      <a:pt x="199" y="69"/>
                    </a:cubicBezTo>
                    <a:cubicBezTo>
                      <a:pt x="199" y="69"/>
                      <a:pt x="199" y="69"/>
                      <a:pt x="199" y="69"/>
                    </a:cubicBezTo>
                    <a:cubicBezTo>
                      <a:pt x="198" y="71"/>
                      <a:pt x="195" y="73"/>
                      <a:pt x="193" y="73"/>
                    </a:cubicBezTo>
                    <a:cubicBezTo>
                      <a:pt x="193" y="73"/>
                      <a:pt x="193" y="73"/>
                      <a:pt x="193" y="73"/>
                    </a:cubicBezTo>
                    <a:cubicBezTo>
                      <a:pt x="190" y="74"/>
                      <a:pt x="188" y="73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ubicBezTo>
                      <a:pt x="176" y="63"/>
                      <a:pt x="164" y="57"/>
                      <a:pt x="150" y="57"/>
                    </a:cubicBezTo>
                    <a:cubicBezTo>
                      <a:pt x="150" y="57"/>
                      <a:pt x="150" y="57"/>
                      <a:pt x="150" y="57"/>
                    </a:cubicBezTo>
                    <a:cubicBezTo>
                      <a:pt x="120" y="57"/>
                      <a:pt x="96" y="81"/>
                      <a:pt x="96" y="111"/>
                    </a:cubicBezTo>
                    <a:cubicBezTo>
                      <a:pt x="96" y="111"/>
                      <a:pt x="96" y="111"/>
                      <a:pt x="96" y="111"/>
                    </a:cubicBezTo>
                    <a:cubicBezTo>
                      <a:pt x="96" y="114"/>
                      <a:pt x="97" y="118"/>
                      <a:pt x="97" y="121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8" y="123"/>
                      <a:pt x="97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4" y="129"/>
                      <a:pt x="92" y="130"/>
                      <a:pt x="90" y="130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49" y="131"/>
                      <a:pt x="16" y="164"/>
                      <a:pt x="16" y="205"/>
                    </a:cubicBezTo>
                    <a:cubicBezTo>
                      <a:pt x="16" y="205"/>
                      <a:pt x="16" y="205"/>
                      <a:pt x="16" y="205"/>
                    </a:cubicBezTo>
                    <a:cubicBezTo>
                      <a:pt x="16" y="227"/>
                      <a:pt x="25" y="247"/>
                      <a:pt x="40" y="260"/>
                    </a:cubicBezTo>
                    <a:cubicBezTo>
                      <a:pt x="40" y="260"/>
                      <a:pt x="40" y="260"/>
                      <a:pt x="40" y="260"/>
                    </a:cubicBezTo>
                    <a:cubicBezTo>
                      <a:pt x="43" y="263"/>
                      <a:pt x="43" y="266"/>
                      <a:pt x="42" y="269"/>
                    </a:cubicBezTo>
                    <a:cubicBezTo>
                      <a:pt x="42" y="269"/>
                      <a:pt x="42" y="269"/>
                      <a:pt x="42" y="269"/>
                    </a:cubicBezTo>
                    <a:cubicBezTo>
                      <a:pt x="40" y="275"/>
                      <a:pt x="39" y="282"/>
                      <a:pt x="39" y="288"/>
                    </a:cubicBezTo>
                    <a:cubicBezTo>
                      <a:pt x="39" y="288"/>
                      <a:pt x="39" y="288"/>
                      <a:pt x="39" y="288"/>
                    </a:cubicBezTo>
                    <a:cubicBezTo>
                      <a:pt x="39" y="318"/>
                      <a:pt x="62" y="341"/>
                      <a:pt x="91" y="341"/>
                    </a:cubicBezTo>
                    <a:cubicBezTo>
                      <a:pt x="91" y="341"/>
                      <a:pt x="91" y="341"/>
                      <a:pt x="91" y="341"/>
                    </a:cubicBezTo>
                    <a:cubicBezTo>
                      <a:pt x="99" y="341"/>
                      <a:pt x="106" y="340"/>
                      <a:pt x="112" y="337"/>
                    </a:cubicBezTo>
                    <a:cubicBezTo>
                      <a:pt x="112" y="337"/>
                      <a:pt x="112" y="337"/>
                      <a:pt x="112" y="337"/>
                    </a:cubicBezTo>
                    <a:cubicBezTo>
                      <a:pt x="114" y="336"/>
                      <a:pt x="116" y="336"/>
                      <a:pt x="118" y="337"/>
                    </a:cubicBezTo>
                    <a:cubicBezTo>
                      <a:pt x="118" y="337"/>
                      <a:pt x="118" y="337"/>
                      <a:pt x="118" y="337"/>
                    </a:cubicBezTo>
                    <a:cubicBezTo>
                      <a:pt x="120" y="338"/>
                      <a:pt x="122" y="339"/>
                      <a:pt x="123" y="341"/>
                    </a:cubicBezTo>
                    <a:cubicBezTo>
                      <a:pt x="123" y="341"/>
                      <a:pt x="123" y="341"/>
                      <a:pt x="123" y="341"/>
                    </a:cubicBezTo>
                    <a:cubicBezTo>
                      <a:pt x="132" y="366"/>
                      <a:pt x="156" y="383"/>
                      <a:pt x="184" y="383"/>
                    </a:cubicBezTo>
                    <a:cubicBezTo>
                      <a:pt x="184" y="383"/>
                      <a:pt x="184" y="383"/>
                      <a:pt x="184" y="383"/>
                    </a:cubicBezTo>
                    <a:cubicBezTo>
                      <a:pt x="206" y="383"/>
                      <a:pt x="225" y="373"/>
                      <a:pt x="237" y="357"/>
                    </a:cubicBezTo>
                    <a:cubicBezTo>
                      <a:pt x="237" y="357"/>
                      <a:pt x="237" y="357"/>
                      <a:pt x="237" y="357"/>
                    </a:cubicBezTo>
                    <a:cubicBezTo>
                      <a:pt x="238" y="355"/>
                      <a:pt x="240" y="354"/>
                      <a:pt x="242" y="353"/>
                    </a:cubicBezTo>
                    <a:cubicBezTo>
                      <a:pt x="242" y="353"/>
                      <a:pt x="242" y="353"/>
                      <a:pt x="242" y="353"/>
                    </a:cubicBezTo>
                    <a:cubicBezTo>
                      <a:pt x="244" y="353"/>
                      <a:pt x="246" y="354"/>
                      <a:pt x="248" y="355"/>
                    </a:cubicBezTo>
                    <a:cubicBezTo>
                      <a:pt x="248" y="355"/>
                      <a:pt x="248" y="355"/>
                      <a:pt x="248" y="355"/>
                    </a:cubicBezTo>
                    <a:cubicBezTo>
                      <a:pt x="259" y="364"/>
                      <a:pt x="273" y="369"/>
                      <a:pt x="288" y="369"/>
                    </a:cubicBezTo>
                    <a:cubicBezTo>
                      <a:pt x="288" y="369"/>
                      <a:pt x="288" y="369"/>
                      <a:pt x="288" y="369"/>
                    </a:cubicBezTo>
                    <a:cubicBezTo>
                      <a:pt x="312" y="369"/>
                      <a:pt x="333" y="356"/>
                      <a:pt x="344" y="338"/>
                    </a:cubicBezTo>
                    <a:cubicBezTo>
                      <a:pt x="344" y="338"/>
                      <a:pt x="344" y="338"/>
                      <a:pt x="344" y="338"/>
                    </a:cubicBezTo>
                    <a:cubicBezTo>
                      <a:pt x="345" y="336"/>
                      <a:pt x="347" y="334"/>
                      <a:pt x="350" y="334"/>
                    </a:cubicBezTo>
                    <a:cubicBezTo>
                      <a:pt x="350" y="334"/>
                      <a:pt x="350" y="334"/>
                      <a:pt x="350" y="334"/>
                    </a:cubicBezTo>
                    <a:cubicBezTo>
                      <a:pt x="352" y="334"/>
                      <a:pt x="354" y="334"/>
                      <a:pt x="356" y="336"/>
                    </a:cubicBezTo>
                    <a:cubicBezTo>
                      <a:pt x="356" y="336"/>
                      <a:pt x="356" y="336"/>
                      <a:pt x="356" y="336"/>
                    </a:cubicBezTo>
                    <a:cubicBezTo>
                      <a:pt x="367" y="344"/>
                      <a:pt x="380" y="349"/>
                      <a:pt x="395" y="349"/>
                    </a:cubicBezTo>
                    <a:cubicBezTo>
                      <a:pt x="395" y="349"/>
                      <a:pt x="395" y="349"/>
                      <a:pt x="395" y="349"/>
                    </a:cubicBezTo>
                    <a:cubicBezTo>
                      <a:pt x="428" y="349"/>
                      <a:pt x="455" y="322"/>
                      <a:pt x="455" y="289"/>
                    </a:cubicBezTo>
                    <a:cubicBezTo>
                      <a:pt x="455" y="289"/>
                      <a:pt x="455" y="289"/>
                      <a:pt x="455" y="289"/>
                    </a:cubicBezTo>
                    <a:cubicBezTo>
                      <a:pt x="455" y="289"/>
                      <a:pt x="455" y="288"/>
                      <a:pt x="455" y="288"/>
                    </a:cubicBezTo>
                    <a:cubicBezTo>
                      <a:pt x="455" y="288"/>
                      <a:pt x="455" y="288"/>
                      <a:pt x="455" y="288"/>
                    </a:cubicBezTo>
                    <a:cubicBezTo>
                      <a:pt x="455" y="284"/>
                      <a:pt x="458" y="280"/>
                      <a:pt x="462" y="280"/>
                    </a:cubicBezTo>
                    <a:cubicBezTo>
                      <a:pt x="462" y="280"/>
                      <a:pt x="462" y="280"/>
                      <a:pt x="462" y="280"/>
                    </a:cubicBezTo>
                    <a:cubicBezTo>
                      <a:pt x="487" y="276"/>
                      <a:pt x="506" y="255"/>
                      <a:pt x="506" y="229"/>
                    </a:cubicBezTo>
                    <a:cubicBezTo>
                      <a:pt x="506" y="229"/>
                      <a:pt x="506" y="229"/>
                      <a:pt x="506" y="229"/>
                    </a:cubicBezTo>
                    <a:cubicBezTo>
                      <a:pt x="506" y="203"/>
                      <a:pt x="486" y="181"/>
                      <a:pt x="460" y="178"/>
                    </a:cubicBezTo>
                    <a:cubicBezTo>
                      <a:pt x="460" y="178"/>
                      <a:pt x="460" y="178"/>
                      <a:pt x="460" y="178"/>
                    </a:cubicBezTo>
                    <a:cubicBezTo>
                      <a:pt x="458" y="178"/>
                      <a:pt x="456" y="177"/>
                      <a:pt x="455" y="175"/>
                    </a:cubicBezTo>
                    <a:cubicBezTo>
                      <a:pt x="455" y="175"/>
                      <a:pt x="455" y="175"/>
                      <a:pt x="455" y="175"/>
                    </a:cubicBezTo>
                    <a:cubicBezTo>
                      <a:pt x="453" y="173"/>
                      <a:pt x="453" y="171"/>
                      <a:pt x="453" y="169"/>
                    </a:cubicBezTo>
                    <a:cubicBezTo>
                      <a:pt x="453" y="169"/>
                      <a:pt x="453" y="169"/>
                      <a:pt x="453" y="169"/>
                    </a:cubicBezTo>
                    <a:cubicBezTo>
                      <a:pt x="454" y="165"/>
                      <a:pt x="454" y="162"/>
                      <a:pt x="454" y="158"/>
                    </a:cubicBezTo>
                    <a:cubicBezTo>
                      <a:pt x="454" y="158"/>
                      <a:pt x="454" y="158"/>
                      <a:pt x="454" y="158"/>
                    </a:cubicBezTo>
                    <a:cubicBezTo>
                      <a:pt x="454" y="143"/>
                      <a:pt x="449" y="130"/>
                      <a:pt x="442" y="119"/>
                    </a:cubicBezTo>
                    <a:cubicBezTo>
                      <a:pt x="442" y="119"/>
                      <a:pt x="442" y="119"/>
                      <a:pt x="442" y="119"/>
                    </a:cubicBezTo>
                    <a:cubicBezTo>
                      <a:pt x="439" y="115"/>
                      <a:pt x="440" y="110"/>
                      <a:pt x="444" y="107"/>
                    </a:cubicBezTo>
                    <a:cubicBezTo>
                      <a:pt x="444" y="107"/>
                      <a:pt x="444" y="107"/>
                      <a:pt x="444" y="107"/>
                    </a:cubicBezTo>
                    <a:cubicBezTo>
                      <a:pt x="448" y="105"/>
                      <a:pt x="453" y="106"/>
                      <a:pt x="455" y="110"/>
                    </a:cubicBezTo>
                    <a:cubicBezTo>
                      <a:pt x="455" y="110"/>
                      <a:pt x="455" y="110"/>
                      <a:pt x="455" y="110"/>
                    </a:cubicBezTo>
                    <a:cubicBezTo>
                      <a:pt x="464" y="123"/>
                      <a:pt x="470" y="140"/>
                      <a:pt x="470" y="158"/>
                    </a:cubicBezTo>
                    <a:cubicBezTo>
                      <a:pt x="470" y="158"/>
                      <a:pt x="470" y="158"/>
                      <a:pt x="470" y="158"/>
                    </a:cubicBezTo>
                    <a:cubicBezTo>
                      <a:pt x="470" y="160"/>
                      <a:pt x="470" y="162"/>
                      <a:pt x="470" y="164"/>
                    </a:cubicBezTo>
                    <a:cubicBezTo>
                      <a:pt x="470" y="164"/>
                      <a:pt x="470" y="164"/>
                      <a:pt x="470" y="164"/>
                    </a:cubicBezTo>
                    <a:cubicBezTo>
                      <a:pt x="500" y="170"/>
                      <a:pt x="522" y="197"/>
                      <a:pt x="522" y="229"/>
                    </a:cubicBezTo>
                    <a:cubicBezTo>
                      <a:pt x="522" y="229"/>
                      <a:pt x="522" y="229"/>
                      <a:pt x="522" y="229"/>
                    </a:cubicBezTo>
                    <a:cubicBezTo>
                      <a:pt x="522" y="261"/>
                      <a:pt x="500" y="287"/>
                      <a:pt x="471" y="294"/>
                    </a:cubicBezTo>
                    <a:cubicBezTo>
                      <a:pt x="471" y="294"/>
                      <a:pt x="471" y="294"/>
                      <a:pt x="471" y="294"/>
                    </a:cubicBezTo>
                    <a:cubicBezTo>
                      <a:pt x="468" y="334"/>
                      <a:pt x="435" y="365"/>
                      <a:pt x="395" y="365"/>
                    </a:cubicBezTo>
                    <a:cubicBezTo>
                      <a:pt x="395" y="365"/>
                      <a:pt x="395" y="365"/>
                      <a:pt x="395" y="365"/>
                    </a:cubicBezTo>
                    <a:cubicBezTo>
                      <a:pt x="379" y="365"/>
                      <a:pt x="365" y="361"/>
                      <a:pt x="353" y="353"/>
                    </a:cubicBezTo>
                    <a:cubicBezTo>
                      <a:pt x="353" y="353"/>
                      <a:pt x="353" y="353"/>
                      <a:pt x="353" y="353"/>
                    </a:cubicBezTo>
                    <a:cubicBezTo>
                      <a:pt x="338" y="372"/>
                      <a:pt x="315" y="385"/>
                      <a:pt x="288" y="385"/>
                    </a:cubicBezTo>
                    <a:cubicBezTo>
                      <a:pt x="288" y="385"/>
                      <a:pt x="288" y="385"/>
                      <a:pt x="288" y="385"/>
                    </a:cubicBezTo>
                    <a:cubicBezTo>
                      <a:pt x="272" y="385"/>
                      <a:pt x="257" y="380"/>
                      <a:pt x="245" y="372"/>
                    </a:cubicBezTo>
                    <a:cubicBezTo>
                      <a:pt x="245" y="372"/>
                      <a:pt x="245" y="372"/>
                      <a:pt x="245" y="372"/>
                    </a:cubicBezTo>
                    <a:cubicBezTo>
                      <a:pt x="230" y="389"/>
                      <a:pt x="208" y="399"/>
                      <a:pt x="184" y="399"/>
                    </a:cubicBezTo>
                    <a:cubicBezTo>
                      <a:pt x="184" y="399"/>
                      <a:pt x="184" y="399"/>
                      <a:pt x="184" y="399"/>
                    </a:cubicBezTo>
                    <a:cubicBezTo>
                      <a:pt x="152" y="399"/>
                      <a:pt x="125" y="381"/>
                      <a:pt x="111" y="3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6" name="Text Box 7"/>
              <p:cNvSpPr txBox="1">
                <a:spLocks noChangeAspect="1" noChangeArrowheads="1"/>
              </p:cNvSpPr>
              <p:nvPr/>
            </p:nvSpPr>
            <p:spPr bwMode="auto">
              <a:xfrm>
                <a:off x="737" y="1209"/>
                <a:ext cx="229" cy="2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r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</a:pPr>
                <a:r>
                  <a:rPr lang="en-US" sz="2600"/>
                  <a:t>IP</a:t>
                </a:r>
                <a:endParaRPr lang="sv-SE" sz="26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Access</a:t>
            </a:r>
            <a:endParaRPr lang="en-US" dirty="0"/>
          </a:p>
        </p:txBody>
      </p:sp>
      <p:cxnSp>
        <p:nvCxnSpPr>
          <p:cNvPr id="81" name="Straight Arrow Connector 80"/>
          <p:cNvCxnSpPr/>
          <p:nvPr/>
        </p:nvCxnSpPr>
        <p:spPr bwMode="auto">
          <a:xfrm>
            <a:off x="185644" y="2617551"/>
            <a:ext cx="1306295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none" w="med" len="med"/>
            <a:tailEnd type="arrow"/>
          </a:ln>
          <a:effectLst/>
        </p:spPr>
      </p:cxnSp>
      <p:cxnSp>
        <p:nvCxnSpPr>
          <p:cNvPr id="125" name="Straight Arrow Connector 124"/>
          <p:cNvCxnSpPr/>
          <p:nvPr/>
        </p:nvCxnSpPr>
        <p:spPr bwMode="auto">
          <a:xfrm flipV="1">
            <a:off x="4740848" y="3650893"/>
            <a:ext cx="691764" cy="19034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7" name="Straight Arrow Connector 126"/>
          <p:cNvCxnSpPr/>
          <p:nvPr/>
        </p:nvCxnSpPr>
        <p:spPr bwMode="auto">
          <a:xfrm>
            <a:off x="2520410" y="3851350"/>
            <a:ext cx="119148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8" name="Straight Arrow Connector 127"/>
          <p:cNvCxnSpPr/>
          <p:nvPr/>
        </p:nvCxnSpPr>
        <p:spPr bwMode="auto">
          <a:xfrm>
            <a:off x="2520410" y="2617551"/>
            <a:ext cx="120380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none" w="med" len="med"/>
            <a:tailEnd type="arrow"/>
          </a:ln>
          <a:effectLst/>
        </p:spPr>
      </p:cxnSp>
      <p:cxnSp>
        <p:nvCxnSpPr>
          <p:cNvPr id="131" name="Straight Arrow Connector 130"/>
          <p:cNvCxnSpPr/>
          <p:nvPr/>
        </p:nvCxnSpPr>
        <p:spPr bwMode="auto">
          <a:xfrm>
            <a:off x="185644" y="3851350"/>
            <a:ext cx="1309251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34" name="Straight Arrow Connector 133"/>
          <p:cNvCxnSpPr/>
          <p:nvPr/>
        </p:nvCxnSpPr>
        <p:spPr bwMode="auto">
          <a:xfrm>
            <a:off x="4767743" y="2719719"/>
            <a:ext cx="1059316" cy="45963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none" w="med" len="med"/>
            <a:tailEnd type="arrow"/>
          </a:ln>
          <a:effectLst/>
        </p:spPr>
      </p:cxnSp>
      <p:sp>
        <p:nvSpPr>
          <p:cNvPr id="111" name="Rectangle 110"/>
          <p:cNvSpPr/>
          <p:nvPr/>
        </p:nvSpPr>
        <p:spPr bwMode="auto">
          <a:xfrm>
            <a:off x="3750768" y="2489200"/>
            <a:ext cx="954799" cy="165149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TDF</a:t>
            </a:r>
          </a:p>
        </p:txBody>
      </p:sp>
      <p:sp>
        <p:nvSpPr>
          <p:cNvPr id="82" name="Rectangle 81"/>
          <p:cNvSpPr/>
          <p:nvPr/>
        </p:nvSpPr>
        <p:spPr bwMode="auto">
          <a:xfrm>
            <a:off x="7648105" y="4625176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Web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Z.com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z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7" name="Rectangle 116"/>
          <p:cNvSpPr/>
          <p:nvPr/>
        </p:nvSpPr>
        <p:spPr bwMode="auto">
          <a:xfrm>
            <a:off x="8131106" y="3290871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Web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Y.com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y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8" name="Rectangle 117"/>
          <p:cNvSpPr/>
          <p:nvPr/>
        </p:nvSpPr>
        <p:spPr bwMode="auto">
          <a:xfrm>
            <a:off x="7616507" y="2053750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x4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" name="Rectangle 118"/>
          <p:cNvSpPr/>
          <p:nvPr/>
        </p:nvSpPr>
        <p:spPr bwMode="auto">
          <a:xfrm>
            <a:off x="7768907" y="1784795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x3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0" name="Rectangle 119"/>
          <p:cNvSpPr/>
          <p:nvPr/>
        </p:nvSpPr>
        <p:spPr bwMode="auto">
          <a:xfrm>
            <a:off x="7921307" y="1515840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x2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1" name="Rectangle 120"/>
          <p:cNvSpPr/>
          <p:nvPr/>
        </p:nvSpPr>
        <p:spPr bwMode="auto">
          <a:xfrm>
            <a:off x="8090484" y="1245879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X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x1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2" name="Rectangle 121"/>
          <p:cNvSpPr/>
          <p:nvPr/>
        </p:nvSpPr>
        <p:spPr bwMode="auto">
          <a:xfrm>
            <a:off x="6360200" y="1211543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Opp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 X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/>
              <a:t>IP:ox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3" name="Rectangle 122"/>
          <p:cNvSpPr/>
          <p:nvPr/>
        </p:nvSpPr>
        <p:spPr bwMode="auto">
          <a:xfrm>
            <a:off x="5617618" y="1404062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Oper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Portal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/>
              <a:t>IP:op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5" name="Line Callout 2 84"/>
          <p:cNvSpPr/>
          <p:nvPr/>
        </p:nvSpPr>
        <p:spPr bwMode="auto">
          <a:xfrm>
            <a:off x="4337434" y="4742021"/>
            <a:ext cx="1389951" cy="142792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41315"/>
              <a:gd name="adj6" fmla="val -926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/>
              <a:t>ADC Rules</a:t>
            </a:r>
          </a:p>
          <a:p>
            <a:pPr marL="228600" indent="-228600">
              <a:buFont typeface="+mj-lt"/>
              <a:buAutoNum type="arabicPeriod"/>
            </a:pPr>
            <a:r>
              <a:rPr lang="sv-SE" sz="1200" b="1" dirty="0">
                <a:solidFill>
                  <a:srgbClr val="C00000"/>
                </a:solidFill>
                <a:ea typeface="ＭＳ Ｐゴシック" pitchFamily="34" charset="-128"/>
              </a:rPr>
              <a:t>App=X, RG=4</a:t>
            </a:r>
          </a:p>
          <a:p>
            <a:endParaRPr lang="en-US" sz="1800" dirty="0"/>
          </a:p>
        </p:txBody>
      </p:sp>
      <p:sp>
        <p:nvSpPr>
          <p:cNvPr id="129" name="Line Callout 2 128"/>
          <p:cNvSpPr/>
          <p:nvPr/>
        </p:nvSpPr>
        <p:spPr bwMode="auto">
          <a:xfrm>
            <a:off x="1947060" y="5455981"/>
            <a:ext cx="1475714" cy="92528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42146"/>
              <a:gd name="adj6" fmla="val 2995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/>
              <a:t>PCC Rules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/>
              <a:t>IP=op, RG=2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>
                <a:solidFill>
                  <a:srgbClr val="C00000"/>
                </a:solidFill>
              </a:rPr>
              <a:t>All other, RG=1</a:t>
            </a:r>
          </a:p>
        </p:txBody>
      </p:sp>
      <p:sp>
        <p:nvSpPr>
          <p:cNvPr id="130" name="Line Callout 2 129"/>
          <p:cNvSpPr/>
          <p:nvPr/>
        </p:nvSpPr>
        <p:spPr bwMode="auto">
          <a:xfrm>
            <a:off x="916747" y="1142487"/>
            <a:ext cx="1069858" cy="841055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70856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x1..x4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App X</a:t>
            </a:r>
          </a:p>
        </p:txBody>
      </p:sp>
      <p:sp>
        <p:nvSpPr>
          <p:cNvPr id="135" name="Line Callout 2 134"/>
          <p:cNvSpPr/>
          <p:nvPr/>
        </p:nvSpPr>
        <p:spPr bwMode="auto">
          <a:xfrm>
            <a:off x="381818" y="4200501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41552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x1..x4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App X</a:t>
            </a:r>
          </a:p>
        </p:txBody>
      </p:sp>
      <p:sp>
        <p:nvSpPr>
          <p:cNvPr id="136" name="Line Callout 2 135"/>
          <p:cNvSpPr/>
          <p:nvPr/>
        </p:nvSpPr>
        <p:spPr bwMode="auto">
          <a:xfrm>
            <a:off x="2674329" y="4178409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41552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x1..x4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App X</a:t>
            </a:r>
          </a:p>
        </p:txBody>
      </p:sp>
      <p:sp>
        <p:nvSpPr>
          <p:cNvPr id="137" name="Line Callout 2 136"/>
          <p:cNvSpPr/>
          <p:nvPr/>
        </p:nvSpPr>
        <p:spPr bwMode="auto">
          <a:xfrm>
            <a:off x="6353597" y="4222113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139923"/>
              <a:gd name="adj6" fmla="val 73083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x1..x4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App X</a:t>
            </a:r>
          </a:p>
        </p:txBody>
      </p:sp>
      <p:sp>
        <p:nvSpPr>
          <p:cNvPr id="36" name="Line Callout 2 35"/>
          <p:cNvSpPr/>
          <p:nvPr/>
        </p:nvSpPr>
        <p:spPr bwMode="auto">
          <a:xfrm>
            <a:off x="2709742" y="1142482"/>
            <a:ext cx="1069858" cy="841055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70856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x1..x4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App X</a:t>
            </a:r>
          </a:p>
        </p:txBody>
      </p:sp>
      <p:cxnSp>
        <p:nvCxnSpPr>
          <p:cNvPr id="41" name="Straight Arrow Connector 40"/>
          <p:cNvCxnSpPr/>
          <p:nvPr/>
        </p:nvCxnSpPr>
        <p:spPr bwMode="auto">
          <a:xfrm flipV="1">
            <a:off x="6511191" y="2885764"/>
            <a:ext cx="1095585" cy="3371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arrow" w="med" len="med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 flipV="1">
            <a:off x="6501838" y="2720200"/>
            <a:ext cx="1104938" cy="43035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arrow" w="med" len="med"/>
          </a:ln>
          <a:effectLst/>
        </p:spPr>
      </p:cxnSp>
      <p:cxnSp>
        <p:nvCxnSpPr>
          <p:cNvPr id="43" name="Straight Arrow Connector 42"/>
          <p:cNvCxnSpPr/>
          <p:nvPr/>
        </p:nvCxnSpPr>
        <p:spPr bwMode="auto">
          <a:xfrm flipV="1">
            <a:off x="6511191" y="2513197"/>
            <a:ext cx="1049218" cy="49866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arrow" w="med" len="med"/>
          </a:ln>
          <a:effectLst/>
        </p:spPr>
      </p:cxnSp>
      <p:cxnSp>
        <p:nvCxnSpPr>
          <p:cNvPr id="44" name="Straight Arrow Connector 43"/>
          <p:cNvCxnSpPr/>
          <p:nvPr/>
        </p:nvCxnSpPr>
        <p:spPr bwMode="auto">
          <a:xfrm flipV="1">
            <a:off x="6511191" y="2617551"/>
            <a:ext cx="1049218" cy="42898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arrow" w="med" len="med"/>
          </a:ln>
          <a:effectLst/>
        </p:spPr>
      </p:cxnSp>
      <p:sp>
        <p:nvSpPr>
          <p:cNvPr id="57" name="Line Callout 2 56"/>
          <p:cNvSpPr/>
          <p:nvPr/>
        </p:nvSpPr>
        <p:spPr bwMode="auto">
          <a:xfrm>
            <a:off x="4337434" y="1144824"/>
            <a:ext cx="1069858" cy="841055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204964"/>
              <a:gd name="adj6" fmla="val 80624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x1..x4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App X</a:t>
            </a:r>
          </a:p>
        </p:txBody>
      </p:sp>
    </p:spTree>
    <p:extLst>
      <p:ext uri="{BB962C8B-B14F-4D97-AF65-F5344CB8AC3E}">
        <p14:creationId xmlns:p14="http://schemas.microsoft.com/office/powerpoint/2010/main" val="34410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 bwMode="auto">
          <a:xfrm>
            <a:off x="4911762" y="1368202"/>
            <a:ext cx="242951" cy="21889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1509523" y="2489205"/>
            <a:ext cx="954799" cy="165149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PCEF</a:t>
            </a:r>
          </a:p>
        </p:txBody>
      </p:sp>
      <p:grpSp>
        <p:nvGrpSpPr>
          <p:cNvPr id="12" name="Group 3"/>
          <p:cNvGrpSpPr>
            <a:grpSpLocks noChangeAspect="1"/>
          </p:cNvGrpSpPr>
          <p:nvPr/>
        </p:nvGrpSpPr>
        <p:grpSpPr bwMode="auto">
          <a:xfrm>
            <a:off x="5175545" y="2613453"/>
            <a:ext cx="1900607" cy="1431321"/>
            <a:chOff x="113" y="799"/>
            <a:chExt cx="1377" cy="1037"/>
          </a:xfrm>
          <a:solidFill>
            <a:schemeClr val="bg2"/>
          </a:solidFill>
        </p:grpSpPr>
        <p:sp>
          <p:nvSpPr>
            <p:cNvPr id="13" name="Freeform 4"/>
            <p:cNvSpPr>
              <a:spLocks noChangeAspect="1"/>
            </p:cNvSpPr>
            <p:nvPr/>
          </p:nvSpPr>
          <p:spPr bwMode="auto">
            <a:xfrm>
              <a:off x="113" y="799"/>
              <a:ext cx="1377" cy="1037"/>
            </a:xfrm>
            <a:custGeom>
              <a:avLst/>
              <a:gdLst>
                <a:gd name="T0" fmla="*/ 23966 w 583"/>
                <a:gd name="T1" fmla="*/ 25533 h 439"/>
                <a:gd name="T2" fmla="*/ 42203 w 583"/>
                <a:gd name="T3" fmla="*/ 15820 h 439"/>
                <a:gd name="T4" fmla="*/ 73075 w 583"/>
                <a:gd name="T5" fmla="*/ 18241 h 439"/>
                <a:gd name="T6" fmla="*/ 88891 w 583"/>
                <a:gd name="T7" fmla="*/ 34060 h 439"/>
                <a:gd name="T8" fmla="*/ 89599 w 583"/>
                <a:gd name="T9" fmla="*/ 54701 h 439"/>
                <a:gd name="T10" fmla="*/ 69745 w 583"/>
                <a:gd name="T11" fmla="*/ 64414 h 439"/>
                <a:gd name="T12" fmla="*/ 51006 w 583"/>
                <a:gd name="T13" fmla="*/ 67752 h 439"/>
                <a:gd name="T14" fmla="*/ 28820 w 583"/>
                <a:gd name="T15" fmla="*/ 64800 h 439"/>
                <a:gd name="T16" fmla="*/ 14901 w 583"/>
                <a:gd name="T17" fmla="*/ 50905 h 439"/>
                <a:gd name="T18" fmla="*/ 23966 w 583"/>
                <a:gd name="T19" fmla="*/ 25533 h 4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83"/>
                <a:gd name="T31" fmla="*/ 0 h 439"/>
                <a:gd name="T32" fmla="*/ 583 w 583"/>
                <a:gd name="T33" fmla="*/ 439 h 4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83" h="439">
                  <a:moveTo>
                    <a:pt x="138" y="147"/>
                  </a:moveTo>
                  <a:cubicBezTo>
                    <a:pt x="144" y="78"/>
                    <a:pt x="201" y="68"/>
                    <a:pt x="243" y="91"/>
                  </a:cubicBezTo>
                  <a:cubicBezTo>
                    <a:pt x="276" y="24"/>
                    <a:pt x="384" y="0"/>
                    <a:pt x="421" y="105"/>
                  </a:cubicBezTo>
                  <a:cubicBezTo>
                    <a:pt x="492" y="105"/>
                    <a:pt x="512" y="143"/>
                    <a:pt x="512" y="196"/>
                  </a:cubicBezTo>
                  <a:cubicBezTo>
                    <a:pt x="583" y="223"/>
                    <a:pt x="577" y="298"/>
                    <a:pt x="516" y="315"/>
                  </a:cubicBezTo>
                  <a:cubicBezTo>
                    <a:pt x="499" y="389"/>
                    <a:pt x="449" y="392"/>
                    <a:pt x="402" y="371"/>
                  </a:cubicBezTo>
                  <a:cubicBezTo>
                    <a:pt x="359" y="421"/>
                    <a:pt x="314" y="402"/>
                    <a:pt x="294" y="390"/>
                  </a:cubicBezTo>
                  <a:cubicBezTo>
                    <a:pt x="255" y="418"/>
                    <a:pt x="212" y="439"/>
                    <a:pt x="166" y="373"/>
                  </a:cubicBezTo>
                  <a:cubicBezTo>
                    <a:pt x="62" y="389"/>
                    <a:pt x="86" y="293"/>
                    <a:pt x="86" y="293"/>
                  </a:cubicBezTo>
                  <a:cubicBezTo>
                    <a:pt x="86" y="293"/>
                    <a:pt x="0" y="193"/>
                    <a:pt x="13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grpSp>
          <p:nvGrpSpPr>
            <p:cNvPr id="14" name="Group 5"/>
            <p:cNvGrpSpPr>
              <a:grpSpLocks noChangeAspect="1"/>
            </p:cNvGrpSpPr>
            <p:nvPr/>
          </p:nvGrpSpPr>
          <p:grpSpPr bwMode="auto">
            <a:xfrm>
              <a:off x="233" y="863"/>
              <a:ext cx="1233" cy="942"/>
              <a:chOff x="216" y="863"/>
              <a:chExt cx="1233" cy="942"/>
            </a:xfrm>
            <a:grpFill/>
          </p:grpSpPr>
          <p:sp>
            <p:nvSpPr>
              <p:cNvPr id="15" name="Freeform 6"/>
              <p:cNvSpPr>
                <a:spLocks noChangeAspect="1"/>
              </p:cNvSpPr>
              <p:nvPr/>
            </p:nvSpPr>
            <p:spPr bwMode="auto">
              <a:xfrm>
                <a:off x="216" y="863"/>
                <a:ext cx="1233" cy="942"/>
              </a:xfrm>
              <a:custGeom>
                <a:avLst/>
                <a:gdLst>
                  <a:gd name="T0" fmla="*/ 15812 w 522"/>
                  <a:gd name="T1" fmla="*/ 61825 h 399"/>
                  <a:gd name="T2" fmla="*/ 4481 w 522"/>
                  <a:gd name="T3" fmla="*/ 46413 h 399"/>
                  <a:gd name="T4" fmla="*/ 0 w 522"/>
                  <a:gd name="T5" fmla="*/ 35517 h 399"/>
                  <a:gd name="T6" fmla="*/ 13875 w 522"/>
                  <a:gd name="T7" fmla="*/ 19225 h 399"/>
                  <a:gd name="T8" fmla="*/ 26028 w 522"/>
                  <a:gd name="T9" fmla="*/ 7118 h 399"/>
                  <a:gd name="T10" fmla="*/ 48311 w 522"/>
                  <a:gd name="T11" fmla="*/ 0 h 399"/>
                  <a:gd name="T12" fmla="*/ 65311 w 522"/>
                  <a:gd name="T13" fmla="*/ 12463 h 399"/>
                  <a:gd name="T14" fmla="*/ 74712 w 522"/>
                  <a:gd name="T15" fmla="*/ 14753 h 399"/>
                  <a:gd name="T16" fmla="*/ 74986 w 522"/>
                  <a:gd name="T17" fmla="*/ 16649 h 399"/>
                  <a:gd name="T18" fmla="*/ 73090 w 522"/>
                  <a:gd name="T19" fmla="*/ 16932 h 399"/>
                  <a:gd name="T20" fmla="*/ 64631 w 522"/>
                  <a:gd name="T21" fmla="*/ 15249 h 399"/>
                  <a:gd name="T22" fmla="*/ 63008 w 522"/>
                  <a:gd name="T23" fmla="*/ 14224 h 399"/>
                  <a:gd name="T24" fmla="*/ 34552 w 522"/>
                  <a:gd name="T25" fmla="*/ 11960 h 399"/>
                  <a:gd name="T26" fmla="*/ 33527 w 522"/>
                  <a:gd name="T27" fmla="*/ 12619 h 399"/>
                  <a:gd name="T28" fmla="*/ 26028 w 522"/>
                  <a:gd name="T29" fmla="*/ 9911 h 399"/>
                  <a:gd name="T30" fmla="*/ 16683 w 522"/>
                  <a:gd name="T31" fmla="*/ 19225 h 399"/>
                  <a:gd name="T32" fmla="*/ 16683 w 522"/>
                  <a:gd name="T33" fmla="*/ 21999 h 399"/>
                  <a:gd name="T34" fmla="*/ 15656 w 522"/>
                  <a:gd name="T35" fmla="*/ 22530 h 399"/>
                  <a:gd name="T36" fmla="*/ 6907 w 522"/>
                  <a:gd name="T37" fmla="*/ 45041 h 399"/>
                  <a:gd name="T38" fmla="*/ 7287 w 522"/>
                  <a:gd name="T39" fmla="*/ 46569 h 399"/>
                  <a:gd name="T40" fmla="*/ 15812 w 522"/>
                  <a:gd name="T41" fmla="*/ 59060 h 399"/>
                  <a:gd name="T42" fmla="*/ 19494 w 522"/>
                  <a:gd name="T43" fmla="*/ 58376 h 399"/>
                  <a:gd name="T44" fmla="*/ 21391 w 522"/>
                  <a:gd name="T45" fmla="*/ 59060 h 399"/>
                  <a:gd name="T46" fmla="*/ 31997 w 522"/>
                  <a:gd name="T47" fmla="*/ 66296 h 399"/>
                  <a:gd name="T48" fmla="*/ 42052 w 522"/>
                  <a:gd name="T49" fmla="*/ 61112 h 399"/>
                  <a:gd name="T50" fmla="*/ 43084 w 522"/>
                  <a:gd name="T51" fmla="*/ 61452 h 399"/>
                  <a:gd name="T52" fmla="*/ 59765 w 522"/>
                  <a:gd name="T53" fmla="*/ 58531 h 399"/>
                  <a:gd name="T54" fmla="*/ 60793 w 522"/>
                  <a:gd name="T55" fmla="*/ 57873 h 399"/>
                  <a:gd name="T56" fmla="*/ 68609 w 522"/>
                  <a:gd name="T57" fmla="*/ 60427 h 399"/>
                  <a:gd name="T58" fmla="*/ 79032 w 522"/>
                  <a:gd name="T59" fmla="*/ 50020 h 399"/>
                  <a:gd name="T60" fmla="*/ 80221 w 522"/>
                  <a:gd name="T61" fmla="*/ 48493 h 399"/>
                  <a:gd name="T62" fmla="*/ 87876 w 522"/>
                  <a:gd name="T63" fmla="*/ 39675 h 399"/>
                  <a:gd name="T64" fmla="*/ 79032 w 522"/>
                  <a:gd name="T65" fmla="*/ 30295 h 399"/>
                  <a:gd name="T66" fmla="*/ 78664 w 522"/>
                  <a:gd name="T67" fmla="*/ 29268 h 399"/>
                  <a:gd name="T68" fmla="*/ 76767 w 522"/>
                  <a:gd name="T69" fmla="*/ 20597 h 399"/>
                  <a:gd name="T70" fmla="*/ 77136 w 522"/>
                  <a:gd name="T71" fmla="*/ 18545 h 399"/>
                  <a:gd name="T72" fmla="*/ 81614 w 522"/>
                  <a:gd name="T73" fmla="*/ 27372 h 399"/>
                  <a:gd name="T74" fmla="*/ 81614 w 522"/>
                  <a:gd name="T75" fmla="*/ 28399 h 399"/>
                  <a:gd name="T76" fmla="*/ 81839 w 522"/>
                  <a:gd name="T77" fmla="*/ 50889 h 399"/>
                  <a:gd name="T78" fmla="*/ 68609 w 522"/>
                  <a:gd name="T79" fmla="*/ 63218 h 399"/>
                  <a:gd name="T80" fmla="*/ 49986 w 522"/>
                  <a:gd name="T81" fmla="*/ 66662 h 399"/>
                  <a:gd name="T82" fmla="*/ 42581 w 522"/>
                  <a:gd name="T83" fmla="*/ 64401 h 399"/>
                  <a:gd name="T84" fmla="*/ 19265 w 522"/>
                  <a:gd name="T85" fmla="*/ 61324 h 39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22"/>
                  <a:gd name="T130" fmla="*/ 0 h 399"/>
                  <a:gd name="T131" fmla="*/ 522 w 522"/>
                  <a:gd name="T132" fmla="*/ 399 h 39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522" h="399">
                    <a:moveTo>
                      <a:pt x="111" y="354"/>
                    </a:moveTo>
                    <a:cubicBezTo>
                      <a:pt x="105" y="356"/>
                      <a:pt x="98" y="357"/>
                      <a:pt x="91" y="357"/>
                    </a:cubicBezTo>
                    <a:cubicBezTo>
                      <a:pt x="91" y="357"/>
                      <a:pt x="91" y="357"/>
                      <a:pt x="91" y="357"/>
                    </a:cubicBezTo>
                    <a:cubicBezTo>
                      <a:pt x="53" y="357"/>
                      <a:pt x="23" y="326"/>
                      <a:pt x="23" y="288"/>
                    </a:cubicBezTo>
                    <a:cubicBezTo>
                      <a:pt x="23" y="288"/>
                      <a:pt x="23" y="288"/>
                      <a:pt x="23" y="288"/>
                    </a:cubicBezTo>
                    <a:cubicBezTo>
                      <a:pt x="23" y="281"/>
                      <a:pt x="24" y="275"/>
                      <a:pt x="26" y="268"/>
                    </a:cubicBezTo>
                    <a:cubicBezTo>
                      <a:pt x="26" y="268"/>
                      <a:pt x="26" y="268"/>
                      <a:pt x="26" y="268"/>
                    </a:cubicBezTo>
                    <a:cubicBezTo>
                      <a:pt x="10" y="252"/>
                      <a:pt x="0" y="230"/>
                      <a:pt x="0" y="205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159"/>
                      <a:pt x="35" y="120"/>
                      <a:pt x="81" y="115"/>
                    </a:cubicBezTo>
                    <a:cubicBezTo>
                      <a:pt x="81" y="115"/>
                      <a:pt x="81" y="115"/>
                      <a:pt x="81" y="115"/>
                    </a:cubicBezTo>
                    <a:cubicBezTo>
                      <a:pt x="80" y="114"/>
                      <a:pt x="80" y="112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72"/>
                      <a:pt x="111" y="41"/>
                      <a:pt x="150" y="41"/>
                    </a:cubicBezTo>
                    <a:cubicBezTo>
                      <a:pt x="150" y="41"/>
                      <a:pt x="150" y="41"/>
                      <a:pt x="150" y="41"/>
                    </a:cubicBezTo>
                    <a:cubicBezTo>
                      <a:pt x="164" y="41"/>
                      <a:pt x="177" y="46"/>
                      <a:pt x="188" y="53"/>
                    </a:cubicBezTo>
                    <a:cubicBezTo>
                      <a:pt x="188" y="53"/>
                      <a:pt x="188" y="53"/>
                      <a:pt x="188" y="53"/>
                    </a:cubicBezTo>
                    <a:cubicBezTo>
                      <a:pt x="206" y="21"/>
                      <a:pt x="240" y="0"/>
                      <a:pt x="278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324" y="0"/>
                      <a:pt x="363" y="30"/>
                      <a:pt x="376" y="72"/>
                    </a:cubicBezTo>
                    <a:cubicBezTo>
                      <a:pt x="376" y="72"/>
                      <a:pt x="376" y="72"/>
                      <a:pt x="376" y="72"/>
                    </a:cubicBezTo>
                    <a:cubicBezTo>
                      <a:pt x="379" y="72"/>
                      <a:pt x="381" y="71"/>
                      <a:pt x="383" y="71"/>
                    </a:cubicBezTo>
                    <a:cubicBezTo>
                      <a:pt x="383" y="71"/>
                      <a:pt x="383" y="71"/>
                      <a:pt x="383" y="71"/>
                    </a:cubicBezTo>
                    <a:cubicBezTo>
                      <a:pt x="400" y="71"/>
                      <a:pt x="416" y="76"/>
                      <a:pt x="430" y="85"/>
                    </a:cubicBezTo>
                    <a:cubicBezTo>
                      <a:pt x="430" y="85"/>
                      <a:pt x="430" y="85"/>
                      <a:pt x="430" y="85"/>
                    </a:cubicBezTo>
                    <a:cubicBezTo>
                      <a:pt x="430" y="85"/>
                      <a:pt x="430" y="85"/>
                      <a:pt x="430" y="85"/>
                    </a:cubicBezTo>
                    <a:cubicBezTo>
                      <a:pt x="433" y="87"/>
                      <a:pt x="434" y="92"/>
                      <a:pt x="432" y="96"/>
                    </a:cubicBezTo>
                    <a:cubicBezTo>
                      <a:pt x="432" y="96"/>
                      <a:pt x="432" y="96"/>
                      <a:pt x="432" y="96"/>
                    </a:cubicBezTo>
                    <a:cubicBezTo>
                      <a:pt x="430" y="100"/>
                      <a:pt x="425" y="101"/>
                      <a:pt x="421" y="98"/>
                    </a:cubicBezTo>
                    <a:cubicBezTo>
                      <a:pt x="421" y="98"/>
                      <a:pt x="421" y="98"/>
                      <a:pt x="421" y="98"/>
                    </a:cubicBezTo>
                    <a:cubicBezTo>
                      <a:pt x="410" y="91"/>
                      <a:pt x="397" y="87"/>
                      <a:pt x="383" y="87"/>
                    </a:cubicBezTo>
                    <a:cubicBezTo>
                      <a:pt x="383" y="87"/>
                      <a:pt x="383" y="87"/>
                      <a:pt x="383" y="87"/>
                    </a:cubicBezTo>
                    <a:cubicBezTo>
                      <a:pt x="379" y="87"/>
                      <a:pt x="376" y="88"/>
                      <a:pt x="372" y="88"/>
                    </a:cubicBezTo>
                    <a:cubicBezTo>
                      <a:pt x="372" y="88"/>
                      <a:pt x="372" y="88"/>
                      <a:pt x="372" y="88"/>
                    </a:cubicBezTo>
                    <a:cubicBezTo>
                      <a:pt x="368" y="89"/>
                      <a:pt x="364" y="86"/>
                      <a:pt x="363" y="82"/>
                    </a:cubicBezTo>
                    <a:cubicBezTo>
                      <a:pt x="363" y="82"/>
                      <a:pt x="363" y="82"/>
                      <a:pt x="363" y="82"/>
                    </a:cubicBezTo>
                    <a:cubicBezTo>
                      <a:pt x="354" y="44"/>
                      <a:pt x="319" y="16"/>
                      <a:pt x="278" y="16"/>
                    </a:cubicBezTo>
                    <a:cubicBezTo>
                      <a:pt x="278" y="16"/>
                      <a:pt x="278" y="16"/>
                      <a:pt x="278" y="16"/>
                    </a:cubicBezTo>
                    <a:cubicBezTo>
                      <a:pt x="242" y="16"/>
                      <a:pt x="212" y="38"/>
                      <a:pt x="199" y="69"/>
                    </a:cubicBezTo>
                    <a:cubicBezTo>
                      <a:pt x="199" y="69"/>
                      <a:pt x="199" y="69"/>
                      <a:pt x="199" y="69"/>
                    </a:cubicBezTo>
                    <a:cubicBezTo>
                      <a:pt x="198" y="71"/>
                      <a:pt x="195" y="73"/>
                      <a:pt x="193" y="73"/>
                    </a:cubicBezTo>
                    <a:cubicBezTo>
                      <a:pt x="193" y="73"/>
                      <a:pt x="193" y="73"/>
                      <a:pt x="193" y="73"/>
                    </a:cubicBezTo>
                    <a:cubicBezTo>
                      <a:pt x="190" y="74"/>
                      <a:pt x="188" y="73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ubicBezTo>
                      <a:pt x="176" y="63"/>
                      <a:pt x="164" y="57"/>
                      <a:pt x="150" y="57"/>
                    </a:cubicBezTo>
                    <a:cubicBezTo>
                      <a:pt x="150" y="57"/>
                      <a:pt x="150" y="57"/>
                      <a:pt x="150" y="57"/>
                    </a:cubicBezTo>
                    <a:cubicBezTo>
                      <a:pt x="120" y="57"/>
                      <a:pt x="96" y="81"/>
                      <a:pt x="96" y="111"/>
                    </a:cubicBezTo>
                    <a:cubicBezTo>
                      <a:pt x="96" y="111"/>
                      <a:pt x="96" y="111"/>
                      <a:pt x="96" y="111"/>
                    </a:cubicBezTo>
                    <a:cubicBezTo>
                      <a:pt x="96" y="114"/>
                      <a:pt x="97" y="118"/>
                      <a:pt x="97" y="121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8" y="123"/>
                      <a:pt x="97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4" y="129"/>
                      <a:pt x="92" y="130"/>
                      <a:pt x="90" y="130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49" y="131"/>
                      <a:pt x="16" y="164"/>
                      <a:pt x="16" y="205"/>
                    </a:cubicBezTo>
                    <a:cubicBezTo>
                      <a:pt x="16" y="205"/>
                      <a:pt x="16" y="205"/>
                      <a:pt x="16" y="205"/>
                    </a:cubicBezTo>
                    <a:cubicBezTo>
                      <a:pt x="16" y="227"/>
                      <a:pt x="25" y="247"/>
                      <a:pt x="40" y="260"/>
                    </a:cubicBezTo>
                    <a:cubicBezTo>
                      <a:pt x="40" y="260"/>
                      <a:pt x="40" y="260"/>
                      <a:pt x="40" y="260"/>
                    </a:cubicBezTo>
                    <a:cubicBezTo>
                      <a:pt x="43" y="263"/>
                      <a:pt x="43" y="266"/>
                      <a:pt x="42" y="269"/>
                    </a:cubicBezTo>
                    <a:cubicBezTo>
                      <a:pt x="42" y="269"/>
                      <a:pt x="42" y="269"/>
                      <a:pt x="42" y="269"/>
                    </a:cubicBezTo>
                    <a:cubicBezTo>
                      <a:pt x="40" y="275"/>
                      <a:pt x="39" y="282"/>
                      <a:pt x="39" y="288"/>
                    </a:cubicBezTo>
                    <a:cubicBezTo>
                      <a:pt x="39" y="288"/>
                      <a:pt x="39" y="288"/>
                      <a:pt x="39" y="288"/>
                    </a:cubicBezTo>
                    <a:cubicBezTo>
                      <a:pt x="39" y="318"/>
                      <a:pt x="62" y="341"/>
                      <a:pt x="91" y="341"/>
                    </a:cubicBezTo>
                    <a:cubicBezTo>
                      <a:pt x="91" y="341"/>
                      <a:pt x="91" y="341"/>
                      <a:pt x="91" y="341"/>
                    </a:cubicBezTo>
                    <a:cubicBezTo>
                      <a:pt x="99" y="341"/>
                      <a:pt x="106" y="340"/>
                      <a:pt x="112" y="337"/>
                    </a:cubicBezTo>
                    <a:cubicBezTo>
                      <a:pt x="112" y="337"/>
                      <a:pt x="112" y="337"/>
                      <a:pt x="112" y="337"/>
                    </a:cubicBezTo>
                    <a:cubicBezTo>
                      <a:pt x="114" y="336"/>
                      <a:pt x="116" y="336"/>
                      <a:pt x="118" y="337"/>
                    </a:cubicBezTo>
                    <a:cubicBezTo>
                      <a:pt x="118" y="337"/>
                      <a:pt x="118" y="337"/>
                      <a:pt x="118" y="337"/>
                    </a:cubicBezTo>
                    <a:cubicBezTo>
                      <a:pt x="120" y="338"/>
                      <a:pt x="122" y="339"/>
                      <a:pt x="123" y="341"/>
                    </a:cubicBezTo>
                    <a:cubicBezTo>
                      <a:pt x="123" y="341"/>
                      <a:pt x="123" y="341"/>
                      <a:pt x="123" y="341"/>
                    </a:cubicBezTo>
                    <a:cubicBezTo>
                      <a:pt x="132" y="366"/>
                      <a:pt x="156" y="383"/>
                      <a:pt x="184" y="383"/>
                    </a:cubicBezTo>
                    <a:cubicBezTo>
                      <a:pt x="184" y="383"/>
                      <a:pt x="184" y="383"/>
                      <a:pt x="184" y="383"/>
                    </a:cubicBezTo>
                    <a:cubicBezTo>
                      <a:pt x="206" y="383"/>
                      <a:pt x="225" y="373"/>
                      <a:pt x="237" y="357"/>
                    </a:cubicBezTo>
                    <a:cubicBezTo>
                      <a:pt x="237" y="357"/>
                      <a:pt x="237" y="357"/>
                      <a:pt x="237" y="357"/>
                    </a:cubicBezTo>
                    <a:cubicBezTo>
                      <a:pt x="238" y="355"/>
                      <a:pt x="240" y="354"/>
                      <a:pt x="242" y="353"/>
                    </a:cubicBezTo>
                    <a:cubicBezTo>
                      <a:pt x="242" y="353"/>
                      <a:pt x="242" y="353"/>
                      <a:pt x="242" y="353"/>
                    </a:cubicBezTo>
                    <a:cubicBezTo>
                      <a:pt x="244" y="353"/>
                      <a:pt x="246" y="354"/>
                      <a:pt x="248" y="355"/>
                    </a:cubicBezTo>
                    <a:cubicBezTo>
                      <a:pt x="248" y="355"/>
                      <a:pt x="248" y="355"/>
                      <a:pt x="248" y="355"/>
                    </a:cubicBezTo>
                    <a:cubicBezTo>
                      <a:pt x="259" y="364"/>
                      <a:pt x="273" y="369"/>
                      <a:pt x="288" y="369"/>
                    </a:cubicBezTo>
                    <a:cubicBezTo>
                      <a:pt x="288" y="369"/>
                      <a:pt x="288" y="369"/>
                      <a:pt x="288" y="369"/>
                    </a:cubicBezTo>
                    <a:cubicBezTo>
                      <a:pt x="312" y="369"/>
                      <a:pt x="333" y="356"/>
                      <a:pt x="344" y="338"/>
                    </a:cubicBezTo>
                    <a:cubicBezTo>
                      <a:pt x="344" y="338"/>
                      <a:pt x="344" y="338"/>
                      <a:pt x="344" y="338"/>
                    </a:cubicBezTo>
                    <a:cubicBezTo>
                      <a:pt x="345" y="336"/>
                      <a:pt x="347" y="334"/>
                      <a:pt x="350" y="334"/>
                    </a:cubicBezTo>
                    <a:cubicBezTo>
                      <a:pt x="350" y="334"/>
                      <a:pt x="350" y="334"/>
                      <a:pt x="350" y="334"/>
                    </a:cubicBezTo>
                    <a:cubicBezTo>
                      <a:pt x="352" y="334"/>
                      <a:pt x="354" y="334"/>
                      <a:pt x="356" y="336"/>
                    </a:cubicBezTo>
                    <a:cubicBezTo>
                      <a:pt x="356" y="336"/>
                      <a:pt x="356" y="336"/>
                      <a:pt x="356" y="336"/>
                    </a:cubicBezTo>
                    <a:cubicBezTo>
                      <a:pt x="367" y="344"/>
                      <a:pt x="380" y="349"/>
                      <a:pt x="395" y="349"/>
                    </a:cubicBezTo>
                    <a:cubicBezTo>
                      <a:pt x="395" y="349"/>
                      <a:pt x="395" y="349"/>
                      <a:pt x="395" y="349"/>
                    </a:cubicBezTo>
                    <a:cubicBezTo>
                      <a:pt x="428" y="349"/>
                      <a:pt x="455" y="322"/>
                      <a:pt x="455" y="289"/>
                    </a:cubicBezTo>
                    <a:cubicBezTo>
                      <a:pt x="455" y="289"/>
                      <a:pt x="455" y="289"/>
                      <a:pt x="455" y="289"/>
                    </a:cubicBezTo>
                    <a:cubicBezTo>
                      <a:pt x="455" y="289"/>
                      <a:pt x="455" y="288"/>
                      <a:pt x="455" y="288"/>
                    </a:cubicBezTo>
                    <a:cubicBezTo>
                      <a:pt x="455" y="288"/>
                      <a:pt x="455" y="288"/>
                      <a:pt x="455" y="288"/>
                    </a:cubicBezTo>
                    <a:cubicBezTo>
                      <a:pt x="455" y="284"/>
                      <a:pt x="458" y="280"/>
                      <a:pt x="462" y="280"/>
                    </a:cubicBezTo>
                    <a:cubicBezTo>
                      <a:pt x="462" y="280"/>
                      <a:pt x="462" y="280"/>
                      <a:pt x="462" y="280"/>
                    </a:cubicBezTo>
                    <a:cubicBezTo>
                      <a:pt x="487" y="276"/>
                      <a:pt x="506" y="255"/>
                      <a:pt x="506" y="229"/>
                    </a:cubicBezTo>
                    <a:cubicBezTo>
                      <a:pt x="506" y="229"/>
                      <a:pt x="506" y="229"/>
                      <a:pt x="506" y="229"/>
                    </a:cubicBezTo>
                    <a:cubicBezTo>
                      <a:pt x="506" y="203"/>
                      <a:pt x="486" y="181"/>
                      <a:pt x="460" y="178"/>
                    </a:cubicBezTo>
                    <a:cubicBezTo>
                      <a:pt x="460" y="178"/>
                      <a:pt x="460" y="178"/>
                      <a:pt x="460" y="178"/>
                    </a:cubicBezTo>
                    <a:cubicBezTo>
                      <a:pt x="458" y="178"/>
                      <a:pt x="456" y="177"/>
                      <a:pt x="455" y="175"/>
                    </a:cubicBezTo>
                    <a:cubicBezTo>
                      <a:pt x="455" y="175"/>
                      <a:pt x="455" y="175"/>
                      <a:pt x="455" y="175"/>
                    </a:cubicBezTo>
                    <a:cubicBezTo>
                      <a:pt x="453" y="173"/>
                      <a:pt x="453" y="171"/>
                      <a:pt x="453" y="169"/>
                    </a:cubicBezTo>
                    <a:cubicBezTo>
                      <a:pt x="453" y="169"/>
                      <a:pt x="453" y="169"/>
                      <a:pt x="453" y="169"/>
                    </a:cubicBezTo>
                    <a:cubicBezTo>
                      <a:pt x="454" y="165"/>
                      <a:pt x="454" y="162"/>
                      <a:pt x="454" y="158"/>
                    </a:cubicBezTo>
                    <a:cubicBezTo>
                      <a:pt x="454" y="158"/>
                      <a:pt x="454" y="158"/>
                      <a:pt x="454" y="158"/>
                    </a:cubicBezTo>
                    <a:cubicBezTo>
                      <a:pt x="454" y="143"/>
                      <a:pt x="449" y="130"/>
                      <a:pt x="442" y="119"/>
                    </a:cubicBezTo>
                    <a:cubicBezTo>
                      <a:pt x="442" y="119"/>
                      <a:pt x="442" y="119"/>
                      <a:pt x="442" y="119"/>
                    </a:cubicBezTo>
                    <a:cubicBezTo>
                      <a:pt x="439" y="115"/>
                      <a:pt x="440" y="110"/>
                      <a:pt x="444" y="107"/>
                    </a:cubicBezTo>
                    <a:cubicBezTo>
                      <a:pt x="444" y="107"/>
                      <a:pt x="444" y="107"/>
                      <a:pt x="444" y="107"/>
                    </a:cubicBezTo>
                    <a:cubicBezTo>
                      <a:pt x="448" y="105"/>
                      <a:pt x="453" y="106"/>
                      <a:pt x="455" y="110"/>
                    </a:cubicBezTo>
                    <a:cubicBezTo>
                      <a:pt x="455" y="110"/>
                      <a:pt x="455" y="110"/>
                      <a:pt x="455" y="110"/>
                    </a:cubicBezTo>
                    <a:cubicBezTo>
                      <a:pt x="464" y="123"/>
                      <a:pt x="470" y="140"/>
                      <a:pt x="470" y="158"/>
                    </a:cubicBezTo>
                    <a:cubicBezTo>
                      <a:pt x="470" y="158"/>
                      <a:pt x="470" y="158"/>
                      <a:pt x="470" y="158"/>
                    </a:cubicBezTo>
                    <a:cubicBezTo>
                      <a:pt x="470" y="160"/>
                      <a:pt x="470" y="162"/>
                      <a:pt x="470" y="164"/>
                    </a:cubicBezTo>
                    <a:cubicBezTo>
                      <a:pt x="470" y="164"/>
                      <a:pt x="470" y="164"/>
                      <a:pt x="470" y="164"/>
                    </a:cubicBezTo>
                    <a:cubicBezTo>
                      <a:pt x="500" y="170"/>
                      <a:pt x="522" y="197"/>
                      <a:pt x="522" y="229"/>
                    </a:cubicBezTo>
                    <a:cubicBezTo>
                      <a:pt x="522" y="229"/>
                      <a:pt x="522" y="229"/>
                      <a:pt x="522" y="229"/>
                    </a:cubicBezTo>
                    <a:cubicBezTo>
                      <a:pt x="522" y="261"/>
                      <a:pt x="500" y="287"/>
                      <a:pt x="471" y="294"/>
                    </a:cubicBezTo>
                    <a:cubicBezTo>
                      <a:pt x="471" y="294"/>
                      <a:pt x="471" y="294"/>
                      <a:pt x="471" y="294"/>
                    </a:cubicBezTo>
                    <a:cubicBezTo>
                      <a:pt x="468" y="334"/>
                      <a:pt x="435" y="365"/>
                      <a:pt x="395" y="365"/>
                    </a:cubicBezTo>
                    <a:cubicBezTo>
                      <a:pt x="395" y="365"/>
                      <a:pt x="395" y="365"/>
                      <a:pt x="395" y="365"/>
                    </a:cubicBezTo>
                    <a:cubicBezTo>
                      <a:pt x="379" y="365"/>
                      <a:pt x="365" y="361"/>
                      <a:pt x="353" y="353"/>
                    </a:cubicBezTo>
                    <a:cubicBezTo>
                      <a:pt x="353" y="353"/>
                      <a:pt x="353" y="353"/>
                      <a:pt x="353" y="353"/>
                    </a:cubicBezTo>
                    <a:cubicBezTo>
                      <a:pt x="338" y="372"/>
                      <a:pt x="315" y="385"/>
                      <a:pt x="288" y="385"/>
                    </a:cubicBezTo>
                    <a:cubicBezTo>
                      <a:pt x="288" y="385"/>
                      <a:pt x="288" y="385"/>
                      <a:pt x="288" y="385"/>
                    </a:cubicBezTo>
                    <a:cubicBezTo>
                      <a:pt x="272" y="385"/>
                      <a:pt x="257" y="380"/>
                      <a:pt x="245" y="372"/>
                    </a:cubicBezTo>
                    <a:cubicBezTo>
                      <a:pt x="245" y="372"/>
                      <a:pt x="245" y="372"/>
                      <a:pt x="245" y="372"/>
                    </a:cubicBezTo>
                    <a:cubicBezTo>
                      <a:pt x="230" y="389"/>
                      <a:pt x="208" y="399"/>
                      <a:pt x="184" y="399"/>
                    </a:cubicBezTo>
                    <a:cubicBezTo>
                      <a:pt x="184" y="399"/>
                      <a:pt x="184" y="399"/>
                      <a:pt x="184" y="399"/>
                    </a:cubicBezTo>
                    <a:cubicBezTo>
                      <a:pt x="152" y="399"/>
                      <a:pt x="125" y="381"/>
                      <a:pt x="111" y="3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6" name="Text Box 7"/>
              <p:cNvSpPr txBox="1">
                <a:spLocks noChangeAspect="1" noChangeArrowheads="1"/>
              </p:cNvSpPr>
              <p:nvPr/>
            </p:nvSpPr>
            <p:spPr bwMode="auto">
              <a:xfrm>
                <a:off x="737" y="1209"/>
                <a:ext cx="229" cy="2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r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</a:pPr>
                <a:r>
                  <a:rPr lang="en-US" sz="2600"/>
                  <a:t>IP</a:t>
                </a:r>
                <a:endParaRPr lang="sv-SE" sz="26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TDF Application Redirect</a:t>
            </a:r>
            <a:endParaRPr lang="en-US" dirty="0"/>
          </a:p>
        </p:txBody>
      </p:sp>
      <p:cxnSp>
        <p:nvCxnSpPr>
          <p:cNvPr id="81" name="Straight Arrow Connector 80"/>
          <p:cNvCxnSpPr/>
          <p:nvPr/>
        </p:nvCxnSpPr>
        <p:spPr bwMode="auto">
          <a:xfrm>
            <a:off x="185644" y="2617551"/>
            <a:ext cx="1306295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none" w="med" len="med"/>
            <a:tailEnd type="arrow"/>
          </a:ln>
          <a:effectLst/>
        </p:spPr>
      </p:cxnSp>
      <p:cxnSp>
        <p:nvCxnSpPr>
          <p:cNvPr id="125" name="Straight Arrow Connector 124"/>
          <p:cNvCxnSpPr/>
          <p:nvPr/>
        </p:nvCxnSpPr>
        <p:spPr bwMode="auto">
          <a:xfrm flipV="1">
            <a:off x="4740848" y="3650893"/>
            <a:ext cx="691764" cy="19034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B78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7" name="Straight Arrow Connector 126"/>
          <p:cNvCxnSpPr/>
          <p:nvPr/>
        </p:nvCxnSpPr>
        <p:spPr bwMode="auto">
          <a:xfrm>
            <a:off x="2520410" y="3851350"/>
            <a:ext cx="119148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B78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8" name="Straight Arrow Connector 127"/>
          <p:cNvCxnSpPr/>
          <p:nvPr/>
        </p:nvCxnSpPr>
        <p:spPr bwMode="auto">
          <a:xfrm>
            <a:off x="2520410" y="2617551"/>
            <a:ext cx="120380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none" w="med" len="med"/>
            <a:tailEnd type="arrow"/>
          </a:ln>
          <a:effectLst/>
        </p:spPr>
      </p:cxnSp>
      <p:cxnSp>
        <p:nvCxnSpPr>
          <p:cNvPr id="131" name="Straight Arrow Connector 130"/>
          <p:cNvCxnSpPr/>
          <p:nvPr/>
        </p:nvCxnSpPr>
        <p:spPr bwMode="auto">
          <a:xfrm>
            <a:off x="185644" y="3851350"/>
            <a:ext cx="1309251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B78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34" name="Straight Arrow Connector 133"/>
          <p:cNvCxnSpPr/>
          <p:nvPr/>
        </p:nvCxnSpPr>
        <p:spPr bwMode="auto">
          <a:xfrm>
            <a:off x="4767743" y="2719719"/>
            <a:ext cx="1059316" cy="45963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B78"/>
            </a:solidFill>
            <a:prstDash val="lgDash"/>
            <a:round/>
            <a:headEnd type="none" w="med" len="med"/>
            <a:tailEnd type="arrow"/>
          </a:ln>
          <a:effectLst/>
        </p:spPr>
      </p:cxnSp>
      <p:sp>
        <p:nvSpPr>
          <p:cNvPr id="111" name="Rectangle 110"/>
          <p:cNvSpPr/>
          <p:nvPr/>
        </p:nvSpPr>
        <p:spPr bwMode="auto">
          <a:xfrm>
            <a:off x="3750768" y="2489200"/>
            <a:ext cx="954799" cy="165149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TDF</a:t>
            </a:r>
          </a:p>
        </p:txBody>
      </p:sp>
      <p:sp>
        <p:nvSpPr>
          <p:cNvPr id="82" name="Rectangle 81"/>
          <p:cNvSpPr/>
          <p:nvPr/>
        </p:nvSpPr>
        <p:spPr bwMode="auto">
          <a:xfrm>
            <a:off x="7648105" y="4625176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Web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Z.com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z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7" name="Rectangle 116"/>
          <p:cNvSpPr/>
          <p:nvPr/>
        </p:nvSpPr>
        <p:spPr bwMode="auto">
          <a:xfrm>
            <a:off x="8131106" y="3290871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Web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Y.com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y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8" name="Rectangle 117"/>
          <p:cNvSpPr/>
          <p:nvPr/>
        </p:nvSpPr>
        <p:spPr bwMode="auto">
          <a:xfrm>
            <a:off x="7616507" y="2053750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x4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" name="Rectangle 118"/>
          <p:cNvSpPr/>
          <p:nvPr/>
        </p:nvSpPr>
        <p:spPr bwMode="auto">
          <a:xfrm>
            <a:off x="7768907" y="1784795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x3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0" name="Rectangle 119"/>
          <p:cNvSpPr/>
          <p:nvPr/>
        </p:nvSpPr>
        <p:spPr bwMode="auto">
          <a:xfrm>
            <a:off x="7921307" y="1515840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x2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1" name="Rectangle 120"/>
          <p:cNvSpPr/>
          <p:nvPr/>
        </p:nvSpPr>
        <p:spPr bwMode="auto">
          <a:xfrm>
            <a:off x="8090484" y="1245879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X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x1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2" name="Rectangle 121"/>
          <p:cNvSpPr/>
          <p:nvPr/>
        </p:nvSpPr>
        <p:spPr bwMode="auto">
          <a:xfrm>
            <a:off x="6360200" y="1211543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Opp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 X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/>
              <a:t>IP:ox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3" name="Rectangle 122"/>
          <p:cNvSpPr/>
          <p:nvPr/>
        </p:nvSpPr>
        <p:spPr bwMode="auto">
          <a:xfrm>
            <a:off x="5617618" y="1404062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Oper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Portal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/>
              <a:t>IP:op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5" name="Line Callout 2 84"/>
          <p:cNvSpPr/>
          <p:nvPr/>
        </p:nvSpPr>
        <p:spPr bwMode="auto">
          <a:xfrm>
            <a:off x="4337434" y="4742021"/>
            <a:ext cx="1389951" cy="142792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41315"/>
              <a:gd name="adj6" fmla="val -926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/>
              <a:t>ADC Rules</a:t>
            </a:r>
          </a:p>
          <a:p>
            <a:pPr marL="228600" indent="-228600">
              <a:buFont typeface="+mj-lt"/>
              <a:buAutoNum type="arabicPeriod"/>
            </a:pPr>
            <a:r>
              <a:rPr lang="sv-SE" sz="1200" b="1" dirty="0">
                <a:solidFill>
                  <a:srgbClr val="C00000"/>
                </a:solidFill>
                <a:ea typeface="ＭＳ Ｐゴシック" pitchFamily="34" charset="-128"/>
              </a:rPr>
              <a:t>App=X, redir.</a:t>
            </a:r>
            <a:br>
              <a:rPr lang="sv-SE" sz="1200" b="1" dirty="0">
                <a:solidFill>
                  <a:srgbClr val="C00000"/>
                </a:solidFill>
                <a:ea typeface="ＭＳ Ｐゴシック" pitchFamily="34" charset="-128"/>
              </a:rPr>
            </a:br>
            <a:r>
              <a:rPr lang="sv-SE" sz="1200" b="1" dirty="0">
                <a:solidFill>
                  <a:srgbClr val="C00000"/>
                </a:solidFill>
                <a:ea typeface="ＭＳ Ｐゴシック" pitchFamily="34" charset="-128"/>
              </a:rPr>
              <a:t>To </a:t>
            </a:r>
            <a:r>
              <a:rPr lang="sv-SE" sz="1200" b="1" dirty="0" smtClean="0">
                <a:solidFill>
                  <a:srgbClr val="C00000"/>
                </a:solidFill>
                <a:ea typeface="ＭＳ Ｐゴシック" pitchFamily="34" charset="-128"/>
              </a:rPr>
              <a:t>ox</a:t>
            </a:r>
          </a:p>
          <a:p>
            <a:endParaRPr lang="en-US" sz="1800" dirty="0"/>
          </a:p>
        </p:txBody>
      </p:sp>
      <p:sp>
        <p:nvSpPr>
          <p:cNvPr id="129" name="Line Callout 2 128"/>
          <p:cNvSpPr/>
          <p:nvPr/>
        </p:nvSpPr>
        <p:spPr bwMode="auto">
          <a:xfrm>
            <a:off x="1947060" y="5455981"/>
            <a:ext cx="1475714" cy="92528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42146"/>
              <a:gd name="adj6" fmla="val 2995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/>
              <a:t>PCC Rules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 smtClean="0">
                <a:solidFill>
                  <a:srgbClr val="007B78"/>
                </a:solidFill>
              </a:rPr>
              <a:t>IP=ox, </a:t>
            </a:r>
            <a:r>
              <a:rPr lang="en-US" sz="1200" b="1" dirty="0">
                <a:solidFill>
                  <a:srgbClr val="007B78"/>
                </a:solidFill>
              </a:rPr>
              <a:t>RG=2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>
                <a:solidFill>
                  <a:srgbClr val="C00000"/>
                </a:solidFill>
              </a:rPr>
              <a:t>All other, RG=1</a:t>
            </a:r>
          </a:p>
        </p:txBody>
      </p:sp>
      <p:sp>
        <p:nvSpPr>
          <p:cNvPr id="130" name="Line Callout 2 129"/>
          <p:cNvSpPr/>
          <p:nvPr/>
        </p:nvSpPr>
        <p:spPr bwMode="auto">
          <a:xfrm>
            <a:off x="916747" y="1142487"/>
            <a:ext cx="1069858" cy="841055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70856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x1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App X</a:t>
            </a:r>
          </a:p>
        </p:txBody>
      </p:sp>
      <p:sp>
        <p:nvSpPr>
          <p:cNvPr id="135" name="Line Callout 2 134"/>
          <p:cNvSpPr/>
          <p:nvPr/>
        </p:nvSpPr>
        <p:spPr bwMode="auto">
          <a:xfrm>
            <a:off x="381818" y="4200501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41552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Src</a:t>
            </a:r>
            <a:r>
              <a:rPr lang="en-US" sz="1200" b="1" dirty="0">
                <a:solidFill>
                  <a:srgbClr val="007B78"/>
                </a:solidFill>
              </a:rPr>
              <a:t> </a:t>
            </a:r>
            <a:r>
              <a:rPr lang="en-US" sz="1200" b="1" dirty="0" smtClean="0">
                <a:solidFill>
                  <a:srgbClr val="007B78"/>
                </a:solidFill>
              </a:rPr>
              <a:t>IP: ox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Dst</a:t>
            </a:r>
            <a:r>
              <a:rPr lang="en-US" sz="1200" b="1" dirty="0" smtClean="0">
                <a:solidFill>
                  <a:srgbClr val="007B78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007B78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007B78"/>
                </a:solidFill>
              </a:rPr>
              <a:t>App X</a:t>
            </a:r>
          </a:p>
        </p:txBody>
      </p:sp>
      <p:sp>
        <p:nvSpPr>
          <p:cNvPr id="136" name="Line Callout 2 135"/>
          <p:cNvSpPr/>
          <p:nvPr/>
        </p:nvSpPr>
        <p:spPr bwMode="auto">
          <a:xfrm>
            <a:off x="2674329" y="4178409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41552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Src</a:t>
            </a:r>
            <a:r>
              <a:rPr lang="en-US" sz="1200" b="1" dirty="0">
                <a:solidFill>
                  <a:srgbClr val="007B78"/>
                </a:solidFill>
              </a:rPr>
              <a:t> </a:t>
            </a:r>
            <a:r>
              <a:rPr lang="en-US" sz="1200" b="1" dirty="0" smtClean="0">
                <a:solidFill>
                  <a:srgbClr val="007B78"/>
                </a:solidFill>
              </a:rPr>
              <a:t>IP: ok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Dst</a:t>
            </a:r>
            <a:r>
              <a:rPr lang="en-US" sz="1200" b="1" dirty="0" smtClean="0">
                <a:solidFill>
                  <a:srgbClr val="007B78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007B78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007B78"/>
                </a:solidFill>
              </a:rPr>
              <a:t>App X</a:t>
            </a:r>
          </a:p>
        </p:txBody>
      </p:sp>
      <p:sp>
        <p:nvSpPr>
          <p:cNvPr id="137" name="Line Callout 2 136"/>
          <p:cNvSpPr/>
          <p:nvPr/>
        </p:nvSpPr>
        <p:spPr bwMode="auto">
          <a:xfrm>
            <a:off x="6353597" y="4222113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204374"/>
              <a:gd name="adj6" fmla="val 21131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Src</a:t>
            </a:r>
            <a:r>
              <a:rPr lang="en-US" sz="1200" b="1" dirty="0">
                <a:solidFill>
                  <a:srgbClr val="007B78"/>
                </a:solidFill>
              </a:rPr>
              <a:t> </a:t>
            </a:r>
            <a:r>
              <a:rPr lang="en-US" sz="1200" b="1" dirty="0" smtClean="0">
                <a:solidFill>
                  <a:srgbClr val="007B78"/>
                </a:solidFill>
              </a:rPr>
              <a:t>IP: ox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Dst</a:t>
            </a:r>
            <a:r>
              <a:rPr lang="en-US" sz="1200" b="1" dirty="0" smtClean="0">
                <a:solidFill>
                  <a:srgbClr val="007B78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007B78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007B78"/>
                </a:solidFill>
              </a:rPr>
              <a:t>App X</a:t>
            </a:r>
          </a:p>
        </p:txBody>
      </p:sp>
      <p:sp>
        <p:nvSpPr>
          <p:cNvPr id="36" name="Line Callout 2 35"/>
          <p:cNvSpPr/>
          <p:nvPr/>
        </p:nvSpPr>
        <p:spPr bwMode="auto">
          <a:xfrm>
            <a:off x="2709742" y="1142482"/>
            <a:ext cx="1069858" cy="841055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70856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x1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App X</a:t>
            </a:r>
          </a:p>
        </p:txBody>
      </p:sp>
      <p:cxnSp>
        <p:nvCxnSpPr>
          <p:cNvPr id="44" name="Straight Arrow Connector 43"/>
          <p:cNvCxnSpPr/>
          <p:nvPr/>
        </p:nvCxnSpPr>
        <p:spPr bwMode="auto">
          <a:xfrm flipV="1">
            <a:off x="6353597" y="2181285"/>
            <a:ext cx="337145" cy="96927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B78"/>
            </a:solidFill>
            <a:prstDash val="lgDash"/>
            <a:round/>
            <a:headEnd type="arrow" w="med" len="med"/>
            <a:tailEnd type="arrow" w="med" len="med"/>
          </a:ln>
          <a:effectLst/>
        </p:spPr>
      </p:cxnSp>
      <p:sp>
        <p:nvSpPr>
          <p:cNvPr id="35" name="Line Callout 2 34"/>
          <p:cNvSpPr/>
          <p:nvPr/>
        </p:nvSpPr>
        <p:spPr bwMode="auto">
          <a:xfrm>
            <a:off x="4337434" y="1144824"/>
            <a:ext cx="1069858" cy="841055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204964"/>
              <a:gd name="adj6" fmla="val 80624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ox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App X</a:t>
            </a:r>
          </a:p>
        </p:txBody>
      </p:sp>
    </p:spTree>
    <p:extLst>
      <p:ext uri="{BB962C8B-B14F-4D97-AF65-F5344CB8AC3E}">
        <p14:creationId xmlns:p14="http://schemas.microsoft.com/office/powerpoint/2010/main" val="213750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1086</TotalTime>
  <Words>545</Words>
  <Application>Microsoft Office PowerPoint</Application>
  <PresentationFormat>On-screen Show (4:3)</PresentationFormat>
  <Paragraphs>234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PresentationTemplate2011</vt:lpstr>
      <vt:lpstr>Application Redirection Discussion</vt:lpstr>
      <vt:lpstr>Overview</vt:lpstr>
      <vt:lpstr>Web Site Access</vt:lpstr>
      <vt:lpstr>TDF Web Site Redirect</vt:lpstr>
      <vt:lpstr>Application Access</vt:lpstr>
      <vt:lpstr>TDF Application Redirect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Redirection Discussion</dc:title>
  <dc:creator>David Shrader</dc:creator>
  <cp:keywords/>
  <dc:description>Rev PA1</dc:description>
  <cp:lastModifiedBy>Shrader, David C</cp:lastModifiedBy>
  <cp:revision>117</cp:revision>
  <dcterms:created xsi:type="dcterms:W3CDTF">2011-05-24T09:22:48Z</dcterms:created>
  <dcterms:modified xsi:type="dcterms:W3CDTF">2012-11-06T13:38:52Z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FooterType">
    <vt:lpwstr>PresTemp</vt:lpwstr>
  </property>
  <property fmtid="{D5CDD505-2E9C-101B-9397-08002B2CF9AE}" pid="7" name="UsedFont">
    <vt:lpwstr>Arial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Ericsson Internal</vt:lpwstr>
  </property>
  <property fmtid="{D5CDD505-2E9C-101B-9397-08002B2CF9AE}" pid="13" name="txtConfLabel">
    <vt:lpwstr>Ericsson Internal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true</vt:bool>
  </property>
  <property fmtid="{D5CDD505-2E9C-101B-9397-08002B2CF9AE}" pid="17" name="optFooterCVLCopyright">
    <vt:bool>false</vt:bool>
  </property>
  <property fmtid="{D5CDD505-2E9C-101B-9397-08002B2CF9AE}" pid="18" name="optEnterText1">
    <vt:bool>false</vt:bool>
  </property>
  <property fmtid="{D5CDD505-2E9C-101B-9397-08002B2CF9AE}" pid="19" name="optFooterCVLConfLabel">
    <vt:bool>false</vt:bool>
  </property>
  <property fmtid="{D5CDD505-2E9C-101B-9397-08002B2CF9AE}" pid="20" name="optEnterText2">
    <vt:bool>true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false</vt:bool>
  </property>
  <property fmtid="{D5CDD505-2E9C-101B-9397-08002B2CF9AE}" pid="25" name="optEnterText4">
    <vt:bool>true</vt:bool>
  </property>
  <property fmtid="{D5CDD505-2E9C-101B-9397-08002B2CF9AE}" pid="26" name="LeftFooterField">
    <vt:lpwstr/>
  </property>
  <property fmtid="{D5CDD505-2E9C-101B-9397-08002B2CF9AE}" pid="27" name="MiddleFooterField">
    <vt:lpwstr>S5-1223004</vt:lpwstr>
  </property>
  <property fmtid="{D5CDD505-2E9C-101B-9397-08002B2CF9AE}" pid="28" name="RightFooterField">
    <vt:lpwstr>Application Redirection Discussion</vt:lpwstr>
  </property>
  <property fmtid="{D5CDD505-2E9C-101B-9397-08002B2CF9AE}" pid="29" name="RightFooterField2">
    <vt:lpwstr>2012-11-06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R3A</vt:lpwstr>
  </property>
  <property fmtid="{D5CDD505-2E9C-101B-9397-08002B2CF9AE}" pid="37" name="Prepared">
    <vt:lpwstr>David Shrader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PRESENTATION</vt:lpwstr>
  </property>
  <property fmtid="{D5CDD505-2E9C-101B-9397-08002B2CF9AE}" pid="43" name="Title">
    <vt:lpwstr>Application Redirection Discussion</vt:lpwstr>
  </property>
  <property fmtid="{D5CDD505-2E9C-101B-9397-08002B2CF9AE}" pid="44" name="Date">
    <vt:lpwstr>2012-11-01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