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4" r:id="rId3"/>
    <p:sldId id="277" r:id="rId4"/>
    <p:sldId id="260" r:id="rId5"/>
    <p:sldId id="271" r:id="rId6"/>
    <p:sldId id="279" r:id="rId7"/>
    <p:sldId id="280" r:id="rId8"/>
    <p:sldId id="278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8379" autoAdjust="0"/>
  </p:normalViewPr>
  <p:slideViewPr>
    <p:cSldViewPr showGuides="1">
      <p:cViewPr varScale="1">
        <p:scale>
          <a:sx n="78" d="100"/>
          <a:sy n="78" d="100"/>
        </p:scale>
        <p:origin x="-696" y="-78"/>
      </p:cViewPr>
      <p:guideLst>
        <p:guide orient="horz" pos="383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-262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EB071-7D9F-4D03-A659-AC5D9CADE7F9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GB"/>
        </a:p>
      </dgm:t>
    </dgm:pt>
    <dgm:pt modelId="{413E87FD-95BD-426F-B6F5-238070D89D3F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2400" dirty="0" smtClean="0">
              <a:latin typeface="Arial" pitchFamily="34" charset="0"/>
              <a:cs typeface="Arial" pitchFamily="34" charset="0"/>
            </a:rPr>
            <a:t>Who?</a:t>
          </a:r>
          <a:endParaRPr lang="en-GB" sz="2400" dirty="0">
            <a:latin typeface="Arial" pitchFamily="34" charset="0"/>
            <a:cs typeface="Arial" pitchFamily="34" charset="0"/>
          </a:endParaRPr>
        </a:p>
      </dgm:t>
    </dgm:pt>
    <dgm:pt modelId="{8B5E6F40-4315-4337-8331-F0E780124D99}" type="parTrans" cxnId="{E62BF269-E91C-45A1-AA8F-76AF9761E6F8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C8E312AD-F4C8-4C47-9EAA-0D9CD92264B2}" type="sibTrans" cxnId="{E62BF269-E91C-45A1-AA8F-76AF9761E6F8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BC80B936-3519-488C-B96B-3A79A0664AE1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600" i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Industry group focused on service provider IT &amp; operations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86CB95DB-C217-4FA2-A9B8-5E25999D590A}" type="parTrans" cxnId="{E0B15D48-9AA3-4553-94C3-79024D780129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50D13919-C07B-4129-9C21-F5C635F985CA}" type="sibTrans" cxnId="{E0B15D48-9AA3-4553-94C3-79024D780129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03067889-CC9B-432B-BDAD-B588424BD997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2400" dirty="0" smtClean="0">
              <a:latin typeface="Arial" pitchFamily="34" charset="0"/>
              <a:cs typeface="Arial" pitchFamily="34" charset="0"/>
            </a:rPr>
            <a:t>What?</a:t>
          </a:r>
          <a:endParaRPr lang="en-GB" sz="2400" dirty="0">
            <a:latin typeface="Arial" pitchFamily="34" charset="0"/>
            <a:cs typeface="Arial" pitchFamily="34" charset="0"/>
          </a:endParaRPr>
        </a:p>
      </dgm:t>
    </dgm:pt>
    <dgm:pt modelId="{F57B49CA-6376-4DDF-B10B-43629B4C7FD2}" type="parTrans" cxnId="{F4C7EFE3-6060-4DD3-BB5C-BD22D2AD0161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07EE9632-D8A7-4F73-A5E7-D2E1CBC8BDB8}" type="sibTrans" cxnId="{F4C7EFE3-6060-4DD3-BB5C-BD22D2AD0161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1CDA7163-DF47-4219-ABF6-993396912BB5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i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Focus: reduce opex &amp; churn; improve agility &amp; time-market</a:t>
          </a:r>
          <a:endParaRPr lang="en-GB" sz="1600" i="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DB743BAD-F0D9-47DB-B2BA-BA32F79DF9B2}" type="parTrans" cxnId="{A9EA2502-99B0-4D89-B19F-3B2C85B02D7B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48D9DD9C-A0B0-49FF-BAB7-F5C70B7AD3BE}" type="sibTrans" cxnId="{A9EA2502-99B0-4D89-B19F-3B2C85B02D7B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B2EE6E28-3115-4DB0-9581-05303F41A97A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Training, consultancy, research, benchmarking, publications, conferences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05634459-AC38-49C7-A4EE-5EDA9D2D4D4F}" type="parTrans" cxnId="{CABA33B6-EB91-4C07-AA77-19626B39A757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E934E438-96C1-49D7-89D0-7246B6C46384}" type="sibTrans" cxnId="{CABA33B6-EB91-4C07-AA77-19626B39A757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2D958C0F-0568-4F0C-8FF2-B8D0DD2EDBD9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Service providers; integrators, hardware and software suppliers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E4C8C4C6-8DD2-4AB8-8424-31D279ED5904}" type="parTrans" cxnId="{A262EFE8-94F3-4139-ADC3-470D8CFA4B84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004C445A-D95A-4BA7-9BBF-AF27EE6520F7}" type="sibTrans" cxnId="{A262EFE8-94F3-4139-ADC3-470D8CFA4B84}">
      <dgm:prSet/>
      <dgm:spPr/>
      <dgm:t>
        <a:bodyPr/>
        <a:lstStyle/>
        <a:p>
          <a:endParaRPr lang="en-GB" sz="1400">
            <a:latin typeface="Arial" pitchFamily="34" charset="0"/>
            <a:cs typeface="Arial" pitchFamily="34" charset="0"/>
          </a:endParaRPr>
        </a:p>
      </dgm:t>
    </dgm:pt>
    <dgm:pt modelId="{682B4816-74A6-42D3-ADB1-41D2F2209D40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Why?</a:t>
          </a:r>
          <a:endParaRPr lang="en-GB" sz="2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5B89F73-23B8-472D-816F-F012DC00D738}" type="parTrans" cxnId="{28A1D122-B8A7-48CF-AD80-7DBFDFE31FB9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61595911-5127-4EE1-9A3D-AEF5A6EB39CD}" type="sibTrans" cxnId="{28A1D122-B8A7-48CF-AD80-7DBFDFE31FB9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54C31B9C-D810-404B-9C09-19751069CC7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i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Standards and best practices for advanced service provider processes and IT</a:t>
          </a:r>
          <a:endParaRPr lang="en-GB" sz="1600" i="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4EED2FEC-4A87-465F-AF5F-FF3827B208F2}" type="parTrans" cxnId="{E2D61D48-7AB6-4799-8535-C263415B340E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7BE28F0A-6A2E-40B4-81B1-59675E2EE0D2}" type="sibTrans" cxnId="{E2D61D48-7AB6-4799-8535-C263415B340E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3671A619-876E-4B00-92E9-D5876276B214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0503CB85-5500-4917-A84F-DCCC1265307B}" type="parTrans" cxnId="{195EFF31-5C6B-466C-8ECA-51E2025CC1DA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8B482B19-1A4B-4A1E-86D8-F97599A27733}" type="sibTrans" cxnId="{195EFF31-5C6B-466C-8ECA-51E2025CC1DA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949111BB-29AD-413D-B350-1BE5198E2235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5F919BDB-6C02-4170-8C2A-4AC05AEBA5B2}" type="parTrans" cxnId="{B32C5EF2-D90C-400E-9B24-02AD41D663B2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56A766E3-D774-40A0-8D92-6E438A332C37}" type="sibTrans" cxnId="{B32C5EF2-D90C-400E-9B24-02AD41D663B2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2880F555-8C72-4B60-9A46-D3F58856E1E8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Not-for-profit global industry association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CF368991-E26A-4C3B-8741-D81AE90963B3}" type="parTrans" cxnId="{1B6A1441-0E0F-49A6-A9DC-2FE51C62605F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D2DAB2B0-8106-4244-A447-82D182F6C700}" type="sibTrans" cxnId="{1B6A1441-0E0F-49A6-A9DC-2FE51C62605F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20EA81FB-27B0-4A9A-AE22-29AA5608DA64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75A7C701-DC07-4992-86C3-B2CC849AAA57}" type="parTrans" cxnId="{D701EAF1-F456-4269-A524-F25BFCD226B8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1072410F-C6B1-48AA-997A-79EE175185B5}" type="sibTrans" cxnId="{D701EAF1-F456-4269-A524-F25BFCD226B8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DDD6B803-B29A-4E10-A94B-90073CA3F62A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 sz="10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C8265742-A69C-4FE0-BD93-02246D7D9011}" type="parTrans" cxnId="{886EA40C-91CD-4CA4-A37F-6806B84706FC}">
      <dgm:prSet/>
      <dgm:spPr/>
      <dgm:t>
        <a:bodyPr/>
        <a:lstStyle/>
        <a:p>
          <a:endParaRPr lang="en-GB"/>
        </a:p>
      </dgm:t>
    </dgm:pt>
    <dgm:pt modelId="{CF77F6CD-0241-4EAA-8C97-CBA193CEE630}" type="sibTrans" cxnId="{886EA40C-91CD-4CA4-A37F-6806B84706FC}">
      <dgm:prSet/>
      <dgm:spPr/>
      <dgm:t>
        <a:bodyPr/>
        <a:lstStyle/>
        <a:p>
          <a:endParaRPr lang="en-GB"/>
        </a:p>
      </dgm:t>
    </dgm:pt>
    <dgm:pt modelId="{DB568CDE-6570-48DD-92AE-D6BE459A586C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up business agility 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2887223C-F7BC-4B2F-9659-9EF98F14E5C1}" type="parTrans" cxnId="{F6B9A65A-4AAC-4EFA-9DAF-3D61F87075E6}">
      <dgm:prSet/>
      <dgm:spPr/>
      <dgm:t>
        <a:bodyPr/>
        <a:lstStyle/>
        <a:p>
          <a:endParaRPr lang="en-GB"/>
        </a:p>
      </dgm:t>
    </dgm:pt>
    <dgm:pt modelId="{DD7866B9-87F1-4D28-B5F7-9E12058B74B2}" type="sibTrans" cxnId="{F6B9A65A-4AAC-4EFA-9DAF-3D61F87075E6}">
      <dgm:prSet/>
      <dgm:spPr/>
      <dgm:t>
        <a:bodyPr/>
        <a:lstStyle/>
        <a:p>
          <a:endParaRPr lang="en-GB"/>
        </a:p>
      </dgm:t>
    </dgm:pt>
    <dgm:pt modelId="{68E5AA1C-0481-4076-9088-B7EE7D01EE77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new revenues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3E872F75-A8CB-4330-9269-DE76562D1B8E}" type="parTrans" cxnId="{CB35C7E5-988D-4F69-99D1-9BF3A99984A7}">
      <dgm:prSet/>
      <dgm:spPr/>
      <dgm:t>
        <a:bodyPr/>
        <a:lstStyle/>
        <a:p>
          <a:endParaRPr lang="en-GB"/>
        </a:p>
      </dgm:t>
    </dgm:pt>
    <dgm:pt modelId="{BFEE55E9-5D5B-48AC-B95F-45D1348C94F7}" type="sibTrans" cxnId="{CB35C7E5-988D-4F69-99D1-9BF3A99984A7}">
      <dgm:prSet/>
      <dgm:spPr/>
      <dgm:t>
        <a:bodyPr/>
        <a:lstStyle/>
        <a:p>
          <a:endParaRPr lang="en-GB"/>
        </a:p>
      </dgm:t>
    </dgm:pt>
    <dgm:pt modelId="{32291540-9452-4869-832B-0DE284A00C82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down procurement, integration and operations costs</a:t>
          </a:r>
          <a:endParaRPr lang="en-GB" sz="16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419C732C-D198-4538-92D5-0B1FC76EE8B7}" type="sibTrans" cxnId="{3CA14D29-E2FD-480A-9EDF-C312606342D6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8A364197-2CBB-488F-820F-B9439DB92B9F}" type="parTrans" cxnId="{3CA14D29-E2FD-480A-9EDF-C312606342D6}">
      <dgm:prSet/>
      <dgm:spPr/>
      <dgm:t>
        <a:bodyPr/>
        <a:lstStyle/>
        <a:p>
          <a:endParaRPr lang="en-US" sz="2400">
            <a:latin typeface="Arial" pitchFamily="34" charset="0"/>
            <a:cs typeface="Arial" pitchFamily="34" charset="0"/>
          </a:endParaRPr>
        </a:p>
      </dgm:t>
    </dgm:pt>
    <dgm:pt modelId="{C5726796-06E7-46B5-BD57-6B153CE9F9FF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 sz="10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C168F3FF-94B2-4994-9483-192A3AAF263B}" type="sibTrans" cxnId="{D05F6C3C-64FC-40BC-95E8-DC03B0D1E4BF}">
      <dgm:prSet/>
      <dgm:spPr/>
      <dgm:t>
        <a:bodyPr/>
        <a:lstStyle/>
        <a:p>
          <a:endParaRPr lang="en-GB"/>
        </a:p>
      </dgm:t>
    </dgm:pt>
    <dgm:pt modelId="{D8B459BF-0695-4815-8132-9B490009E7E4}" type="parTrans" cxnId="{D05F6C3C-64FC-40BC-95E8-DC03B0D1E4BF}">
      <dgm:prSet/>
      <dgm:spPr/>
      <dgm:t>
        <a:bodyPr/>
        <a:lstStyle/>
        <a:p>
          <a:endParaRPr lang="en-GB"/>
        </a:p>
      </dgm:t>
    </dgm:pt>
    <dgm:pt modelId="{79459EF8-AFD1-4917-9DC2-98DFCF660D6F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 sz="10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6461769F-FCAE-4D2F-ACBB-83CCDD8E5B8A}" type="sibTrans" cxnId="{C8A01A53-DFFD-4A84-9103-C94B5281267A}">
      <dgm:prSet/>
      <dgm:spPr/>
      <dgm:t>
        <a:bodyPr/>
        <a:lstStyle/>
        <a:p>
          <a:endParaRPr lang="en-GB"/>
        </a:p>
      </dgm:t>
    </dgm:pt>
    <dgm:pt modelId="{9C610681-94FB-48EA-A357-666122B54849}" type="parTrans" cxnId="{C8A01A53-DFFD-4A84-9103-C94B5281267A}">
      <dgm:prSet/>
      <dgm:spPr/>
      <dgm:t>
        <a:bodyPr/>
        <a:lstStyle/>
        <a:p>
          <a:endParaRPr lang="en-GB"/>
        </a:p>
      </dgm:t>
    </dgm:pt>
    <dgm:pt modelId="{F991BF98-C2D0-4D41-B57B-79B57F857253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 sz="10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gm:t>
    </dgm:pt>
    <dgm:pt modelId="{DBD41102-645D-425E-B972-E8F5B7A5F1EA}" type="parTrans" cxnId="{A3AE30D2-B506-46EB-805A-30EF1198DF97}">
      <dgm:prSet/>
      <dgm:spPr/>
      <dgm:t>
        <a:bodyPr/>
        <a:lstStyle/>
        <a:p>
          <a:endParaRPr lang="en-GB"/>
        </a:p>
      </dgm:t>
    </dgm:pt>
    <dgm:pt modelId="{B71D70BC-9FD3-4CD6-B24B-B5713EF47A1C}" type="sibTrans" cxnId="{A3AE30D2-B506-46EB-805A-30EF1198DF97}">
      <dgm:prSet/>
      <dgm:spPr/>
      <dgm:t>
        <a:bodyPr/>
        <a:lstStyle/>
        <a:p>
          <a:endParaRPr lang="en-GB"/>
        </a:p>
      </dgm:t>
    </dgm:pt>
    <dgm:pt modelId="{D78F9F88-4F86-4FC2-B1DA-BF618ACF3093}" type="pres">
      <dgm:prSet presAssocID="{93FEB071-7D9F-4D03-A659-AC5D9CADE7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D5302BC-1496-4143-B507-056AAD5C967A}" type="pres">
      <dgm:prSet presAssocID="{413E87FD-95BD-426F-B6F5-238070D89D3F}" presName="composit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5A07597-DD19-4402-ACCD-345964FE1C96}" type="pres">
      <dgm:prSet presAssocID="{413E87FD-95BD-426F-B6F5-238070D89D3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2BDFEA8-70D2-443D-9DF0-877D625ECC66}" type="pres">
      <dgm:prSet presAssocID="{413E87FD-95BD-426F-B6F5-238070D89D3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99BE81-EFCC-4C17-A452-98A5B28ADE72}" type="pres">
      <dgm:prSet presAssocID="{C8E312AD-F4C8-4C47-9EAA-0D9CD92264B2}" presName="s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7852211-3933-45B4-AA7D-21DD8ED1BD08}" type="pres">
      <dgm:prSet presAssocID="{03067889-CC9B-432B-BDAD-B588424BD997}" presName="composit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99104DE3-E45E-4017-BC17-26116C3037CE}" type="pres">
      <dgm:prSet presAssocID="{03067889-CC9B-432B-BDAD-B588424BD99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9846E4C-BB7E-4CDF-98E5-5A0A8FFF7CBB}" type="pres">
      <dgm:prSet presAssocID="{03067889-CC9B-432B-BDAD-B588424BD99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B751EB-D89B-419F-A84C-B71D56ED96C1}" type="pres">
      <dgm:prSet presAssocID="{07EE9632-D8A7-4F73-A5E7-D2E1CBC8BDB8}" presName="sp" presStyleCnt="0"/>
      <dgm:spPr/>
    </dgm:pt>
    <dgm:pt modelId="{63794246-0E1F-47E6-82F3-BB824E81A446}" type="pres">
      <dgm:prSet presAssocID="{682B4816-74A6-42D3-ADB1-41D2F2209D40}" presName="composite" presStyleCnt="0"/>
      <dgm:spPr/>
    </dgm:pt>
    <dgm:pt modelId="{C58579BD-A21B-4DC4-A099-A704C2237970}" type="pres">
      <dgm:prSet presAssocID="{682B4816-74A6-42D3-ADB1-41D2F2209D4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83B81E-6763-4501-A5BA-B184EE294BA6}" type="pres">
      <dgm:prSet presAssocID="{682B4816-74A6-42D3-ADB1-41D2F2209D4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8E1CE9-096A-473A-8F2A-A0835A7D16FF}" type="presOf" srcId="{20EA81FB-27B0-4A9A-AE22-29AA5608DA64}" destId="{9483B81E-6763-4501-A5BA-B184EE294BA6}" srcOrd="0" destOrd="7" presId="urn:microsoft.com/office/officeart/2005/8/layout/chevron2"/>
    <dgm:cxn modelId="{CB35C7E5-988D-4F69-99D1-9BF3A99984A7}" srcId="{682B4816-74A6-42D3-ADB1-41D2F2209D40}" destId="{68E5AA1C-0481-4076-9088-B7EE7D01EE77}" srcOrd="6" destOrd="0" parTransId="{3E872F75-A8CB-4330-9269-DE76562D1B8E}" sibTransId="{BFEE55E9-5D5B-48AC-B95F-45D1348C94F7}"/>
    <dgm:cxn modelId="{D05F6C3C-64FC-40BC-95E8-DC03B0D1E4BF}" srcId="{682B4816-74A6-42D3-ADB1-41D2F2209D40}" destId="{C5726796-06E7-46B5-BD57-6B153CE9F9FF}" srcOrd="3" destOrd="0" parTransId="{D8B459BF-0695-4815-8132-9B490009E7E4}" sibTransId="{C168F3FF-94B2-4994-9483-192A3AAF263B}"/>
    <dgm:cxn modelId="{B3A89519-9022-451B-9D73-85BFB510A19F}" type="presOf" srcId="{68E5AA1C-0481-4076-9088-B7EE7D01EE77}" destId="{9483B81E-6763-4501-A5BA-B184EE294BA6}" srcOrd="0" destOrd="6" presId="urn:microsoft.com/office/officeart/2005/8/layout/chevron2"/>
    <dgm:cxn modelId="{E0EEEB3E-187D-43D0-B68A-FC6C7007A352}" type="presOf" srcId="{DB568CDE-6570-48DD-92AE-D6BE459A586C}" destId="{9483B81E-6763-4501-A5BA-B184EE294BA6}" srcOrd="0" destOrd="5" presId="urn:microsoft.com/office/officeart/2005/8/layout/chevron2"/>
    <dgm:cxn modelId="{0F70CE7E-663F-4329-8771-957166308E19}" type="presOf" srcId="{1CDA7163-DF47-4219-ABF6-993396912BB5}" destId="{19846E4C-BB7E-4CDF-98E5-5A0A8FFF7CBB}" srcOrd="0" destOrd="0" presId="urn:microsoft.com/office/officeart/2005/8/layout/chevron2"/>
    <dgm:cxn modelId="{A3AE30D2-B506-46EB-805A-30EF1198DF97}" srcId="{682B4816-74A6-42D3-ADB1-41D2F2209D40}" destId="{F991BF98-C2D0-4D41-B57B-79B57F857253}" srcOrd="0" destOrd="0" parTransId="{DBD41102-645D-425E-B972-E8F5B7A5F1EA}" sibTransId="{B71D70BC-9FD3-4CD6-B24B-B5713EF47A1C}"/>
    <dgm:cxn modelId="{CABA33B6-EB91-4C07-AA77-19626B39A757}" srcId="{03067889-CC9B-432B-BDAD-B588424BD997}" destId="{B2EE6E28-3115-4DB0-9581-05303F41A97A}" srcOrd="2" destOrd="0" parTransId="{05634459-AC38-49C7-A4EE-5EDA9D2D4D4F}" sibTransId="{E934E438-96C1-49D7-89D0-7246B6C46384}"/>
    <dgm:cxn modelId="{886EA40C-91CD-4CA4-A37F-6806B84706FC}" srcId="{682B4816-74A6-42D3-ADB1-41D2F2209D40}" destId="{DDD6B803-B29A-4E10-A94B-90073CA3F62A}" srcOrd="1" destOrd="0" parTransId="{C8265742-A69C-4FE0-BD93-02246D7D9011}" sibTransId="{CF77F6CD-0241-4EAA-8C97-CBA193CEE630}"/>
    <dgm:cxn modelId="{A9EA2502-99B0-4D89-B19F-3B2C85B02D7B}" srcId="{03067889-CC9B-432B-BDAD-B588424BD997}" destId="{1CDA7163-DF47-4219-ABF6-993396912BB5}" srcOrd="0" destOrd="0" parTransId="{DB743BAD-F0D9-47DB-B2BA-BA32F79DF9B2}" sibTransId="{48D9DD9C-A0B0-49FF-BAB7-F5C70B7AD3BE}"/>
    <dgm:cxn modelId="{05E98470-1B27-4202-BA54-90CBBE62BCE7}" type="presOf" srcId="{2D958C0F-0568-4F0C-8FF2-B8D0DD2EDBD9}" destId="{22BDFEA8-70D2-443D-9DF0-877D625ECC66}" srcOrd="0" destOrd="2" presId="urn:microsoft.com/office/officeart/2005/8/layout/chevron2"/>
    <dgm:cxn modelId="{FD837D2C-B864-44E9-9FA6-6F39C5DF87EF}" type="presOf" srcId="{F991BF98-C2D0-4D41-B57B-79B57F857253}" destId="{9483B81E-6763-4501-A5BA-B184EE294BA6}" srcOrd="0" destOrd="0" presId="urn:microsoft.com/office/officeart/2005/8/layout/chevron2"/>
    <dgm:cxn modelId="{A855F8C6-3DF4-48C8-8B8A-77DEFDBDD6D3}" type="presOf" srcId="{413E87FD-95BD-426F-B6F5-238070D89D3F}" destId="{45A07597-DD19-4402-ACCD-345964FE1C96}" srcOrd="0" destOrd="0" presId="urn:microsoft.com/office/officeart/2005/8/layout/chevron2"/>
    <dgm:cxn modelId="{168F168C-9ABE-44D2-A24D-D231E8855B01}" type="presOf" srcId="{682B4816-74A6-42D3-ADB1-41D2F2209D40}" destId="{C58579BD-A21B-4DC4-A099-A704C2237970}" srcOrd="0" destOrd="0" presId="urn:microsoft.com/office/officeart/2005/8/layout/chevron2"/>
    <dgm:cxn modelId="{195EFF31-5C6B-466C-8ECA-51E2025CC1DA}" srcId="{68E5AA1C-0481-4076-9088-B7EE7D01EE77}" destId="{3671A619-876E-4B00-92E9-D5876276B214}" srcOrd="2" destOrd="0" parTransId="{0503CB85-5500-4917-A84F-DCCC1265307B}" sibTransId="{8B482B19-1A4B-4A1E-86D8-F97599A27733}"/>
    <dgm:cxn modelId="{0CA54B83-7CFE-49A8-8C76-D635D006D2CB}" type="presOf" srcId="{949111BB-29AD-413D-B350-1BE5198E2235}" destId="{9483B81E-6763-4501-A5BA-B184EE294BA6}" srcOrd="0" destOrd="8" presId="urn:microsoft.com/office/officeart/2005/8/layout/chevron2"/>
    <dgm:cxn modelId="{3CE6F8CA-8A10-4740-9DD7-959CE72019B4}" type="presOf" srcId="{2880F555-8C72-4B60-9A46-D3F58856E1E8}" destId="{22BDFEA8-70D2-443D-9DF0-877D625ECC66}" srcOrd="0" destOrd="1" presId="urn:microsoft.com/office/officeart/2005/8/layout/chevron2"/>
    <dgm:cxn modelId="{B32C5EF2-D90C-400E-9B24-02AD41D663B2}" srcId="{68E5AA1C-0481-4076-9088-B7EE7D01EE77}" destId="{949111BB-29AD-413D-B350-1BE5198E2235}" srcOrd="1" destOrd="0" parTransId="{5F919BDB-6C02-4170-8C2A-4AC05AEBA5B2}" sibTransId="{56A766E3-D774-40A0-8D92-6E438A332C37}"/>
    <dgm:cxn modelId="{A262EFE8-94F3-4139-ADC3-470D8CFA4B84}" srcId="{413E87FD-95BD-426F-B6F5-238070D89D3F}" destId="{2D958C0F-0568-4F0C-8FF2-B8D0DD2EDBD9}" srcOrd="2" destOrd="0" parTransId="{E4C8C4C6-8DD2-4AB8-8424-31D279ED5904}" sibTransId="{004C445A-D95A-4BA7-9BBF-AF27EE6520F7}"/>
    <dgm:cxn modelId="{00D9A303-6302-44F4-92A7-70D575270B08}" type="presOf" srcId="{54C31B9C-D810-404B-9C09-19751069CC72}" destId="{19846E4C-BB7E-4CDF-98E5-5A0A8FFF7CBB}" srcOrd="0" destOrd="1" presId="urn:microsoft.com/office/officeart/2005/8/layout/chevron2"/>
    <dgm:cxn modelId="{1B6A1441-0E0F-49A6-A9DC-2FE51C62605F}" srcId="{413E87FD-95BD-426F-B6F5-238070D89D3F}" destId="{2880F555-8C72-4B60-9A46-D3F58856E1E8}" srcOrd="1" destOrd="0" parTransId="{CF368991-E26A-4C3B-8741-D81AE90963B3}" sibTransId="{D2DAB2B0-8106-4244-A447-82D182F6C700}"/>
    <dgm:cxn modelId="{77F5F10F-A7C8-41A1-BCD3-37A29F630D32}" type="presOf" srcId="{03067889-CC9B-432B-BDAD-B588424BD997}" destId="{99104DE3-E45E-4017-BC17-26116C3037CE}" srcOrd="0" destOrd="0" presId="urn:microsoft.com/office/officeart/2005/8/layout/chevron2"/>
    <dgm:cxn modelId="{D531E33E-4328-4F7D-A412-4AEFDA53D12B}" type="presOf" srcId="{BC80B936-3519-488C-B96B-3A79A0664AE1}" destId="{22BDFEA8-70D2-443D-9DF0-877D625ECC66}" srcOrd="0" destOrd="0" presId="urn:microsoft.com/office/officeart/2005/8/layout/chevron2"/>
    <dgm:cxn modelId="{BAD18933-773F-497A-9F85-DD0688637C3C}" type="presOf" srcId="{C5726796-06E7-46B5-BD57-6B153CE9F9FF}" destId="{9483B81E-6763-4501-A5BA-B184EE294BA6}" srcOrd="0" destOrd="3" presId="urn:microsoft.com/office/officeart/2005/8/layout/chevron2"/>
    <dgm:cxn modelId="{C8A01A53-DFFD-4A84-9103-C94B5281267A}" srcId="{682B4816-74A6-42D3-ADB1-41D2F2209D40}" destId="{79459EF8-AFD1-4917-9DC2-98DFCF660D6F}" srcOrd="2" destOrd="0" parTransId="{9C610681-94FB-48EA-A357-666122B54849}" sibTransId="{6461769F-FCAE-4D2F-ACBB-83CCDD8E5B8A}"/>
    <dgm:cxn modelId="{E0B15D48-9AA3-4553-94C3-79024D780129}" srcId="{413E87FD-95BD-426F-B6F5-238070D89D3F}" destId="{BC80B936-3519-488C-B96B-3A79A0664AE1}" srcOrd="0" destOrd="0" parTransId="{86CB95DB-C217-4FA2-A9B8-5E25999D590A}" sibTransId="{50D13919-C07B-4129-9C21-F5C635F985CA}"/>
    <dgm:cxn modelId="{B07CCF8E-ED81-4D9E-AA5B-6DB96BF6A897}" type="presOf" srcId="{B2EE6E28-3115-4DB0-9581-05303F41A97A}" destId="{19846E4C-BB7E-4CDF-98E5-5A0A8FFF7CBB}" srcOrd="0" destOrd="2" presId="urn:microsoft.com/office/officeart/2005/8/layout/chevron2"/>
    <dgm:cxn modelId="{28A1D122-B8A7-48CF-AD80-7DBFDFE31FB9}" srcId="{93FEB071-7D9F-4D03-A659-AC5D9CADE7F9}" destId="{682B4816-74A6-42D3-ADB1-41D2F2209D40}" srcOrd="2" destOrd="0" parTransId="{85B89F73-23B8-472D-816F-F012DC00D738}" sibTransId="{61595911-5127-4EE1-9A3D-AEF5A6EB39CD}"/>
    <dgm:cxn modelId="{56DFD64A-F919-4837-B944-D637EEADE006}" type="presOf" srcId="{3671A619-876E-4B00-92E9-D5876276B214}" destId="{9483B81E-6763-4501-A5BA-B184EE294BA6}" srcOrd="0" destOrd="9" presId="urn:microsoft.com/office/officeart/2005/8/layout/chevron2"/>
    <dgm:cxn modelId="{8F302784-B4FE-4347-B0D5-685B1D154F30}" type="presOf" srcId="{93FEB071-7D9F-4D03-A659-AC5D9CADE7F9}" destId="{D78F9F88-4F86-4FC2-B1DA-BF618ACF3093}" srcOrd="0" destOrd="0" presId="urn:microsoft.com/office/officeart/2005/8/layout/chevron2"/>
    <dgm:cxn modelId="{D701EAF1-F456-4269-A524-F25BFCD226B8}" srcId="{68E5AA1C-0481-4076-9088-B7EE7D01EE77}" destId="{20EA81FB-27B0-4A9A-AE22-29AA5608DA64}" srcOrd="0" destOrd="0" parTransId="{75A7C701-DC07-4992-86C3-B2CC849AAA57}" sibTransId="{1072410F-C6B1-48AA-997A-79EE175185B5}"/>
    <dgm:cxn modelId="{D30E19BD-5DAB-4C94-B1B4-49A38AE34D56}" type="presOf" srcId="{DDD6B803-B29A-4E10-A94B-90073CA3F62A}" destId="{9483B81E-6763-4501-A5BA-B184EE294BA6}" srcOrd="0" destOrd="1" presId="urn:microsoft.com/office/officeart/2005/8/layout/chevron2"/>
    <dgm:cxn modelId="{F4C7EFE3-6060-4DD3-BB5C-BD22D2AD0161}" srcId="{93FEB071-7D9F-4D03-A659-AC5D9CADE7F9}" destId="{03067889-CC9B-432B-BDAD-B588424BD997}" srcOrd="1" destOrd="0" parTransId="{F57B49CA-6376-4DDF-B10B-43629B4C7FD2}" sibTransId="{07EE9632-D8A7-4F73-A5E7-D2E1CBC8BDB8}"/>
    <dgm:cxn modelId="{E62BF269-E91C-45A1-AA8F-76AF9761E6F8}" srcId="{93FEB071-7D9F-4D03-A659-AC5D9CADE7F9}" destId="{413E87FD-95BD-426F-B6F5-238070D89D3F}" srcOrd="0" destOrd="0" parTransId="{8B5E6F40-4315-4337-8331-F0E780124D99}" sibTransId="{C8E312AD-F4C8-4C47-9EAA-0D9CD92264B2}"/>
    <dgm:cxn modelId="{75FA7C5B-41DB-4327-AC62-8D2456FC890A}" type="presOf" srcId="{32291540-9452-4869-832B-0DE284A00C82}" destId="{9483B81E-6763-4501-A5BA-B184EE294BA6}" srcOrd="0" destOrd="4" presId="urn:microsoft.com/office/officeart/2005/8/layout/chevron2"/>
    <dgm:cxn modelId="{3CA14D29-E2FD-480A-9EDF-C312606342D6}" srcId="{682B4816-74A6-42D3-ADB1-41D2F2209D40}" destId="{32291540-9452-4869-832B-0DE284A00C82}" srcOrd="4" destOrd="0" parTransId="{8A364197-2CBB-488F-820F-B9439DB92B9F}" sibTransId="{419C732C-D198-4538-92D5-0B1FC76EE8B7}"/>
    <dgm:cxn modelId="{F6B9A65A-4AAC-4EFA-9DAF-3D61F87075E6}" srcId="{682B4816-74A6-42D3-ADB1-41D2F2209D40}" destId="{DB568CDE-6570-48DD-92AE-D6BE459A586C}" srcOrd="5" destOrd="0" parTransId="{2887223C-F7BC-4B2F-9659-9EF98F14E5C1}" sibTransId="{DD7866B9-87F1-4D28-B5F7-9E12058B74B2}"/>
    <dgm:cxn modelId="{E2D61D48-7AB6-4799-8535-C263415B340E}" srcId="{03067889-CC9B-432B-BDAD-B588424BD997}" destId="{54C31B9C-D810-404B-9C09-19751069CC72}" srcOrd="1" destOrd="0" parTransId="{4EED2FEC-4A87-465F-AF5F-FF3827B208F2}" sibTransId="{7BE28F0A-6A2E-40B4-81B1-59675E2EE0D2}"/>
    <dgm:cxn modelId="{89E1AFEA-795A-40A9-847E-F9A7355A73DE}" type="presOf" srcId="{79459EF8-AFD1-4917-9DC2-98DFCF660D6F}" destId="{9483B81E-6763-4501-A5BA-B184EE294BA6}" srcOrd="0" destOrd="2" presId="urn:microsoft.com/office/officeart/2005/8/layout/chevron2"/>
    <dgm:cxn modelId="{41070470-65BF-4DA2-80AB-FF22DECBB5A2}" type="presParOf" srcId="{D78F9F88-4F86-4FC2-B1DA-BF618ACF3093}" destId="{BD5302BC-1496-4143-B507-056AAD5C967A}" srcOrd="0" destOrd="0" presId="urn:microsoft.com/office/officeart/2005/8/layout/chevron2"/>
    <dgm:cxn modelId="{D0D6D6AA-1B72-4C0A-BEC2-06B80F3AE247}" type="presParOf" srcId="{BD5302BC-1496-4143-B507-056AAD5C967A}" destId="{45A07597-DD19-4402-ACCD-345964FE1C96}" srcOrd="0" destOrd="0" presId="urn:microsoft.com/office/officeart/2005/8/layout/chevron2"/>
    <dgm:cxn modelId="{0BB66EFA-F695-42C5-9C40-BD4661996BE9}" type="presParOf" srcId="{BD5302BC-1496-4143-B507-056AAD5C967A}" destId="{22BDFEA8-70D2-443D-9DF0-877D625ECC66}" srcOrd="1" destOrd="0" presId="urn:microsoft.com/office/officeart/2005/8/layout/chevron2"/>
    <dgm:cxn modelId="{93D18305-9396-434D-80FC-7EE9928E7A65}" type="presParOf" srcId="{D78F9F88-4F86-4FC2-B1DA-BF618ACF3093}" destId="{7599BE81-EFCC-4C17-A452-98A5B28ADE72}" srcOrd="1" destOrd="0" presId="urn:microsoft.com/office/officeart/2005/8/layout/chevron2"/>
    <dgm:cxn modelId="{BCCB2131-0D9B-4A78-96FB-78ECBF98ECFC}" type="presParOf" srcId="{D78F9F88-4F86-4FC2-B1DA-BF618ACF3093}" destId="{D7852211-3933-45B4-AA7D-21DD8ED1BD08}" srcOrd="2" destOrd="0" presId="urn:microsoft.com/office/officeart/2005/8/layout/chevron2"/>
    <dgm:cxn modelId="{851ED2CB-256E-46F6-8C55-6DDF108CBE00}" type="presParOf" srcId="{D7852211-3933-45B4-AA7D-21DD8ED1BD08}" destId="{99104DE3-E45E-4017-BC17-26116C3037CE}" srcOrd="0" destOrd="0" presId="urn:microsoft.com/office/officeart/2005/8/layout/chevron2"/>
    <dgm:cxn modelId="{0BD6BD33-2E22-430D-97E3-4CEFA6844D0A}" type="presParOf" srcId="{D7852211-3933-45B4-AA7D-21DD8ED1BD08}" destId="{19846E4C-BB7E-4CDF-98E5-5A0A8FFF7CBB}" srcOrd="1" destOrd="0" presId="urn:microsoft.com/office/officeart/2005/8/layout/chevron2"/>
    <dgm:cxn modelId="{B4DB9CC7-4784-48DA-9FCD-E352E7AA73FA}" type="presParOf" srcId="{D78F9F88-4F86-4FC2-B1DA-BF618ACF3093}" destId="{62B751EB-D89B-419F-A84C-B71D56ED96C1}" srcOrd="3" destOrd="0" presId="urn:microsoft.com/office/officeart/2005/8/layout/chevron2"/>
    <dgm:cxn modelId="{745D3E7B-959A-4CC4-8350-F5A1D2CCA5B8}" type="presParOf" srcId="{D78F9F88-4F86-4FC2-B1DA-BF618ACF3093}" destId="{63794246-0E1F-47E6-82F3-BB824E81A446}" srcOrd="4" destOrd="0" presId="urn:microsoft.com/office/officeart/2005/8/layout/chevron2"/>
    <dgm:cxn modelId="{C2360973-AE40-4A80-ABE8-5090FC0C4C31}" type="presParOf" srcId="{63794246-0E1F-47E6-82F3-BB824E81A446}" destId="{C58579BD-A21B-4DC4-A099-A704C2237970}" srcOrd="0" destOrd="0" presId="urn:microsoft.com/office/officeart/2005/8/layout/chevron2"/>
    <dgm:cxn modelId="{CCA8C9A2-D5CD-42D9-B29C-7834C8420CA9}" type="presParOf" srcId="{63794246-0E1F-47E6-82F3-BB824E81A446}" destId="{9483B81E-6763-4501-A5BA-B184EE294BA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06F7FA-168B-4735-A78E-65F4DE1CDA47}" type="doc">
      <dgm:prSet loTypeId="urn:microsoft.com/office/officeart/2005/8/layout/radial4" loCatId="relationship" qsTypeId="urn:microsoft.com/office/officeart/2005/8/quickstyle/simple1" qsCatId="simple" csTypeId="urn:microsoft.com/office/officeart/2005/8/colors/colorful2" csCatId="colorful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GB"/>
        </a:p>
      </dgm:t>
    </dgm:pt>
    <dgm:pt modelId="{9F141005-5C10-4594-AAB2-9030BEB824B0}">
      <dgm:prSet phldrT="[Text]"/>
      <dgm:spPr>
        <a:solidFill>
          <a:schemeClr val="accent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charset="0"/>
              <a:cs typeface="Arial" charset="0"/>
            </a:rPr>
            <a:t>Federated Information Framework</a:t>
          </a:r>
          <a:endParaRPr lang="en-GB" dirty="0"/>
        </a:p>
      </dgm:t>
    </dgm:pt>
    <dgm:pt modelId="{7EA941DD-09A0-470A-8C8E-7D10626D2FBD}" type="parTrans" cxnId="{8229F5B8-AA6A-48C1-A684-0D8BFF58C059}">
      <dgm:prSet/>
      <dgm:spPr/>
      <dgm:t>
        <a:bodyPr/>
        <a:lstStyle/>
        <a:p>
          <a:endParaRPr lang="en-GB"/>
        </a:p>
      </dgm:t>
    </dgm:pt>
    <dgm:pt modelId="{AD58934B-C904-4CF5-BC4A-9E8BF5FB064E}" type="sibTrans" cxnId="{8229F5B8-AA6A-48C1-A684-0D8BFF58C059}">
      <dgm:prSet/>
      <dgm:spPr/>
      <dgm:t>
        <a:bodyPr/>
        <a:lstStyle/>
        <a:p>
          <a:endParaRPr lang="en-GB"/>
        </a:p>
      </dgm:t>
    </dgm:pt>
    <dgm:pt modelId="{83D4BBB9-5F66-48EF-A935-B026FB4AC00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charset="0"/>
              <a:cs typeface="Arial" charset="0"/>
            </a:rPr>
            <a:t>Each contributing SDO retains full control of model</a:t>
          </a:r>
        </a:p>
      </dgm:t>
    </dgm:pt>
    <dgm:pt modelId="{98B24744-F83B-48F8-8785-11BA8357571E}" type="parTrans" cxnId="{8FFA6A68-DC58-4CC1-B71C-AB99FBB17EE6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/>
        </a:p>
      </dgm:t>
    </dgm:pt>
    <dgm:pt modelId="{EEA97CE3-FDCA-403A-B4EC-7EA3143E80F5}" type="sibTrans" cxnId="{8FFA6A68-DC58-4CC1-B71C-AB99FBB17EE6}">
      <dgm:prSet/>
      <dgm:spPr/>
      <dgm:t>
        <a:bodyPr/>
        <a:lstStyle/>
        <a:p>
          <a:endParaRPr lang="en-GB"/>
        </a:p>
      </dgm:t>
    </dgm:pt>
    <dgm:pt modelId="{C7B84043-D332-4760-B8AB-B338A507CB3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charset="0"/>
              <a:cs typeface="Arial" charset="0"/>
            </a:rPr>
            <a:t>Changes handled via change control process by  owner SDO </a:t>
          </a:r>
        </a:p>
      </dgm:t>
    </dgm:pt>
    <dgm:pt modelId="{11236819-91E4-49C8-8772-9DCEEF5B5029}" type="parTrans" cxnId="{D6A3F0D2-55DE-4127-88DD-45D02664966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/>
        </a:p>
      </dgm:t>
    </dgm:pt>
    <dgm:pt modelId="{489E3138-ED53-455C-A5A9-9A4D619882F6}" type="sibTrans" cxnId="{D6A3F0D2-55DE-4127-88DD-45D02664966B}">
      <dgm:prSet/>
      <dgm:spPr/>
      <dgm:t>
        <a:bodyPr/>
        <a:lstStyle/>
        <a:p>
          <a:endParaRPr lang="en-GB"/>
        </a:p>
      </dgm:t>
    </dgm:pt>
    <dgm:pt modelId="{7A0BD7E8-BC79-48F8-BF23-FF151C1FC41E}">
      <dgm:prSet custT="1"/>
      <dgm:spPr>
        <a:solidFill>
          <a:schemeClr val="accent4">
            <a:lumMod val="40000"/>
            <a:lumOff val="6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2100" dirty="0" smtClean="0">
              <a:latin typeface="Arial" charset="0"/>
              <a:cs typeface="Arial" charset="0"/>
            </a:rPr>
            <a:t>Machine readable and easily accessible to users </a:t>
          </a:r>
        </a:p>
        <a:p>
          <a:r>
            <a:rPr lang="en-GB" sz="2000" i="1" dirty="0" smtClean="0">
              <a:latin typeface="Arial" charset="0"/>
              <a:cs typeface="Arial" charset="0"/>
            </a:rPr>
            <a:t>(e.g. central site mirrors SDO sites)</a:t>
          </a:r>
          <a:endParaRPr lang="en-US" sz="2000" i="1" dirty="0" smtClean="0">
            <a:latin typeface="Arial" charset="0"/>
            <a:cs typeface="Arial" charset="0"/>
          </a:endParaRPr>
        </a:p>
      </dgm:t>
    </dgm:pt>
    <dgm:pt modelId="{3F389576-78E3-41B0-8F0D-84832F7B9295}" type="parTrans" cxnId="{61EC9439-1A53-4337-A54D-D05232197EE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/>
        </a:p>
      </dgm:t>
    </dgm:pt>
    <dgm:pt modelId="{59151FBF-F0E2-43EC-B941-CB7F27D94ECC}" type="sibTrans" cxnId="{61EC9439-1A53-4337-A54D-D05232197EE2}">
      <dgm:prSet/>
      <dgm:spPr/>
      <dgm:t>
        <a:bodyPr/>
        <a:lstStyle/>
        <a:p>
          <a:endParaRPr lang="en-GB"/>
        </a:p>
      </dgm:t>
    </dgm:pt>
    <dgm:pt modelId="{98A02443-5AAB-466D-954F-742A32FF85D0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charset="0"/>
              <a:cs typeface="Arial" charset="0"/>
            </a:rPr>
            <a:t>Joint technical liaison group to handle change requests and progressively align models</a:t>
          </a:r>
        </a:p>
      </dgm:t>
    </dgm:pt>
    <dgm:pt modelId="{47E1210C-5A1B-4284-B4A1-043DBD4DFD12}" type="parTrans" cxnId="{841FB585-C8A8-483A-BD62-F31C8F8DFB9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/>
        </a:p>
      </dgm:t>
    </dgm:pt>
    <dgm:pt modelId="{E3831F20-B0AC-4981-BEE7-D21002C78791}" type="sibTrans" cxnId="{841FB585-C8A8-483A-BD62-F31C8F8DFB95}">
      <dgm:prSet/>
      <dgm:spPr/>
      <dgm:t>
        <a:bodyPr/>
        <a:lstStyle/>
        <a:p>
          <a:endParaRPr lang="en-GB"/>
        </a:p>
      </dgm:t>
    </dgm:pt>
    <dgm:pt modelId="{1F772E8F-01C6-4208-8970-193FA37CF211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charset="0"/>
              <a:cs typeface="Arial" charset="0"/>
            </a:rPr>
            <a:t>Escalation route in case of problems</a:t>
          </a:r>
        </a:p>
      </dgm:t>
    </dgm:pt>
    <dgm:pt modelId="{3911BDFC-FE0E-4FAE-822F-0A3F84EA6FFD}" type="parTrans" cxnId="{CE45FC1A-4E40-4F95-999F-FBDBB15B5439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GB"/>
        </a:p>
      </dgm:t>
    </dgm:pt>
    <dgm:pt modelId="{0C0A38B2-582F-4702-B084-602BF4278228}" type="sibTrans" cxnId="{CE45FC1A-4E40-4F95-999F-FBDBB15B5439}">
      <dgm:prSet/>
      <dgm:spPr/>
      <dgm:t>
        <a:bodyPr/>
        <a:lstStyle/>
        <a:p>
          <a:endParaRPr lang="en-GB"/>
        </a:p>
      </dgm:t>
    </dgm:pt>
    <dgm:pt modelId="{2979002A-2EC9-41D4-BA5E-35167B3BB1D4}" type="pres">
      <dgm:prSet presAssocID="{D706F7FA-168B-4735-A78E-65F4DE1CDA4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90F861E-24F0-4810-9DBE-DAF66AC56D86}" type="pres">
      <dgm:prSet presAssocID="{9F141005-5C10-4594-AAB2-9030BEB824B0}" presName="centerShape" presStyleLbl="node0" presStyleIdx="0" presStyleCnt="1"/>
      <dgm:spPr/>
      <dgm:t>
        <a:bodyPr/>
        <a:lstStyle/>
        <a:p>
          <a:endParaRPr lang="en-GB"/>
        </a:p>
      </dgm:t>
    </dgm:pt>
    <dgm:pt modelId="{06814DD8-82E6-4B1D-B44B-2965B1BA9974}" type="pres">
      <dgm:prSet presAssocID="{98B24744-F83B-48F8-8785-11BA8357571E}" presName="parTrans" presStyleLbl="bgSibTrans2D1" presStyleIdx="0" presStyleCnt="5"/>
      <dgm:spPr/>
      <dgm:t>
        <a:bodyPr/>
        <a:lstStyle/>
        <a:p>
          <a:endParaRPr lang="en-GB"/>
        </a:p>
      </dgm:t>
    </dgm:pt>
    <dgm:pt modelId="{23662850-F56B-424B-B27A-AE0407EE29D9}" type="pres">
      <dgm:prSet presAssocID="{83D4BBB9-5F66-48EF-A935-B026FB4AC007}" presName="node" presStyleLbl="node1" presStyleIdx="0" presStyleCnt="5" custScaleX="114482" custScaleY="16722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9F7DF2-6609-409F-B71B-29D3BDCC3532}" type="pres">
      <dgm:prSet presAssocID="{11236819-91E4-49C8-8772-9DCEEF5B5029}" presName="parTrans" presStyleLbl="bgSibTrans2D1" presStyleIdx="1" presStyleCnt="5"/>
      <dgm:spPr/>
      <dgm:t>
        <a:bodyPr/>
        <a:lstStyle/>
        <a:p>
          <a:endParaRPr lang="en-GB"/>
        </a:p>
      </dgm:t>
    </dgm:pt>
    <dgm:pt modelId="{73369939-5B53-4BB6-8194-0FDE836843CE}" type="pres">
      <dgm:prSet presAssocID="{C7B84043-D332-4760-B8AB-B338A507CB3B}" presName="node" presStyleLbl="node1" presStyleIdx="1" presStyleCnt="5" custScaleX="117140" custScaleY="165483" custRadScaleRad="104184" custRadScaleInc="103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8874F0-4951-4DD3-905B-9C3567E8B2CF}" type="pres">
      <dgm:prSet presAssocID="{3F389576-78E3-41B0-8F0D-84832F7B9295}" presName="parTrans" presStyleLbl="bgSibTrans2D1" presStyleIdx="2" presStyleCnt="5"/>
      <dgm:spPr/>
      <dgm:t>
        <a:bodyPr/>
        <a:lstStyle/>
        <a:p>
          <a:endParaRPr lang="en-GB"/>
        </a:p>
      </dgm:t>
    </dgm:pt>
    <dgm:pt modelId="{AA06849A-7E0F-42BE-A758-D365AB420AFE}" type="pres">
      <dgm:prSet presAssocID="{7A0BD7E8-BC79-48F8-BF23-FF151C1FC41E}" presName="node" presStyleLbl="node1" presStyleIdx="2" presStyleCnt="5" custScaleX="113917" custScaleY="18010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C68085-1749-4A0D-AE0A-824685B2164F}" type="pres">
      <dgm:prSet presAssocID="{47E1210C-5A1B-4284-B4A1-043DBD4DFD12}" presName="parTrans" presStyleLbl="bgSibTrans2D1" presStyleIdx="3" presStyleCnt="5"/>
      <dgm:spPr/>
      <dgm:t>
        <a:bodyPr/>
        <a:lstStyle/>
        <a:p>
          <a:endParaRPr lang="en-GB"/>
        </a:p>
      </dgm:t>
    </dgm:pt>
    <dgm:pt modelId="{20F946A8-0712-4852-AC54-1A589320CF25}" type="pres">
      <dgm:prSet presAssocID="{98A02443-5AAB-466D-954F-742A32FF85D0}" presName="node" presStyleLbl="node1" presStyleIdx="3" presStyleCnt="5" custScaleX="97916" custScaleY="182485" custRadScaleRad="104852" custRadScaleInc="-1102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DC5A4E-35A1-4A7C-BE94-99472A19EA45}" type="pres">
      <dgm:prSet presAssocID="{3911BDFC-FE0E-4FAE-822F-0A3F84EA6FFD}" presName="parTrans" presStyleLbl="bgSibTrans2D1" presStyleIdx="4" presStyleCnt="5"/>
      <dgm:spPr/>
      <dgm:t>
        <a:bodyPr/>
        <a:lstStyle/>
        <a:p>
          <a:endParaRPr lang="en-GB"/>
        </a:p>
      </dgm:t>
    </dgm:pt>
    <dgm:pt modelId="{67EC05EE-B770-47A2-BDB4-3710D3C69350}" type="pres">
      <dgm:prSet presAssocID="{1F772E8F-01C6-4208-8970-193FA37CF211}" presName="node" presStyleLbl="node1" presStyleIdx="4" presStyleCnt="5" custScaleX="113250" custScaleY="1525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AC96756-CEB6-4977-9ADA-D07106E3E41B}" type="presOf" srcId="{3911BDFC-FE0E-4FAE-822F-0A3F84EA6FFD}" destId="{2CDC5A4E-35A1-4A7C-BE94-99472A19EA45}" srcOrd="0" destOrd="0" presId="urn:microsoft.com/office/officeart/2005/8/layout/radial4"/>
    <dgm:cxn modelId="{FF8202FC-AE2C-4332-A490-A5418A0924A8}" type="presOf" srcId="{D706F7FA-168B-4735-A78E-65F4DE1CDA47}" destId="{2979002A-2EC9-41D4-BA5E-35167B3BB1D4}" srcOrd="0" destOrd="0" presId="urn:microsoft.com/office/officeart/2005/8/layout/radial4"/>
    <dgm:cxn modelId="{FF7192E3-6F5F-4A17-9AE1-B20EF7CDCD2F}" type="presOf" srcId="{1F772E8F-01C6-4208-8970-193FA37CF211}" destId="{67EC05EE-B770-47A2-BDB4-3710D3C69350}" srcOrd="0" destOrd="0" presId="urn:microsoft.com/office/officeart/2005/8/layout/radial4"/>
    <dgm:cxn modelId="{B3FF237A-49E5-4516-A8D0-A0E35CE3071C}" type="presOf" srcId="{98B24744-F83B-48F8-8785-11BA8357571E}" destId="{06814DD8-82E6-4B1D-B44B-2965B1BA9974}" srcOrd="0" destOrd="0" presId="urn:microsoft.com/office/officeart/2005/8/layout/radial4"/>
    <dgm:cxn modelId="{99788F5A-5597-4160-905F-0DE78A310241}" type="presOf" srcId="{3F389576-78E3-41B0-8F0D-84832F7B9295}" destId="{938874F0-4951-4DD3-905B-9C3567E8B2CF}" srcOrd="0" destOrd="0" presId="urn:microsoft.com/office/officeart/2005/8/layout/radial4"/>
    <dgm:cxn modelId="{23E2E47B-9E61-4EC0-874E-CE2FCF247D40}" type="presOf" srcId="{11236819-91E4-49C8-8772-9DCEEF5B5029}" destId="{3D9F7DF2-6609-409F-B71B-29D3BDCC3532}" srcOrd="0" destOrd="0" presId="urn:microsoft.com/office/officeart/2005/8/layout/radial4"/>
    <dgm:cxn modelId="{841FB585-C8A8-483A-BD62-F31C8F8DFB95}" srcId="{9F141005-5C10-4594-AAB2-9030BEB824B0}" destId="{98A02443-5AAB-466D-954F-742A32FF85D0}" srcOrd="3" destOrd="0" parTransId="{47E1210C-5A1B-4284-B4A1-043DBD4DFD12}" sibTransId="{E3831F20-B0AC-4981-BEE7-D21002C78791}"/>
    <dgm:cxn modelId="{9249E0F3-FD8B-4DD3-A44D-28B42A78D2C9}" type="presOf" srcId="{7A0BD7E8-BC79-48F8-BF23-FF151C1FC41E}" destId="{AA06849A-7E0F-42BE-A758-D365AB420AFE}" srcOrd="0" destOrd="0" presId="urn:microsoft.com/office/officeart/2005/8/layout/radial4"/>
    <dgm:cxn modelId="{32A715E8-2523-473A-BBEE-6048C1B301C8}" type="presOf" srcId="{47E1210C-5A1B-4284-B4A1-043DBD4DFD12}" destId="{11C68085-1749-4A0D-AE0A-824685B2164F}" srcOrd="0" destOrd="0" presId="urn:microsoft.com/office/officeart/2005/8/layout/radial4"/>
    <dgm:cxn modelId="{D6A3F0D2-55DE-4127-88DD-45D02664966B}" srcId="{9F141005-5C10-4594-AAB2-9030BEB824B0}" destId="{C7B84043-D332-4760-B8AB-B338A507CB3B}" srcOrd="1" destOrd="0" parTransId="{11236819-91E4-49C8-8772-9DCEEF5B5029}" sibTransId="{489E3138-ED53-455C-A5A9-9A4D619882F6}"/>
    <dgm:cxn modelId="{CE45FC1A-4E40-4F95-999F-FBDBB15B5439}" srcId="{9F141005-5C10-4594-AAB2-9030BEB824B0}" destId="{1F772E8F-01C6-4208-8970-193FA37CF211}" srcOrd="4" destOrd="0" parTransId="{3911BDFC-FE0E-4FAE-822F-0A3F84EA6FFD}" sibTransId="{0C0A38B2-582F-4702-B084-602BF4278228}"/>
    <dgm:cxn modelId="{29A1DCB8-7C1A-41BA-89E9-998C0AD7A0C4}" type="presOf" srcId="{98A02443-5AAB-466D-954F-742A32FF85D0}" destId="{20F946A8-0712-4852-AC54-1A589320CF25}" srcOrd="0" destOrd="0" presId="urn:microsoft.com/office/officeart/2005/8/layout/radial4"/>
    <dgm:cxn modelId="{EDF2A5F0-A6FB-404A-A92E-E268F81CA7AA}" type="presOf" srcId="{C7B84043-D332-4760-B8AB-B338A507CB3B}" destId="{73369939-5B53-4BB6-8194-0FDE836843CE}" srcOrd="0" destOrd="0" presId="urn:microsoft.com/office/officeart/2005/8/layout/radial4"/>
    <dgm:cxn modelId="{05FC005D-F0E5-4320-8BE3-8A2E71E6FACB}" type="presOf" srcId="{83D4BBB9-5F66-48EF-A935-B026FB4AC007}" destId="{23662850-F56B-424B-B27A-AE0407EE29D9}" srcOrd="0" destOrd="0" presId="urn:microsoft.com/office/officeart/2005/8/layout/radial4"/>
    <dgm:cxn modelId="{61EC9439-1A53-4337-A54D-D05232197EE2}" srcId="{9F141005-5C10-4594-AAB2-9030BEB824B0}" destId="{7A0BD7E8-BC79-48F8-BF23-FF151C1FC41E}" srcOrd="2" destOrd="0" parTransId="{3F389576-78E3-41B0-8F0D-84832F7B9295}" sibTransId="{59151FBF-F0E2-43EC-B941-CB7F27D94ECC}"/>
    <dgm:cxn modelId="{2D1EE3F0-BB97-4910-90C9-A107F75A2081}" type="presOf" srcId="{9F141005-5C10-4594-AAB2-9030BEB824B0}" destId="{A90F861E-24F0-4810-9DBE-DAF66AC56D86}" srcOrd="0" destOrd="0" presId="urn:microsoft.com/office/officeart/2005/8/layout/radial4"/>
    <dgm:cxn modelId="{8FFA6A68-DC58-4CC1-B71C-AB99FBB17EE6}" srcId="{9F141005-5C10-4594-AAB2-9030BEB824B0}" destId="{83D4BBB9-5F66-48EF-A935-B026FB4AC007}" srcOrd="0" destOrd="0" parTransId="{98B24744-F83B-48F8-8785-11BA8357571E}" sibTransId="{EEA97CE3-FDCA-403A-B4EC-7EA3143E80F5}"/>
    <dgm:cxn modelId="{8229F5B8-AA6A-48C1-A684-0D8BFF58C059}" srcId="{D706F7FA-168B-4735-A78E-65F4DE1CDA47}" destId="{9F141005-5C10-4594-AAB2-9030BEB824B0}" srcOrd="0" destOrd="0" parTransId="{7EA941DD-09A0-470A-8C8E-7D10626D2FBD}" sibTransId="{AD58934B-C904-4CF5-BC4A-9E8BF5FB064E}"/>
    <dgm:cxn modelId="{0EF872DD-B2D7-4B89-9FDF-95645148951B}" type="presParOf" srcId="{2979002A-2EC9-41D4-BA5E-35167B3BB1D4}" destId="{A90F861E-24F0-4810-9DBE-DAF66AC56D86}" srcOrd="0" destOrd="0" presId="urn:microsoft.com/office/officeart/2005/8/layout/radial4"/>
    <dgm:cxn modelId="{760EF59B-397E-4F34-B570-9085F63D3164}" type="presParOf" srcId="{2979002A-2EC9-41D4-BA5E-35167B3BB1D4}" destId="{06814DD8-82E6-4B1D-B44B-2965B1BA9974}" srcOrd="1" destOrd="0" presId="urn:microsoft.com/office/officeart/2005/8/layout/radial4"/>
    <dgm:cxn modelId="{87E86BDB-3C2B-40FF-8652-07E8C86BED73}" type="presParOf" srcId="{2979002A-2EC9-41D4-BA5E-35167B3BB1D4}" destId="{23662850-F56B-424B-B27A-AE0407EE29D9}" srcOrd="2" destOrd="0" presId="urn:microsoft.com/office/officeart/2005/8/layout/radial4"/>
    <dgm:cxn modelId="{CC2947D0-68BD-4C34-998A-85D7C0B341BD}" type="presParOf" srcId="{2979002A-2EC9-41D4-BA5E-35167B3BB1D4}" destId="{3D9F7DF2-6609-409F-B71B-29D3BDCC3532}" srcOrd="3" destOrd="0" presId="urn:microsoft.com/office/officeart/2005/8/layout/radial4"/>
    <dgm:cxn modelId="{A8BB5903-6A1E-4D50-A8DA-7D66A7DDBD0B}" type="presParOf" srcId="{2979002A-2EC9-41D4-BA5E-35167B3BB1D4}" destId="{73369939-5B53-4BB6-8194-0FDE836843CE}" srcOrd="4" destOrd="0" presId="urn:microsoft.com/office/officeart/2005/8/layout/radial4"/>
    <dgm:cxn modelId="{3C09484A-FF5B-4043-B1B8-70A007BEF42E}" type="presParOf" srcId="{2979002A-2EC9-41D4-BA5E-35167B3BB1D4}" destId="{938874F0-4951-4DD3-905B-9C3567E8B2CF}" srcOrd="5" destOrd="0" presId="urn:microsoft.com/office/officeart/2005/8/layout/radial4"/>
    <dgm:cxn modelId="{2B8E0AE5-CF4A-40D6-987D-79144F6846C7}" type="presParOf" srcId="{2979002A-2EC9-41D4-BA5E-35167B3BB1D4}" destId="{AA06849A-7E0F-42BE-A758-D365AB420AFE}" srcOrd="6" destOrd="0" presId="urn:microsoft.com/office/officeart/2005/8/layout/radial4"/>
    <dgm:cxn modelId="{57AE669E-30ED-4E53-BDD0-4B123EE2BFC1}" type="presParOf" srcId="{2979002A-2EC9-41D4-BA5E-35167B3BB1D4}" destId="{11C68085-1749-4A0D-AE0A-824685B2164F}" srcOrd="7" destOrd="0" presId="urn:microsoft.com/office/officeart/2005/8/layout/radial4"/>
    <dgm:cxn modelId="{B423150B-AC28-4C75-87A5-9019629FB989}" type="presParOf" srcId="{2979002A-2EC9-41D4-BA5E-35167B3BB1D4}" destId="{20F946A8-0712-4852-AC54-1A589320CF25}" srcOrd="8" destOrd="0" presId="urn:microsoft.com/office/officeart/2005/8/layout/radial4"/>
    <dgm:cxn modelId="{9310C117-CD73-4935-8DAF-5D8194ACFDB8}" type="presParOf" srcId="{2979002A-2EC9-41D4-BA5E-35167B3BB1D4}" destId="{2CDC5A4E-35A1-4A7C-BE94-99472A19EA45}" srcOrd="9" destOrd="0" presId="urn:microsoft.com/office/officeart/2005/8/layout/radial4"/>
    <dgm:cxn modelId="{726872B6-15DF-4871-B97A-62598F2DB77C}" type="presParOf" srcId="{2979002A-2EC9-41D4-BA5E-35167B3BB1D4}" destId="{67EC05EE-B770-47A2-BDB4-3710D3C69350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9A1814-A250-4334-A267-9916A25DCE54}" type="doc">
      <dgm:prSet loTypeId="urn:microsoft.com/office/officeart/2005/8/layout/hList6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AB6B0FA2-FB03-41EE-BE2C-3A4394F481B5}">
      <dgm:prSet phldrT="[Text]" custT="1"/>
      <dgm:spPr/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b="1" dirty="0" smtClean="0"/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dirty="0" smtClean="0"/>
            <a:t>Enable creation of an end-end federated information model in  machine-readable readable format</a:t>
          </a:r>
          <a:endParaRPr lang="en-GB" sz="2400" b="1" dirty="0"/>
        </a:p>
      </dgm:t>
    </dgm:pt>
    <dgm:pt modelId="{CBA659BF-5649-44DD-9B91-4B170281F0CA}" type="parTrans" cxnId="{F230CEFD-5FE5-4DAC-9737-D803728DE5AF}">
      <dgm:prSet/>
      <dgm:spPr/>
      <dgm:t>
        <a:bodyPr/>
        <a:lstStyle/>
        <a:p>
          <a:endParaRPr lang="en-GB"/>
        </a:p>
      </dgm:t>
    </dgm:pt>
    <dgm:pt modelId="{2540F86B-565B-477A-93B0-343DDB77BFE4}" type="sibTrans" cxnId="{F230CEFD-5FE5-4DAC-9737-D803728DE5AF}">
      <dgm:prSet/>
      <dgm:spPr/>
      <dgm:t>
        <a:bodyPr/>
        <a:lstStyle/>
        <a:p>
          <a:endParaRPr lang="en-GB"/>
        </a:p>
      </dgm:t>
    </dgm:pt>
    <dgm:pt modelId="{28AC4599-2C16-4786-ACE3-81D1C42B9B75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/>
            <a:t>Make a machine-readable UML version of the resource model available to the Forum </a:t>
          </a:r>
          <a:r>
            <a:rPr lang="en-US" sz="1800" dirty="0" smtClean="0"/>
            <a:t> to use without change</a:t>
          </a:r>
          <a:endParaRPr lang="en-GB" sz="1800" dirty="0"/>
        </a:p>
      </dgm:t>
    </dgm:pt>
    <dgm:pt modelId="{7B198526-5B60-486E-A730-53D1CF27A2D8}" type="parTrans" cxnId="{5B40FB41-539D-4413-BA54-8590ED5476DF}">
      <dgm:prSet/>
      <dgm:spPr/>
      <dgm:t>
        <a:bodyPr/>
        <a:lstStyle/>
        <a:p>
          <a:endParaRPr lang="en-GB"/>
        </a:p>
      </dgm:t>
    </dgm:pt>
    <dgm:pt modelId="{99FEC0D3-EE23-435F-A8CF-7630A491F5F1}" type="sibTrans" cxnId="{5B40FB41-539D-4413-BA54-8590ED5476DF}">
      <dgm:prSet/>
      <dgm:spPr/>
      <dgm:t>
        <a:bodyPr/>
        <a:lstStyle/>
        <a:p>
          <a:endParaRPr lang="en-GB"/>
        </a:p>
      </dgm:t>
    </dgm:pt>
    <dgm:pt modelId="{E7C052EB-6C32-486F-B43A-7F166627F6EC}">
      <dgm:prSet phldrT="[Text]" custT="1"/>
      <dgm:spPr>
        <a:solidFill>
          <a:schemeClr val="accent1"/>
        </a:solidFill>
      </dgm:spPr>
      <dgm:t>
        <a:bodyPr/>
        <a:lstStyle/>
        <a:p>
          <a:endParaRPr lang="en-US" sz="2400" b="1" dirty="0" smtClean="0"/>
        </a:p>
        <a:p>
          <a:r>
            <a:rPr lang="en-US" sz="2400" b="1" dirty="0" smtClean="0"/>
            <a:t>Establish a governance and technical liaison </a:t>
          </a:r>
          <a:r>
            <a:rPr lang="en-US" sz="2400" b="1" dirty="0" smtClean="0"/>
            <a:t>function to</a:t>
          </a:r>
          <a:r>
            <a:rPr lang="en-US" sz="2400" b="1" dirty="0" smtClean="0"/>
            <a:t>:</a:t>
          </a:r>
          <a:endParaRPr lang="en-GB" sz="2400" b="1" dirty="0"/>
        </a:p>
      </dgm:t>
    </dgm:pt>
    <dgm:pt modelId="{70572E29-FCD5-4CC3-A830-A24D49003A6E}" type="sibTrans" cxnId="{2380E69E-00B4-4C2A-ACF2-E046A92B4444}">
      <dgm:prSet/>
      <dgm:spPr/>
      <dgm:t>
        <a:bodyPr/>
        <a:lstStyle/>
        <a:p>
          <a:endParaRPr lang="en-GB"/>
        </a:p>
      </dgm:t>
    </dgm:pt>
    <dgm:pt modelId="{CE33BD74-F595-4DBF-9853-1B9E4FE69988}" type="parTrans" cxnId="{2380E69E-00B4-4C2A-ACF2-E046A92B4444}">
      <dgm:prSet/>
      <dgm:spPr/>
      <dgm:t>
        <a:bodyPr/>
        <a:lstStyle/>
        <a:p>
          <a:endParaRPr lang="en-GB"/>
        </a:p>
      </dgm:t>
    </dgm:pt>
    <dgm:pt modelId="{54263E58-E5A1-4610-9EA1-738E328844C2}">
      <dgm:prSet custT="1"/>
      <dgm:spPr>
        <a:solidFill>
          <a:schemeClr val="accent1"/>
        </a:solidFill>
      </dgm:spPr>
      <dgm:t>
        <a:bodyPr/>
        <a:lstStyle/>
        <a:p>
          <a:r>
            <a:rPr lang="en-GB" sz="1800" dirty="0" smtClean="0"/>
            <a:t>Manage change control . </a:t>
          </a:r>
          <a:r>
            <a:rPr lang="en-GB" sz="1800" i="1" dirty="0" smtClean="0"/>
            <a:t>Change </a:t>
          </a:r>
          <a:r>
            <a:rPr lang="en-GB" sz="1800" i="1" dirty="0" smtClean="0"/>
            <a:t>control of  3GPP model remains with 3GPP. Change control of SID remains with the Forum. Both organisations need a mechanism to make change requests</a:t>
          </a:r>
          <a:r>
            <a:rPr lang="en-GB" sz="1800" i="1" dirty="0" smtClean="0"/>
            <a:t>.</a:t>
          </a:r>
          <a:endParaRPr lang="en-GB" sz="1800" i="1" dirty="0"/>
        </a:p>
      </dgm:t>
    </dgm:pt>
    <dgm:pt modelId="{D5B2FEFC-D3BD-49AE-B4BA-F79CEB33942C}" type="parTrans" cxnId="{AB4884CC-ABD9-4C6F-B75B-CFF7B067DDA9}">
      <dgm:prSet/>
      <dgm:spPr/>
      <dgm:t>
        <a:bodyPr/>
        <a:lstStyle/>
        <a:p>
          <a:endParaRPr lang="en-GB"/>
        </a:p>
      </dgm:t>
    </dgm:pt>
    <dgm:pt modelId="{2767661D-17AB-433B-A34D-B5378C9F232F}" type="sibTrans" cxnId="{AB4884CC-ABD9-4C6F-B75B-CFF7B067DDA9}">
      <dgm:prSet/>
      <dgm:spPr/>
      <dgm:t>
        <a:bodyPr/>
        <a:lstStyle/>
        <a:p>
          <a:endParaRPr lang="en-GB"/>
        </a:p>
      </dgm:t>
    </dgm:pt>
    <dgm:pt modelId="{2D669C82-8051-47FB-8D13-76A2F75C28DE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dirty="0" smtClean="0"/>
            <a:t>Grant access to TM Forum to create a machine-readable version of the resource </a:t>
          </a:r>
          <a:r>
            <a:rPr lang="en-GB" sz="1800" dirty="0" smtClean="0"/>
            <a:t>model </a:t>
          </a:r>
          <a:endParaRPr lang="en-GB" sz="1800" dirty="0"/>
        </a:p>
      </dgm:t>
    </dgm:pt>
    <dgm:pt modelId="{01FFECD4-28C9-4849-859A-1716040AC527}" type="parTrans" cxnId="{8DD7DCE7-2E00-4D67-86EC-0C41E4DE5CB5}">
      <dgm:prSet/>
      <dgm:spPr/>
      <dgm:t>
        <a:bodyPr/>
        <a:lstStyle/>
        <a:p>
          <a:endParaRPr lang="en-US"/>
        </a:p>
      </dgm:t>
    </dgm:pt>
    <dgm:pt modelId="{43FFB0A0-7332-4CE5-A15D-2EBECABA9BE6}" type="sibTrans" cxnId="{8DD7DCE7-2E00-4D67-86EC-0C41E4DE5CB5}">
      <dgm:prSet/>
      <dgm:spPr/>
      <dgm:t>
        <a:bodyPr/>
        <a:lstStyle/>
        <a:p>
          <a:endParaRPr lang="en-US"/>
        </a:p>
      </dgm:t>
    </dgm:pt>
    <dgm:pt modelId="{F11B360E-0958-4E06-A494-D1B8D4D4229A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1800" dirty="0"/>
        </a:p>
      </dgm:t>
    </dgm:pt>
    <dgm:pt modelId="{FD7A039F-B757-4586-A945-3D55A5D9DEF9}" type="parTrans" cxnId="{3E923310-0A97-4157-9C7C-A28371D1CED0}">
      <dgm:prSet/>
      <dgm:spPr/>
      <dgm:t>
        <a:bodyPr/>
        <a:lstStyle/>
        <a:p>
          <a:endParaRPr lang="en-US"/>
        </a:p>
      </dgm:t>
    </dgm:pt>
    <dgm:pt modelId="{8C9E344C-208A-404A-950A-63EEB0E729BF}" type="sibTrans" cxnId="{3E923310-0A97-4157-9C7C-A28371D1CED0}">
      <dgm:prSet/>
      <dgm:spPr/>
      <dgm:t>
        <a:bodyPr/>
        <a:lstStyle/>
        <a:p>
          <a:endParaRPr lang="en-US"/>
        </a:p>
      </dgm:t>
    </dgm:pt>
    <dgm:pt modelId="{17A4FE6A-1F10-4FE4-80DA-616FB1D2B184}">
      <dgm:prSet custT="1"/>
      <dgm:spPr>
        <a:solidFill>
          <a:schemeClr val="accent1"/>
        </a:solidFill>
      </dgm:spPr>
      <dgm:t>
        <a:bodyPr/>
        <a:lstStyle/>
        <a:p>
          <a:r>
            <a:rPr lang="en-GB" sz="1800" dirty="0" smtClean="0"/>
            <a:t>Identify and map syntactical differences between models.</a:t>
          </a:r>
          <a:endParaRPr lang="en-GB" sz="1800" dirty="0"/>
        </a:p>
      </dgm:t>
    </dgm:pt>
    <dgm:pt modelId="{141425AF-12B2-4BA2-8B59-BE3BD26AC8AC}" type="parTrans" cxnId="{5E2B0C3A-1489-4922-B104-3CC6ECCAB191}">
      <dgm:prSet/>
      <dgm:spPr/>
      <dgm:t>
        <a:bodyPr/>
        <a:lstStyle/>
        <a:p>
          <a:endParaRPr lang="en-US"/>
        </a:p>
      </dgm:t>
    </dgm:pt>
    <dgm:pt modelId="{DA32B30A-6B59-43C3-87A6-85973D85485D}" type="sibTrans" cxnId="{5E2B0C3A-1489-4922-B104-3CC6ECCAB191}">
      <dgm:prSet/>
      <dgm:spPr/>
      <dgm:t>
        <a:bodyPr/>
        <a:lstStyle/>
        <a:p>
          <a:endParaRPr lang="en-US"/>
        </a:p>
      </dgm:t>
    </dgm:pt>
    <dgm:pt modelId="{07C842D9-192E-4F82-9C52-C9B5D82CFBAE}">
      <dgm:prSet custT="1"/>
      <dgm:spPr>
        <a:solidFill>
          <a:schemeClr val="accent1"/>
        </a:solidFill>
      </dgm:spPr>
      <dgm:t>
        <a:bodyPr/>
        <a:lstStyle/>
        <a:p>
          <a:endParaRPr lang="en-GB" sz="1800" dirty="0"/>
        </a:p>
      </dgm:t>
    </dgm:pt>
    <dgm:pt modelId="{AF1C7675-8843-43A6-92BE-9C0167DBC24D}" type="parTrans" cxnId="{2FD6204F-0BFB-42ED-B695-F20440C1F067}">
      <dgm:prSet/>
      <dgm:spPr/>
      <dgm:t>
        <a:bodyPr/>
        <a:lstStyle/>
        <a:p>
          <a:endParaRPr lang="en-GB"/>
        </a:p>
      </dgm:t>
    </dgm:pt>
    <dgm:pt modelId="{CB72BF57-4A98-4335-80EA-DF6C932D7163}" type="sibTrans" cxnId="{2FD6204F-0BFB-42ED-B695-F20440C1F067}">
      <dgm:prSet/>
      <dgm:spPr/>
      <dgm:t>
        <a:bodyPr/>
        <a:lstStyle/>
        <a:p>
          <a:endParaRPr lang="en-GB"/>
        </a:p>
      </dgm:t>
    </dgm:pt>
    <dgm:pt modelId="{BBBFEBC6-A851-4DBA-98AB-6E039CEBD034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/>
            <a:t>OR</a:t>
          </a:r>
          <a:endParaRPr lang="en-GB" sz="1800" dirty="0"/>
        </a:p>
      </dgm:t>
    </dgm:pt>
    <dgm:pt modelId="{EEBBD3AE-AC9D-47B6-81F7-3CA5AFEC12FE}" type="parTrans" cxnId="{9818D579-D613-4BB0-BAD5-A60344C4CC20}">
      <dgm:prSet/>
      <dgm:spPr/>
      <dgm:t>
        <a:bodyPr/>
        <a:lstStyle/>
        <a:p>
          <a:endParaRPr lang="en-US"/>
        </a:p>
      </dgm:t>
    </dgm:pt>
    <dgm:pt modelId="{7778CACD-49E5-46E3-A613-51CEEF6ACB55}" type="sibTrans" cxnId="{9818D579-D613-4BB0-BAD5-A60344C4CC20}">
      <dgm:prSet/>
      <dgm:spPr/>
      <dgm:t>
        <a:bodyPr/>
        <a:lstStyle/>
        <a:p>
          <a:endParaRPr lang="en-US"/>
        </a:p>
      </dgm:t>
    </dgm:pt>
    <dgm:pt modelId="{EC43ED05-0C4D-473E-A12E-527753FD48F9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1800" dirty="0"/>
        </a:p>
      </dgm:t>
    </dgm:pt>
    <dgm:pt modelId="{89C37D95-90E2-4470-B558-97691D2F2773}" type="parTrans" cxnId="{92B42ABE-050A-4691-B898-506A25F08C51}">
      <dgm:prSet/>
      <dgm:spPr/>
      <dgm:t>
        <a:bodyPr/>
        <a:lstStyle/>
        <a:p>
          <a:endParaRPr lang="en-US"/>
        </a:p>
      </dgm:t>
    </dgm:pt>
    <dgm:pt modelId="{8866DCDD-8C21-4647-8E1E-B2C6488F2A0C}" type="sibTrans" cxnId="{92B42ABE-050A-4691-B898-506A25F08C51}">
      <dgm:prSet/>
      <dgm:spPr/>
      <dgm:t>
        <a:bodyPr/>
        <a:lstStyle/>
        <a:p>
          <a:endParaRPr lang="en-US"/>
        </a:p>
      </dgm:t>
    </dgm:pt>
    <dgm:pt modelId="{6D5E25FE-A8F7-480E-B564-E52EC93B6098}" type="pres">
      <dgm:prSet presAssocID="{AC9A1814-A250-4334-A267-9916A25DCE5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42C0D19-DC93-4BB5-ADDA-F40187F159B7}" type="pres">
      <dgm:prSet presAssocID="{AB6B0FA2-FB03-41EE-BE2C-3A4394F481B5}" presName="node" presStyleLbl="node1" presStyleIdx="0" presStyleCnt="2" custLinFactNeighborX="-24465" custLinFactNeighborY="-135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3EE78C34-4F7E-4CD8-A6B7-B928CD936F25}" type="pres">
      <dgm:prSet presAssocID="{2540F86B-565B-477A-93B0-343DDB77BFE4}" presName="sibTrans" presStyleCnt="0"/>
      <dgm:spPr/>
    </dgm:pt>
    <dgm:pt modelId="{DF1E64FA-2F69-41DE-B42B-BA24BD1C8109}" type="pres">
      <dgm:prSet presAssocID="{E7C052EB-6C32-486F-B43A-7F166627F6EC}" presName="node" presStyleLbl="node1" presStyleIdx="1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</dgm:ptLst>
  <dgm:cxnLst>
    <dgm:cxn modelId="{AB4884CC-ABD9-4C6F-B75B-CFF7B067DDA9}" srcId="{E7C052EB-6C32-486F-B43A-7F166627F6EC}" destId="{54263E58-E5A1-4610-9EA1-738E328844C2}" srcOrd="0" destOrd="0" parTransId="{D5B2FEFC-D3BD-49AE-B4BA-F79CEB33942C}" sibTransId="{2767661D-17AB-433B-A34D-B5378C9F232F}"/>
    <dgm:cxn modelId="{2380E69E-00B4-4C2A-ACF2-E046A92B4444}" srcId="{AC9A1814-A250-4334-A267-9916A25DCE54}" destId="{E7C052EB-6C32-486F-B43A-7F166627F6EC}" srcOrd="1" destOrd="0" parTransId="{CE33BD74-F595-4DBF-9853-1B9E4FE69988}" sibTransId="{70572E29-FCD5-4CC3-A830-A24D49003A6E}"/>
    <dgm:cxn modelId="{3E923310-0A97-4157-9C7C-A28371D1CED0}" srcId="{AB6B0FA2-FB03-41EE-BE2C-3A4394F481B5}" destId="{F11B360E-0958-4E06-A494-D1B8D4D4229A}" srcOrd="3" destOrd="0" parTransId="{FD7A039F-B757-4586-A945-3D55A5D9DEF9}" sibTransId="{8C9E344C-208A-404A-950A-63EEB0E729BF}"/>
    <dgm:cxn modelId="{5E2B0C3A-1489-4922-B104-3CC6ECCAB191}" srcId="{E7C052EB-6C32-486F-B43A-7F166627F6EC}" destId="{17A4FE6A-1F10-4FE4-80DA-616FB1D2B184}" srcOrd="2" destOrd="0" parTransId="{141425AF-12B2-4BA2-8B59-BE3BD26AC8AC}" sibTransId="{DA32B30A-6B59-43C3-87A6-85973D85485D}"/>
    <dgm:cxn modelId="{9C316E0E-DAB6-4E53-ABCF-FB600AB573DC}" type="presOf" srcId="{2D669C82-8051-47FB-8D13-76A2F75C28DE}" destId="{042C0D19-DC93-4BB5-ADDA-F40187F159B7}" srcOrd="0" destOrd="5" presId="urn:microsoft.com/office/officeart/2005/8/layout/hList6"/>
    <dgm:cxn modelId="{C156C95A-164A-42FF-AB91-75E0747D74C1}" type="presOf" srcId="{BBBFEBC6-A851-4DBA-98AB-6E039CEBD034}" destId="{042C0D19-DC93-4BB5-ADDA-F40187F159B7}" srcOrd="0" destOrd="3" presId="urn:microsoft.com/office/officeart/2005/8/layout/hList6"/>
    <dgm:cxn modelId="{8DD7DCE7-2E00-4D67-86EC-0C41E4DE5CB5}" srcId="{AB6B0FA2-FB03-41EE-BE2C-3A4394F481B5}" destId="{2D669C82-8051-47FB-8D13-76A2F75C28DE}" srcOrd="4" destOrd="0" parTransId="{01FFECD4-28C9-4849-859A-1716040AC527}" sibTransId="{43FFB0A0-7332-4CE5-A15D-2EBECABA9BE6}"/>
    <dgm:cxn modelId="{5B40FB41-539D-4413-BA54-8590ED5476DF}" srcId="{AB6B0FA2-FB03-41EE-BE2C-3A4394F481B5}" destId="{28AC4599-2C16-4786-ACE3-81D1C42B9B75}" srcOrd="0" destOrd="0" parTransId="{7B198526-5B60-486E-A730-53D1CF27A2D8}" sibTransId="{99FEC0D3-EE23-435F-A8CF-7630A491F5F1}"/>
    <dgm:cxn modelId="{92E37939-F25F-4269-AACA-CF852002579C}" type="presOf" srcId="{07C842D9-192E-4F82-9C52-C9B5D82CFBAE}" destId="{DF1E64FA-2F69-41DE-B42B-BA24BD1C8109}" srcOrd="0" destOrd="2" presId="urn:microsoft.com/office/officeart/2005/8/layout/hList6"/>
    <dgm:cxn modelId="{5A28E940-B113-4DF2-AF1C-FE71827CAD80}" type="presOf" srcId="{54263E58-E5A1-4610-9EA1-738E328844C2}" destId="{DF1E64FA-2F69-41DE-B42B-BA24BD1C8109}" srcOrd="0" destOrd="1" presId="urn:microsoft.com/office/officeart/2005/8/layout/hList6"/>
    <dgm:cxn modelId="{2FD6204F-0BFB-42ED-B695-F20440C1F067}" srcId="{E7C052EB-6C32-486F-B43A-7F166627F6EC}" destId="{07C842D9-192E-4F82-9C52-C9B5D82CFBAE}" srcOrd="1" destOrd="0" parTransId="{AF1C7675-8843-43A6-92BE-9C0167DBC24D}" sibTransId="{CB72BF57-4A98-4335-80EA-DF6C932D7163}"/>
    <dgm:cxn modelId="{88D7D333-B418-496B-A76F-4D793A81329B}" type="presOf" srcId="{28AC4599-2C16-4786-ACE3-81D1C42B9B75}" destId="{042C0D19-DC93-4BB5-ADDA-F40187F159B7}" srcOrd="0" destOrd="1" presId="urn:microsoft.com/office/officeart/2005/8/layout/hList6"/>
    <dgm:cxn modelId="{DDB7EA2D-C2B5-42A9-9F65-170E420AD2AD}" type="presOf" srcId="{F11B360E-0958-4E06-A494-D1B8D4D4229A}" destId="{042C0D19-DC93-4BB5-ADDA-F40187F159B7}" srcOrd="0" destOrd="4" presId="urn:microsoft.com/office/officeart/2005/8/layout/hList6"/>
    <dgm:cxn modelId="{92B42ABE-050A-4691-B898-506A25F08C51}" srcId="{AB6B0FA2-FB03-41EE-BE2C-3A4394F481B5}" destId="{EC43ED05-0C4D-473E-A12E-527753FD48F9}" srcOrd="1" destOrd="0" parTransId="{89C37D95-90E2-4470-B558-97691D2F2773}" sibTransId="{8866DCDD-8C21-4647-8E1E-B2C6488F2A0C}"/>
    <dgm:cxn modelId="{64F5D6AB-0280-4934-A8AB-CEE8829755DC}" type="presOf" srcId="{AB6B0FA2-FB03-41EE-BE2C-3A4394F481B5}" destId="{042C0D19-DC93-4BB5-ADDA-F40187F159B7}" srcOrd="0" destOrd="0" presId="urn:microsoft.com/office/officeart/2005/8/layout/hList6"/>
    <dgm:cxn modelId="{F230CEFD-5FE5-4DAC-9737-D803728DE5AF}" srcId="{AC9A1814-A250-4334-A267-9916A25DCE54}" destId="{AB6B0FA2-FB03-41EE-BE2C-3A4394F481B5}" srcOrd="0" destOrd="0" parTransId="{CBA659BF-5649-44DD-9B91-4B170281F0CA}" sibTransId="{2540F86B-565B-477A-93B0-343DDB77BFE4}"/>
    <dgm:cxn modelId="{BA8540FD-A0A4-46DD-B7BD-589AE3458697}" type="presOf" srcId="{EC43ED05-0C4D-473E-A12E-527753FD48F9}" destId="{042C0D19-DC93-4BB5-ADDA-F40187F159B7}" srcOrd="0" destOrd="2" presId="urn:microsoft.com/office/officeart/2005/8/layout/hList6"/>
    <dgm:cxn modelId="{0DDF58B3-BF54-4C4C-A867-36834597A220}" type="presOf" srcId="{AC9A1814-A250-4334-A267-9916A25DCE54}" destId="{6D5E25FE-A8F7-480E-B564-E52EC93B6098}" srcOrd="0" destOrd="0" presId="urn:microsoft.com/office/officeart/2005/8/layout/hList6"/>
    <dgm:cxn modelId="{9818D579-D613-4BB0-BAD5-A60344C4CC20}" srcId="{AB6B0FA2-FB03-41EE-BE2C-3A4394F481B5}" destId="{BBBFEBC6-A851-4DBA-98AB-6E039CEBD034}" srcOrd="2" destOrd="0" parTransId="{EEBBD3AE-AC9D-47B6-81F7-3CA5AFEC12FE}" sibTransId="{7778CACD-49E5-46E3-A613-51CEEF6ACB55}"/>
    <dgm:cxn modelId="{6AFE773B-8F78-4946-BFAA-07F88ACE0568}" type="presOf" srcId="{17A4FE6A-1F10-4FE4-80DA-616FB1D2B184}" destId="{DF1E64FA-2F69-41DE-B42B-BA24BD1C8109}" srcOrd="0" destOrd="3" presId="urn:microsoft.com/office/officeart/2005/8/layout/hList6"/>
    <dgm:cxn modelId="{035B3D14-D6A4-4A37-A8BA-9B9E5920F6C1}" type="presOf" srcId="{E7C052EB-6C32-486F-B43A-7F166627F6EC}" destId="{DF1E64FA-2F69-41DE-B42B-BA24BD1C8109}" srcOrd="0" destOrd="0" presId="urn:microsoft.com/office/officeart/2005/8/layout/hList6"/>
    <dgm:cxn modelId="{6D2D4C73-54D8-4567-B876-8D8AAC70E15D}" type="presParOf" srcId="{6D5E25FE-A8F7-480E-B564-E52EC93B6098}" destId="{042C0D19-DC93-4BB5-ADDA-F40187F159B7}" srcOrd="0" destOrd="0" presId="urn:microsoft.com/office/officeart/2005/8/layout/hList6"/>
    <dgm:cxn modelId="{353926C4-FDF0-4BD1-A918-082747F566F0}" type="presParOf" srcId="{6D5E25FE-A8F7-480E-B564-E52EC93B6098}" destId="{3EE78C34-4F7E-4CD8-A6B7-B928CD936F25}" srcOrd="1" destOrd="0" presId="urn:microsoft.com/office/officeart/2005/8/layout/hList6"/>
    <dgm:cxn modelId="{46005680-5CC4-4CA3-9C4D-0FBE3B963AD1}" type="presParOf" srcId="{6D5E25FE-A8F7-480E-B564-E52EC93B6098}" destId="{DF1E64FA-2F69-41DE-B42B-BA24BD1C8109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A07597-DD19-4402-ACCD-345964FE1C96}">
      <dsp:nvSpPr>
        <dsp:cNvPr id="0" name=""/>
        <dsp:cNvSpPr/>
      </dsp:nvSpPr>
      <dsp:spPr>
        <a:xfrm rot="5400000">
          <a:off x="-215620" y="219940"/>
          <a:ext cx="1437470" cy="100622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latin typeface="Arial" pitchFamily="34" charset="0"/>
              <a:cs typeface="Arial" pitchFamily="34" charset="0"/>
            </a:rPr>
            <a:t>Who?</a:t>
          </a:r>
          <a:endParaRPr lang="en-GB" sz="2400" kern="1200" dirty="0">
            <a:latin typeface="Arial" pitchFamily="34" charset="0"/>
            <a:cs typeface="Arial" pitchFamily="34" charset="0"/>
          </a:endParaRPr>
        </a:p>
      </dsp:txBody>
      <dsp:txXfrm rot="5400000">
        <a:off x="-215620" y="219940"/>
        <a:ext cx="1437470" cy="1006229"/>
      </dsp:txXfrm>
    </dsp:sp>
    <dsp:sp modelId="{22BDFEA8-70D2-443D-9DF0-877D625ECC66}">
      <dsp:nvSpPr>
        <dsp:cNvPr id="0" name=""/>
        <dsp:cNvSpPr/>
      </dsp:nvSpPr>
      <dsp:spPr>
        <a:xfrm rot="5400000">
          <a:off x="4322216" y="-3311667"/>
          <a:ext cx="934355" cy="7566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Industry group focused on service provider IT &amp; operations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Not-for-profit global industry association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Service providers; integrators, hardware and software suppliers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 rot="5400000">
        <a:off x="4322216" y="-3311667"/>
        <a:ext cx="934355" cy="7566330"/>
      </dsp:txXfrm>
    </dsp:sp>
    <dsp:sp modelId="{99104DE3-E45E-4017-BC17-26116C3037CE}">
      <dsp:nvSpPr>
        <dsp:cNvPr id="0" name=""/>
        <dsp:cNvSpPr/>
      </dsp:nvSpPr>
      <dsp:spPr>
        <a:xfrm rot="5400000">
          <a:off x="-215620" y="1461430"/>
          <a:ext cx="1437470" cy="100622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latin typeface="Arial" pitchFamily="34" charset="0"/>
              <a:cs typeface="Arial" pitchFamily="34" charset="0"/>
            </a:rPr>
            <a:t>What?</a:t>
          </a:r>
          <a:endParaRPr lang="en-GB" sz="2400" kern="1200" dirty="0">
            <a:latin typeface="Arial" pitchFamily="34" charset="0"/>
            <a:cs typeface="Arial" pitchFamily="34" charset="0"/>
          </a:endParaRPr>
        </a:p>
      </dsp:txBody>
      <dsp:txXfrm rot="5400000">
        <a:off x="-215620" y="1461430"/>
        <a:ext cx="1437470" cy="1006229"/>
      </dsp:txXfrm>
    </dsp:sp>
    <dsp:sp modelId="{19846E4C-BB7E-4CDF-98E5-5A0A8FFF7CBB}">
      <dsp:nvSpPr>
        <dsp:cNvPr id="0" name=""/>
        <dsp:cNvSpPr/>
      </dsp:nvSpPr>
      <dsp:spPr>
        <a:xfrm rot="5400000">
          <a:off x="4322216" y="-2070177"/>
          <a:ext cx="934355" cy="7566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i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Focus: reduce opex &amp; churn; improve agility &amp; time-market</a:t>
          </a:r>
          <a:endParaRPr lang="en-GB" sz="1600" i="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i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Standards and best practices for advanced service provider processes and IT</a:t>
          </a:r>
          <a:endParaRPr lang="en-GB" sz="1600" i="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Training, consultancy, research, benchmarking, publications, conferences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 rot="5400000">
        <a:off x="4322216" y="-2070177"/>
        <a:ext cx="934355" cy="7566330"/>
      </dsp:txXfrm>
    </dsp:sp>
    <dsp:sp modelId="{C58579BD-A21B-4DC4-A099-A704C2237970}">
      <dsp:nvSpPr>
        <dsp:cNvPr id="0" name=""/>
        <dsp:cNvSpPr/>
      </dsp:nvSpPr>
      <dsp:spPr>
        <a:xfrm rot="5400000">
          <a:off x="-215620" y="2702920"/>
          <a:ext cx="1437470" cy="100622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Why?</a:t>
          </a:r>
          <a:endParaRPr lang="en-GB" sz="2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5400000">
        <a:off x="-215620" y="2702920"/>
        <a:ext cx="1437470" cy="1006229"/>
      </dsp:txXfrm>
    </dsp:sp>
    <dsp:sp modelId="{9483B81E-6763-4501-A5BA-B184EE294BA6}">
      <dsp:nvSpPr>
        <dsp:cNvPr id="0" name=""/>
        <dsp:cNvSpPr/>
      </dsp:nvSpPr>
      <dsp:spPr>
        <a:xfrm rot="5400000">
          <a:off x="4322216" y="-828687"/>
          <a:ext cx="934355" cy="7566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down procurement, integration and operations costs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up business agility 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Drive new revenues</a:t>
          </a: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600" kern="1200" dirty="0">
            <a:solidFill>
              <a:srgbClr val="000000"/>
            </a:solidFill>
            <a:latin typeface="Arial" pitchFamily="34" charset="0"/>
            <a:cs typeface="Arial" pitchFamily="34" charset="0"/>
          </a:endParaRPr>
        </a:p>
      </dsp:txBody>
      <dsp:txXfrm rot="5400000">
        <a:off x="4322216" y="-828687"/>
        <a:ext cx="934355" cy="75663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0F861E-24F0-4810-9DBE-DAF66AC56D86}">
      <dsp:nvSpPr>
        <dsp:cNvPr id="0" name=""/>
        <dsp:cNvSpPr/>
      </dsp:nvSpPr>
      <dsp:spPr>
        <a:xfrm>
          <a:off x="3134759" y="3440312"/>
          <a:ext cx="2168104" cy="2168104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Arial" charset="0"/>
              <a:cs typeface="Arial" charset="0"/>
            </a:rPr>
            <a:t>Federated Information Framework</a:t>
          </a:r>
          <a:endParaRPr lang="en-GB" sz="2300" kern="1200" dirty="0"/>
        </a:p>
      </dsp:txBody>
      <dsp:txXfrm>
        <a:off x="3134759" y="3440312"/>
        <a:ext cx="2168104" cy="2168104"/>
      </dsp:txXfrm>
    </dsp:sp>
    <dsp:sp modelId="{06814DD8-82E6-4B1D-B44B-2965B1BA9974}">
      <dsp:nvSpPr>
        <dsp:cNvPr id="0" name=""/>
        <dsp:cNvSpPr/>
      </dsp:nvSpPr>
      <dsp:spPr>
        <a:xfrm rot="10800000">
          <a:off x="1036838" y="4215409"/>
          <a:ext cx="1982535" cy="61790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62850-F56B-424B-B27A-AE0407EE29D9}">
      <dsp:nvSpPr>
        <dsp:cNvPr id="0" name=""/>
        <dsp:cNvSpPr/>
      </dsp:nvSpPr>
      <dsp:spPr>
        <a:xfrm>
          <a:off x="-142153" y="3146664"/>
          <a:ext cx="2357985" cy="27553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Arial" charset="0"/>
              <a:cs typeface="Arial" charset="0"/>
            </a:rPr>
            <a:t>Each contributing SDO retains full control of model</a:t>
          </a:r>
        </a:p>
      </dsp:txBody>
      <dsp:txXfrm>
        <a:off x="-142153" y="3146664"/>
        <a:ext cx="2357985" cy="2755399"/>
      </dsp:txXfrm>
    </dsp:sp>
    <dsp:sp modelId="{3D9F7DF2-6609-409F-B71B-29D3BDCC3532}">
      <dsp:nvSpPr>
        <dsp:cNvPr id="0" name=""/>
        <dsp:cNvSpPr/>
      </dsp:nvSpPr>
      <dsp:spPr>
        <a:xfrm rot="13522378">
          <a:off x="1576357" y="2606315"/>
          <a:ext cx="2108346" cy="61790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3109414"/>
            <a:satOff val="0"/>
            <a:lumOff val="-6226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369939-5B53-4BB6-8194-0FDE836843CE}">
      <dsp:nvSpPr>
        <dsp:cNvPr id="0" name=""/>
        <dsp:cNvSpPr/>
      </dsp:nvSpPr>
      <dsp:spPr>
        <a:xfrm>
          <a:off x="683619" y="801639"/>
          <a:ext cx="2412731" cy="2726761"/>
        </a:xfrm>
        <a:prstGeom prst="roundRect">
          <a:avLst>
            <a:gd name="adj" fmla="val 10000"/>
          </a:avLst>
        </a:prstGeom>
        <a:solidFill>
          <a:schemeClr val="accent2">
            <a:hueOff val="3109414"/>
            <a:satOff val="0"/>
            <a:lumOff val="-6226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Arial" charset="0"/>
              <a:cs typeface="Arial" charset="0"/>
            </a:rPr>
            <a:t>Changes handled via change control process by  owner SDO </a:t>
          </a:r>
        </a:p>
      </dsp:txBody>
      <dsp:txXfrm>
        <a:off x="683619" y="801639"/>
        <a:ext cx="2412731" cy="2726761"/>
      </dsp:txXfrm>
    </dsp:sp>
    <dsp:sp modelId="{938874F0-4951-4DD3-905B-9C3567E8B2CF}">
      <dsp:nvSpPr>
        <dsp:cNvPr id="0" name=""/>
        <dsp:cNvSpPr/>
      </dsp:nvSpPr>
      <dsp:spPr>
        <a:xfrm rot="16200000">
          <a:off x="3227544" y="2024703"/>
          <a:ext cx="1982535" cy="61790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6218828"/>
            <a:satOff val="0"/>
            <a:lumOff val="-12451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06849A-7E0F-42BE-A758-D365AB420AFE}">
      <dsp:nvSpPr>
        <dsp:cNvPr id="0" name=""/>
        <dsp:cNvSpPr/>
      </dsp:nvSpPr>
      <dsp:spPr>
        <a:xfrm>
          <a:off x="3045637" y="-141424"/>
          <a:ext cx="2346347" cy="2967631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Arial" charset="0"/>
              <a:cs typeface="Arial" charset="0"/>
            </a:rPr>
            <a:t>Machine readable and easily accessible to users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i="1" kern="1200" dirty="0" smtClean="0">
              <a:latin typeface="Arial" charset="0"/>
              <a:cs typeface="Arial" charset="0"/>
            </a:rPr>
            <a:t>(e.g. central site mirrors SDO sites)</a:t>
          </a:r>
          <a:endParaRPr lang="en-US" sz="2000" i="1" kern="1200" dirty="0" smtClean="0">
            <a:latin typeface="Arial" charset="0"/>
            <a:cs typeface="Arial" charset="0"/>
          </a:endParaRPr>
        </a:p>
      </dsp:txBody>
      <dsp:txXfrm>
        <a:off x="3045637" y="-141424"/>
        <a:ext cx="2346347" cy="2967631"/>
      </dsp:txXfrm>
    </dsp:sp>
    <dsp:sp modelId="{11C68085-1749-4A0D-AE0A-824685B2164F}">
      <dsp:nvSpPr>
        <dsp:cNvPr id="0" name=""/>
        <dsp:cNvSpPr/>
      </dsp:nvSpPr>
      <dsp:spPr>
        <a:xfrm rot="18661795">
          <a:off x="4646152" y="2501377"/>
          <a:ext cx="2128433" cy="61790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9328242"/>
            <a:satOff val="0"/>
            <a:lumOff val="-18677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F946A8-0712-4852-AC54-1A589320CF25}">
      <dsp:nvSpPr>
        <dsp:cNvPr id="0" name=""/>
        <dsp:cNvSpPr/>
      </dsp:nvSpPr>
      <dsp:spPr>
        <a:xfrm>
          <a:off x="5400589" y="504066"/>
          <a:ext cx="2016775" cy="3006913"/>
        </a:xfrm>
        <a:prstGeom prst="roundRect">
          <a:avLst>
            <a:gd name="adj" fmla="val 10000"/>
          </a:avLst>
        </a:prstGeom>
        <a:solidFill>
          <a:schemeClr val="accent2">
            <a:hueOff val="9328242"/>
            <a:satOff val="0"/>
            <a:lumOff val="-18677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Arial" charset="0"/>
              <a:cs typeface="Arial" charset="0"/>
            </a:rPr>
            <a:t>Joint technical liaison group to handle change requests and progressively align models</a:t>
          </a:r>
        </a:p>
      </dsp:txBody>
      <dsp:txXfrm>
        <a:off x="5400589" y="504066"/>
        <a:ext cx="2016775" cy="3006913"/>
      </dsp:txXfrm>
    </dsp:sp>
    <dsp:sp modelId="{2CDC5A4E-35A1-4A7C-BE94-99472A19EA45}">
      <dsp:nvSpPr>
        <dsp:cNvPr id="0" name=""/>
        <dsp:cNvSpPr/>
      </dsp:nvSpPr>
      <dsp:spPr>
        <a:xfrm>
          <a:off x="5418249" y="4215409"/>
          <a:ext cx="1982535" cy="61790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12437657"/>
            <a:satOff val="0"/>
            <a:lumOff val="-24902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EC05EE-B770-47A2-BDB4-3710D3C69350}">
      <dsp:nvSpPr>
        <dsp:cNvPr id="0" name=""/>
        <dsp:cNvSpPr/>
      </dsp:nvSpPr>
      <dsp:spPr>
        <a:xfrm>
          <a:off x="6234480" y="3267700"/>
          <a:ext cx="2332609" cy="2513327"/>
        </a:xfrm>
        <a:prstGeom prst="roundRect">
          <a:avLst>
            <a:gd name="adj" fmla="val 10000"/>
          </a:avLst>
        </a:prstGeom>
        <a:solidFill>
          <a:schemeClr val="accent2">
            <a:hueOff val="12437657"/>
            <a:satOff val="0"/>
            <a:lumOff val="-24902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Arial" charset="0"/>
              <a:cs typeface="Arial" charset="0"/>
            </a:rPr>
            <a:t>Escalation route in case of problems</a:t>
          </a:r>
        </a:p>
      </dsp:txBody>
      <dsp:txXfrm>
        <a:off x="6234480" y="3267700"/>
        <a:ext cx="2332609" cy="251332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2C0D19-DC93-4BB5-ADDA-F40187F159B7}">
      <dsp:nvSpPr>
        <dsp:cNvPr id="0" name=""/>
        <dsp:cNvSpPr/>
      </dsp:nvSpPr>
      <dsp:spPr>
        <a:xfrm rot="16200000">
          <a:off x="-206847" y="206847"/>
          <a:ext cx="4608512" cy="4194817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Enable creation of an end-end federated information model in  machine-readable readable format</a:t>
          </a:r>
          <a:endParaRPr lang="en-GB" sz="2400" b="1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800" kern="1200" dirty="0" smtClean="0"/>
            <a:t>Make a machine-readable UML version of the resource model available to the Forum </a:t>
          </a:r>
          <a:r>
            <a:rPr lang="en-US" sz="1800" kern="1200" dirty="0" smtClean="0"/>
            <a:t> to use without change</a:t>
          </a:r>
          <a:endParaRPr lang="en-GB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en-GB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800" kern="1200" dirty="0" smtClean="0"/>
            <a:t>OR</a:t>
          </a:r>
          <a:endParaRPr lang="en-GB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en-GB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/>
            <a:t>Grant access to TM Forum to create a machine-readable version of the resource </a:t>
          </a:r>
          <a:r>
            <a:rPr lang="en-GB" sz="1800" kern="1200" dirty="0" smtClean="0"/>
            <a:t>model </a:t>
          </a:r>
          <a:endParaRPr lang="en-GB" sz="1800" kern="1200" dirty="0"/>
        </a:p>
      </dsp:txBody>
      <dsp:txXfrm rot="16200000">
        <a:off x="-206847" y="206847"/>
        <a:ext cx="4608512" cy="4194817"/>
      </dsp:txXfrm>
    </dsp:sp>
    <dsp:sp modelId="{DF1E64FA-2F69-41DE-B42B-BA24BD1C8109}">
      <dsp:nvSpPr>
        <dsp:cNvPr id="0" name=""/>
        <dsp:cNvSpPr/>
      </dsp:nvSpPr>
      <dsp:spPr>
        <a:xfrm rot="16200000">
          <a:off x="4306942" y="206847"/>
          <a:ext cx="4608512" cy="4194817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Establish a governance and technical liaison </a:t>
          </a:r>
          <a:r>
            <a:rPr lang="en-US" sz="2400" b="1" kern="1200" dirty="0" smtClean="0"/>
            <a:t>function to</a:t>
          </a:r>
          <a:r>
            <a:rPr lang="en-US" sz="2400" b="1" kern="1200" dirty="0" smtClean="0"/>
            <a:t>:</a:t>
          </a:r>
          <a:endParaRPr lang="en-GB" sz="24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smtClean="0"/>
            <a:t>Manage change control . </a:t>
          </a:r>
          <a:r>
            <a:rPr lang="en-GB" sz="1800" i="1" kern="1200" dirty="0" smtClean="0"/>
            <a:t>Change </a:t>
          </a:r>
          <a:r>
            <a:rPr lang="en-GB" sz="1800" i="1" kern="1200" dirty="0" smtClean="0"/>
            <a:t>control of  3GPP model remains with 3GPP. Change control of SID remains with the Forum. Both organisations need a mechanism to make change requests</a:t>
          </a:r>
          <a:r>
            <a:rPr lang="en-GB" sz="1800" i="1" kern="1200" dirty="0" smtClean="0"/>
            <a:t>.</a:t>
          </a:r>
          <a:endParaRPr lang="en-GB" sz="1800" i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smtClean="0"/>
            <a:t>Identify and map syntactical differences between models.</a:t>
          </a:r>
          <a:endParaRPr lang="en-GB" sz="1800" kern="1200" dirty="0"/>
        </a:p>
      </dsp:txBody>
      <dsp:txXfrm rot="16200000">
        <a:off x="4306942" y="206847"/>
        <a:ext cx="4608512" cy="41948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E80F78F-8712-4A29-AEC2-B42AE444F653}" type="datetimeFigureOut">
              <a:rPr lang="en-US"/>
              <a:pPr>
                <a:defRPr/>
              </a:pPr>
              <a:t>12/13/2010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7A4897-7310-40E9-910E-532316D0EA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C6729C-F1ED-4374-A307-564917874227}" type="datetimeFigureOut">
              <a:rPr lang="en-US"/>
              <a:pPr>
                <a:defRPr/>
              </a:pPr>
              <a:t>12/13/2010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0AA003A-0C25-4ABB-9CB1-1901505A94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21CA50-C4B0-4917-9D8F-BC3F24ABFA3A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A676EC-E3EF-40C2-A10F-7DC4DA334A05}" type="slidenum">
              <a:rPr lang="en-US">
                <a:solidFill>
                  <a:srgbClr val="000000"/>
                </a:solidFill>
                <a:latin typeface="Helvetica" pitchFamily="34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solidFill>
                <a:srgbClr val="000000"/>
              </a:solidFill>
              <a:latin typeface="Helvetic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DBADDB-888B-47DE-B02C-079953B0F660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E0F1D0-6B00-4246-BAF5-BA6E9A143AD3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17FF13-703F-4C61-B025-3243DF43E850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30E0DF-7E3E-4404-BF00-DBD66AF8C298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MFflatwhite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87375"/>
            <a:ext cx="351155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857364"/>
            <a:ext cx="6500858" cy="2314590"/>
          </a:xfrm>
          <a:prstGeom prst="rect">
            <a:avLst/>
          </a:prstGeom>
        </p:spPr>
        <p:txBody>
          <a:bodyPr/>
          <a:lstStyle>
            <a:lvl1pPr algn="l">
              <a:defRPr sz="6000" b="1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4143380"/>
            <a:ext cx="6500858" cy="1752600"/>
          </a:xfrm>
        </p:spPr>
        <p:txBody>
          <a:bodyPr/>
          <a:lstStyle>
            <a:lvl1pPr marL="0" indent="0" algn="l">
              <a:buNone/>
              <a:defRPr sz="40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MFflatwhite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27025"/>
            <a:ext cx="159067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926" y="214314"/>
            <a:ext cx="6000792" cy="1071546"/>
          </a:xfrm>
          <a:prstGeom prst="rect">
            <a:avLst/>
          </a:prstGeom>
          <a:effectLst/>
        </p:spPr>
        <p:txBody>
          <a:bodyPr/>
          <a:lstStyle>
            <a:lvl1pPr algn="r">
              <a:defRPr sz="3200" b="1">
                <a:solidFill>
                  <a:schemeClr val="bg2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Black Background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MFflatwhite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27025"/>
            <a:ext cx="159067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28926" y="214314"/>
            <a:ext cx="6000792" cy="1071546"/>
          </a:xfrm>
          <a:prstGeom prst="rect">
            <a:avLst/>
          </a:prstGeom>
          <a:effectLst/>
        </p:spPr>
        <p:txBody>
          <a:bodyPr/>
          <a:lstStyle>
            <a:lvl1pPr algn="r">
              <a:defRPr sz="3200" b="1">
                <a:solidFill>
                  <a:schemeClr val="bg2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D805C3D-8B0A-47BC-BC0E-C51E214D761C}" type="datetimeFigureOut">
              <a:rPr lang="en-US"/>
              <a:pPr>
                <a:defRPr/>
              </a:pPr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BF0776-1C36-4A0E-AA53-C4D1DC301D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4313" y="1428750"/>
            <a:ext cx="8572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5857875" y="6429375"/>
            <a:ext cx="321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bg1"/>
              </a:solidFill>
              <a:ea typeface="ＭＳ Ｐゴシック" pitchFamily="112" charset="-128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bg1"/>
              </a:solidFill>
              <a:ea typeface="ＭＳ Ｐゴシック" pitchFamily="112" charset="-128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bg1"/>
                </a:solidFill>
                <a:ea typeface="ＭＳ Ｐゴシック" pitchFamily="112" charset="-128"/>
                <a:cs typeface="+mn-cs"/>
              </a:rPr>
              <a:t>Copyright ©  2010 TeleManagement Forum, All Rights Reserved.</a:t>
            </a:r>
            <a:endParaRPr lang="en-US" b="1" dirty="0">
              <a:solidFill>
                <a:schemeClr val="bg1"/>
              </a:solidFill>
              <a:ea typeface="ＭＳ Ｐゴシック" pitchFamily="112" charset="-128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5" y="6500813"/>
            <a:ext cx="785813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94591EC-626E-4D1C-A6F4-B198B538EF0A}" type="slidenum">
              <a:rPr lang="en-US" sz="1100" b="1">
                <a:solidFill>
                  <a:schemeClr val="bg2"/>
                </a:solidFill>
                <a:latin typeface="Arial" pitchFamily="34" charset="0"/>
                <a:ea typeface="ＭＳ Ｐゴシック" pitchFamily="112" charset="-128"/>
                <a:cs typeface="Arial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100" b="1" dirty="0">
              <a:solidFill>
                <a:schemeClr val="bg2"/>
              </a:solidFill>
              <a:latin typeface="Arial" pitchFamily="34" charset="0"/>
              <a:ea typeface="ＭＳ Ｐゴシック" pitchFamily="112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ＭＳ Ｐゴシック" pitchFamily="34" charset="-128"/>
          <a:cs typeface="ＭＳ Ｐゴシック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34" charset="-128"/>
          <a:cs typeface="ＭＳ Ｐゴシック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34" charset="-128"/>
          <a:cs typeface="ＭＳ Ｐゴシック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34" charset="-128"/>
          <a:cs typeface="ＭＳ Ｐゴシック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34" charset="-128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112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112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112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12" charset="0"/>
          <a:ea typeface="ＭＳ Ｐゴシック" pitchFamily="112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80000"/>
        <a:buFont typeface="Wingdings" pitchFamily="2" charset="2"/>
        <a:buChar char="q"/>
        <a:defRPr sz="2800">
          <a:solidFill>
            <a:schemeClr val="bg2"/>
          </a:solidFill>
          <a:latin typeface="Arial" pitchFamily="34" charset="0"/>
          <a:ea typeface="ＭＳ Ｐゴシック" pitchFamily="34" charset="-128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400">
          <a:solidFill>
            <a:schemeClr val="bg2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120000"/>
        <a:buFont typeface="Courier New" pitchFamily="49" charset="0"/>
        <a:buChar char="o"/>
        <a:defRPr sz="2000">
          <a:solidFill>
            <a:schemeClr val="bg2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hyperlink" Target="http://www.world-map.nl/download/wallpaper-large-2007" TargetMode="External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 bwMode="auto">
          <a:xfrm>
            <a:off x="214313" y="1700213"/>
            <a:ext cx="6500812" cy="2314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>
                <a:latin typeface="Arial" charset="0"/>
                <a:cs typeface="Arial" charset="0"/>
              </a:rPr>
              <a:t>TM Forum’s Request </a:t>
            </a:r>
            <a:br>
              <a:rPr lang="en-GB" smtClean="0">
                <a:latin typeface="Arial" charset="0"/>
                <a:cs typeface="Arial" charset="0"/>
              </a:rPr>
            </a:br>
            <a:r>
              <a:rPr lang="en-GB" smtClean="0">
                <a:latin typeface="Arial" charset="0"/>
                <a:cs typeface="Arial" charset="0"/>
              </a:rPr>
              <a:t>to 3GPP SA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313" y="4648200"/>
            <a:ext cx="7526337" cy="1589088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ea typeface="MS PGothic" pitchFamily="34" charset="-128"/>
              </a:rPr>
              <a:t>Istanbul </a:t>
            </a:r>
          </a:p>
          <a:p>
            <a:pPr>
              <a:defRPr/>
            </a:pPr>
            <a:r>
              <a:rPr lang="en-GB" dirty="0" smtClean="0">
                <a:ea typeface="MS PGothic" pitchFamily="34" charset="-128"/>
              </a:rPr>
              <a:t>14</a:t>
            </a:r>
            <a:r>
              <a:rPr lang="en-GB" baseline="30000" dirty="0" smtClean="0">
                <a:ea typeface="MS PGothic" pitchFamily="34" charset="-128"/>
              </a:rPr>
              <a:t>th</a:t>
            </a:r>
            <a:r>
              <a:rPr lang="en-GB" dirty="0" smtClean="0">
                <a:ea typeface="MS PGothic" pitchFamily="34" charset="-128"/>
              </a:rPr>
              <a:t> December 2010</a:t>
            </a:r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8938" y="115888"/>
            <a:ext cx="6000750" cy="1071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E" smtClean="0">
                <a:cs typeface="Arial" charset="0"/>
              </a:rPr>
              <a:t>TM Forum</a:t>
            </a:r>
            <a:endParaRPr lang="en-US" smtClean="0">
              <a:cs typeface="Arial" charset="0"/>
            </a:endParaRPr>
          </a:p>
        </p:txBody>
      </p:sp>
      <p:pic>
        <p:nvPicPr>
          <p:cNvPr id="7171" name="Picture 6" descr="political world map 200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60648"/>
            <a:ext cx="4490940" cy="246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Diagram 5"/>
          <p:cNvGraphicFramePr/>
          <p:nvPr/>
        </p:nvGraphicFramePr>
        <p:xfrm>
          <a:off x="285720" y="2928934"/>
          <a:ext cx="8572560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59832" y="764704"/>
            <a:ext cx="371475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780+  member </a:t>
            </a:r>
            <a:r>
              <a:rPr lang="en-GB" b="1" dirty="0" smtClean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companies in 200 countries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chemeClr val="accent3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250 operators including majority of </a:t>
            </a:r>
            <a:r>
              <a:rPr lang="en-GB" b="1" dirty="0" smtClean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word’s largest </a:t>
            </a:r>
            <a:r>
              <a:rPr lang="en-US" b="1" dirty="0" smtClean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are </a:t>
            </a:r>
            <a:r>
              <a:rPr lang="en-US" b="1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TM Forum members</a:t>
            </a:r>
            <a:endParaRPr lang="en-GB" b="1" dirty="0">
              <a:solidFill>
                <a:schemeClr val="accent3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chemeClr val="accent3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 txBox="1">
            <a:spLocks noChangeArrowheads="1"/>
          </p:cNvSpPr>
          <p:nvPr/>
        </p:nvSpPr>
        <p:spPr bwMode="auto">
          <a:xfrm>
            <a:off x="1071563" y="0"/>
            <a:ext cx="792321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3200" b="1">
              <a:latin typeface="Arial Narrow" pitchFamily="34" charset="0"/>
            </a:endParaRPr>
          </a:p>
        </p:txBody>
      </p:sp>
      <p:grpSp>
        <p:nvGrpSpPr>
          <p:cNvPr id="2" name="Group 337"/>
          <p:cNvGrpSpPr>
            <a:grpSpLocks/>
          </p:cNvGrpSpPr>
          <p:nvPr/>
        </p:nvGrpSpPr>
        <p:grpSpPr bwMode="auto">
          <a:xfrm>
            <a:off x="1785938" y="3945160"/>
            <a:ext cx="7500937" cy="1716088"/>
            <a:chOff x="1785918" y="3714752"/>
            <a:chExt cx="7500990" cy="1716088"/>
          </a:xfrm>
        </p:grpSpPr>
        <p:sp>
          <p:nvSpPr>
            <p:cNvPr id="8437" name="TextBox 282"/>
            <p:cNvSpPr txBox="1">
              <a:spLocks noChangeArrowheads="1"/>
            </p:cNvSpPr>
            <p:nvPr/>
          </p:nvSpPr>
          <p:spPr bwMode="auto">
            <a:xfrm>
              <a:off x="7642258" y="4701613"/>
              <a:ext cx="16446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Integration Framework</a:t>
              </a:r>
            </a:p>
          </p:txBody>
        </p:sp>
        <p:grpSp>
          <p:nvGrpSpPr>
            <p:cNvPr id="3" name="Group 284"/>
            <p:cNvGrpSpPr/>
            <p:nvPr/>
          </p:nvGrpSpPr>
          <p:grpSpPr>
            <a:xfrm>
              <a:off x="1785918" y="3714752"/>
              <a:ext cx="5614988" cy="1716088"/>
              <a:chOff x="1943100" y="3713176"/>
              <a:chExt cx="5614988" cy="1716088"/>
            </a:xfrm>
            <a:solidFill>
              <a:schemeClr val="tx1">
                <a:lumMod val="75000"/>
              </a:schemeClr>
            </a:solidFill>
          </p:grpSpPr>
          <p:grpSp>
            <p:nvGrpSpPr>
              <p:cNvPr id="4" name="Group 315"/>
              <p:cNvGrpSpPr/>
              <p:nvPr/>
            </p:nvGrpSpPr>
            <p:grpSpPr>
              <a:xfrm>
                <a:off x="1943100" y="3713176"/>
                <a:ext cx="5614988" cy="1716088"/>
                <a:chOff x="1943100" y="3713176"/>
                <a:chExt cx="5614988" cy="1716088"/>
              </a:xfrm>
              <a:grpFill/>
            </p:grpSpPr>
            <p:sp>
              <p:nvSpPr>
                <p:cNvPr id="291" name="Cube 290"/>
                <p:cNvSpPr/>
                <p:nvPr/>
              </p:nvSpPr>
              <p:spPr bwMode="auto">
                <a:xfrm>
                  <a:off x="1943100" y="3713176"/>
                  <a:ext cx="5614988" cy="1716088"/>
                </a:xfrm>
                <a:prstGeom prst="cube">
                  <a:avLst>
                    <a:gd name="adj" fmla="val 100000"/>
                  </a:avLst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2" name="Flowchart: Magnetic Disk 291"/>
                <p:cNvSpPr/>
                <p:nvPr/>
              </p:nvSpPr>
              <p:spPr bwMode="auto">
                <a:xfrm>
                  <a:off x="3298825" y="4103701"/>
                  <a:ext cx="220663" cy="193675"/>
                </a:xfrm>
                <a:prstGeom prst="flowChartMagneticDisk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Flowchart: Magnetic Disk 292"/>
                <p:cNvSpPr/>
                <p:nvPr/>
              </p:nvSpPr>
              <p:spPr bwMode="auto">
                <a:xfrm>
                  <a:off x="5664200" y="3908437"/>
                  <a:ext cx="220663" cy="242886"/>
                </a:xfrm>
                <a:prstGeom prst="flowChartMagneticDisk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Flowchart: Magnetic Disk 293"/>
                <p:cNvSpPr/>
                <p:nvPr/>
              </p:nvSpPr>
              <p:spPr bwMode="auto">
                <a:xfrm>
                  <a:off x="4624388" y="4541849"/>
                  <a:ext cx="220662" cy="195265"/>
                </a:xfrm>
                <a:prstGeom prst="flowChartMagneticDisk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Cube 294"/>
                <p:cNvSpPr/>
                <p:nvPr/>
              </p:nvSpPr>
              <p:spPr bwMode="auto">
                <a:xfrm>
                  <a:off x="2857498" y="4541849"/>
                  <a:ext cx="188913" cy="242886"/>
                </a:xfrm>
                <a:prstGeom prst="cube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6" name="Cube 295"/>
                <p:cNvSpPr/>
                <p:nvPr/>
              </p:nvSpPr>
              <p:spPr bwMode="auto">
                <a:xfrm>
                  <a:off x="3960811" y="4103698"/>
                  <a:ext cx="190500" cy="242886"/>
                </a:xfrm>
                <a:prstGeom prst="cube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7" name="Cube 296"/>
                <p:cNvSpPr/>
                <p:nvPr/>
              </p:nvSpPr>
              <p:spPr bwMode="auto">
                <a:xfrm>
                  <a:off x="3867148" y="4930780"/>
                  <a:ext cx="188913" cy="244475"/>
                </a:xfrm>
                <a:prstGeom prst="cube">
                  <a:avLst/>
                </a:prstGeom>
                <a:grpFill/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98" name="Straight Connector 297"/>
                <p:cNvCxnSpPr>
                  <a:stCxn id="295" idx="5"/>
                </p:cNvCxnSpPr>
                <p:nvPr/>
              </p:nvCxnSpPr>
              <p:spPr bwMode="auto">
                <a:xfrm>
                  <a:off x="3046412" y="4632331"/>
                  <a:ext cx="1262062" cy="6350"/>
                </a:xfrm>
                <a:prstGeom prst="line">
                  <a:avLst/>
                </a:prstGeom>
                <a:grpFill/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Straight Connector 298"/>
                <p:cNvCxnSpPr/>
                <p:nvPr/>
              </p:nvCxnSpPr>
              <p:spPr bwMode="auto">
                <a:xfrm flipV="1">
                  <a:off x="4308473" y="4346582"/>
                  <a:ext cx="220663" cy="292099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Straight Connector 299"/>
                <p:cNvCxnSpPr/>
                <p:nvPr/>
              </p:nvCxnSpPr>
              <p:spPr bwMode="auto">
                <a:xfrm>
                  <a:off x="4529136" y="4346582"/>
                  <a:ext cx="1262062" cy="6350"/>
                </a:xfrm>
                <a:prstGeom prst="line">
                  <a:avLst/>
                </a:prstGeom>
                <a:grpFill/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Straight Connector 300"/>
                <p:cNvCxnSpPr/>
                <p:nvPr/>
              </p:nvCxnSpPr>
              <p:spPr bwMode="auto">
                <a:xfrm flipV="1">
                  <a:off x="3173412" y="4297369"/>
                  <a:ext cx="220662" cy="293688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Straight Connector 301"/>
                <p:cNvCxnSpPr>
                  <a:stCxn id="297" idx="0"/>
                </p:cNvCxnSpPr>
                <p:nvPr/>
              </p:nvCxnSpPr>
              <p:spPr bwMode="auto">
                <a:xfrm rot="5400000" flipH="1" flipV="1">
                  <a:off x="3936205" y="4683924"/>
                  <a:ext cx="292099" cy="201613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Straight Connector 302"/>
                <p:cNvCxnSpPr/>
                <p:nvPr/>
              </p:nvCxnSpPr>
              <p:spPr bwMode="auto">
                <a:xfrm flipV="1">
                  <a:off x="5600697" y="4103692"/>
                  <a:ext cx="158750" cy="242886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Straight Connector 303"/>
                <p:cNvCxnSpPr/>
                <p:nvPr/>
              </p:nvCxnSpPr>
              <p:spPr bwMode="auto">
                <a:xfrm rot="5400000" flipH="1" flipV="1">
                  <a:off x="3758408" y="4391832"/>
                  <a:ext cx="292099" cy="201613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Straight Connector 304"/>
                <p:cNvCxnSpPr/>
                <p:nvPr/>
              </p:nvCxnSpPr>
              <p:spPr bwMode="auto">
                <a:xfrm flipV="1">
                  <a:off x="4718040" y="4346583"/>
                  <a:ext cx="127000" cy="195262"/>
                </a:xfrm>
                <a:prstGeom prst="line">
                  <a:avLst/>
                </a:prstGeom>
                <a:grpFill/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6" name="Flowchart: Magnetic Disk 285"/>
              <p:cNvSpPr/>
              <p:nvPr/>
            </p:nvSpPr>
            <p:spPr bwMode="auto">
              <a:xfrm>
                <a:off x="5565784" y="4429132"/>
                <a:ext cx="220662" cy="195265"/>
              </a:xfrm>
              <a:prstGeom prst="flowChartMagneticDisk">
                <a:avLst/>
              </a:prstGeom>
              <a:grp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 bwMode="auto">
              <a:xfrm>
                <a:off x="3727456" y="4429132"/>
                <a:ext cx="188913" cy="242886"/>
              </a:xfrm>
              <a:prstGeom prst="cube">
                <a:avLst/>
              </a:prstGeom>
              <a:grp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88" name="Cube 287"/>
              <p:cNvSpPr/>
              <p:nvPr/>
            </p:nvSpPr>
            <p:spPr bwMode="auto">
              <a:xfrm>
                <a:off x="5041905" y="4818063"/>
                <a:ext cx="188913" cy="244475"/>
              </a:xfrm>
              <a:prstGeom prst="cube">
                <a:avLst/>
              </a:prstGeom>
              <a:grp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89" name="Straight Connector 288"/>
              <p:cNvCxnSpPr>
                <a:stCxn id="287" idx="5"/>
                <a:endCxn id="286" idx="2"/>
              </p:cNvCxnSpPr>
              <p:nvPr/>
            </p:nvCxnSpPr>
            <p:spPr bwMode="auto">
              <a:xfrm flipV="1">
                <a:off x="3916369" y="4526765"/>
                <a:ext cx="1649415" cy="196"/>
              </a:xfrm>
              <a:prstGeom prst="line">
                <a:avLst/>
              </a:prstGeom>
              <a:grpFill/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>
                <a:stCxn id="288" idx="0"/>
              </p:cNvCxnSpPr>
              <p:nvPr/>
            </p:nvCxnSpPr>
            <p:spPr bwMode="auto">
              <a:xfrm rot="5400000" flipH="1" flipV="1">
                <a:off x="5110962" y="4571207"/>
                <a:ext cx="292099" cy="201613"/>
              </a:xfrm>
              <a:prstGeom prst="line">
                <a:avLst/>
              </a:prstGeom>
              <a:grpFill/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336"/>
          <p:cNvGrpSpPr>
            <a:grpSpLocks/>
          </p:cNvGrpSpPr>
          <p:nvPr/>
        </p:nvGrpSpPr>
        <p:grpSpPr bwMode="auto">
          <a:xfrm>
            <a:off x="1714500" y="3189510"/>
            <a:ext cx="7572375" cy="1612900"/>
            <a:chOff x="1714480" y="2959108"/>
            <a:chExt cx="7572428" cy="1612900"/>
          </a:xfrm>
        </p:grpSpPr>
        <p:sp>
          <p:nvSpPr>
            <p:cNvPr id="8425" name="TextBox 281"/>
            <p:cNvSpPr txBox="1">
              <a:spLocks noChangeArrowheads="1"/>
            </p:cNvSpPr>
            <p:nvPr/>
          </p:nvSpPr>
          <p:spPr bwMode="auto">
            <a:xfrm>
              <a:off x="7642258" y="3714752"/>
              <a:ext cx="16446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Applications</a:t>
              </a:r>
            </a:p>
            <a:p>
              <a:r>
                <a:rPr lang="en-GB" sz="1600" b="1"/>
                <a:t>Framework</a:t>
              </a:r>
            </a:p>
          </p:txBody>
        </p:sp>
        <p:grpSp>
          <p:nvGrpSpPr>
            <p:cNvPr id="8426" name="Group 305"/>
            <p:cNvGrpSpPr>
              <a:grpSpLocks/>
            </p:cNvGrpSpPr>
            <p:nvPr/>
          </p:nvGrpSpPr>
          <p:grpSpPr bwMode="auto">
            <a:xfrm>
              <a:off x="1714480" y="2959108"/>
              <a:ext cx="5635625" cy="1612900"/>
              <a:chOff x="357158" y="4416203"/>
              <a:chExt cx="5635625" cy="1613129"/>
            </a:xfrm>
          </p:grpSpPr>
          <p:grpSp>
            <p:nvGrpSpPr>
              <p:cNvPr id="8427" name="Group 201"/>
              <p:cNvGrpSpPr>
                <a:grpSpLocks/>
              </p:cNvGrpSpPr>
              <p:nvPr/>
            </p:nvGrpSpPr>
            <p:grpSpPr bwMode="auto">
              <a:xfrm>
                <a:off x="357158" y="4428905"/>
                <a:ext cx="5635625" cy="1600427"/>
                <a:chOff x="1000100" y="3928839"/>
                <a:chExt cx="5610261" cy="1600427"/>
              </a:xfrm>
            </p:grpSpPr>
            <p:sp>
              <p:nvSpPr>
                <p:cNvPr id="40" name="Parallelogram 39"/>
                <p:cNvSpPr/>
                <p:nvPr/>
              </p:nvSpPr>
              <p:spPr bwMode="auto">
                <a:xfrm>
                  <a:off x="1000100" y="3928839"/>
                  <a:ext cx="5610300" cy="1600427"/>
                </a:xfrm>
                <a:prstGeom prst="parallelogram">
                  <a:avLst>
                    <a:gd name="adj" fmla="val 10126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843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562211" y="3957642"/>
                  <a:ext cx="3901877" cy="128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1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2457435" y="4085262"/>
                  <a:ext cx="3905265" cy="1247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2" name="Picture 5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57399" y="4445469"/>
                  <a:ext cx="3800475" cy="2042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3" name="Picture 6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876406" y="4648209"/>
                  <a:ext cx="3681433" cy="2762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4" name="Picture 7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600200" y="4906630"/>
                  <a:ext cx="3762374" cy="2477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5" name="Picture 8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1381125" y="5124450"/>
                  <a:ext cx="3687888" cy="3905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436" name="Picture 9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2295510" y="4214818"/>
                  <a:ext cx="3781440" cy="2428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9" name="Parallelogram 38"/>
              <p:cNvSpPr/>
              <p:nvPr/>
            </p:nvSpPr>
            <p:spPr>
              <a:xfrm>
                <a:off x="385733" y="4416203"/>
                <a:ext cx="5595977" cy="1586138"/>
              </a:xfrm>
              <a:prstGeom prst="parallelogram">
                <a:avLst>
                  <a:gd name="adj" fmla="val 99905"/>
                </a:avLst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Group 335"/>
          <p:cNvGrpSpPr>
            <a:grpSpLocks/>
          </p:cNvGrpSpPr>
          <p:nvPr/>
        </p:nvGrpSpPr>
        <p:grpSpPr bwMode="auto">
          <a:xfrm>
            <a:off x="1714500" y="2030635"/>
            <a:ext cx="7502525" cy="1628775"/>
            <a:chOff x="1714480" y="1800225"/>
            <a:chExt cx="7502566" cy="1628775"/>
          </a:xfrm>
        </p:grpSpPr>
        <p:grpSp>
          <p:nvGrpSpPr>
            <p:cNvPr id="8342" name="Group 190"/>
            <p:cNvGrpSpPr>
              <a:grpSpLocks/>
            </p:cNvGrpSpPr>
            <p:nvPr/>
          </p:nvGrpSpPr>
          <p:grpSpPr bwMode="auto">
            <a:xfrm>
              <a:off x="1714480" y="1800225"/>
              <a:ext cx="5643562" cy="1628775"/>
              <a:chOff x="1571604" y="2786058"/>
              <a:chExt cx="5643602" cy="1628780"/>
            </a:xfrm>
          </p:grpSpPr>
          <p:grpSp>
            <p:nvGrpSpPr>
              <p:cNvPr id="8344" name="Group 108"/>
              <p:cNvGrpSpPr>
                <a:grpSpLocks/>
              </p:cNvGrpSpPr>
              <p:nvPr/>
            </p:nvGrpSpPr>
            <p:grpSpPr bwMode="auto">
              <a:xfrm>
                <a:off x="1571604" y="2786058"/>
                <a:ext cx="5615027" cy="1619255"/>
                <a:chOff x="1357313" y="2400300"/>
                <a:chExt cx="5615027" cy="1619255"/>
              </a:xfrm>
            </p:grpSpPr>
            <p:grpSp>
              <p:nvGrpSpPr>
                <p:cNvPr id="8346" name="Group 41"/>
                <p:cNvGrpSpPr>
                  <a:grpSpLocks/>
                </p:cNvGrpSpPr>
                <p:nvPr/>
              </p:nvGrpSpPr>
              <p:grpSpPr bwMode="auto">
                <a:xfrm>
                  <a:off x="1357313" y="2400300"/>
                  <a:ext cx="5615027" cy="1619255"/>
                  <a:chOff x="1357313" y="2400300"/>
                  <a:chExt cx="5615027" cy="1619255"/>
                </a:xfrm>
              </p:grpSpPr>
              <p:sp>
                <p:nvSpPr>
                  <p:cNvPr id="194" name="Cube 6"/>
                  <p:cNvSpPr/>
                  <p:nvPr/>
                </p:nvSpPr>
                <p:spPr bwMode="auto">
                  <a:xfrm>
                    <a:off x="1357313" y="3581404"/>
                    <a:ext cx="4414894" cy="438151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99CC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5" name="Cube 7"/>
                  <p:cNvSpPr/>
                  <p:nvPr/>
                </p:nvSpPr>
                <p:spPr bwMode="auto">
                  <a:xfrm>
                    <a:off x="2657492" y="2619376"/>
                    <a:ext cx="4086277" cy="14128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FF00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6" name="Cube 8"/>
                  <p:cNvSpPr/>
                  <p:nvPr/>
                </p:nvSpPr>
                <p:spPr bwMode="auto">
                  <a:xfrm>
                    <a:off x="2363801" y="2760664"/>
                    <a:ext cx="4227566" cy="273051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33CC33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7" name="Cube 9"/>
                  <p:cNvSpPr/>
                  <p:nvPr/>
                </p:nvSpPr>
                <p:spPr bwMode="auto">
                  <a:xfrm>
                    <a:off x="2084397" y="3033715"/>
                    <a:ext cx="4230741" cy="27463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66FFFF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8" name="Cube 10"/>
                  <p:cNvSpPr/>
                  <p:nvPr/>
                </p:nvSpPr>
                <p:spPr bwMode="auto">
                  <a:xfrm>
                    <a:off x="1804994" y="3308353"/>
                    <a:ext cx="4246617" cy="273051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9" name="Cube 11"/>
                  <p:cNvSpPr/>
                  <p:nvPr/>
                </p:nvSpPr>
                <p:spPr bwMode="auto">
                  <a:xfrm>
                    <a:off x="2814656" y="2500313"/>
                    <a:ext cx="4043414" cy="128587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C000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00" name="Cube 5"/>
                  <p:cNvSpPr/>
                  <p:nvPr/>
                </p:nvSpPr>
                <p:spPr bwMode="auto">
                  <a:xfrm>
                    <a:off x="2921021" y="2400300"/>
                    <a:ext cx="4051351" cy="10953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7C80"/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8347" name="Group 49"/>
                <p:cNvGrpSpPr>
                  <a:grpSpLocks/>
                </p:cNvGrpSpPr>
                <p:nvPr/>
              </p:nvGrpSpPr>
              <p:grpSpPr bwMode="auto">
                <a:xfrm>
                  <a:off x="3071825" y="2414588"/>
                  <a:ext cx="3103584" cy="77787"/>
                  <a:chOff x="24" y="1642651"/>
                  <a:chExt cx="3214044" cy="223234"/>
                </a:xfrm>
              </p:grpSpPr>
              <p:sp>
                <p:nvSpPr>
                  <p:cNvPr id="187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34" y="1642651"/>
                    <a:ext cx="708574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Market Strategy &amp; Plan</a:t>
                    </a:r>
                  </a:p>
                </p:txBody>
              </p:sp>
              <p:sp>
                <p:nvSpPr>
                  <p:cNvPr id="188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34" y="1783880"/>
                    <a:ext cx="708574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Market Segment</a:t>
                    </a:r>
                  </a:p>
                </p:txBody>
              </p:sp>
              <p:sp>
                <p:nvSpPr>
                  <p:cNvPr id="189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838485" y="1642651"/>
                    <a:ext cx="708574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Marketing Campaign</a:t>
                    </a:r>
                  </a:p>
                </p:txBody>
              </p:sp>
              <p:sp>
                <p:nvSpPr>
                  <p:cNvPr id="190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838485" y="1783880"/>
                    <a:ext cx="708574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Competitor</a:t>
                    </a:r>
                  </a:p>
                </p:txBody>
              </p:sp>
              <p:sp>
                <p:nvSpPr>
                  <p:cNvPr id="191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1673648" y="1642651"/>
                    <a:ext cx="706929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Contact/Lead/Prospect</a:t>
                    </a:r>
                  </a:p>
                </p:txBody>
              </p:sp>
              <p:sp>
                <p:nvSpPr>
                  <p:cNvPr id="192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1673648" y="1783880"/>
                    <a:ext cx="706929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Sales Statistic</a:t>
                    </a:r>
                  </a:p>
                </p:txBody>
              </p:sp>
              <p:sp>
                <p:nvSpPr>
                  <p:cNvPr id="193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2505523" y="1783880"/>
                    <a:ext cx="708574" cy="8200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Sales Channel</a:t>
                    </a:r>
                  </a:p>
                </p:txBody>
              </p:sp>
            </p:grpSp>
            <p:grpSp>
              <p:nvGrpSpPr>
                <p:cNvPr id="8348" name="Group 48"/>
                <p:cNvGrpSpPr>
                  <a:grpSpLocks/>
                </p:cNvGrpSpPr>
                <p:nvPr/>
              </p:nvGrpSpPr>
              <p:grpSpPr bwMode="auto">
                <a:xfrm>
                  <a:off x="2974987" y="2520950"/>
                  <a:ext cx="2343166" cy="95250"/>
                  <a:chOff x="942007" y="2038695"/>
                  <a:chExt cx="4319636" cy="582264"/>
                </a:xfrm>
              </p:grpSpPr>
              <p:sp>
                <p:nvSpPr>
                  <p:cNvPr id="181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942024" y="2116330"/>
                    <a:ext cx="1284777" cy="2134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Product</a:t>
                    </a:r>
                  </a:p>
                </p:txBody>
              </p:sp>
              <p:sp>
                <p:nvSpPr>
                  <p:cNvPr id="182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942024" y="2407462"/>
                    <a:ext cx="1284777" cy="2134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Product Specification</a:t>
                    </a:r>
                  </a:p>
                </p:txBody>
              </p:sp>
              <p:sp>
                <p:nvSpPr>
                  <p:cNvPr id="183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2463856" y="2407462"/>
                    <a:ext cx="1287704" cy="2134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Product Offering</a:t>
                    </a:r>
                  </a:p>
                </p:txBody>
              </p:sp>
              <p:sp>
                <p:nvSpPr>
                  <p:cNvPr id="184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2463856" y="2038695"/>
                    <a:ext cx="1287704" cy="29113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Strategic Product Portfolio Plan</a:t>
                    </a:r>
                  </a:p>
                </p:txBody>
              </p:sp>
              <p:sp>
                <p:nvSpPr>
                  <p:cNvPr id="185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3979835" y="2116330"/>
                    <a:ext cx="1281851" cy="2134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Product Performance</a:t>
                    </a:r>
                  </a:p>
                </p:txBody>
              </p:sp>
              <p:sp>
                <p:nvSpPr>
                  <p:cNvPr id="186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3979835" y="2407462"/>
                    <a:ext cx="1281851" cy="21349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Product Usage</a:t>
                    </a:r>
                  </a:p>
                </p:txBody>
              </p:sp>
            </p:grpSp>
            <p:grpSp>
              <p:nvGrpSpPr>
                <p:cNvPr id="8349" name="Group 61"/>
                <p:cNvGrpSpPr>
                  <a:grpSpLocks/>
                </p:cNvGrpSpPr>
                <p:nvPr/>
              </p:nvGrpSpPr>
              <p:grpSpPr bwMode="auto">
                <a:xfrm>
                  <a:off x="2847986" y="2643192"/>
                  <a:ext cx="3590952" cy="95250"/>
                  <a:chOff x="2383316" y="2670118"/>
                  <a:chExt cx="4557534" cy="72224"/>
                </a:xfrm>
              </p:grpSpPr>
              <p:sp>
                <p:nvSpPr>
                  <p:cNvPr id="172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2383327" y="2680949"/>
                    <a:ext cx="797875" cy="2648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</a:t>
                    </a:r>
                  </a:p>
                </p:txBody>
              </p:sp>
              <p:sp>
                <p:nvSpPr>
                  <p:cNvPr id="173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2383327" y="2714653"/>
                    <a:ext cx="797875" cy="276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Interaction</a:t>
                    </a:r>
                  </a:p>
                </p:txBody>
              </p:sp>
              <p:sp>
                <p:nvSpPr>
                  <p:cNvPr id="174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3328284" y="2680949"/>
                    <a:ext cx="797875" cy="2648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Order</a:t>
                    </a:r>
                  </a:p>
                </p:txBody>
              </p:sp>
              <p:sp>
                <p:nvSpPr>
                  <p:cNvPr id="175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3328284" y="2714653"/>
                    <a:ext cx="797875" cy="276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Statistic</a:t>
                    </a:r>
                  </a:p>
                </p:txBody>
              </p:sp>
              <p:sp>
                <p:nvSpPr>
                  <p:cNvPr id="176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4267198" y="2680949"/>
                    <a:ext cx="797875" cy="2648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Problem</a:t>
                    </a:r>
                  </a:p>
                </p:txBody>
              </p:sp>
              <p:sp>
                <p:nvSpPr>
                  <p:cNvPr id="177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4267198" y="2714653"/>
                    <a:ext cx="797875" cy="276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SLA</a:t>
                    </a:r>
                  </a:p>
                </p:txBody>
              </p:sp>
              <p:sp>
                <p:nvSpPr>
                  <p:cNvPr id="178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5204096" y="2670116"/>
                    <a:ext cx="797875" cy="3731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Applied Customer Billing Rate</a:t>
                    </a:r>
                  </a:p>
                </p:txBody>
              </p:sp>
              <p:sp>
                <p:nvSpPr>
                  <p:cNvPr id="179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5204096" y="2714653"/>
                    <a:ext cx="797875" cy="276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Bill</a:t>
                    </a:r>
                  </a:p>
                </p:txBody>
              </p:sp>
              <p:sp>
                <p:nvSpPr>
                  <p:cNvPr id="180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6143010" y="2714653"/>
                    <a:ext cx="797875" cy="276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Customer Bill Inquiry</a:t>
                    </a:r>
                  </a:p>
                </p:txBody>
              </p:sp>
            </p:grpSp>
            <p:grpSp>
              <p:nvGrpSpPr>
                <p:cNvPr id="8350" name="Group 71"/>
                <p:cNvGrpSpPr>
                  <a:grpSpLocks/>
                </p:cNvGrpSpPr>
                <p:nvPr/>
              </p:nvGrpSpPr>
              <p:grpSpPr bwMode="auto">
                <a:xfrm>
                  <a:off x="2693998" y="2786052"/>
                  <a:ext cx="3697314" cy="211137"/>
                  <a:chOff x="941989" y="3735389"/>
                  <a:chExt cx="7038543" cy="556624"/>
                </a:xfrm>
              </p:grpSpPr>
              <p:sp>
                <p:nvSpPr>
                  <p:cNvPr id="163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942002" y="3785643"/>
                    <a:ext cx="1284414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</a:t>
                    </a:r>
                  </a:p>
                </p:txBody>
              </p:sp>
              <p:sp>
                <p:nvSpPr>
                  <p:cNvPr id="164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942002" y="4061864"/>
                    <a:ext cx="1284414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Specification</a:t>
                    </a:r>
                  </a:p>
                </p:txBody>
              </p:sp>
              <p:sp>
                <p:nvSpPr>
                  <p:cNvPr id="165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2465165" y="3785643"/>
                    <a:ext cx="1284414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Applications</a:t>
                    </a:r>
                  </a:p>
                </p:txBody>
              </p:sp>
              <p:sp>
                <p:nvSpPr>
                  <p:cNvPr id="166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2465165" y="4061864"/>
                    <a:ext cx="1284414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Configuration</a:t>
                    </a:r>
                  </a:p>
                </p:txBody>
              </p:sp>
              <p:sp>
                <p:nvSpPr>
                  <p:cNvPr id="167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3979262" y="3785643"/>
                    <a:ext cx="1281391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Performance</a:t>
                    </a:r>
                  </a:p>
                </p:txBody>
              </p:sp>
              <p:sp>
                <p:nvSpPr>
                  <p:cNvPr id="168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3979262" y="4061864"/>
                    <a:ext cx="1281391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Usage</a:t>
                    </a:r>
                  </a:p>
                </p:txBody>
              </p:sp>
              <p:sp>
                <p:nvSpPr>
                  <p:cNvPr id="169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5487312" y="3735421"/>
                    <a:ext cx="1287435" cy="27203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Strategy &amp; Plan</a:t>
                    </a:r>
                  </a:p>
                </p:txBody>
              </p:sp>
              <p:sp>
                <p:nvSpPr>
                  <p:cNvPr id="170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5487312" y="4061864"/>
                    <a:ext cx="1287435" cy="22181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Trouble</a:t>
                    </a:r>
                  </a:p>
                </p:txBody>
              </p:sp>
              <p:sp>
                <p:nvSpPr>
                  <p:cNvPr id="171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7001409" y="4061864"/>
                    <a:ext cx="979176" cy="23018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Service Test</a:t>
                    </a:r>
                  </a:p>
                </p:txBody>
              </p:sp>
            </p:grpSp>
            <p:grpSp>
              <p:nvGrpSpPr>
                <p:cNvPr id="8351" name="Group 81"/>
                <p:cNvGrpSpPr>
                  <a:grpSpLocks/>
                </p:cNvGrpSpPr>
                <p:nvPr/>
              </p:nvGrpSpPr>
              <p:grpSpPr bwMode="auto">
                <a:xfrm>
                  <a:off x="2382845" y="3065455"/>
                  <a:ext cx="3700490" cy="169862"/>
                  <a:chOff x="943951" y="4526051"/>
                  <a:chExt cx="7343271" cy="585416"/>
                </a:xfrm>
              </p:grpSpPr>
              <p:sp>
                <p:nvSpPr>
                  <p:cNvPr id="154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943963" y="4613625"/>
                    <a:ext cx="1285315" cy="22431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</a:t>
                    </a:r>
                  </a:p>
                </p:txBody>
              </p:sp>
              <p:sp>
                <p:nvSpPr>
                  <p:cNvPr id="155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943963" y="4892656"/>
                    <a:ext cx="1285315" cy="21884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Specification</a:t>
                    </a:r>
                  </a:p>
                </p:txBody>
              </p:sp>
              <p:sp>
                <p:nvSpPr>
                  <p:cNvPr id="156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2465551" y="4613625"/>
                    <a:ext cx="1285315" cy="22431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Topology</a:t>
                    </a:r>
                  </a:p>
                </p:txBody>
              </p:sp>
              <p:sp>
                <p:nvSpPr>
                  <p:cNvPr id="157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2465551" y="4892656"/>
                    <a:ext cx="1285315" cy="21884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Configuration</a:t>
                    </a:r>
                  </a:p>
                </p:txBody>
              </p:sp>
              <p:sp>
                <p:nvSpPr>
                  <p:cNvPr id="158" name="Rectangle 157"/>
                  <p:cNvSpPr>
                    <a:spLocks noChangeArrowheads="1"/>
                  </p:cNvSpPr>
                  <p:nvPr/>
                </p:nvSpPr>
                <p:spPr bwMode="auto">
                  <a:xfrm>
                    <a:off x="3980836" y="4613625"/>
                    <a:ext cx="1282166" cy="22431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Performance</a:t>
                    </a:r>
                  </a:p>
                </p:txBody>
              </p:sp>
              <p:sp>
                <p:nvSpPr>
                  <p:cNvPr id="159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3980836" y="4892656"/>
                    <a:ext cx="1282166" cy="21884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Usage</a:t>
                    </a:r>
                  </a:p>
                </p:txBody>
              </p:sp>
              <p:sp>
                <p:nvSpPr>
                  <p:cNvPr id="160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5489822" y="4526085"/>
                    <a:ext cx="1285315" cy="31185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Strategy &amp; Plan</a:t>
                    </a:r>
                  </a:p>
                </p:txBody>
              </p:sp>
              <p:sp>
                <p:nvSpPr>
                  <p:cNvPr id="161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5489822" y="4892656"/>
                    <a:ext cx="1285315" cy="21884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Trouble</a:t>
                    </a:r>
                  </a:p>
                </p:txBody>
              </p:sp>
              <p:sp>
                <p:nvSpPr>
                  <p:cNvPr id="162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7001958" y="4892656"/>
                    <a:ext cx="1285315" cy="218849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Resource Test</a:t>
                    </a:r>
                  </a:p>
                </p:txBody>
              </p:sp>
            </p:grpSp>
            <p:grpSp>
              <p:nvGrpSpPr>
                <p:cNvPr id="8352" name="Group 94"/>
                <p:cNvGrpSpPr>
                  <a:grpSpLocks/>
                </p:cNvGrpSpPr>
                <p:nvPr/>
              </p:nvGrpSpPr>
              <p:grpSpPr bwMode="auto">
                <a:xfrm>
                  <a:off x="2159006" y="3327390"/>
                  <a:ext cx="3486174" cy="236538"/>
                  <a:chOff x="944359" y="5334746"/>
                  <a:chExt cx="7343834" cy="609526"/>
                </a:xfrm>
              </p:grpSpPr>
              <p:sp>
                <p:nvSpPr>
                  <p:cNvPr id="142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944370" y="5445232"/>
                    <a:ext cx="1287518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Supplier/Partner</a:t>
                    </a:r>
                  </a:p>
                </p:txBody>
              </p:sp>
              <p:sp>
                <p:nvSpPr>
                  <p:cNvPr id="143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944370" y="5723406"/>
                    <a:ext cx="1287518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Plan</a:t>
                    </a:r>
                  </a:p>
                </p:txBody>
              </p:sp>
              <p:sp>
                <p:nvSpPr>
                  <p:cNvPr id="144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2465982" y="5445232"/>
                    <a:ext cx="1287520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Interaction</a:t>
                    </a:r>
                  </a:p>
                </p:txBody>
              </p:sp>
              <p:sp>
                <p:nvSpPr>
                  <p:cNvPr id="145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2465982" y="5723406"/>
                    <a:ext cx="1287520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Product</a:t>
                    </a:r>
                  </a:p>
                </p:txBody>
              </p:sp>
              <p:sp>
                <p:nvSpPr>
                  <p:cNvPr id="146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3980908" y="5445232"/>
                    <a:ext cx="1284175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Order</a:t>
                    </a:r>
                  </a:p>
                </p:txBody>
              </p:sp>
              <p:sp>
                <p:nvSpPr>
                  <p:cNvPr id="147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3980908" y="5723406"/>
                    <a:ext cx="1284175" cy="220903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SLA</a:t>
                    </a:r>
                  </a:p>
                </p:txBody>
              </p:sp>
              <p:sp>
                <p:nvSpPr>
                  <p:cNvPr id="148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5492490" y="5555682"/>
                    <a:ext cx="1284175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Problem</a:t>
                    </a:r>
                  </a:p>
                </p:txBody>
              </p:sp>
              <p:sp>
                <p:nvSpPr>
                  <p:cNvPr id="149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7000725" y="5555682"/>
                    <a:ext cx="1287520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Bill Inquiry</a:t>
                    </a:r>
                  </a:p>
                </p:txBody>
              </p:sp>
              <p:sp>
                <p:nvSpPr>
                  <p:cNvPr id="150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5492490" y="5776585"/>
                    <a:ext cx="1284175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Statistic</a:t>
                    </a:r>
                  </a:p>
                </p:txBody>
              </p:sp>
              <p:sp>
                <p:nvSpPr>
                  <p:cNvPr id="151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7000725" y="5776585"/>
                    <a:ext cx="1287520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Payment</a:t>
                    </a:r>
                  </a:p>
                </p:txBody>
              </p:sp>
              <p:sp>
                <p:nvSpPr>
                  <p:cNvPr id="152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5492490" y="5334779"/>
                    <a:ext cx="1284175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Performance</a:t>
                    </a:r>
                  </a:p>
                </p:txBody>
              </p:sp>
              <p:sp>
                <p:nvSpPr>
                  <p:cNvPr id="153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7000725" y="5334779"/>
                    <a:ext cx="1287520" cy="167724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9144" tIns="0" rIns="9144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S/P Bill</a:t>
                    </a:r>
                  </a:p>
                </p:txBody>
              </p:sp>
            </p:grpSp>
            <p:grpSp>
              <p:nvGrpSpPr>
                <p:cNvPr id="8353" name="Group 107"/>
                <p:cNvGrpSpPr>
                  <a:grpSpLocks/>
                </p:cNvGrpSpPr>
                <p:nvPr/>
              </p:nvGrpSpPr>
              <p:grpSpPr bwMode="auto">
                <a:xfrm>
                  <a:off x="1857379" y="3643312"/>
                  <a:ext cx="3538563" cy="357187"/>
                  <a:chOff x="319124" y="4213211"/>
                  <a:chExt cx="7180302" cy="496882"/>
                </a:xfrm>
              </p:grpSpPr>
              <p:sp>
                <p:nvSpPr>
                  <p:cNvPr id="130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319130" y="4301553"/>
                    <a:ext cx="1191892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Revenue Assurance</a:t>
                    </a:r>
                  </a:p>
                </p:txBody>
              </p:sp>
              <p:sp>
                <p:nvSpPr>
                  <p:cNvPr id="131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3073365" y="4215426"/>
                    <a:ext cx="927743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Party</a:t>
                    </a:r>
                  </a:p>
                </p:txBody>
              </p:sp>
              <p:sp>
                <p:nvSpPr>
                  <p:cNvPr id="132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3066922" y="4491473"/>
                    <a:ext cx="940628" cy="216421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Location</a:t>
                    </a:r>
                  </a:p>
                </p:txBody>
              </p:sp>
              <p:sp>
                <p:nvSpPr>
                  <p:cNvPr id="133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4084862" y="4215426"/>
                    <a:ext cx="1195114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Business Interaction</a:t>
                    </a:r>
                  </a:p>
                </p:txBody>
              </p:sp>
              <p:sp>
                <p:nvSpPr>
                  <p:cNvPr id="134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5357288" y="4480430"/>
                    <a:ext cx="602387" cy="223046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Policy</a:t>
                    </a:r>
                  </a:p>
                </p:txBody>
              </p:sp>
              <p:sp>
                <p:nvSpPr>
                  <p:cNvPr id="135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4078420" y="4480430"/>
                    <a:ext cx="1195114" cy="223046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Agreement</a:t>
                    </a:r>
                  </a:p>
                </p:txBody>
              </p:sp>
              <p:sp>
                <p:nvSpPr>
                  <p:cNvPr id="136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5354066" y="4213218"/>
                    <a:ext cx="628160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Usage</a:t>
                    </a:r>
                  </a:p>
                </p:txBody>
              </p:sp>
              <p:sp>
                <p:nvSpPr>
                  <p:cNvPr id="137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2000664" y="4222051"/>
                    <a:ext cx="1011497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Root</a:t>
                    </a:r>
                  </a:p>
                </p:txBody>
              </p:sp>
              <p:sp>
                <p:nvSpPr>
                  <p:cNvPr id="138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2000664" y="4480430"/>
                    <a:ext cx="1011497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Base Types</a:t>
                    </a:r>
                  </a:p>
                </p:txBody>
              </p:sp>
              <p:sp>
                <p:nvSpPr>
                  <p:cNvPr id="139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6059538" y="4233093"/>
                    <a:ext cx="628158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Project</a:t>
                    </a:r>
                  </a:p>
                </p:txBody>
              </p:sp>
              <p:sp>
                <p:nvSpPr>
                  <p:cNvPr id="140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6059538" y="4489264"/>
                    <a:ext cx="628158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Time</a:t>
                    </a:r>
                  </a:p>
                </p:txBody>
              </p:sp>
              <p:sp>
                <p:nvSpPr>
                  <p:cNvPr id="141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6761787" y="4241926"/>
                    <a:ext cx="737683" cy="220837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300" dirty="0">
                        <a:solidFill>
                          <a:prstClr val="black"/>
                        </a:solidFill>
                        <a:ea typeface="+mn-ea"/>
                        <a:cs typeface="Times New Roman" pitchFamily="18" charset="0"/>
                      </a:rPr>
                      <a:t>Performance</a:t>
                    </a:r>
                  </a:p>
                </p:txBody>
              </p:sp>
            </p:grpSp>
          </p:grpSp>
          <p:sp>
            <p:nvSpPr>
              <p:cNvPr id="121" name="Parallelogram 120"/>
              <p:cNvSpPr/>
              <p:nvPr/>
            </p:nvSpPr>
            <p:spPr>
              <a:xfrm>
                <a:off x="1571604" y="2786058"/>
                <a:ext cx="5643634" cy="1628780"/>
              </a:xfrm>
              <a:prstGeom prst="parallelogram">
                <a:avLst>
                  <a:gd name="adj" fmla="val 101389"/>
                </a:avLst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343" name="TextBox 280"/>
            <p:cNvSpPr txBox="1">
              <a:spLocks noChangeArrowheads="1"/>
            </p:cNvSpPr>
            <p:nvPr/>
          </p:nvSpPr>
          <p:spPr bwMode="auto">
            <a:xfrm>
              <a:off x="7572396" y="2786058"/>
              <a:ext cx="16446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Information Framework</a:t>
              </a:r>
            </a:p>
          </p:txBody>
        </p:sp>
      </p:grpSp>
      <p:grpSp>
        <p:nvGrpSpPr>
          <p:cNvPr id="19" name="Group 323"/>
          <p:cNvGrpSpPr>
            <a:grpSpLocks/>
          </p:cNvGrpSpPr>
          <p:nvPr/>
        </p:nvGrpSpPr>
        <p:grpSpPr bwMode="auto">
          <a:xfrm>
            <a:off x="388938" y="3945160"/>
            <a:ext cx="7040562" cy="1714500"/>
            <a:chOff x="460359" y="3786190"/>
            <a:chExt cx="7040559" cy="1628775"/>
          </a:xfrm>
        </p:grpSpPr>
        <p:sp>
          <p:nvSpPr>
            <p:cNvPr id="8340" name="TextBox 277"/>
            <p:cNvSpPr txBox="1">
              <a:spLocks noChangeArrowheads="1"/>
            </p:cNvSpPr>
            <p:nvPr/>
          </p:nvSpPr>
          <p:spPr bwMode="auto">
            <a:xfrm>
              <a:off x="460359" y="4733520"/>
              <a:ext cx="175418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 Technology</a:t>
              </a:r>
            </a:p>
          </p:txBody>
        </p:sp>
        <p:sp>
          <p:nvSpPr>
            <p:cNvPr id="316" name="Parallelogram 315"/>
            <p:cNvSpPr/>
            <p:nvPr/>
          </p:nvSpPr>
          <p:spPr bwMode="auto">
            <a:xfrm>
              <a:off x="1857358" y="3786190"/>
              <a:ext cx="5643560" cy="1628775"/>
            </a:xfrm>
            <a:prstGeom prst="parallelogram">
              <a:avLst>
                <a:gd name="adj" fmla="val 101389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Group 318"/>
          <p:cNvGrpSpPr>
            <a:grpSpLocks/>
          </p:cNvGrpSpPr>
          <p:nvPr/>
        </p:nvGrpSpPr>
        <p:grpSpPr bwMode="auto">
          <a:xfrm>
            <a:off x="442913" y="2016348"/>
            <a:ext cx="6915150" cy="1628775"/>
            <a:chOff x="442914" y="1785926"/>
            <a:chExt cx="6915128" cy="1628775"/>
          </a:xfrm>
        </p:grpSpPr>
        <p:sp>
          <p:nvSpPr>
            <p:cNvPr id="8338" name="TextBox 273"/>
            <p:cNvSpPr txBox="1">
              <a:spLocks noChangeArrowheads="1"/>
            </p:cNvSpPr>
            <p:nvPr/>
          </p:nvSpPr>
          <p:spPr bwMode="auto">
            <a:xfrm>
              <a:off x="442914" y="2771775"/>
              <a:ext cx="164465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Information</a:t>
              </a:r>
            </a:p>
          </p:txBody>
        </p:sp>
        <p:sp>
          <p:nvSpPr>
            <p:cNvPr id="318" name="Parallelogram 317"/>
            <p:cNvSpPr/>
            <p:nvPr/>
          </p:nvSpPr>
          <p:spPr bwMode="auto">
            <a:xfrm>
              <a:off x="1714497" y="1785926"/>
              <a:ext cx="5643545" cy="1628775"/>
            </a:xfrm>
            <a:prstGeom prst="parallelogram">
              <a:avLst>
                <a:gd name="adj" fmla="val 101389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324"/>
          <p:cNvGrpSpPr>
            <a:grpSpLocks/>
          </p:cNvGrpSpPr>
          <p:nvPr/>
        </p:nvGrpSpPr>
        <p:grpSpPr bwMode="auto">
          <a:xfrm>
            <a:off x="428625" y="3159348"/>
            <a:ext cx="6929438" cy="1628775"/>
            <a:chOff x="428596" y="2928934"/>
            <a:chExt cx="6929446" cy="1628775"/>
          </a:xfrm>
        </p:grpSpPr>
        <p:sp>
          <p:nvSpPr>
            <p:cNvPr id="8336" name="TextBox 274"/>
            <p:cNvSpPr txBox="1">
              <a:spLocks noChangeArrowheads="1"/>
            </p:cNvSpPr>
            <p:nvPr/>
          </p:nvSpPr>
          <p:spPr bwMode="auto">
            <a:xfrm>
              <a:off x="428596" y="3684588"/>
              <a:ext cx="164465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Applications</a:t>
              </a:r>
            </a:p>
          </p:txBody>
        </p:sp>
        <p:sp>
          <p:nvSpPr>
            <p:cNvPr id="320" name="Parallelogram 319"/>
            <p:cNvSpPr/>
            <p:nvPr/>
          </p:nvSpPr>
          <p:spPr bwMode="auto">
            <a:xfrm>
              <a:off x="1714472" y="2928934"/>
              <a:ext cx="5643570" cy="1628775"/>
            </a:xfrm>
            <a:prstGeom prst="parallelogram">
              <a:avLst>
                <a:gd name="adj" fmla="val 101389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325"/>
          <p:cNvGrpSpPr>
            <a:grpSpLocks/>
          </p:cNvGrpSpPr>
          <p:nvPr/>
        </p:nvGrpSpPr>
        <p:grpSpPr bwMode="auto">
          <a:xfrm>
            <a:off x="442913" y="1301973"/>
            <a:ext cx="6915150" cy="1628775"/>
            <a:chOff x="442914" y="1071546"/>
            <a:chExt cx="6915128" cy="1628775"/>
          </a:xfrm>
        </p:grpSpPr>
        <p:sp>
          <p:nvSpPr>
            <p:cNvPr id="8334" name="TextBox 272"/>
            <p:cNvSpPr txBox="1">
              <a:spLocks noChangeArrowheads="1"/>
            </p:cNvSpPr>
            <p:nvPr/>
          </p:nvSpPr>
          <p:spPr bwMode="auto">
            <a:xfrm>
              <a:off x="442914" y="1500174"/>
              <a:ext cx="164465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Business  models and processes</a:t>
              </a:r>
            </a:p>
          </p:txBody>
        </p:sp>
        <p:sp>
          <p:nvSpPr>
            <p:cNvPr id="321" name="Parallelogram 320"/>
            <p:cNvSpPr/>
            <p:nvPr/>
          </p:nvSpPr>
          <p:spPr bwMode="auto">
            <a:xfrm>
              <a:off x="1714497" y="1071546"/>
              <a:ext cx="5643545" cy="1628775"/>
            </a:xfrm>
            <a:prstGeom prst="parallelogram">
              <a:avLst>
                <a:gd name="adj" fmla="val 101389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Group 334"/>
          <p:cNvGrpSpPr>
            <a:grpSpLocks/>
          </p:cNvGrpSpPr>
          <p:nvPr/>
        </p:nvGrpSpPr>
        <p:grpSpPr bwMode="auto">
          <a:xfrm>
            <a:off x="1736725" y="1301973"/>
            <a:ext cx="7480300" cy="1643062"/>
            <a:chOff x="1736705" y="1071558"/>
            <a:chExt cx="7480341" cy="1643067"/>
          </a:xfrm>
        </p:grpSpPr>
        <p:grpSp>
          <p:nvGrpSpPr>
            <p:cNvPr id="8205" name="Group 316"/>
            <p:cNvGrpSpPr>
              <a:grpSpLocks/>
            </p:cNvGrpSpPr>
            <p:nvPr/>
          </p:nvGrpSpPr>
          <p:grpSpPr bwMode="auto">
            <a:xfrm>
              <a:off x="1736705" y="1071558"/>
              <a:ext cx="5643562" cy="1643067"/>
              <a:chOff x="1736705" y="1071558"/>
              <a:chExt cx="5643562" cy="1643067"/>
            </a:xfrm>
          </p:grpSpPr>
          <p:grpSp>
            <p:nvGrpSpPr>
              <p:cNvPr id="8207" name="Group 192"/>
              <p:cNvGrpSpPr>
                <a:grpSpLocks/>
              </p:cNvGrpSpPr>
              <p:nvPr/>
            </p:nvGrpSpPr>
            <p:grpSpPr bwMode="auto">
              <a:xfrm>
                <a:off x="1736705" y="1071563"/>
                <a:ext cx="5643562" cy="1643062"/>
                <a:chOff x="1928794" y="1071546"/>
                <a:chExt cx="5643602" cy="1643079"/>
              </a:xfrm>
            </p:grpSpPr>
            <p:grpSp>
              <p:nvGrpSpPr>
                <p:cNvPr id="8266" name="Group 22"/>
                <p:cNvGrpSpPr>
                  <a:grpSpLocks/>
                </p:cNvGrpSpPr>
                <p:nvPr/>
              </p:nvGrpSpPr>
              <p:grpSpPr bwMode="auto">
                <a:xfrm>
                  <a:off x="1928795" y="1071546"/>
                  <a:ext cx="5643604" cy="1643078"/>
                  <a:chOff x="785762" y="1500152"/>
                  <a:chExt cx="7215289" cy="2143162"/>
                </a:xfrm>
              </p:grpSpPr>
              <p:sp>
                <p:nvSpPr>
                  <p:cNvPr id="106" name="Cube 105"/>
                  <p:cNvSpPr/>
                  <p:nvPr/>
                </p:nvSpPr>
                <p:spPr>
                  <a:xfrm>
                    <a:off x="1358116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2">
                      <a:lumMod val="40000"/>
                      <a:lumOff val="60000"/>
                      <a:alpha val="50000"/>
                    </a:scheme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7" name="Cube 106"/>
                  <p:cNvSpPr/>
                  <p:nvPr/>
                </p:nvSpPr>
                <p:spPr>
                  <a:xfrm>
                    <a:off x="785761" y="3071803"/>
                    <a:ext cx="5644395" cy="571512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bg1">
                      <a:lumMod val="5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8" name="Cube 107"/>
                  <p:cNvSpPr/>
                  <p:nvPr/>
                </p:nvSpPr>
                <p:spPr>
                  <a:xfrm>
                    <a:off x="2072545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00FFFF">
                      <a:alpha val="50000"/>
                    </a:srgb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9" name="Cube 108"/>
                  <p:cNvSpPr/>
                  <p:nvPr/>
                </p:nvSpPr>
                <p:spPr>
                  <a:xfrm>
                    <a:off x="2786974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C000">
                      <a:alpha val="50000"/>
                    </a:srgb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0" name="Cube 109"/>
                  <p:cNvSpPr/>
                  <p:nvPr/>
                </p:nvSpPr>
                <p:spPr>
                  <a:xfrm>
                    <a:off x="3572440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FF00">
                      <a:alpha val="50000"/>
                    </a:srgb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1" name="Cube 110"/>
                  <p:cNvSpPr/>
                  <p:nvPr/>
                </p:nvSpPr>
                <p:spPr>
                  <a:xfrm>
                    <a:off x="4286869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66FF99">
                      <a:alpha val="49804"/>
                    </a:srgb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2" name="Cube 111"/>
                  <p:cNvSpPr/>
                  <p:nvPr/>
                </p:nvSpPr>
                <p:spPr>
                  <a:xfrm>
                    <a:off x="5001298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rgbClr val="FF66CC">
                      <a:alpha val="49804"/>
                    </a:srgb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3" name="Cube 112"/>
                  <p:cNvSpPr/>
                  <p:nvPr/>
                </p:nvSpPr>
                <p:spPr>
                  <a:xfrm>
                    <a:off x="5715727" y="1500145"/>
                    <a:ext cx="2285361" cy="1571658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1">
                      <a:lumMod val="75000"/>
                      <a:alpha val="50000"/>
                    </a:schemeClr>
                  </a:solidFill>
                  <a:ln w="3175" cmpd="sng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4" name="Cube 113"/>
                  <p:cNvSpPr/>
                  <p:nvPr/>
                </p:nvSpPr>
                <p:spPr>
                  <a:xfrm>
                    <a:off x="2429759" y="1814891"/>
                    <a:ext cx="5242529" cy="186363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2">
                      <a:lumMod val="20000"/>
                      <a:lumOff val="8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5" name="Cube 114"/>
                  <p:cNvSpPr/>
                  <p:nvPr/>
                </p:nvSpPr>
                <p:spPr>
                  <a:xfrm>
                    <a:off x="2072545" y="2001254"/>
                    <a:ext cx="5429255" cy="356160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tx2">
                      <a:lumMod val="60000"/>
                      <a:lumOff val="4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6" name="Cube 115"/>
                  <p:cNvSpPr/>
                  <p:nvPr/>
                </p:nvSpPr>
                <p:spPr>
                  <a:xfrm>
                    <a:off x="1715330" y="2357414"/>
                    <a:ext cx="5429255" cy="358230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2">
                      <a:lumMod val="60000"/>
                      <a:lumOff val="4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7" name="Cube 116"/>
                  <p:cNvSpPr/>
                  <p:nvPr/>
                </p:nvSpPr>
                <p:spPr>
                  <a:xfrm>
                    <a:off x="1358116" y="2715643"/>
                    <a:ext cx="5429255" cy="356160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tx2">
                      <a:lumMod val="40000"/>
                      <a:lumOff val="6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8" name="Cube 117"/>
                  <p:cNvSpPr/>
                  <p:nvPr/>
                </p:nvSpPr>
                <p:spPr>
                  <a:xfrm>
                    <a:off x="2618515" y="1661660"/>
                    <a:ext cx="5216143" cy="142877"/>
                  </a:xfrm>
                  <a:prstGeom prst="cube">
                    <a:avLst>
                      <a:gd name="adj" fmla="val 100000"/>
                    </a:avLst>
                  </a:prstGeom>
                  <a:solidFill>
                    <a:schemeClr val="accent2">
                      <a:lumMod val="40000"/>
                      <a:lumOff val="60000"/>
                      <a:alpha val="20000"/>
                    </a:schemeClr>
                  </a:solidFill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52" name="Parallelogram 51"/>
                <p:cNvSpPr/>
                <p:nvPr/>
              </p:nvSpPr>
              <p:spPr>
                <a:xfrm>
                  <a:off x="2857494" y="1785926"/>
                  <a:ext cx="1657371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Parallelogram 52"/>
                <p:cNvSpPr/>
                <p:nvPr/>
              </p:nvSpPr>
              <p:spPr>
                <a:xfrm>
                  <a:off x="2571740" y="2071679"/>
                  <a:ext cx="1657371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Parallelogram 53"/>
                <p:cNvSpPr/>
                <p:nvPr/>
              </p:nvSpPr>
              <p:spPr>
                <a:xfrm>
                  <a:off x="3128959" y="1519222"/>
                  <a:ext cx="1657371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Parallelogram 54"/>
                <p:cNvSpPr/>
                <p:nvPr/>
              </p:nvSpPr>
              <p:spPr>
                <a:xfrm>
                  <a:off x="4752993" y="1523984"/>
                  <a:ext cx="2295554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Parallelogram 55"/>
                <p:cNvSpPr/>
                <p:nvPr/>
              </p:nvSpPr>
              <p:spPr>
                <a:xfrm>
                  <a:off x="4500576" y="1785926"/>
                  <a:ext cx="2286029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Parallelogram 56"/>
                <p:cNvSpPr/>
                <p:nvPr/>
              </p:nvSpPr>
              <p:spPr>
                <a:xfrm>
                  <a:off x="4214823" y="2071679"/>
                  <a:ext cx="2286029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Parallelogram 57"/>
                <p:cNvSpPr/>
                <p:nvPr/>
              </p:nvSpPr>
              <p:spPr>
                <a:xfrm>
                  <a:off x="5000646" y="1285856"/>
                  <a:ext cx="2295554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" name="Parallelogram 35"/>
                <p:cNvSpPr/>
                <p:nvPr/>
              </p:nvSpPr>
              <p:spPr>
                <a:xfrm>
                  <a:off x="3357562" y="1285856"/>
                  <a:ext cx="1657371" cy="14287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bg1"/>
                </a:solidFill>
                <a:ln w="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275" name="Group 64"/>
                <p:cNvGrpSpPr>
                  <a:grpSpLocks/>
                </p:cNvGrpSpPr>
                <p:nvPr/>
              </p:nvGrpSpPr>
              <p:grpSpPr bwMode="auto">
                <a:xfrm>
                  <a:off x="4289425" y="2311400"/>
                  <a:ext cx="852488" cy="166688"/>
                  <a:chOff x="2932" y="3446"/>
                  <a:chExt cx="1208" cy="320"/>
                </a:xfrm>
              </p:grpSpPr>
              <p:sp>
                <p:nvSpPr>
                  <p:cNvPr id="8319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20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61" name="Rectangle 67"/>
                <p:cNvSpPr>
                  <a:spLocks noChangeArrowheads="1"/>
                </p:cNvSpPr>
                <p:nvPr/>
              </p:nvSpPr>
              <p:spPr bwMode="auto">
                <a:xfrm>
                  <a:off x="4329124" y="2325683"/>
                  <a:ext cx="788998" cy="119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Enterprise Effectiveness</a:t>
                  </a:r>
                  <a:b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</a:b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Management</a:t>
                  </a:r>
                  <a:endParaRPr lang="en-GB" sz="400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grpSp>
              <p:nvGrpSpPr>
                <p:cNvPr id="8277" name="Group 68"/>
                <p:cNvGrpSpPr>
                  <a:grpSpLocks/>
                </p:cNvGrpSpPr>
                <p:nvPr/>
              </p:nvGrpSpPr>
              <p:grpSpPr bwMode="auto">
                <a:xfrm>
                  <a:off x="5219700" y="2311400"/>
                  <a:ext cx="852488" cy="166688"/>
                  <a:chOff x="2932" y="3446"/>
                  <a:chExt cx="1208" cy="320"/>
                </a:xfrm>
              </p:grpSpPr>
              <p:sp>
                <p:nvSpPr>
                  <p:cNvPr id="831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18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8278" name="Group 71"/>
                <p:cNvGrpSpPr>
                  <a:grpSpLocks/>
                </p:cNvGrpSpPr>
                <p:nvPr/>
              </p:nvGrpSpPr>
              <p:grpSpPr bwMode="auto">
                <a:xfrm>
                  <a:off x="3359150" y="2311400"/>
                  <a:ext cx="852488" cy="166688"/>
                  <a:chOff x="2932" y="3446"/>
                  <a:chExt cx="1208" cy="320"/>
                </a:xfrm>
              </p:grpSpPr>
              <p:sp>
                <p:nvSpPr>
                  <p:cNvPr id="831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16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8279" name="Group 74"/>
                <p:cNvGrpSpPr>
                  <a:grpSpLocks/>
                </p:cNvGrpSpPr>
                <p:nvPr/>
              </p:nvGrpSpPr>
              <p:grpSpPr bwMode="auto">
                <a:xfrm>
                  <a:off x="2428875" y="2311400"/>
                  <a:ext cx="852488" cy="166688"/>
                  <a:chOff x="2932" y="3446"/>
                  <a:chExt cx="1208" cy="320"/>
                </a:xfrm>
              </p:grpSpPr>
              <p:sp>
                <p:nvSpPr>
                  <p:cNvPr id="831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14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65" name="Rectangle 77"/>
                <p:cNvSpPr>
                  <a:spLocks noChangeArrowheads="1"/>
                </p:cNvSpPr>
                <p:nvPr/>
              </p:nvSpPr>
              <p:spPr bwMode="auto">
                <a:xfrm>
                  <a:off x="5248299" y="2328858"/>
                  <a:ext cx="752484" cy="1206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Knowledge &amp; Research</a:t>
                  </a:r>
                  <a:endParaRPr lang="en-GB" sz="400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Management</a:t>
                  </a:r>
                </a:p>
              </p:txBody>
            </p:sp>
            <p:sp>
              <p:nvSpPr>
                <p:cNvPr id="66" name="Rectangle 78"/>
                <p:cNvSpPr>
                  <a:spLocks noChangeArrowheads="1"/>
                </p:cNvSpPr>
                <p:nvPr/>
              </p:nvSpPr>
              <p:spPr bwMode="auto">
                <a:xfrm>
                  <a:off x="3392487" y="2328858"/>
                  <a:ext cx="496894" cy="1206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Enterprise Risk</a:t>
                  </a:r>
                  <a:b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</a:b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Management</a:t>
                  </a:r>
                  <a:endParaRPr lang="en-GB" sz="400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67" name="Rectangle 79"/>
                <p:cNvSpPr>
                  <a:spLocks noChangeArrowheads="1"/>
                </p:cNvSpPr>
                <p:nvPr/>
              </p:nvSpPr>
              <p:spPr bwMode="auto">
                <a:xfrm>
                  <a:off x="2465376" y="2330445"/>
                  <a:ext cx="711209" cy="1190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Strategic &amp; Enterprise</a:t>
                  </a:r>
                  <a:b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</a:b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Planning</a:t>
                  </a:r>
                </a:p>
              </p:txBody>
            </p:sp>
            <p:grpSp>
              <p:nvGrpSpPr>
                <p:cNvPr id="8283" name="Group 80"/>
                <p:cNvGrpSpPr>
                  <a:grpSpLocks/>
                </p:cNvGrpSpPr>
                <p:nvPr/>
              </p:nvGrpSpPr>
              <p:grpSpPr bwMode="auto">
                <a:xfrm>
                  <a:off x="2852738" y="2530475"/>
                  <a:ext cx="854075" cy="165100"/>
                  <a:chOff x="2932" y="3446"/>
                  <a:chExt cx="1208" cy="320"/>
                </a:xfrm>
              </p:grpSpPr>
              <p:sp>
                <p:nvSpPr>
                  <p:cNvPr id="8311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1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8284" name="Group 83"/>
                <p:cNvGrpSpPr>
                  <a:grpSpLocks/>
                </p:cNvGrpSpPr>
                <p:nvPr/>
              </p:nvGrpSpPr>
              <p:grpSpPr bwMode="auto">
                <a:xfrm>
                  <a:off x="3852863" y="2530475"/>
                  <a:ext cx="854075" cy="165100"/>
                  <a:chOff x="2932" y="3446"/>
                  <a:chExt cx="1208" cy="320"/>
                </a:xfrm>
              </p:grpSpPr>
              <p:sp>
                <p:nvSpPr>
                  <p:cNvPr id="8309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1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8285" name="Group 86"/>
                <p:cNvGrpSpPr>
                  <a:grpSpLocks/>
                </p:cNvGrpSpPr>
                <p:nvPr/>
              </p:nvGrpSpPr>
              <p:grpSpPr bwMode="auto">
                <a:xfrm>
                  <a:off x="4852988" y="2530475"/>
                  <a:ext cx="852487" cy="165100"/>
                  <a:chOff x="2932" y="3446"/>
                  <a:chExt cx="1208" cy="320"/>
                </a:xfrm>
              </p:grpSpPr>
              <p:sp>
                <p:nvSpPr>
                  <p:cNvPr id="8307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2958" y="3467"/>
                    <a:ext cx="1182" cy="299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308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2932" y="3446"/>
                    <a:ext cx="1189" cy="29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 sz="400">
                      <a:solidFill>
                        <a:srgbClr val="000000"/>
                      </a:solidFill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71" name="Rectangle 89"/>
                <p:cNvSpPr>
                  <a:spLocks noChangeArrowheads="1"/>
                </p:cNvSpPr>
                <p:nvPr/>
              </p:nvSpPr>
              <p:spPr bwMode="auto">
                <a:xfrm>
                  <a:off x="2887656" y="2544761"/>
                  <a:ext cx="565157" cy="119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Financial &amp; Asset</a:t>
                  </a:r>
                  <a:br>
                    <a:rPr lang="en-GB" sz="400" b="1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</a:br>
                  <a:r>
                    <a:rPr lang="en-GB" sz="400" b="1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Management</a:t>
                  </a:r>
                </a:p>
              </p:txBody>
            </p:sp>
            <p:sp>
              <p:nvSpPr>
                <p:cNvPr id="72" name="Rectangle 90"/>
                <p:cNvSpPr>
                  <a:spLocks noChangeArrowheads="1"/>
                </p:cNvSpPr>
                <p:nvPr/>
              </p:nvSpPr>
              <p:spPr bwMode="auto">
                <a:xfrm>
                  <a:off x="3883032" y="2549523"/>
                  <a:ext cx="742959" cy="1190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Stakeholder &amp; External</a:t>
                  </a:r>
                  <a:endParaRPr lang="en-GB" sz="40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Relations Management</a:t>
                  </a:r>
                </a:p>
              </p:txBody>
            </p:sp>
            <p:sp>
              <p:nvSpPr>
                <p:cNvPr id="73" name="Rectangle 91"/>
                <p:cNvSpPr>
                  <a:spLocks noChangeArrowheads="1"/>
                </p:cNvSpPr>
                <p:nvPr/>
              </p:nvSpPr>
              <p:spPr bwMode="auto">
                <a:xfrm>
                  <a:off x="4897456" y="2546348"/>
                  <a:ext cx="595320" cy="1206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Human Resources</a:t>
                  </a:r>
                  <a:b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</a:br>
                  <a:r>
                    <a:rPr lang="en-GB" sz="4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Management</a:t>
                  </a:r>
                </a:p>
              </p:txBody>
            </p:sp>
            <p:sp>
              <p:nvSpPr>
                <p:cNvPr id="8289" name="Rectangle 6"/>
                <p:cNvSpPr>
                  <a:spLocks noChangeArrowheads="1"/>
                </p:cNvSpPr>
                <p:nvPr/>
              </p:nvSpPr>
              <p:spPr bwMode="auto">
                <a:xfrm>
                  <a:off x="3571868" y="1071546"/>
                  <a:ext cx="2000264" cy="1428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700" b="1">
                      <a:solidFill>
                        <a:srgbClr val="000000"/>
                      </a:solidFill>
                      <a:latin typeface="Calibri" pitchFamily="34" charset="0"/>
                    </a:rPr>
                    <a:t>Strategy, Infrastructure &amp; Product</a:t>
                  </a:r>
                  <a:endParaRPr lang="en-GB" sz="700">
                    <a:solidFill>
                      <a:srgbClr val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8290" name="Rectangle 8"/>
                <p:cNvSpPr>
                  <a:spLocks noChangeArrowheads="1"/>
                </p:cNvSpPr>
                <p:nvPr/>
              </p:nvSpPr>
              <p:spPr bwMode="auto">
                <a:xfrm>
                  <a:off x="6000760" y="1071546"/>
                  <a:ext cx="935038" cy="211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700" b="1">
                      <a:solidFill>
                        <a:srgbClr val="000000"/>
                      </a:solidFill>
                      <a:latin typeface="Calibri" pitchFamily="34" charset="0"/>
                    </a:rPr>
                    <a:t>Operations</a:t>
                  </a:r>
                  <a:endParaRPr lang="en-GB" sz="700">
                    <a:solidFill>
                      <a:srgbClr val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6" name="Rectangle 11"/>
                <p:cNvSpPr>
                  <a:spLocks noChangeArrowheads="1"/>
                </p:cNvSpPr>
                <p:nvPr/>
              </p:nvSpPr>
              <p:spPr bwMode="auto">
                <a:xfrm>
                  <a:off x="5791231" y="1193780"/>
                  <a:ext cx="463556" cy="71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Fulfilment</a:t>
                  </a:r>
                  <a:endParaRPr lang="en-GB" sz="500" b="1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77" name="Rectangle 14"/>
                <p:cNvSpPr>
                  <a:spLocks noChangeArrowheads="1"/>
                </p:cNvSpPr>
                <p:nvPr/>
              </p:nvSpPr>
              <p:spPr bwMode="auto">
                <a:xfrm>
                  <a:off x="6334162" y="1193780"/>
                  <a:ext cx="465143" cy="71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Assurance</a:t>
                  </a:r>
                  <a:endParaRPr lang="en-GB" sz="500" b="1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78" name="Rectangle 17"/>
                <p:cNvSpPr>
                  <a:spLocks noChangeArrowheads="1"/>
                </p:cNvSpPr>
                <p:nvPr/>
              </p:nvSpPr>
              <p:spPr bwMode="auto">
                <a:xfrm>
                  <a:off x="6919957" y="1200130"/>
                  <a:ext cx="285754" cy="71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prstClr val="black"/>
                      </a:solidFill>
                      <a:latin typeface="Calibri"/>
                      <a:ea typeface="+mn-ea"/>
                      <a:cs typeface="Arial" pitchFamily="34" charset="0"/>
                    </a:rPr>
                    <a:t>Billing </a:t>
                  </a:r>
                </a:p>
              </p:txBody>
            </p:sp>
            <p:sp>
              <p:nvSpPr>
                <p:cNvPr id="79" name="Rectangle 20"/>
                <p:cNvSpPr>
                  <a:spLocks noChangeArrowheads="1"/>
                </p:cNvSpPr>
                <p:nvPr/>
              </p:nvSpPr>
              <p:spPr bwMode="auto">
                <a:xfrm>
                  <a:off x="4643453" y="1208068"/>
                  <a:ext cx="390530" cy="650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2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Product</a:t>
                  </a:r>
                  <a:endParaRPr lang="en-GB" sz="500" b="1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80" name="Rectangle 25"/>
                <p:cNvSpPr>
                  <a:spLocks noChangeArrowheads="1"/>
                </p:cNvSpPr>
                <p:nvPr/>
              </p:nvSpPr>
              <p:spPr bwMode="auto">
                <a:xfrm>
                  <a:off x="4035434" y="1208068"/>
                  <a:ext cx="465143" cy="698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Infrastructure</a:t>
                  </a:r>
                  <a:endParaRPr lang="en-GB" sz="500" b="1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81" name="Rectangle 30"/>
                <p:cNvSpPr>
                  <a:spLocks noChangeArrowheads="1"/>
                </p:cNvSpPr>
                <p:nvPr/>
              </p:nvSpPr>
              <p:spPr bwMode="auto">
                <a:xfrm>
                  <a:off x="5257824" y="1193780"/>
                  <a:ext cx="474668" cy="71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normAutofit fontScale="92500" lnSpcReduction="10000"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GB" sz="500" b="1" dirty="0">
                      <a:solidFill>
                        <a:srgbClr val="000000"/>
                      </a:solidFill>
                      <a:latin typeface="Calibri"/>
                      <a:ea typeface="+mn-ea"/>
                      <a:cs typeface="Arial" pitchFamily="34" charset="0"/>
                    </a:rPr>
                    <a:t>Readiness</a:t>
                  </a:r>
                </a:p>
              </p:txBody>
            </p:sp>
            <p:sp>
              <p:nvSpPr>
                <p:cNvPr id="8297" name="Rectangle 45"/>
                <p:cNvSpPr>
                  <a:spLocks noChangeArrowheads="1"/>
                </p:cNvSpPr>
                <p:nvPr/>
              </p:nvSpPr>
              <p:spPr bwMode="auto">
                <a:xfrm>
                  <a:off x="3441757" y="1196196"/>
                  <a:ext cx="453795" cy="824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          Strategy </a:t>
                  </a:r>
                </a:p>
              </p:txBody>
            </p:sp>
            <p:sp>
              <p:nvSpPr>
                <p:cNvPr id="8298" name="Rectangle 33"/>
                <p:cNvSpPr>
                  <a:spLocks noChangeArrowheads="1"/>
                </p:cNvSpPr>
                <p:nvPr/>
              </p:nvSpPr>
              <p:spPr bwMode="auto">
                <a:xfrm>
                  <a:off x="5203882" y="1333303"/>
                  <a:ext cx="2303462" cy="10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Customer Relationship Management</a:t>
                  </a:r>
                </a:p>
              </p:txBody>
            </p:sp>
            <p:sp>
              <p:nvSpPr>
                <p:cNvPr id="8299" name="Rectangle 36"/>
                <p:cNvSpPr>
                  <a:spLocks noChangeArrowheads="1"/>
                </p:cNvSpPr>
                <p:nvPr/>
              </p:nvSpPr>
              <p:spPr bwMode="auto">
                <a:xfrm>
                  <a:off x="4990847" y="1569309"/>
                  <a:ext cx="1697696" cy="983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Service Management &amp; Operations</a:t>
                  </a:r>
                </a:p>
              </p:txBody>
            </p:sp>
            <p:sp>
              <p:nvSpPr>
                <p:cNvPr id="8300" name="Rectangle 48"/>
                <p:cNvSpPr>
                  <a:spLocks noChangeArrowheads="1"/>
                </p:cNvSpPr>
                <p:nvPr/>
              </p:nvSpPr>
              <p:spPr bwMode="auto">
                <a:xfrm>
                  <a:off x="3511696" y="1329827"/>
                  <a:ext cx="1963738" cy="10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Marketing &amp; Offer Management</a:t>
                  </a:r>
                </a:p>
              </p:txBody>
            </p:sp>
            <p:sp>
              <p:nvSpPr>
                <p:cNvPr id="8301" name="Rectangle 51"/>
                <p:cNvSpPr>
                  <a:spLocks noChangeArrowheads="1"/>
                </p:cNvSpPr>
                <p:nvPr/>
              </p:nvSpPr>
              <p:spPr bwMode="auto">
                <a:xfrm>
                  <a:off x="3310215" y="1566778"/>
                  <a:ext cx="1500198" cy="1190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Service Development &amp; Management</a:t>
                  </a:r>
                </a:p>
              </p:txBody>
            </p:sp>
            <p:sp>
              <p:nvSpPr>
                <p:cNvPr id="8302" name="Rectangle 54"/>
                <p:cNvSpPr>
                  <a:spLocks noChangeArrowheads="1"/>
                </p:cNvSpPr>
                <p:nvPr/>
              </p:nvSpPr>
              <p:spPr bwMode="auto">
                <a:xfrm>
                  <a:off x="3024166" y="1828797"/>
                  <a:ext cx="1697934" cy="1228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Resource Development &amp; Management</a:t>
                  </a:r>
                </a:p>
              </p:txBody>
            </p:sp>
            <p:sp>
              <p:nvSpPr>
                <p:cNvPr id="8303" name="Rectangle 42"/>
                <p:cNvSpPr>
                  <a:spLocks noChangeArrowheads="1"/>
                </p:cNvSpPr>
                <p:nvPr/>
              </p:nvSpPr>
              <p:spPr bwMode="auto">
                <a:xfrm>
                  <a:off x="4452926" y="2114549"/>
                  <a:ext cx="2719387" cy="10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Supplier/Partner Relationship Management</a:t>
                  </a:r>
                </a:p>
              </p:txBody>
            </p:sp>
            <p:sp>
              <p:nvSpPr>
                <p:cNvPr id="8304" name="Rectangle 57"/>
                <p:cNvSpPr>
                  <a:spLocks noChangeArrowheads="1"/>
                </p:cNvSpPr>
                <p:nvPr/>
              </p:nvSpPr>
              <p:spPr bwMode="auto">
                <a:xfrm>
                  <a:off x="2738414" y="2114549"/>
                  <a:ext cx="2133596" cy="1428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Supply Chain Development &amp; Management</a:t>
                  </a:r>
                </a:p>
              </p:txBody>
            </p:sp>
            <p:sp>
              <p:nvSpPr>
                <p:cNvPr id="8305" name="Rectangle 39"/>
                <p:cNvSpPr>
                  <a:spLocks noChangeArrowheads="1"/>
                </p:cNvSpPr>
                <p:nvPr/>
              </p:nvSpPr>
              <p:spPr bwMode="auto">
                <a:xfrm>
                  <a:off x="4667240" y="1828797"/>
                  <a:ext cx="2324100" cy="10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/>
                <a:lstStyle/>
                <a:p>
                  <a:r>
                    <a:rPr lang="en-GB" sz="500" b="1">
                      <a:solidFill>
                        <a:srgbClr val="000000"/>
                      </a:solidFill>
                      <a:latin typeface="Calibri" pitchFamily="34" charset="0"/>
                    </a:rPr>
                    <a:t>Resource Management &amp; Operations</a:t>
                  </a:r>
                </a:p>
              </p:txBody>
            </p:sp>
            <p:sp>
              <p:nvSpPr>
                <p:cNvPr id="91" name="Parallelogram 90"/>
                <p:cNvSpPr/>
                <p:nvPr/>
              </p:nvSpPr>
              <p:spPr>
                <a:xfrm>
                  <a:off x="1928794" y="1071541"/>
                  <a:ext cx="5643634" cy="1628797"/>
                </a:xfrm>
                <a:prstGeom prst="parallelogram">
                  <a:avLst>
                    <a:gd name="adj" fmla="val 101389"/>
                  </a:avLst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208" name="Group 22"/>
              <p:cNvGrpSpPr>
                <a:grpSpLocks/>
              </p:cNvGrpSpPr>
              <p:nvPr/>
            </p:nvGrpSpPr>
            <p:grpSpPr bwMode="auto">
              <a:xfrm>
                <a:off x="1736705" y="1071558"/>
                <a:ext cx="5643561" cy="1643062"/>
                <a:chOff x="785761" y="1500152"/>
                <a:chExt cx="7215286" cy="2143163"/>
              </a:xfrm>
            </p:grpSpPr>
            <p:sp>
              <p:nvSpPr>
                <p:cNvPr id="257" name="Cube 256"/>
                <p:cNvSpPr/>
                <p:nvPr/>
              </p:nvSpPr>
              <p:spPr>
                <a:xfrm>
                  <a:off x="1358116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accent2">
                    <a:lumMod val="40000"/>
                    <a:lumOff val="60000"/>
                    <a:alpha val="50000"/>
                  </a:scheme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8" name="Cube 14"/>
                <p:cNvSpPr/>
                <p:nvPr/>
              </p:nvSpPr>
              <p:spPr>
                <a:xfrm>
                  <a:off x="785761" y="3071809"/>
                  <a:ext cx="5644396" cy="571512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bg1">
                    <a:lumMod val="5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9" name="Cube 15"/>
                <p:cNvSpPr/>
                <p:nvPr/>
              </p:nvSpPr>
              <p:spPr>
                <a:xfrm>
                  <a:off x="2072545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rgbClr val="00FFFF">
                    <a:alpha val="50000"/>
                  </a:srgb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Cube 16"/>
                <p:cNvSpPr/>
                <p:nvPr/>
              </p:nvSpPr>
              <p:spPr>
                <a:xfrm>
                  <a:off x="2786974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rgbClr val="FFC000">
                    <a:alpha val="50000"/>
                  </a:srgb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Cube 260"/>
                <p:cNvSpPr/>
                <p:nvPr/>
              </p:nvSpPr>
              <p:spPr>
                <a:xfrm>
                  <a:off x="3572441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rgbClr val="FFFF00">
                    <a:alpha val="50000"/>
                  </a:srgb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2" name="Cube 261"/>
                <p:cNvSpPr/>
                <p:nvPr/>
              </p:nvSpPr>
              <p:spPr>
                <a:xfrm>
                  <a:off x="4286870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rgbClr val="66FF99">
                    <a:alpha val="49804"/>
                  </a:srgb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3" name="Cube 262"/>
                <p:cNvSpPr/>
                <p:nvPr/>
              </p:nvSpPr>
              <p:spPr>
                <a:xfrm>
                  <a:off x="5001299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rgbClr val="FF66CC">
                    <a:alpha val="49804"/>
                  </a:srgb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Cube 20"/>
                <p:cNvSpPr/>
                <p:nvPr/>
              </p:nvSpPr>
              <p:spPr>
                <a:xfrm>
                  <a:off x="5715728" y="1500152"/>
                  <a:ext cx="2285361" cy="1571657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Cube 21"/>
                <p:cNvSpPr/>
                <p:nvPr/>
              </p:nvSpPr>
              <p:spPr>
                <a:xfrm>
                  <a:off x="2429760" y="1814898"/>
                  <a:ext cx="5242530" cy="186363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accent2">
                    <a:lumMod val="20000"/>
                    <a:lumOff val="8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Cube 22"/>
                <p:cNvSpPr/>
                <p:nvPr/>
              </p:nvSpPr>
              <p:spPr>
                <a:xfrm>
                  <a:off x="2072545" y="2001260"/>
                  <a:ext cx="5429256" cy="356160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tx2">
                    <a:lumMod val="60000"/>
                    <a:lumOff val="4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7" name="Cube 266"/>
                <p:cNvSpPr/>
                <p:nvPr/>
              </p:nvSpPr>
              <p:spPr>
                <a:xfrm>
                  <a:off x="1715331" y="2357420"/>
                  <a:ext cx="5429256" cy="358230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accent2">
                    <a:lumMod val="60000"/>
                    <a:lumOff val="4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8" name="Cube 267"/>
                <p:cNvSpPr/>
                <p:nvPr/>
              </p:nvSpPr>
              <p:spPr>
                <a:xfrm>
                  <a:off x="1358116" y="2715650"/>
                  <a:ext cx="5429256" cy="356160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tx2">
                    <a:lumMod val="40000"/>
                    <a:lumOff val="6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9" name="Cube 268"/>
                <p:cNvSpPr/>
                <p:nvPr/>
              </p:nvSpPr>
              <p:spPr>
                <a:xfrm>
                  <a:off x="2618516" y="1661666"/>
                  <a:ext cx="5216144" cy="142877"/>
                </a:xfrm>
                <a:prstGeom prst="cube">
                  <a:avLst>
                    <a:gd name="adj" fmla="val 100000"/>
                  </a:avLst>
                </a:prstGeom>
                <a:solidFill>
                  <a:schemeClr val="accent2">
                    <a:lumMod val="40000"/>
                    <a:lumOff val="60000"/>
                    <a:alpha val="20000"/>
                  </a:schemeClr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3" name="Parallelogram 202"/>
              <p:cNvSpPr/>
              <p:nvPr/>
            </p:nvSpPr>
            <p:spPr bwMode="auto">
              <a:xfrm>
                <a:off x="2665398" y="1785935"/>
                <a:ext cx="1657359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Parallelogram 203"/>
              <p:cNvSpPr/>
              <p:nvPr/>
            </p:nvSpPr>
            <p:spPr bwMode="auto">
              <a:xfrm>
                <a:off x="2379647" y="2071686"/>
                <a:ext cx="1657359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Parallelogram 204"/>
              <p:cNvSpPr/>
              <p:nvPr/>
            </p:nvSpPr>
            <p:spPr bwMode="auto">
              <a:xfrm>
                <a:off x="2936862" y="1519234"/>
                <a:ext cx="1657359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Parallelogram 205"/>
              <p:cNvSpPr/>
              <p:nvPr/>
            </p:nvSpPr>
            <p:spPr bwMode="auto">
              <a:xfrm>
                <a:off x="4560884" y="1523996"/>
                <a:ext cx="2295538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Parallelogram 206"/>
              <p:cNvSpPr/>
              <p:nvPr/>
            </p:nvSpPr>
            <p:spPr bwMode="auto">
              <a:xfrm>
                <a:off x="4308469" y="1785935"/>
                <a:ext cx="2286013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Parallelogram 207"/>
              <p:cNvSpPr/>
              <p:nvPr/>
            </p:nvSpPr>
            <p:spPr bwMode="auto">
              <a:xfrm>
                <a:off x="4022718" y="2071686"/>
                <a:ext cx="2286013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Parallelogram 208"/>
              <p:cNvSpPr/>
              <p:nvPr/>
            </p:nvSpPr>
            <p:spPr bwMode="auto">
              <a:xfrm>
                <a:off x="4808535" y="1285871"/>
                <a:ext cx="2295538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Parallelogram 209"/>
              <p:cNvSpPr/>
              <p:nvPr/>
            </p:nvSpPr>
            <p:spPr bwMode="auto">
              <a:xfrm>
                <a:off x="3165463" y="1285871"/>
                <a:ext cx="1657359" cy="142875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" name="Group 64"/>
              <p:cNvGrpSpPr>
                <a:grpSpLocks/>
              </p:cNvGrpSpPr>
              <p:nvPr/>
            </p:nvGrpSpPr>
            <p:grpSpPr bwMode="auto">
              <a:xfrm>
                <a:off x="4097319" y="2311404"/>
                <a:ext cx="852482" cy="166686"/>
                <a:chOff x="2932" y="3446"/>
                <a:chExt cx="1208" cy="320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121" name="Rectangle 65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2122" name="Rectangle 66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89" cy="294"/>
                </a:xfrm>
                <a:prstGeom prst="rect">
                  <a:avLst/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sp>
            <p:nvSpPr>
              <p:cNvPr id="212" name="Rectangle 67"/>
              <p:cNvSpPr>
                <a:spLocks noChangeArrowheads="1"/>
              </p:cNvSpPr>
              <p:nvPr/>
            </p:nvSpPr>
            <p:spPr bwMode="auto">
              <a:xfrm>
                <a:off x="4137018" y="2325687"/>
                <a:ext cx="788992" cy="1190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Enterprise Effectiveness</a:t>
                </a:r>
                <a:b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</a:b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Management</a:t>
                </a:r>
                <a:endParaRPr lang="en-GB" sz="400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grpSp>
            <p:nvGrpSpPr>
              <p:cNvPr id="8219" name="Group 68"/>
              <p:cNvGrpSpPr>
                <a:grpSpLocks/>
              </p:cNvGrpSpPr>
              <p:nvPr/>
            </p:nvGrpSpPr>
            <p:grpSpPr bwMode="auto">
              <a:xfrm>
                <a:off x="5027588" y="2311404"/>
                <a:ext cx="852482" cy="166686"/>
                <a:chOff x="2932" y="3446"/>
                <a:chExt cx="1208" cy="320"/>
              </a:xfrm>
            </p:grpSpPr>
            <p:sp>
              <p:nvSpPr>
                <p:cNvPr id="8251" name="Rectangle 69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 sz="400">
                    <a:solidFill>
                      <a:srgbClr val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2120" name="Rectangle 70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90" cy="29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grpSp>
            <p:nvGrpSpPr>
              <p:cNvPr id="37" name="Group 71"/>
              <p:cNvGrpSpPr>
                <a:grpSpLocks/>
              </p:cNvGrpSpPr>
              <p:nvPr/>
            </p:nvGrpSpPr>
            <p:grpSpPr bwMode="auto">
              <a:xfrm>
                <a:off x="3167051" y="2311404"/>
                <a:ext cx="852482" cy="166686"/>
                <a:chOff x="2932" y="3446"/>
                <a:chExt cx="1208" cy="320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117" name="Rectangle 72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2118" name="Rectangle 73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89" cy="294"/>
                </a:xfrm>
                <a:prstGeom prst="rect">
                  <a:avLst/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grpSp>
            <p:nvGrpSpPr>
              <p:cNvPr id="8221" name="Group 74"/>
              <p:cNvGrpSpPr>
                <a:grpSpLocks/>
              </p:cNvGrpSpPr>
              <p:nvPr/>
            </p:nvGrpSpPr>
            <p:grpSpPr bwMode="auto">
              <a:xfrm>
                <a:off x="2236782" y="2311404"/>
                <a:ext cx="852482" cy="166686"/>
                <a:chOff x="2932" y="3446"/>
                <a:chExt cx="1208" cy="320"/>
              </a:xfrm>
            </p:grpSpPr>
            <p:sp>
              <p:nvSpPr>
                <p:cNvPr id="8249" name="Rectangle 75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 sz="400">
                    <a:solidFill>
                      <a:srgbClr val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2116" name="Rectangle 76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90" cy="29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sp>
            <p:nvSpPr>
              <p:cNvPr id="216" name="Rectangle 77"/>
              <p:cNvSpPr>
                <a:spLocks noChangeArrowheads="1"/>
              </p:cNvSpPr>
              <p:nvPr/>
            </p:nvSpPr>
            <p:spPr bwMode="auto">
              <a:xfrm>
                <a:off x="5056186" y="2328862"/>
                <a:ext cx="752479" cy="12065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Knowledge &amp; Research</a:t>
                </a:r>
                <a:endParaRPr lang="en-GB" sz="400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Management</a:t>
                </a:r>
              </a:p>
            </p:txBody>
          </p:sp>
          <p:sp>
            <p:nvSpPr>
              <p:cNvPr id="217" name="Rectangle 78"/>
              <p:cNvSpPr>
                <a:spLocks noChangeArrowheads="1"/>
              </p:cNvSpPr>
              <p:nvPr/>
            </p:nvSpPr>
            <p:spPr bwMode="auto">
              <a:xfrm>
                <a:off x="3200388" y="2328862"/>
                <a:ext cx="496891" cy="120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Enterprise Risk</a:t>
                </a:r>
                <a:b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</a:b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Management</a:t>
                </a:r>
                <a:endParaRPr lang="en-GB" sz="400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8" name="Rectangle 79"/>
              <p:cNvSpPr>
                <a:spLocks noChangeArrowheads="1"/>
              </p:cNvSpPr>
              <p:nvPr/>
            </p:nvSpPr>
            <p:spPr bwMode="auto">
              <a:xfrm>
                <a:off x="2273283" y="2330449"/>
                <a:ext cx="711204" cy="11906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Strategic &amp; Enterprise</a:t>
                </a:r>
                <a:b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</a:b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Planning</a:t>
                </a:r>
              </a:p>
            </p:txBody>
          </p:sp>
          <p:grpSp>
            <p:nvGrpSpPr>
              <p:cNvPr id="41" name="Group 80"/>
              <p:cNvGrpSpPr>
                <a:grpSpLocks/>
              </p:cNvGrpSpPr>
              <p:nvPr/>
            </p:nvGrpSpPr>
            <p:grpSpPr bwMode="auto">
              <a:xfrm>
                <a:off x="2660642" y="2530477"/>
                <a:ext cx="854069" cy="165098"/>
                <a:chOff x="2932" y="3446"/>
                <a:chExt cx="1208" cy="320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113" name="Rectangle 81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2114" name="Rectangle 82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89" cy="294"/>
                </a:xfrm>
                <a:prstGeom prst="rect">
                  <a:avLst/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grpSp>
            <p:nvGrpSpPr>
              <p:cNvPr id="42" name="Group 83"/>
              <p:cNvGrpSpPr>
                <a:grpSpLocks/>
              </p:cNvGrpSpPr>
              <p:nvPr/>
            </p:nvGrpSpPr>
            <p:grpSpPr bwMode="auto">
              <a:xfrm>
                <a:off x="3660760" y="2530477"/>
                <a:ext cx="854069" cy="165098"/>
                <a:chOff x="2932" y="3446"/>
                <a:chExt cx="1208" cy="320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111" name="Rectangle 84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2112" name="Rectangle 85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89" cy="294"/>
                </a:xfrm>
                <a:prstGeom prst="rect">
                  <a:avLst/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grpSp>
            <p:nvGrpSpPr>
              <p:cNvPr id="43" name="Group 86"/>
              <p:cNvGrpSpPr>
                <a:grpSpLocks/>
              </p:cNvGrpSpPr>
              <p:nvPr/>
            </p:nvGrpSpPr>
            <p:grpSpPr bwMode="auto">
              <a:xfrm>
                <a:off x="4660878" y="2530477"/>
                <a:ext cx="852481" cy="165098"/>
                <a:chOff x="2932" y="3446"/>
                <a:chExt cx="1208" cy="320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109" name="Rectangle 87"/>
                <p:cNvSpPr>
                  <a:spLocks noChangeArrowheads="1"/>
                </p:cNvSpPr>
                <p:nvPr/>
              </p:nvSpPr>
              <p:spPr bwMode="auto">
                <a:xfrm>
                  <a:off x="2958" y="3467"/>
                  <a:ext cx="1182" cy="299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2110" name="Rectangle 88"/>
                <p:cNvSpPr>
                  <a:spLocks noChangeArrowheads="1"/>
                </p:cNvSpPr>
                <p:nvPr/>
              </p:nvSpPr>
              <p:spPr bwMode="auto">
                <a:xfrm>
                  <a:off x="2932" y="3446"/>
                  <a:ext cx="1189" cy="294"/>
                </a:xfrm>
                <a:prstGeom prst="rect">
                  <a:avLst/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40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sp>
            <p:nvSpPr>
              <p:cNvPr id="222" name="Rectangle 89"/>
              <p:cNvSpPr>
                <a:spLocks noChangeArrowheads="1"/>
              </p:cNvSpPr>
              <p:nvPr/>
            </p:nvSpPr>
            <p:spPr bwMode="auto">
              <a:xfrm>
                <a:off x="2695560" y="2544762"/>
                <a:ext cx="565153" cy="11906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Financial &amp; Asset</a:t>
                </a:r>
                <a:br>
                  <a:rPr lang="en-GB" sz="400" b="1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</a:br>
                <a:r>
                  <a:rPr lang="en-GB" sz="400" b="1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Management</a:t>
                </a:r>
              </a:p>
            </p:txBody>
          </p:sp>
          <p:sp>
            <p:nvSpPr>
              <p:cNvPr id="223" name="Rectangle 90"/>
              <p:cNvSpPr>
                <a:spLocks noChangeArrowheads="1"/>
              </p:cNvSpPr>
              <p:nvPr/>
            </p:nvSpPr>
            <p:spPr bwMode="auto">
              <a:xfrm>
                <a:off x="3690929" y="2549524"/>
                <a:ext cx="742954" cy="1190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Stakeholder &amp; External</a:t>
                </a:r>
                <a:endParaRPr lang="en-GB" sz="40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Relations Management</a:t>
                </a:r>
              </a:p>
            </p:txBody>
          </p:sp>
          <p:sp>
            <p:nvSpPr>
              <p:cNvPr id="224" name="Rectangle 91"/>
              <p:cNvSpPr>
                <a:spLocks noChangeArrowheads="1"/>
              </p:cNvSpPr>
              <p:nvPr/>
            </p:nvSpPr>
            <p:spPr bwMode="auto">
              <a:xfrm>
                <a:off x="4705346" y="2546349"/>
                <a:ext cx="595316" cy="12065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Human Resources</a:t>
                </a:r>
                <a:b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</a:br>
                <a:r>
                  <a:rPr lang="en-GB" sz="4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Management</a:t>
                </a:r>
              </a:p>
            </p:txBody>
          </p:sp>
          <p:sp>
            <p:nvSpPr>
              <p:cNvPr id="8231" name="Rectangle 6"/>
              <p:cNvSpPr>
                <a:spLocks noChangeArrowheads="1"/>
              </p:cNvSpPr>
              <p:nvPr/>
            </p:nvSpPr>
            <p:spPr bwMode="auto">
              <a:xfrm>
                <a:off x="3379767" y="1071563"/>
                <a:ext cx="2000250" cy="142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700" b="1">
                    <a:solidFill>
                      <a:srgbClr val="000000"/>
                    </a:solidFill>
                    <a:latin typeface="Calibri" pitchFamily="34" charset="0"/>
                  </a:rPr>
                  <a:t>Strategy, Infrastructure &amp; Product</a:t>
                </a:r>
                <a:endParaRPr lang="en-GB" sz="7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232" name="Rectangle 8"/>
              <p:cNvSpPr>
                <a:spLocks noChangeArrowheads="1"/>
              </p:cNvSpPr>
              <p:nvPr/>
            </p:nvSpPr>
            <p:spPr bwMode="auto">
              <a:xfrm>
                <a:off x="5808642" y="1071563"/>
                <a:ext cx="935031" cy="211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700" b="1">
                    <a:solidFill>
                      <a:srgbClr val="000000"/>
                    </a:solidFill>
                    <a:latin typeface="Calibri" pitchFamily="34" charset="0"/>
                  </a:rPr>
                  <a:t>Operations</a:t>
                </a:r>
                <a:endParaRPr lang="en-GB" sz="7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27" name="Rectangle 11"/>
              <p:cNvSpPr>
                <a:spLocks noChangeArrowheads="1"/>
              </p:cNvSpPr>
              <p:nvPr/>
            </p:nvSpPr>
            <p:spPr bwMode="auto">
              <a:xfrm>
                <a:off x="5599114" y="1193795"/>
                <a:ext cx="463553" cy="714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Fulfilment</a:t>
                </a:r>
                <a:endParaRPr lang="en-GB" sz="500" b="1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8" name="Rectangle 14"/>
              <p:cNvSpPr>
                <a:spLocks noChangeArrowheads="1"/>
              </p:cNvSpPr>
              <p:nvPr/>
            </p:nvSpPr>
            <p:spPr bwMode="auto">
              <a:xfrm>
                <a:off x="6142042" y="1193795"/>
                <a:ext cx="465140" cy="714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Assurance</a:t>
                </a:r>
                <a:endParaRPr lang="en-GB" sz="500" b="1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9" name="Rectangle 17"/>
              <p:cNvSpPr>
                <a:spLocks noChangeArrowheads="1"/>
              </p:cNvSpPr>
              <p:nvPr/>
            </p:nvSpPr>
            <p:spPr bwMode="auto">
              <a:xfrm>
                <a:off x="6727832" y="1200145"/>
                <a:ext cx="285752" cy="714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prstClr val="black"/>
                    </a:solidFill>
                    <a:latin typeface="Calibri"/>
                    <a:ea typeface="+mn-ea"/>
                    <a:cs typeface="Arial" pitchFamily="34" charset="0"/>
                  </a:rPr>
                  <a:t>Billing </a:t>
                </a:r>
              </a:p>
            </p:txBody>
          </p:sp>
          <p:sp>
            <p:nvSpPr>
              <p:cNvPr id="230" name="Rectangle 20"/>
              <p:cNvSpPr>
                <a:spLocks noChangeArrowheads="1"/>
              </p:cNvSpPr>
              <p:nvPr/>
            </p:nvSpPr>
            <p:spPr bwMode="auto">
              <a:xfrm>
                <a:off x="4451345" y="1208083"/>
                <a:ext cx="390527" cy="650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Product</a:t>
                </a:r>
                <a:endParaRPr lang="en-GB" sz="500" b="1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1" name="Rectangle 25"/>
              <p:cNvSpPr>
                <a:spLocks noChangeArrowheads="1"/>
              </p:cNvSpPr>
              <p:nvPr/>
            </p:nvSpPr>
            <p:spPr bwMode="auto">
              <a:xfrm>
                <a:off x="3843330" y="1208083"/>
                <a:ext cx="465140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Infrastructure</a:t>
                </a:r>
                <a:endParaRPr lang="en-GB" sz="500" b="1" dirty="0">
                  <a:solidFill>
                    <a:prstClr val="black"/>
                  </a:solidFill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2" name="Rectangle 30"/>
              <p:cNvSpPr>
                <a:spLocks noChangeArrowheads="1"/>
              </p:cNvSpPr>
              <p:nvPr/>
            </p:nvSpPr>
            <p:spPr bwMode="auto">
              <a:xfrm>
                <a:off x="5065711" y="1193795"/>
                <a:ext cx="474665" cy="714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normAutofit fontScale="92500" lnSpcReduction="10000"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500" b="1" dirty="0">
                    <a:solidFill>
                      <a:srgbClr val="000000"/>
                    </a:solidFill>
                    <a:latin typeface="Calibri"/>
                    <a:ea typeface="+mn-ea"/>
                    <a:cs typeface="Arial" pitchFamily="34" charset="0"/>
                  </a:rPr>
                  <a:t>Readiness</a:t>
                </a:r>
              </a:p>
            </p:txBody>
          </p:sp>
          <p:sp>
            <p:nvSpPr>
              <p:cNvPr id="8239" name="Rectangle 45"/>
              <p:cNvSpPr>
                <a:spLocks noChangeArrowheads="1"/>
              </p:cNvSpPr>
              <p:nvPr/>
            </p:nvSpPr>
            <p:spPr bwMode="auto">
              <a:xfrm>
                <a:off x="3249657" y="1196212"/>
                <a:ext cx="453792" cy="82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          Strategy </a:t>
                </a:r>
              </a:p>
            </p:txBody>
          </p:sp>
          <p:sp>
            <p:nvSpPr>
              <p:cNvPr id="8240" name="Rectangle 33"/>
              <p:cNvSpPr>
                <a:spLocks noChangeArrowheads="1"/>
              </p:cNvSpPr>
              <p:nvPr/>
            </p:nvSpPr>
            <p:spPr bwMode="auto">
              <a:xfrm>
                <a:off x="5011770" y="1333317"/>
                <a:ext cx="2303446" cy="10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Customer Relationship Management</a:t>
                </a:r>
              </a:p>
            </p:txBody>
          </p:sp>
          <p:sp>
            <p:nvSpPr>
              <p:cNvPr id="8241" name="Rectangle 36"/>
              <p:cNvSpPr>
                <a:spLocks noChangeArrowheads="1"/>
              </p:cNvSpPr>
              <p:nvPr/>
            </p:nvSpPr>
            <p:spPr bwMode="auto">
              <a:xfrm>
                <a:off x="4798736" y="1569321"/>
                <a:ext cx="1697684" cy="98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Service Management &amp; Operations</a:t>
                </a:r>
              </a:p>
            </p:txBody>
          </p:sp>
          <p:sp>
            <p:nvSpPr>
              <p:cNvPr id="8242" name="Rectangle 48"/>
              <p:cNvSpPr>
                <a:spLocks noChangeArrowheads="1"/>
              </p:cNvSpPr>
              <p:nvPr/>
            </p:nvSpPr>
            <p:spPr bwMode="auto">
              <a:xfrm>
                <a:off x="3319596" y="1329841"/>
                <a:ext cx="1963724" cy="10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Marketing &amp; Offer Management</a:t>
                </a:r>
              </a:p>
            </p:txBody>
          </p:sp>
          <p:sp>
            <p:nvSpPr>
              <p:cNvPr id="8243" name="Rectangle 51"/>
              <p:cNvSpPr>
                <a:spLocks noChangeArrowheads="1"/>
              </p:cNvSpPr>
              <p:nvPr/>
            </p:nvSpPr>
            <p:spPr bwMode="auto">
              <a:xfrm>
                <a:off x="3118116" y="1566790"/>
                <a:ext cx="1500187" cy="1190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Service Development &amp; Management</a:t>
                </a:r>
              </a:p>
            </p:txBody>
          </p:sp>
          <p:sp>
            <p:nvSpPr>
              <p:cNvPr id="8244" name="Rectangle 54"/>
              <p:cNvSpPr>
                <a:spLocks noChangeArrowheads="1"/>
              </p:cNvSpPr>
              <p:nvPr/>
            </p:nvSpPr>
            <p:spPr bwMode="auto">
              <a:xfrm>
                <a:off x="2832069" y="1828806"/>
                <a:ext cx="1697922" cy="1228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Resource Development &amp; Management</a:t>
                </a:r>
              </a:p>
            </p:txBody>
          </p:sp>
          <p:sp>
            <p:nvSpPr>
              <p:cNvPr id="8245" name="Rectangle 42"/>
              <p:cNvSpPr>
                <a:spLocks noChangeArrowheads="1"/>
              </p:cNvSpPr>
              <p:nvPr/>
            </p:nvSpPr>
            <p:spPr bwMode="auto">
              <a:xfrm>
                <a:off x="4260819" y="2114555"/>
                <a:ext cx="2719368" cy="10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Supplier/Partner Relationship Management</a:t>
                </a:r>
              </a:p>
            </p:txBody>
          </p:sp>
          <p:sp>
            <p:nvSpPr>
              <p:cNvPr id="8246" name="Rectangle 57"/>
              <p:cNvSpPr>
                <a:spLocks noChangeArrowheads="1"/>
              </p:cNvSpPr>
              <p:nvPr/>
            </p:nvSpPr>
            <p:spPr bwMode="auto">
              <a:xfrm>
                <a:off x="2546319" y="2114555"/>
                <a:ext cx="2133581" cy="142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Supply Chain Development &amp; Management</a:t>
                </a:r>
              </a:p>
            </p:txBody>
          </p:sp>
          <p:sp>
            <p:nvSpPr>
              <p:cNvPr id="8247" name="Rectangle 39"/>
              <p:cNvSpPr>
                <a:spLocks noChangeArrowheads="1"/>
              </p:cNvSpPr>
              <p:nvPr/>
            </p:nvSpPr>
            <p:spPr bwMode="auto">
              <a:xfrm>
                <a:off x="4475132" y="1828806"/>
                <a:ext cx="2324084" cy="10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/>
              <a:lstStyle/>
              <a:p>
                <a:r>
                  <a:rPr lang="en-GB" sz="500" b="1">
                    <a:solidFill>
                      <a:srgbClr val="000000"/>
                    </a:solidFill>
                    <a:latin typeface="Calibri" pitchFamily="34" charset="0"/>
                  </a:rPr>
                  <a:t>Resource Management &amp; Operations</a:t>
                </a:r>
              </a:p>
            </p:txBody>
          </p:sp>
          <p:sp>
            <p:nvSpPr>
              <p:cNvPr id="242" name="Parallelogram 241"/>
              <p:cNvSpPr/>
              <p:nvPr/>
            </p:nvSpPr>
            <p:spPr bwMode="auto">
              <a:xfrm>
                <a:off x="1736705" y="1071558"/>
                <a:ext cx="5643594" cy="1628780"/>
              </a:xfrm>
              <a:prstGeom prst="parallelogram">
                <a:avLst>
                  <a:gd name="adj" fmla="val 101389"/>
                </a:avLst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206" name="TextBox 279"/>
            <p:cNvSpPr txBox="1">
              <a:spLocks noChangeArrowheads="1"/>
            </p:cNvSpPr>
            <p:nvPr/>
          </p:nvSpPr>
          <p:spPr bwMode="auto">
            <a:xfrm>
              <a:off x="7572396" y="1526433"/>
              <a:ext cx="164465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b="1"/>
                <a:t>Business  Processes Framework</a:t>
              </a:r>
            </a:p>
          </p:txBody>
        </p:sp>
      </p:grpSp>
      <p:sp>
        <p:nvSpPr>
          <p:cNvPr id="284" name="Title 283"/>
          <p:cNvSpPr>
            <a:spLocks noGrp="1"/>
          </p:cNvSpPr>
          <p:nvPr>
            <p:ph type="title"/>
          </p:nvPr>
        </p:nvSpPr>
        <p:spPr bwMode="auto">
          <a:xfrm>
            <a:off x="1979712" y="44624"/>
            <a:ext cx="6949976" cy="1071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chemeClr val="tx1"/>
                </a:solidFill>
                <a:cs typeface="Arial" charset="0"/>
              </a:rPr>
              <a:t>TM Forum core standards -  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Frameworx</a:t>
            </a:r>
            <a:br>
              <a:rPr lang="en-US" dirty="0" smtClean="0">
                <a:solidFill>
                  <a:schemeClr val="tx1"/>
                </a:solidFill>
                <a:cs typeface="Arial" charset="0"/>
              </a:rPr>
            </a:b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Comprehensive</a:t>
            </a:r>
            <a:r>
              <a:rPr lang="en-US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  <a:cs typeface="Arial" charset="0"/>
              </a:rPr>
              <a:t>Business Architecture </a:t>
            </a:r>
            <a:br>
              <a:rPr lang="en-US" sz="2400" i="1" dirty="0" smtClean="0">
                <a:solidFill>
                  <a:schemeClr val="tx1"/>
                </a:solidFill>
                <a:cs typeface="Arial" charset="0"/>
              </a:rPr>
            </a:br>
            <a:endParaRPr lang="en-GB" i="1" dirty="0" smtClean="0">
              <a:cs typeface="Arial" charset="0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2771800" y="6021288"/>
            <a:ext cx="3456384" cy="707886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Aligned with IT standards e.g. ITIL,  SOA , TOGAF etc.</a:t>
            </a: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468313" y="2285992"/>
            <a:ext cx="8001000" cy="1142997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rgbClr val="FFFFFF"/>
                </a:solidFill>
                <a:latin typeface="Helvetica"/>
                <a:ea typeface="+mn-ea"/>
                <a:cs typeface="+mn-cs"/>
              </a:rPr>
              <a:t>Network and service management systems</a:t>
            </a:r>
          </a:p>
        </p:txBody>
      </p:sp>
      <p:sp>
        <p:nvSpPr>
          <p:cNvPr id="9221" name="Title 1"/>
          <p:cNvSpPr>
            <a:spLocks noGrp="1"/>
          </p:cNvSpPr>
          <p:nvPr>
            <p:ph type="title"/>
          </p:nvPr>
        </p:nvSpPr>
        <p:spPr bwMode="auto">
          <a:xfrm>
            <a:off x="1857375" y="142875"/>
            <a:ext cx="7072313" cy="1071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>
                <a:cs typeface="Arial" charset="0"/>
              </a:rPr>
              <a:t>New Technologies Initiative:</a:t>
            </a:r>
            <a:br>
              <a:rPr lang="en-GB" dirty="0" smtClean="0">
                <a:cs typeface="Arial" charset="0"/>
              </a:rPr>
            </a:br>
            <a:r>
              <a:rPr lang="en-GB" sz="2400" i="1" dirty="0" smtClean="0">
                <a:cs typeface="Arial" charset="0"/>
              </a:rPr>
              <a:t>TM Forum </a:t>
            </a:r>
            <a:r>
              <a:rPr lang="en-GB" sz="2400" i="1" dirty="0" smtClean="0">
                <a:cs typeface="Arial" charset="0"/>
              </a:rPr>
              <a:t>Board </a:t>
            </a:r>
            <a:r>
              <a:rPr lang="en-GB" sz="2400" i="1" dirty="0" smtClean="0">
                <a:cs typeface="Arial" charset="0"/>
              </a:rPr>
              <a:t>driven program</a:t>
            </a:r>
            <a:r>
              <a:rPr lang="en-GB" sz="3600" dirty="0" smtClean="0">
                <a:cs typeface="Arial" charset="0"/>
              </a:rPr>
              <a:t/>
            </a:r>
            <a:br>
              <a:rPr lang="en-GB" sz="3600" dirty="0" smtClean="0">
                <a:cs typeface="Arial" charset="0"/>
              </a:rPr>
            </a:br>
            <a:endParaRPr lang="en-GB" sz="3600" dirty="0" smtClean="0">
              <a:cs typeface="Arial" charset="0"/>
            </a:endParaRPr>
          </a:p>
        </p:txBody>
      </p:sp>
      <p:sp>
        <p:nvSpPr>
          <p:cNvPr id="23" name="Left-Right Arrow 22"/>
          <p:cNvSpPr/>
          <p:nvPr/>
        </p:nvSpPr>
        <p:spPr bwMode="auto">
          <a:xfrm>
            <a:off x="468313" y="1169983"/>
            <a:ext cx="7961339" cy="758819"/>
          </a:xfrm>
          <a:prstGeom prst="leftRightArrow">
            <a:avLst>
              <a:gd name="adj1" fmla="val 77858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rgbClr val="FFFFFF"/>
                </a:solidFill>
                <a:latin typeface="Helvetica"/>
                <a:ea typeface="+mn-ea"/>
                <a:cs typeface="Arial" pitchFamily="34" charset="0"/>
              </a:rPr>
              <a:t>Operational  network and service view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285750" y="4000500"/>
            <a:ext cx="8643938" cy="2357438"/>
            <a:chOff x="285720" y="4429119"/>
            <a:chExt cx="8643998" cy="2357453"/>
          </a:xfrm>
        </p:grpSpPr>
        <p:sp>
          <p:nvSpPr>
            <p:cNvPr id="4" name="Rounded Rectangle 3"/>
            <p:cNvSpPr>
              <a:spLocks noChangeArrowheads="1"/>
            </p:cNvSpPr>
            <p:nvPr/>
          </p:nvSpPr>
          <p:spPr bwMode="auto">
            <a:xfrm>
              <a:off x="1714511" y="4429128"/>
              <a:ext cx="2857489" cy="1643062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b="1">
                  <a:solidFill>
                    <a:srgbClr val="FFFFFF"/>
                  </a:solidFill>
                  <a:latin typeface="Helvetica"/>
                  <a:ea typeface="+mn-ea"/>
                  <a:cs typeface="+mn-cs"/>
                </a:rPr>
                <a:t>Access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>
                  <a:solidFill>
                    <a:srgbClr val="FFFFFF"/>
                  </a:solidFill>
                  <a:latin typeface="Helvetica"/>
                  <a:ea typeface="+mn-ea"/>
                  <a:cs typeface="+mn-cs"/>
                </a:rPr>
                <a:t>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4786314" y="4429119"/>
              <a:ext cx="4143384" cy="171450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rgbClr val="FFFFFF"/>
                  </a:solidFill>
                  <a:latin typeface="Helvetica"/>
                  <a:ea typeface="+mn-ea"/>
                  <a:cs typeface="+mn-cs"/>
                </a:rPr>
                <a:t>Backhaul/ Core Network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b="1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FFFF"/>
                  </a:solidFill>
                  <a:latin typeface="Helvetica"/>
                  <a:ea typeface="+mn-ea"/>
                  <a:cs typeface="+mn-cs"/>
                </a:rPr>
                <a:t>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285720" y="4437063"/>
              <a:ext cx="1214437" cy="1714500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dirty="0">
                  <a:solidFill>
                    <a:srgbClr val="000000"/>
                  </a:solidFill>
                  <a:latin typeface="Helvetica"/>
                  <a:ea typeface="+mn-ea"/>
                  <a:cs typeface="+mn-cs"/>
                </a:rPr>
                <a:t>Apps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dirty="0">
                  <a:solidFill>
                    <a:srgbClr val="000000"/>
                  </a:solidFill>
                  <a:latin typeface="Helvetica"/>
                  <a:ea typeface="+mn-ea"/>
                  <a:cs typeface="+mn-cs"/>
                </a:rPr>
                <a:t>Devices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+mn-cs"/>
              </a:endParaRPr>
            </a:p>
          </p:txBody>
        </p:sp>
        <p:sp>
          <p:nvSpPr>
            <p:cNvPr id="25" name="Cloud 24"/>
            <p:cNvSpPr/>
            <p:nvPr/>
          </p:nvSpPr>
          <p:spPr bwMode="auto">
            <a:xfrm>
              <a:off x="1714480" y="4475157"/>
              <a:ext cx="982670" cy="49847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C</a:t>
              </a:r>
              <a:r>
                <a:rPr lang="en-GB" sz="10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opper</a:t>
              </a:r>
            </a:p>
          </p:txBody>
        </p:sp>
        <p:sp>
          <p:nvSpPr>
            <p:cNvPr id="26" name="Cloud 25"/>
            <p:cNvSpPr/>
            <p:nvPr/>
          </p:nvSpPr>
          <p:spPr bwMode="auto">
            <a:xfrm>
              <a:off x="1785918" y="5000623"/>
              <a:ext cx="1285884" cy="642942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Fiber</a:t>
              </a:r>
              <a:endParaRPr lang="en-GB" dirty="0">
                <a:solidFill>
                  <a:srgbClr val="FFFFFF"/>
                </a:solidFill>
                <a:latin typeface="Helvetica"/>
                <a:ea typeface="+mn-ea"/>
                <a:cs typeface="Arial" pitchFamily="34" charset="0"/>
              </a:endParaRPr>
            </a:p>
          </p:txBody>
        </p:sp>
        <p:sp>
          <p:nvSpPr>
            <p:cNvPr id="27" name="Cloud 26"/>
            <p:cNvSpPr/>
            <p:nvPr/>
          </p:nvSpPr>
          <p:spPr bwMode="auto">
            <a:xfrm>
              <a:off x="3500430" y="4724396"/>
              <a:ext cx="889006" cy="500066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DSL</a:t>
              </a:r>
            </a:p>
          </p:txBody>
        </p:sp>
        <p:sp>
          <p:nvSpPr>
            <p:cNvPr id="28" name="Cloud 27"/>
            <p:cNvSpPr/>
            <p:nvPr/>
          </p:nvSpPr>
          <p:spPr bwMode="auto">
            <a:xfrm>
              <a:off x="3071802" y="5286374"/>
              <a:ext cx="1357321" cy="642942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2/3/4G radio</a:t>
              </a:r>
            </a:p>
          </p:txBody>
        </p:sp>
        <p:sp>
          <p:nvSpPr>
            <p:cNvPr id="29" name="Cloud 28"/>
            <p:cNvSpPr/>
            <p:nvPr/>
          </p:nvSpPr>
          <p:spPr bwMode="auto">
            <a:xfrm>
              <a:off x="1968482" y="5643565"/>
              <a:ext cx="1125546" cy="400053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Cable</a:t>
              </a:r>
            </a:p>
          </p:txBody>
        </p:sp>
        <p:sp>
          <p:nvSpPr>
            <p:cNvPr id="30" name="Cloud 29"/>
            <p:cNvSpPr/>
            <p:nvPr/>
          </p:nvSpPr>
          <p:spPr bwMode="auto">
            <a:xfrm>
              <a:off x="5857884" y="5429250"/>
              <a:ext cx="1147771" cy="544516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ASON</a:t>
              </a:r>
            </a:p>
          </p:txBody>
        </p:sp>
        <p:sp>
          <p:nvSpPr>
            <p:cNvPr id="32" name="Cloud 31"/>
            <p:cNvSpPr/>
            <p:nvPr/>
          </p:nvSpPr>
          <p:spPr bwMode="auto">
            <a:xfrm>
              <a:off x="6715140" y="4724396"/>
              <a:ext cx="874719" cy="598492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SDH</a:t>
              </a:r>
            </a:p>
          </p:txBody>
        </p:sp>
        <p:sp>
          <p:nvSpPr>
            <p:cNvPr id="33" name="Cloud 32"/>
            <p:cNvSpPr/>
            <p:nvPr/>
          </p:nvSpPr>
          <p:spPr bwMode="auto">
            <a:xfrm>
              <a:off x="7000892" y="5330825"/>
              <a:ext cx="928694" cy="598492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 err="1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Fiber</a:t>
              </a:r>
              <a:endParaRPr lang="en-GB" sz="1400" dirty="0">
                <a:solidFill>
                  <a:srgbClr val="FFFFFF"/>
                </a:solidFill>
                <a:latin typeface="Helvetica"/>
                <a:ea typeface="+mn-ea"/>
                <a:cs typeface="Arial" pitchFamily="34" charset="0"/>
              </a:endParaRPr>
            </a:p>
          </p:txBody>
        </p:sp>
        <p:sp>
          <p:nvSpPr>
            <p:cNvPr id="34" name="Cloud 33"/>
            <p:cNvSpPr/>
            <p:nvPr/>
          </p:nvSpPr>
          <p:spPr bwMode="auto">
            <a:xfrm>
              <a:off x="7786710" y="5429250"/>
              <a:ext cx="1143008" cy="544516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MPLS</a:t>
              </a:r>
            </a:p>
          </p:txBody>
        </p:sp>
        <p:sp>
          <p:nvSpPr>
            <p:cNvPr id="35" name="Cloud 34"/>
            <p:cNvSpPr/>
            <p:nvPr/>
          </p:nvSpPr>
          <p:spPr bwMode="auto">
            <a:xfrm>
              <a:off x="5143504" y="4724396"/>
              <a:ext cx="1214446" cy="652467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Ethernet</a:t>
              </a:r>
            </a:p>
          </p:txBody>
        </p:sp>
        <p:sp>
          <p:nvSpPr>
            <p:cNvPr id="11" name="Left-Right Arrow 10"/>
            <p:cNvSpPr/>
            <p:nvPr/>
          </p:nvSpPr>
          <p:spPr bwMode="auto">
            <a:xfrm>
              <a:off x="468313" y="6143643"/>
              <a:ext cx="7961287" cy="642929"/>
            </a:xfrm>
            <a:prstGeom prst="leftRightArrow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400" dirty="0">
                  <a:solidFill>
                    <a:srgbClr val="000000"/>
                  </a:solidFill>
                  <a:latin typeface="Helvetica"/>
                  <a:ea typeface="+mn-ea"/>
                  <a:cs typeface="Arial" pitchFamily="34" charset="0"/>
                </a:rPr>
                <a:t>IP “end to end”</a:t>
              </a:r>
            </a:p>
          </p:txBody>
        </p:sp>
        <p:sp>
          <p:nvSpPr>
            <p:cNvPr id="36" name="Cloud 35"/>
            <p:cNvSpPr/>
            <p:nvPr/>
          </p:nvSpPr>
          <p:spPr bwMode="auto">
            <a:xfrm>
              <a:off x="7715272" y="4724396"/>
              <a:ext cx="928694" cy="652467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ATM</a:t>
              </a:r>
            </a:p>
          </p:txBody>
        </p:sp>
        <p:sp>
          <p:nvSpPr>
            <p:cNvPr id="37" name="Cloud 36"/>
            <p:cNvSpPr/>
            <p:nvPr/>
          </p:nvSpPr>
          <p:spPr bwMode="auto">
            <a:xfrm>
              <a:off x="4786314" y="5429250"/>
              <a:ext cx="1052519" cy="652467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FFFFFF"/>
                  </a:solidFill>
                  <a:latin typeface="Helvetica"/>
                  <a:ea typeface="+mn-ea"/>
                  <a:cs typeface="Arial" pitchFamily="34" charset="0"/>
                </a:rPr>
                <a:t>Microwave</a:t>
              </a: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285750" y="3143250"/>
            <a:ext cx="9429750" cy="1071563"/>
            <a:chOff x="-214346" y="3500438"/>
            <a:chExt cx="9429816" cy="1071570"/>
          </a:xfrm>
        </p:grpSpPr>
        <p:sp>
          <p:nvSpPr>
            <p:cNvPr id="9230" name="Oval 37"/>
            <p:cNvSpPr>
              <a:spLocks noChangeArrowheads="1"/>
            </p:cNvSpPr>
            <p:nvPr/>
          </p:nvSpPr>
          <p:spPr bwMode="auto">
            <a:xfrm>
              <a:off x="-214346" y="3500438"/>
              <a:ext cx="8643966" cy="1071570"/>
            </a:xfrm>
            <a:prstGeom prst="ellips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2400">
                <a:solidFill>
                  <a:srgbClr val="FFFFFF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2910" y="3814765"/>
              <a:ext cx="8572560" cy="400053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kern="0" dirty="0">
                  <a:solidFill>
                    <a:srgbClr val="FFFFFF"/>
                  </a:solidFill>
                  <a:latin typeface="Arial" pitchFamily="34" charset="0"/>
                  <a:ea typeface="+mn-ea"/>
                  <a:cs typeface="Arial" pitchFamily="34" charset="0"/>
                </a:rPr>
                <a:t>Today:  no common standards =  significant integration cost</a:t>
              </a:r>
              <a:endParaRPr lang="en-US" sz="2000" kern="0" dirty="0" err="1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254000" y="1500188"/>
            <a:ext cx="8961438" cy="1071562"/>
            <a:chOff x="0" y="3500438"/>
            <a:chExt cx="8961439" cy="1071570"/>
          </a:xfrm>
        </p:grpSpPr>
        <p:sp>
          <p:nvSpPr>
            <p:cNvPr id="9228" name="Oval 41"/>
            <p:cNvSpPr>
              <a:spLocks noChangeArrowheads="1"/>
            </p:cNvSpPr>
            <p:nvPr/>
          </p:nvSpPr>
          <p:spPr bwMode="auto">
            <a:xfrm>
              <a:off x="0" y="3500438"/>
              <a:ext cx="8643966" cy="1071570"/>
            </a:xfrm>
            <a:prstGeom prst="ellips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2400">
                <a:solidFill>
                  <a:srgbClr val="FFFFFF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438" y="3814765"/>
              <a:ext cx="8890001" cy="400053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kern="0" dirty="0">
                  <a:solidFill>
                    <a:srgbClr val="FFFFFF"/>
                  </a:solidFill>
                  <a:latin typeface="Arial" pitchFamily="34" charset="0"/>
                  <a:ea typeface="+mn-ea"/>
                  <a:cs typeface="Arial" pitchFamily="34" charset="0"/>
                </a:rPr>
                <a:t>Today : multiple information models &amp; interfaces =  poor end-end capability</a:t>
              </a:r>
              <a:endParaRPr lang="en-US" sz="2000" kern="0" dirty="0" err="1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93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NGMN-NGMN_Logo-2009-03-06-v1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221163"/>
            <a:ext cx="1512888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3" name="Group 19"/>
          <p:cNvGrpSpPr>
            <a:grpSpLocks/>
          </p:cNvGrpSpPr>
          <p:nvPr/>
        </p:nvGrpSpPr>
        <p:grpSpPr bwMode="auto">
          <a:xfrm>
            <a:off x="179388" y="1196975"/>
            <a:ext cx="3887787" cy="3168650"/>
            <a:chOff x="0" y="3501008"/>
            <a:chExt cx="4572000" cy="2736304"/>
          </a:xfrm>
        </p:grpSpPr>
        <p:pic>
          <p:nvPicPr>
            <p:cNvPr id="10248" name="Picture 8" descr="VF_STK_Icon_RGB_Red_AWg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37709" y="3658872"/>
              <a:ext cx="865188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9" name="Picture 10" descr="KPN-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1846" y="3658872"/>
              <a:ext cx="1150938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15" descr="T_Label_3C_li_XL"/>
            <p:cNvPicPr>
              <a:picLocks noChangeAspect="1" noChangeArrowheads="1"/>
            </p:cNvPicPr>
            <p:nvPr/>
          </p:nvPicPr>
          <p:blipFill>
            <a:blip r:embed="rId6" cstate="print"/>
            <a:srcRect l="1878" t="-13773" r="86310"/>
            <a:stretch>
              <a:fillRect/>
            </a:stretch>
          </p:blipFill>
          <p:spPr bwMode="auto">
            <a:xfrm>
              <a:off x="1362603" y="4306943"/>
              <a:ext cx="1008063" cy="60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6" descr="Telefonica-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61846" y="4306943"/>
              <a:ext cx="1524000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17" descr="LOGO TIM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83769" y="4895749"/>
              <a:ext cx="1273983" cy="39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71600" y="5493214"/>
              <a:ext cx="2709335" cy="433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4" name="Oval 18"/>
            <p:cNvSpPr>
              <a:spLocks noChangeArrowheads="1"/>
            </p:cNvSpPr>
            <p:nvPr/>
          </p:nvSpPr>
          <p:spPr bwMode="auto">
            <a:xfrm>
              <a:off x="0" y="3501008"/>
              <a:ext cx="4572000" cy="2736304"/>
            </a:xfrm>
            <a:prstGeom prst="ellipse">
              <a:avLst/>
            </a:prstGeom>
            <a:noFill/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 sz="2400">
                <a:solidFill>
                  <a:schemeClr val="bg1"/>
                </a:solidFill>
              </a:endParaRPr>
            </a:p>
          </p:txBody>
        </p:sp>
      </p:grpSp>
      <p:sp>
        <p:nvSpPr>
          <p:cNvPr id="10244" name="Title 41"/>
          <p:cNvSpPr>
            <a:spLocks noGrp="1"/>
          </p:cNvSpPr>
          <p:nvPr>
            <p:ph type="title"/>
          </p:nvPr>
        </p:nvSpPr>
        <p:spPr bwMode="auto">
          <a:xfrm>
            <a:off x="2928938" y="115888"/>
            <a:ext cx="6000750" cy="1071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>
                <a:cs typeface="Arial" charset="0"/>
              </a:rPr>
              <a:t>Service Provider Requirements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40200" y="893763"/>
            <a:ext cx="4895850" cy="5630862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End-end management regardless of network technology</a:t>
            </a:r>
          </a:p>
          <a:p>
            <a:pPr>
              <a:buFont typeface="Arial" pitchFamily="34" charset="0"/>
              <a:buChar char="•"/>
              <a:defRPr/>
            </a:pPr>
            <a:endParaRPr lang="en-GB" sz="2400" kern="0" dirty="0">
              <a:latin typeface="Arial" pitchFamily="34" charset="0"/>
              <a:ea typeface="+mj-ea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End-end management regardless of choice of vendor</a:t>
            </a:r>
          </a:p>
          <a:p>
            <a:pPr>
              <a:buFont typeface="Arial" pitchFamily="34" charset="0"/>
              <a:buChar char="•"/>
              <a:defRPr/>
            </a:pPr>
            <a:endParaRPr lang="en-GB" sz="2400" kern="0" dirty="0">
              <a:latin typeface="Arial" pitchFamily="34" charset="0"/>
              <a:ea typeface="+mj-ea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 Extensibility without breaking interoperability</a:t>
            </a:r>
          </a:p>
          <a:p>
            <a:pPr>
              <a:buFont typeface="Arial" pitchFamily="34" charset="0"/>
              <a:buChar char="•"/>
              <a:defRPr/>
            </a:pPr>
            <a:endParaRPr lang="en-GB" sz="2400" kern="0" dirty="0">
              <a:latin typeface="Arial" pitchFamily="34" charset="0"/>
              <a:ea typeface="+mj-ea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 Testability</a:t>
            </a:r>
          </a:p>
          <a:p>
            <a:pPr>
              <a:buFont typeface="Arial" pitchFamily="34" charset="0"/>
              <a:buChar char="•"/>
              <a:defRPr/>
            </a:pPr>
            <a:endParaRPr lang="en-GB" sz="2400" kern="0" dirty="0">
              <a:latin typeface="Arial" pitchFamily="34" charset="0"/>
              <a:ea typeface="+mj-ea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 Ease of use of network management data for managing services and ensuring customer experience</a:t>
            </a:r>
            <a:endParaRPr lang="en-GB" sz="2400" kern="0" dirty="0" err="1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46" name="Picture 2" descr="http://t2.gstatic.com/images?q=tbn:ANd9GcRf7InZb-thPA-ZRYnlO8m40axufedzYCytP4rWQi3JcV4mfSeU1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750" y="21336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http://www.itnewsafrica.com/wp-content/uploads/Orange_France_Telecom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7088" y="2862263"/>
            <a:ext cx="10080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/>
          <p:cNvSpPr/>
          <p:nvPr/>
        </p:nvSpPr>
        <p:spPr>
          <a:xfrm>
            <a:off x="683568" y="3429471"/>
            <a:ext cx="2514600" cy="26638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3GPP NRM and IRP Models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026968" y="3421633"/>
            <a:ext cx="3505200" cy="2671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MTOSI/MTMN</a:t>
            </a:r>
            <a:endParaRPr lang="en-US" dirty="0"/>
          </a:p>
        </p:txBody>
      </p:sp>
      <p:sp>
        <p:nvSpPr>
          <p:cNvPr id="85" name="Rectangle 84"/>
          <p:cNvSpPr/>
          <p:nvPr/>
        </p:nvSpPr>
        <p:spPr>
          <a:xfrm>
            <a:off x="702296" y="1139825"/>
            <a:ext cx="7829872" cy="2209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Frameworx Umbrella Information Model</a:t>
            </a:r>
            <a:endParaRPr lang="en-US" dirty="0"/>
          </a:p>
        </p:txBody>
      </p:sp>
      <p:sp>
        <p:nvSpPr>
          <p:cNvPr id="11269" name="Title 1"/>
          <p:cNvSpPr>
            <a:spLocks noGrp="1"/>
          </p:cNvSpPr>
          <p:nvPr>
            <p:ph type="title"/>
          </p:nvPr>
        </p:nvSpPr>
        <p:spPr bwMode="auto">
          <a:xfrm>
            <a:off x="1835150" y="44450"/>
            <a:ext cx="7094538" cy="1071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cs typeface="Arial" charset="0"/>
              </a:rPr>
              <a:t>End-end management needs a comprehensive information framework</a:t>
            </a:r>
            <a:br>
              <a:rPr lang="en-US" smtClean="0">
                <a:cs typeface="Arial" charset="0"/>
              </a:rPr>
            </a:br>
            <a:endParaRPr lang="en-US" smtClean="0">
              <a:cs typeface="Arial" charset="0"/>
            </a:endParaRPr>
          </a:p>
        </p:txBody>
      </p:sp>
      <p:grpSp>
        <p:nvGrpSpPr>
          <p:cNvPr id="11270" name="Group 53"/>
          <p:cNvGrpSpPr>
            <a:grpSpLocks/>
          </p:cNvGrpSpPr>
          <p:nvPr/>
        </p:nvGrpSpPr>
        <p:grpSpPr bwMode="auto">
          <a:xfrm>
            <a:off x="2893368" y="1520825"/>
            <a:ext cx="4495800" cy="1752600"/>
            <a:chOff x="1371600" y="1524000"/>
            <a:chExt cx="6172200" cy="2743200"/>
          </a:xfrm>
        </p:grpSpPr>
        <p:sp>
          <p:nvSpPr>
            <p:cNvPr id="3" name="Oval 2"/>
            <p:cNvSpPr/>
            <p:nvPr/>
          </p:nvSpPr>
          <p:spPr>
            <a:xfrm>
              <a:off x="4571031" y="2209800"/>
              <a:ext cx="533966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3505281" y="28956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4952436" y="28956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191807" y="2895600"/>
              <a:ext cx="531786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047597" y="22098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742474" y="28956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734123" y="1524000"/>
              <a:ext cx="533966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009836" y="22098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5867804" y="2209800"/>
              <a:ext cx="533964" cy="5342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371600" y="2286829"/>
              <a:ext cx="533966" cy="53174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363250" y="3658429"/>
              <a:ext cx="531786" cy="53174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3047597" y="3658429"/>
              <a:ext cx="533964" cy="53174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371600" y="3047173"/>
              <a:ext cx="533966" cy="5342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867804" y="2972629"/>
              <a:ext cx="533964" cy="53174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867804" y="3732973"/>
              <a:ext cx="533964" cy="5342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9" name="Straight Arrow Connector 18"/>
            <p:cNvCxnSpPr>
              <a:stCxn id="9" idx="2"/>
              <a:endCxn id="12" idx="0"/>
            </p:cNvCxnSpPr>
            <p:nvPr/>
          </p:nvCxnSpPr>
          <p:spPr>
            <a:xfrm rot="10800000" flipV="1">
              <a:off x="1637493" y="1789873"/>
              <a:ext cx="2096630" cy="49695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2" idx="4"/>
              <a:endCxn id="15" idx="0"/>
            </p:cNvCxnSpPr>
            <p:nvPr/>
          </p:nvCxnSpPr>
          <p:spPr>
            <a:xfrm rot="5400000">
              <a:off x="1524283" y="2934266"/>
              <a:ext cx="228600" cy="218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9" idx="4"/>
              <a:endCxn id="7" idx="0"/>
            </p:cNvCxnSpPr>
            <p:nvPr/>
          </p:nvCxnSpPr>
          <p:spPr>
            <a:xfrm rot="5400000">
              <a:off x="3582057" y="1791841"/>
              <a:ext cx="151571" cy="68434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9" idx="4"/>
              <a:endCxn id="3" idx="0"/>
            </p:cNvCxnSpPr>
            <p:nvPr/>
          </p:nvCxnSpPr>
          <p:spPr>
            <a:xfrm rot="16200000" flipH="1">
              <a:off x="4343774" y="1714471"/>
              <a:ext cx="151571" cy="83908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9" idx="6"/>
              <a:endCxn id="11" idx="0"/>
            </p:cNvCxnSpPr>
            <p:nvPr/>
          </p:nvCxnSpPr>
          <p:spPr>
            <a:xfrm>
              <a:off x="4268089" y="1789873"/>
              <a:ext cx="1865608" cy="41992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9" idx="6"/>
              <a:endCxn id="10" idx="0"/>
            </p:cNvCxnSpPr>
            <p:nvPr/>
          </p:nvCxnSpPr>
          <p:spPr>
            <a:xfrm>
              <a:off x="4268089" y="1789873"/>
              <a:ext cx="3009819" cy="41992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7" idx="4"/>
              <a:endCxn id="8" idx="0"/>
            </p:cNvCxnSpPr>
            <p:nvPr/>
          </p:nvCxnSpPr>
          <p:spPr>
            <a:xfrm rot="5400000">
              <a:off x="3087321" y="2667254"/>
              <a:ext cx="151571" cy="30512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7" idx="4"/>
              <a:endCxn id="4" idx="0"/>
            </p:cNvCxnSpPr>
            <p:nvPr/>
          </p:nvCxnSpPr>
          <p:spPr>
            <a:xfrm rot="16200000" flipH="1">
              <a:off x="3467635" y="2592063"/>
              <a:ext cx="151571" cy="4555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8" idx="4"/>
              <a:endCxn id="13" idx="0"/>
            </p:cNvCxnSpPr>
            <p:nvPr/>
          </p:nvCxnSpPr>
          <p:spPr>
            <a:xfrm rot="5400000">
              <a:off x="2705544" y="3353428"/>
              <a:ext cx="228600" cy="38140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8" idx="4"/>
              <a:endCxn id="14" idx="0"/>
            </p:cNvCxnSpPr>
            <p:nvPr/>
          </p:nvCxnSpPr>
          <p:spPr>
            <a:xfrm rot="16200000" flipH="1">
              <a:off x="3048807" y="3391568"/>
              <a:ext cx="228600" cy="30512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stCxn id="3" idx="4"/>
              <a:endCxn id="6" idx="0"/>
            </p:cNvCxnSpPr>
            <p:nvPr/>
          </p:nvCxnSpPr>
          <p:spPr>
            <a:xfrm rot="5400000">
              <a:off x="4572617" y="2629112"/>
              <a:ext cx="151571" cy="3814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stCxn id="3" idx="4"/>
              <a:endCxn id="5" idx="0"/>
            </p:cNvCxnSpPr>
            <p:nvPr/>
          </p:nvCxnSpPr>
          <p:spPr>
            <a:xfrm rot="16200000" flipH="1">
              <a:off x="4954020" y="2629114"/>
              <a:ext cx="151571" cy="38140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11" idx="4"/>
              <a:endCxn id="16" idx="0"/>
            </p:cNvCxnSpPr>
            <p:nvPr/>
          </p:nvCxnSpPr>
          <p:spPr>
            <a:xfrm rot="5400000">
              <a:off x="6020487" y="2857239"/>
              <a:ext cx="228600" cy="217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>
              <a:stCxn id="16" idx="4"/>
              <a:endCxn id="17" idx="0"/>
            </p:cNvCxnSpPr>
            <p:nvPr/>
          </p:nvCxnSpPr>
          <p:spPr>
            <a:xfrm rot="5400000">
              <a:off x="6020487" y="3620066"/>
              <a:ext cx="228600" cy="217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1" name="Straight Arrow Connector 70"/>
          <p:cNvCxnSpPr/>
          <p:nvPr/>
        </p:nvCxnSpPr>
        <p:spPr>
          <a:xfrm rot="16200000" flipH="1">
            <a:off x="4443562" y="2677319"/>
            <a:ext cx="598488" cy="1593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2" name="Group 95"/>
          <p:cNvGrpSpPr>
            <a:grpSpLocks/>
          </p:cNvGrpSpPr>
          <p:nvPr/>
        </p:nvGrpSpPr>
        <p:grpSpPr bwMode="auto">
          <a:xfrm>
            <a:off x="912168" y="3573016"/>
            <a:ext cx="2057400" cy="1905000"/>
            <a:chOff x="2362200" y="1524000"/>
            <a:chExt cx="5181600" cy="2743200"/>
          </a:xfrm>
        </p:grpSpPr>
        <p:sp>
          <p:nvSpPr>
            <p:cNvPr id="97" name="Oval 96"/>
            <p:cNvSpPr/>
            <p:nvPr/>
          </p:nvSpPr>
          <p:spPr>
            <a:xfrm>
              <a:off x="4573177" y="2209800"/>
              <a:ext cx="531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3505670" y="2895600"/>
              <a:ext cx="531755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4953000" y="2895600"/>
              <a:ext cx="531755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4189355" y="2895600"/>
              <a:ext cx="535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3049881" y="2209800"/>
              <a:ext cx="531755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2742025" y="2895600"/>
              <a:ext cx="535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3733566" y="1524000"/>
              <a:ext cx="531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7012048" y="2209800"/>
              <a:ext cx="531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5868577" y="2209800"/>
              <a:ext cx="531752" cy="5326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2362200" y="3656839"/>
              <a:ext cx="531755" cy="5349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3049881" y="3656839"/>
              <a:ext cx="531755" cy="5349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5868577" y="2971039"/>
              <a:ext cx="531752" cy="5349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5868577" y="3734563"/>
              <a:ext cx="531752" cy="532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14" name="Straight Arrow Connector 113"/>
            <p:cNvCxnSpPr>
              <a:stCxn id="103" idx="4"/>
              <a:endCxn id="101" idx="0"/>
            </p:cNvCxnSpPr>
            <p:nvPr/>
          </p:nvCxnSpPr>
          <p:spPr>
            <a:xfrm rot="5400000">
              <a:off x="3581019" y="1789379"/>
              <a:ext cx="153161" cy="68768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103" idx="4"/>
              <a:endCxn id="97" idx="0"/>
            </p:cNvCxnSpPr>
            <p:nvPr/>
          </p:nvCxnSpPr>
          <p:spPr>
            <a:xfrm rot="16200000" flipH="1">
              <a:off x="4342667" y="1715412"/>
              <a:ext cx="153161" cy="8356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>
              <a:stCxn id="103" idx="6"/>
              <a:endCxn id="105" idx="0"/>
            </p:cNvCxnSpPr>
            <p:nvPr/>
          </p:nvCxnSpPr>
          <p:spPr>
            <a:xfrm>
              <a:off x="4265319" y="1791463"/>
              <a:ext cx="1867136" cy="4183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>
              <a:stCxn id="103" idx="6"/>
              <a:endCxn id="104" idx="0"/>
            </p:cNvCxnSpPr>
            <p:nvPr/>
          </p:nvCxnSpPr>
          <p:spPr>
            <a:xfrm>
              <a:off x="4265319" y="1791463"/>
              <a:ext cx="3010607" cy="4183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/>
            <p:cNvCxnSpPr>
              <a:stCxn id="101" idx="4"/>
              <a:endCxn id="102" idx="0"/>
            </p:cNvCxnSpPr>
            <p:nvPr/>
          </p:nvCxnSpPr>
          <p:spPr>
            <a:xfrm rot="5400000">
              <a:off x="3085249" y="2667090"/>
              <a:ext cx="153161" cy="30385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>
              <a:stCxn id="101" idx="4"/>
              <a:endCxn id="98" idx="0"/>
            </p:cNvCxnSpPr>
            <p:nvPr/>
          </p:nvCxnSpPr>
          <p:spPr>
            <a:xfrm rot="16200000" flipH="1">
              <a:off x="3467074" y="2589124"/>
              <a:ext cx="153161" cy="4597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>
              <a:stCxn id="102" idx="4"/>
              <a:endCxn id="107" idx="0"/>
            </p:cNvCxnSpPr>
            <p:nvPr/>
          </p:nvCxnSpPr>
          <p:spPr>
            <a:xfrm rot="5400000">
              <a:off x="2705689" y="3352627"/>
              <a:ext cx="228600" cy="37982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/>
            <p:cNvCxnSpPr>
              <a:stCxn id="102" idx="4"/>
              <a:endCxn id="108" idx="0"/>
            </p:cNvCxnSpPr>
            <p:nvPr/>
          </p:nvCxnSpPr>
          <p:spPr>
            <a:xfrm rot="16200000" flipH="1">
              <a:off x="3047530" y="3390609"/>
              <a:ext cx="228600" cy="30385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/>
            <p:cNvCxnSpPr>
              <a:stCxn id="97" idx="4"/>
              <a:endCxn id="100" idx="0"/>
            </p:cNvCxnSpPr>
            <p:nvPr/>
          </p:nvCxnSpPr>
          <p:spPr>
            <a:xfrm rot="5400000">
              <a:off x="4570563" y="2629106"/>
              <a:ext cx="153161" cy="3798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>
              <a:stCxn id="97" idx="4"/>
              <a:endCxn id="99" idx="0"/>
            </p:cNvCxnSpPr>
            <p:nvPr/>
          </p:nvCxnSpPr>
          <p:spPr>
            <a:xfrm rot="16200000" flipH="1">
              <a:off x="4952385" y="2627108"/>
              <a:ext cx="153161" cy="38382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>
              <a:stCxn id="105" idx="4"/>
              <a:endCxn id="110" idx="0"/>
            </p:cNvCxnSpPr>
            <p:nvPr/>
          </p:nvCxnSpPr>
          <p:spPr>
            <a:xfrm rot="5400000">
              <a:off x="6020155" y="2857025"/>
              <a:ext cx="228600" cy="399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>
              <a:stCxn id="110" idx="4"/>
              <a:endCxn id="111" idx="0"/>
            </p:cNvCxnSpPr>
            <p:nvPr/>
          </p:nvCxnSpPr>
          <p:spPr>
            <a:xfrm rot="5400000">
              <a:off x="6020155" y="3618264"/>
              <a:ext cx="228600" cy="399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 rot="16200000" flipH="1">
            <a:off x="4878537" y="2242344"/>
            <a:ext cx="555625" cy="2420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6200000" flipH="1">
            <a:off x="5505599" y="2115344"/>
            <a:ext cx="555625" cy="2674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4503093" y="3054350"/>
            <a:ext cx="3255963" cy="676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16200000" flipH="1">
            <a:off x="6107262" y="1513681"/>
            <a:ext cx="555625" cy="3878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7" name="Group 93"/>
          <p:cNvGrpSpPr>
            <a:grpSpLocks/>
          </p:cNvGrpSpPr>
          <p:nvPr/>
        </p:nvGrpSpPr>
        <p:grpSpPr bwMode="auto">
          <a:xfrm>
            <a:off x="5407968" y="3730625"/>
            <a:ext cx="3048000" cy="1143000"/>
            <a:chOff x="3886200" y="4267200"/>
            <a:chExt cx="4800600" cy="1371600"/>
          </a:xfrm>
        </p:grpSpPr>
        <p:sp>
          <p:nvSpPr>
            <p:cNvPr id="56" name="Oval 55"/>
            <p:cNvSpPr/>
            <p:nvPr/>
          </p:nvSpPr>
          <p:spPr>
            <a:xfrm>
              <a:off x="6376511" y="4267200"/>
              <a:ext cx="4125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5546408" y="47244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6671548" y="47244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6078975" y="47244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5188864" y="42672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4953834" y="47244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8271748" y="4267200"/>
              <a:ext cx="415052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7384138" y="4267200"/>
              <a:ext cx="412551" cy="3562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3886200" y="4318636"/>
              <a:ext cx="415052" cy="3543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656296" y="5233036"/>
              <a:ext cx="415052" cy="3543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5188864" y="5233036"/>
              <a:ext cx="415052" cy="3543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3886200" y="4825366"/>
              <a:ext cx="415052" cy="3562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7384138" y="4775836"/>
              <a:ext cx="412551" cy="3543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7384138" y="5282566"/>
              <a:ext cx="412551" cy="3562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72" name="Straight Arrow Connector 71"/>
            <p:cNvCxnSpPr>
              <a:stCxn id="65" idx="4"/>
              <a:endCxn id="68" idx="0"/>
            </p:cNvCxnSpPr>
            <p:nvPr/>
          </p:nvCxnSpPr>
          <p:spPr>
            <a:xfrm rot="5400000">
              <a:off x="4017527" y="4751070"/>
              <a:ext cx="152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60" idx="4"/>
              <a:endCxn id="61" idx="0"/>
            </p:cNvCxnSpPr>
            <p:nvPr/>
          </p:nvCxnSpPr>
          <p:spPr>
            <a:xfrm rot="5400000">
              <a:off x="5228392" y="4556403"/>
              <a:ext cx="100964" cy="23502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>
              <a:stCxn id="60" idx="4"/>
              <a:endCxn id="57" idx="0"/>
            </p:cNvCxnSpPr>
            <p:nvPr/>
          </p:nvCxnSpPr>
          <p:spPr>
            <a:xfrm rot="16200000" flipH="1">
              <a:off x="5524679" y="4495145"/>
              <a:ext cx="100964" cy="3575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>
              <a:stCxn id="61" idx="4"/>
              <a:endCxn id="66" idx="0"/>
            </p:cNvCxnSpPr>
            <p:nvPr/>
          </p:nvCxnSpPr>
          <p:spPr>
            <a:xfrm rot="5400000">
              <a:off x="4936391" y="5008067"/>
              <a:ext cx="152400" cy="2975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>
              <a:stCxn id="61" idx="4"/>
              <a:endCxn id="67" idx="0"/>
            </p:cNvCxnSpPr>
            <p:nvPr/>
          </p:nvCxnSpPr>
          <p:spPr>
            <a:xfrm rot="16200000" flipH="1">
              <a:off x="5202675" y="5039320"/>
              <a:ext cx="152400" cy="23502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56" idx="4"/>
              <a:endCxn id="59" idx="0"/>
            </p:cNvCxnSpPr>
            <p:nvPr/>
          </p:nvCxnSpPr>
          <p:spPr>
            <a:xfrm rot="5400000">
              <a:off x="6384787" y="4525149"/>
              <a:ext cx="100964" cy="2975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>
              <a:stCxn id="56" idx="4"/>
              <a:endCxn id="58" idx="0"/>
            </p:cNvCxnSpPr>
            <p:nvPr/>
          </p:nvCxnSpPr>
          <p:spPr>
            <a:xfrm rot="16200000" flipH="1">
              <a:off x="6681074" y="4526399"/>
              <a:ext cx="100964" cy="2950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>
              <a:stCxn id="64" idx="4"/>
              <a:endCxn id="69" idx="0"/>
            </p:cNvCxnSpPr>
            <p:nvPr/>
          </p:nvCxnSpPr>
          <p:spPr>
            <a:xfrm rot="5400000">
              <a:off x="7514214" y="4698385"/>
              <a:ext cx="152400" cy="2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>
              <a:stCxn id="69" idx="4"/>
              <a:endCxn id="70" idx="0"/>
            </p:cNvCxnSpPr>
            <p:nvPr/>
          </p:nvCxnSpPr>
          <p:spPr>
            <a:xfrm rot="5400000">
              <a:off x="7514214" y="5207020"/>
              <a:ext cx="152400" cy="2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9" name="Straight Arrow Connector 128"/>
          <p:cNvCxnSpPr/>
          <p:nvPr/>
        </p:nvCxnSpPr>
        <p:spPr>
          <a:xfrm rot="5400000" flipH="1" flipV="1">
            <a:off x="2278212" y="2867819"/>
            <a:ext cx="1085850" cy="1700212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 flipV="1">
            <a:off x="1396356" y="2568575"/>
            <a:ext cx="2495550" cy="182403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3350568" y="3429000"/>
            <a:ext cx="1600200" cy="26638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DMTF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1281" name="Group 108"/>
          <p:cNvGrpSpPr>
            <a:grpSpLocks/>
          </p:cNvGrpSpPr>
          <p:nvPr/>
        </p:nvGrpSpPr>
        <p:grpSpPr bwMode="auto">
          <a:xfrm>
            <a:off x="3579168" y="3730625"/>
            <a:ext cx="1295400" cy="1908175"/>
            <a:chOff x="2362200" y="1524000"/>
            <a:chExt cx="3124200" cy="2667000"/>
          </a:xfrm>
        </p:grpSpPr>
        <p:sp>
          <p:nvSpPr>
            <p:cNvPr id="112" name="Oval 111"/>
            <p:cNvSpPr/>
            <p:nvPr/>
          </p:nvSpPr>
          <p:spPr>
            <a:xfrm>
              <a:off x="4571348" y="2209611"/>
              <a:ext cx="532185" cy="5325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3506975" y="2895220"/>
              <a:ext cx="532185" cy="5347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4954215" y="2895220"/>
              <a:ext cx="532185" cy="5347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4192307" y="2895220"/>
              <a:ext cx="532187" cy="5347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047534" y="2209611"/>
              <a:ext cx="532185" cy="5325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2745068" y="2895220"/>
              <a:ext cx="532187" cy="5347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>
              <a:off x="3732866" y="1524000"/>
              <a:ext cx="536015" cy="5325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2362200" y="3658488"/>
              <a:ext cx="532187" cy="5325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3047534" y="3658488"/>
              <a:ext cx="532185" cy="5325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41" name="Straight Arrow Connector 140"/>
            <p:cNvCxnSpPr>
              <a:stCxn id="132" idx="4"/>
              <a:endCxn id="128" idx="0"/>
            </p:cNvCxnSpPr>
            <p:nvPr/>
          </p:nvCxnSpPr>
          <p:spPr>
            <a:xfrm rot="5400000">
              <a:off x="3581659" y="1790396"/>
              <a:ext cx="153098" cy="6853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/>
            <p:cNvCxnSpPr>
              <a:stCxn id="132" idx="4"/>
              <a:endCxn id="112" idx="0"/>
            </p:cNvCxnSpPr>
            <p:nvPr/>
          </p:nvCxnSpPr>
          <p:spPr>
            <a:xfrm rot="16200000" flipH="1">
              <a:off x="4343566" y="1713820"/>
              <a:ext cx="153098" cy="83848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/>
            <p:cNvCxnSpPr>
              <a:stCxn id="128" idx="4"/>
              <a:endCxn id="131" idx="0"/>
            </p:cNvCxnSpPr>
            <p:nvPr/>
          </p:nvCxnSpPr>
          <p:spPr>
            <a:xfrm rot="5400000">
              <a:off x="3085845" y="2665525"/>
              <a:ext cx="153097" cy="3062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/>
            <p:cNvCxnSpPr>
              <a:stCxn id="128" idx="4"/>
              <a:endCxn id="113" idx="0"/>
            </p:cNvCxnSpPr>
            <p:nvPr/>
          </p:nvCxnSpPr>
          <p:spPr>
            <a:xfrm rot="16200000" flipH="1">
              <a:off x="3466798" y="2590866"/>
              <a:ext cx="153097" cy="45561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/>
            <p:cNvCxnSpPr>
              <a:stCxn id="131" idx="4"/>
              <a:endCxn id="137" idx="0"/>
            </p:cNvCxnSpPr>
            <p:nvPr/>
          </p:nvCxnSpPr>
          <p:spPr>
            <a:xfrm rot="5400000">
              <a:off x="2705461" y="3354699"/>
              <a:ext cx="228536" cy="379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/>
            <p:cNvCxnSpPr>
              <a:stCxn id="131" idx="4"/>
              <a:endCxn id="138" idx="0"/>
            </p:cNvCxnSpPr>
            <p:nvPr/>
          </p:nvCxnSpPr>
          <p:spPr>
            <a:xfrm rot="16200000" flipH="1">
              <a:off x="3048127" y="3391073"/>
              <a:ext cx="228536" cy="3062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48"/>
            <p:cNvCxnSpPr>
              <a:stCxn id="112" idx="4"/>
              <a:endCxn id="127" idx="0"/>
            </p:cNvCxnSpPr>
            <p:nvPr/>
          </p:nvCxnSpPr>
          <p:spPr>
            <a:xfrm rot="5400000">
              <a:off x="4571372" y="2627238"/>
              <a:ext cx="153097" cy="3828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/>
            <p:cNvCxnSpPr>
              <a:stCxn id="112" idx="4"/>
              <a:endCxn id="126" idx="0"/>
            </p:cNvCxnSpPr>
            <p:nvPr/>
          </p:nvCxnSpPr>
          <p:spPr>
            <a:xfrm rot="16200000" flipH="1">
              <a:off x="4952324" y="2629153"/>
              <a:ext cx="153097" cy="3790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4" name="Straight Arrow Connector 153"/>
          <p:cNvCxnSpPr/>
          <p:nvPr/>
        </p:nvCxnSpPr>
        <p:spPr>
          <a:xfrm flipV="1">
            <a:off x="2512368" y="3175000"/>
            <a:ext cx="1658938" cy="162242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 rot="16200000" flipV="1">
            <a:off x="3937149" y="3409157"/>
            <a:ext cx="555625" cy="87312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627312" y="6093296"/>
            <a:ext cx="432095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kern="0" dirty="0" smtClean="0">
                <a:latin typeface="Arial" pitchFamily="34" charset="0"/>
                <a:ea typeface="+mj-ea"/>
                <a:cs typeface="Arial" pitchFamily="34" charset="0"/>
              </a:rPr>
              <a:t>Creating a federated </a:t>
            </a:r>
            <a:r>
              <a:rPr lang="en-GB" sz="2400" kern="0" dirty="0">
                <a:latin typeface="Arial" pitchFamily="34" charset="0"/>
                <a:ea typeface="+mj-ea"/>
                <a:cs typeface="Arial" pitchFamily="34" charset="0"/>
              </a:rPr>
              <a:t>umbrella model </a:t>
            </a:r>
            <a:endParaRPr lang="en-US" sz="2400" kern="0" dirty="0" err="1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467544" y="692696"/>
          <a:ext cx="842493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Title 3"/>
          <p:cNvSpPr>
            <a:spLocks noGrp="1"/>
          </p:cNvSpPr>
          <p:nvPr>
            <p:ph type="title"/>
          </p:nvPr>
        </p:nvSpPr>
        <p:spPr bwMode="auto">
          <a:xfrm>
            <a:off x="2051050" y="53975"/>
            <a:ext cx="7058025" cy="1071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>
                <a:cs typeface="Arial" charset="0"/>
              </a:rPr>
              <a:t>Information Framework Governance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 bwMode="auto">
          <a:xfrm>
            <a:off x="2928938" y="214313"/>
            <a:ext cx="6000750" cy="1071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>
                <a:cs typeface="Arial" charset="0"/>
              </a:rPr>
              <a:t>TM Forum’s Request to 3GPP 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251520" y="1124744"/>
          <a:ext cx="871296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6.8"/>
</p:tagLst>
</file>

<file path=ppt/theme/theme1.xml><?xml version="1.0" encoding="utf-8"?>
<a:theme xmlns:a="http://schemas.openxmlformats.org/drawingml/2006/main" name="2010TMForumPPT">
  <a:themeElements>
    <a:clrScheme name="TM Forum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FF6600"/>
      </a:accent1>
      <a:accent2>
        <a:srgbClr val="FF8B00"/>
      </a:accent2>
      <a:accent3>
        <a:srgbClr val="000080"/>
      </a:accent3>
      <a:accent4>
        <a:srgbClr val="6666CC"/>
      </a:accent4>
      <a:accent5>
        <a:srgbClr val="66CC00"/>
      </a:accent5>
      <a:accent6>
        <a:srgbClr val="339966"/>
      </a:accent6>
      <a:hlink>
        <a:srgbClr val="FFFFFF"/>
      </a:hlink>
      <a:folHlink>
        <a:srgbClr val="FFFFFF"/>
      </a:folHlink>
    </a:clrScheme>
    <a:fontScheme name="TM Forum">
      <a:majorFont>
        <a:latin typeface="Arial Narrow"/>
        <a:ea typeface="ＭＳ Ｐゴシック"/>
        <a:cs typeface=""/>
      </a:majorFont>
      <a:minorFont>
        <a:latin typeface="Arial Narrow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ＭＳ Ｐゴシック" pitchFamily="112" charset="-128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Helvetica" pitchFamily="112" charset="0"/>
            <a:ea typeface="ＭＳ Ｐゴシック" pitchFamily="112" charset="-128"/>
          </a:defRPr>
        </a:defPPr>
      </a:lstStyle>
    </a:lnDef>
    <a:txDef>
      <a:spPr>
        <a:effectLst/>
      </a:spPr>
      <a:bodyPr wrap="square" rtlCol="0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kern="0" cap="none" spc="0" normalizeH="0" baseline="0" noProof="0" dirty="0" err="1" smtClean="0">
            <a:ln>
              <a:noFill/>
            </a:ln>
            <a:solidFill>
              <a:schemeClr val="tx1"/>
            </a:solidFill>
            <a:effectLst/>
            <a:uLnTx/>
            <a:uFillTx/>
            <a:latin typeface="Arial" pitchFamily="34" charset="0"/>
            <a:ea typeface="+mj-ea"/>
            <a:cs typeface="Arial" pitchFamily="34" charset="0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2010TMForumPPT</Template>
  <TotalTime>327</TotalTime>
  <Words>680</Words>
  <Application>Microsoft Office PowerPoint</Application>
  <PresentationFormat>On-screen Show (4:3)</PresentationFormat>
  <Paragraphs>222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 Narrow</vt:lpstr>
      <vt:lpstr>ＭＳ Ｐゴシック</vt:lpstr>
      <vt:lpstr>Arial</vt:lpstr>
      <vt:lpstr>Wingdings</vt:lpstr>
      <vt:lpstr>Courier New</vt:lpstr>
      <vt:lpstr>Calibri</vt:lpstr>
      <vt:lpstr>Times New Roman</vt:lpstr>
      <vt:lpstr>Helvetica</vt:lpstr>
      <vt:lpstr>2010TMForumPPT</vt:lpstr>
      <vt:lpstr>TM Forum’s Request  to 3GPP SA </vt:lpstr>
      <vt:lpstr>TM Forum</vt:lpstr>
      <vt:lpstr>TM Forum core standards -  Frameworx Comprehensive Business Architecture  </vt:lpstr>
      <vt:lpstr>New Technologies Initiative: TM Forum Board driven program </vt:lpstr>
      <vt:lpstr>Service Provider Requirements</vt:lpstr>
      <vt:lpstr>End-end management needs a comprehensive information framework </vt:lpstr>
      <vt:lpstr>Information Framework Governance</vt:lpstr>
      <vt:lpstr>TM Forum’s Request to 3GPP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Marie</dc:creator>
  <cp:lastModifiedBy>Keith Willetts</cp:lastModifiedBy>
  <cp:revision>16</cp:revision>
  <dcterms:created xsi:type="dcterms:W3CDTF">2010-12-10T12:19:58Z</dcterms:created>
  <dcterms:modified xsi:type="dcterms:W3CDTF">2010-12-13T12:43:42Z</dcterms:modified>
</cp:coreProperties>
</file>