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8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3" r:id="rId2"/>
    <p:sldId id="1410" r:id="rId3"/>
    <p:sldId id="16774561" r:id="rId4"/>
    <p:sldId id="16774562" r:id="rId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330" indent="-1511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930" indent="-3035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530" indent="-4559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7130" indent="-6083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221" initials="022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6600FF"/>
    <a:srgbClr val="66FFFF"/>
    <a:srgbClr val="C1E442"/>
    <a:srgbClr val="FF3300"/>
    <a:srgbClr val="72AF2F"/>
    <a:srgbClr val="FFFFCC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30" autoAdjust="0"/>
    <p:restoredTop sz="97931" autoAdjust="0"/>
  </p:normalViewPr>
  <p:slideViewPr>
    <p:cSldViewPr snapToGrid="0">
      <p:cViewPr varScale="1">
        <p:scale>
          <a:sx n="161" d="100"/>
          <a:sy n="161" d="100"/>
        </p:scale>
        <p:origin x="100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oning Wang" userId="687b348132bad742" providerId="LiveId" clId="{0E1C5B82-CCAB-435D-AE15-FB40BBE81D50}"/>
    <pc:docChg chg="undo custSel delSld modSld modMainMaster">
      <pc:chgData name="Zhaoning Wang" userId="687b348132bad742" providerId="LiveId" clId="{0E1C5B82-CCAB-435D-AE15-FB40BBE81D50}" dt="2026-01-30T16:35:16.552" v="1319" actId="20577"/>
      <pc:docMkLst>
        <pc:docMk/>
      </pc:docMkLst>
      <pc:sldChg chg="modSp mod">
        <pc:chgData name="Zhaoning Wang" userId="687b348132bad742" providerId="LiveId" clId="{0E1C5B82-CCAB-435D-AE15-FB40BBE81D50}" dt="2026-01-30T16:33:16.443" v="1241" actId="20577"/>
        <pc:sldMkLst>
          <pc:docMk/>
          <pc:sldMk cId="0" sldId="303"/>
        </pc:sldMkLst>
        <pc:spChg chg="mod">
          <ac:chgData name="Zhaoning Wang" userId="687b348132bad742" providerId="LiveId" clId="{0E1C5B82-CCAB-435D-AE15-FB40BBE81D50}" dt="2026-01-30T16:33:16.443" v="1241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Zhaoning Wang" userId="687b348132bad742" providerId="LiveId" clId="{0E1C5B82-CCAB-435D-AE15-FB40BBE81D50}" dt="2026-01-30T16:35:16.552" v="1319" actId="20577"/>
        <pc:sldMkLst>
          <pc:docMk/>
          <pc:sldMk cId="0" sldId="16774561"/>
        </pc:sldMkLst>
        <pc:spChg chg="mod">
          <ac:chgData name="Zhaoning Wang" userId="687b348132bad742" providerId="LiveId" clId="{0E1C5B82-CCAB-435D-AE15-FB40BBE81D50}" dt="2026-01-30T16:35:16.552" v="1319" actId="20577"/>
          <ac:spMkLst>
            <pc:docMk/>
            <pc:sldMk cId="0" sldId="16774561"/>
            <ac:spMk id="4" creationId="{00000000-0000-0000-0000-000000000000}"/>
          </ac:spMkLst>
        </pc:spChg>
        <pc:spChg chg="mod">
          <ac:chgData name="Zhaoning Wang" userId="687b348132bad742" providerId="LiveId" clId="{0E1C5B82-CCAB-435D-AE15-FB40BBE81D50}" dt="2026-01-30T16:33:40.163" v="1279" actId="1037"/>
          <ac:spMkLst>
            <pc:docMk/>
            <pc:sldMk cId="0" sldId="16774561"/>
            <ac:spMk id="11" creationId="{F904EC18-DBF3-DEA5-E848-E666598A2089}"/>
          </ac:spMkLst>
        </pc:spChg>
      </pc:sldChg>
      <pc:sldChg chg="modSp mod">
        <pc:chgData name="Zhaoning Wang" userId="687b348132bad742" providerId="LiveId" clId="{0E1C5B82-CCAB-435D-AE15-FB40BBE81D50}" dt="2026-01-30T16:33:51.580" v="1285" actId="20577"/>
        <pc:sldMkLst>
          <pc:docMk/>
          <pc:sldMk cId="0" sldId="16774562"/>
        </pc:sldMkLst>
        <pc:spChg chg="mod">
          <ac:chgData name="Zhaoning Wang" userId="687b348132bad742" providerId="LiveId" clId="{0E1C5B82-CCAB-435D-AE15-FB40BBE81D50}" dt="2026-01-30T16:33:51.580" v="1285" actId="20577"/>
          <ac:spMkLst>
            <pc:docMk/>
            <pc:sldMk cId="0" sldId="16774562"/>
            <ac:spMk id="5" creationId="{17B7628F-7745-6CE8-CED2-6F44951FC92C}"/>
          </ac:spMkLst>
        </pc:spChg>
      </pc:sldChg>
      <pc:sldMasterChg chg="modSp mod">
        <pc:chgData name="Zhaoning Wang" userId="687b348132bad742" providerId="LiveId" clId="{0E1C5B82-CCAB-435D-AE15-FB40BBE81D50}" dt="2026-01-30T16:34:57.344" v="1311" actId="20577"/>
        <pc:sldMasterMkLst>
          <pc:docMk/>
          <pc:sldMasterMk cId="0" sldId="2147483648"/>
        </pc:sldMasterMkLst>
        <pc:spChg chg="mod">
          <ac:chgData name="Zhaoning Wang" userId="687b348132bad742" providerId="LiveId" clId="{0E1C5B82-CCAB-435D-AE15-FB40BBE81D50}" dt="2026-01-30T16:34:57.344" v="1311" actId="20577"/>
          <ac:spMkLst>
            <pc:docMk/>
            <pc:sldMasterMk cId="0" sldId="2147483648"/>
            <ac:spMk id="14" creationId="{00000000-0000-0000-0000-000000000000}"/>
          </ac:spMkLst>
        </pc:spChg>
        <pc:spChg chg="mod">
          <ac:chgData name="Zhaoning Wang" userId="687b348132bad742" providerId="LiveId" clId="{0E1C5B82-CCAB-435D-AE15-FB40BBE81D50}" dt="2026-01-30T16:34:29.692" v="1287" actId="20577"/>
          <ac:spMkLst>
            <pc:docMk/>
            <pc:sldMasterMk cId="0" sldId="2147483648"/>
            <ac:spMk id="103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t>1/31/2026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t>1/31/2026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413500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5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, </a:t>
            </a:r>
            <a:r>
              <a:rPr lang="en-US" altLang="sv-SE" sz="1100" b="1" spc="300" dirty="0">
                <a:ea typeface="+mn-ea"/>
                <a:cs typeface="Arial" panose="020B0604020202020204" pitchFamily="34" charset="0"/>
              </a:rPr>
              <a:t>Goa</a:t>
            </a:r>
            <a:r>
              <a:rPr lang="fi-FI" sz="1100" b="1" spc="300" dirty="0">
                <a:ea typeface="+mn-ea"/>
                <a:cs typeface="Arial" panose="020B0604020202020204" pitchFamily="34" charset="0"/>
              </a:rPr>
              <a:t>,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India</a:t>
            </a:r>
            <a:r>
              <a:rPr lang="en-US" altLang="fi-FI" sz="1100" b="1" spc="300" dirty="0">
                <a:ea typeface="+mn-ea"/>
                <a:cs typeface="Arial" panose="020B0604020202020204" pitchFamily="34" charset="0"/>
              </a:rPr>
              <a:t>, Feb. 9-13, 2026</a:t>
            </a:r>
            <a:endParaRPr lang="en-US" altLang="fi-FI" sz="1100" b="1" spc="300" dirty="0">
              <a:solidFill>
                <a:schemeClr val="bg1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>
                <a:solidFill>
                  <a:schemeClr val="bg1"/>
                </a:solidFill>
              </a:rPr>
              <a:t>© 3GPP 2012</a:t>
            </a:r>
            <a:endParaRPr lang="en-GB" altLang="en-US" sz="1335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  <a:t>‹#›</a:t>
            </a:fld>
            <a:endParaRPr lang="en-GB" altLang="en-US" sz="1335" b="1"/>
          </a:p>
          <a:p>
            <a:pPr>
              <a:defRPr/>
            </a:pPr>
            <a:endParaRPr lang="en-GB" altLang="en-US" sz="133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Considerations on 6G management architecture principles</a:t>
            </a:r>
            <a:br>
              <a:rPr lang="fr-FR" sz="1800" dirty="0">
                <a:latin typeface="Arial" panose="020B0604020202020204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5" dirty="0"/>
              <a:t>Source: China Unicom</a:t>
            </a:r>
            <a:endParaRPr lang="en-US" altLang="en-US" sz="2400" dirty="0">
              <a:latin typeface="Arial" panose="020B0604020202020204" pitchFamily="34" charset="0"/>
            </a:endParaRPr>
          </a:p>
        </p:txBody>
      </p:sp>
      <p:pic>
        <p:nvPicPr>
          <p:cNvPr id="2" name="Picture 9" descr="A blue and black logo&#10;&#10;Description automatically generate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ue and black logo&#10;&#10;Description automatically generate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Backgrounds</a:t>
            </a:r>
          </a:p>
        </p:txBody>
      </p:sp>
      <p:sp>
        <p:nvSpPr>
          <p:cNvPr id="6" name="Content Placeholder 2"/>
          <p:cNvSpPr txBox="1"/>
          <p:nvPr/>
        </p:nvSpPr>
        <p:spPr bwMode="auto">
          <a:xfrm>
            <a:off x="797582" y="1559226"/>
            <a:ext cx="10126880" cy="37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>
              <a:buFontTx/>
              <a:buBlip>
                <a:blip r:embed="rId4"/>
              </a:buBlip>
            </a:pPr>
            <a:r>
              <a:rPr lang="en-US" altLang="zh-CN" sz="2400" kern="0" dirty="0"/>
              <a:t>Service Based Management Architecture (SBMA) is introduced in 5G.</a:t>
            </a:r>
          </a:p>
          <a:p>
            <a:pPr marL="457200" indent="-457200">
              <a:buFontTx/>
              <a:buBlip>
                <a:blip r:embed="rId4"/>
              </a:buBlip>
            </a:pPr>
            <a:r>
              <a:rPr lang="en-US" altLang="zh-CN" sz="2400" kern="0" dirty="0"/>
              <a:t>The fundamental building block of SBMA is the Management Service (</a:t>
            </a:r>
            <a:r>
              <a:rPr lang="en-US" altLang="zh-CN" sz="2400" kern="0" dirty="0" err="1"/>
              <a:t>MnS</a:t>
            </a:r>
            <a:r>
              <a:rPr lang="en-US" altLang="zh-CN" sz="2400" kern="0" dirty="0"/>
              <a:t>).</a:t>
            </a:r>
          </a:p>
          <a:p>
            <a:pPr marL="457200" indent="-457200">
              <a:buFontTx/>
              <a:buBlip>
                <a:blip r:embed="rId4"/>
              </a:buBlip>
            </a:pPr>
            <a:r>
              <a:rPr lang="en-US" altLang="zh-CN" sz="2400" kern="0" dirty="0"/>
              <a:t>An </a:t>
            </a:r>
            <a:r>
              <a:rPr lang="en-US" altLang="zh-CN" sz="2400" kern="0" dirty="0" err="1"/>
              <a:t>MnS</a:t>
            </a:r>
            <a:r>
              <a:rPr lang="en-US" altLang="zh-CN" sz="2400" kern="0" dirty="0"/>
              <a:t> is a set of offered capabilities for management and orchestration of network and services.</a:t>
            </a:r>
          </a:p>
          <a:p>
            <a:pPr marL="457200" indent="-457200">
              <a:buFontTx/>
              <a:buBlip>
                <a:blip r:embed="rId4"/>
              </a:buBlip>
            </a:pPr>
            <a:r>
              <a:rPr lang="en-US" altLang="zh-CN" sz="2400" kern="0" dirty="0"/>
              <a:t>6G OAM study is agreed to investigate the overall management architecture for 6G as collection of capabilities and high-level functionalities focusing strictly on architectural enablers.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Missing part in 5G SBMA</a:t>
            </a:r>
          </a:p>
        </p:txBody>
      </p:sp>
      <p:pic>
        <p:nvPicPr>
          <p:cNvPr id="3" name="Picture 9" descr="A blue and black logo&#10;&#10;Description automatically generate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7B7628F-7745-6CE8-CED2-6F44951FC92C}"/>
              </a:ext>
            </a:extLst>
          </p:cNvPr>
          <p:cNvSpPr txBox="1"/>
          <p:nvPr/>
        </p:nvSpPr>
        <p:spPr bwMode="auto">
          <a:xfrm>
            <a:off x="504031" y="1559226"/>
            <a:ext cx="5265398" cy="1180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>
              <a:buFontTx/>
              <a:buBlip>
                <a:blip r:embed="rId4"/>
              </a:buBlip>
            </a:pPr>
            <a:r>
              <a:rPr lang="en-US" altLang="zh-CN" sz="2400" kern="0" dirty="0"/>
              <a:t>Unclear boundaries among different services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0690E18-9227-532F-F7BB-BDD15BFB6B59}"/>
              </a:ext>
            </a:extLst>
          </p:cNvPr>
          <p:cNvSpPr txBox="1"/>
          <p:nvPr/>
        </p:nvSpPr>
        <p:spPr bwMode="auto">
          <a:xfrm>
            <a:off x="6095999" y="1559226"/>
            <a:ext cx="5823427" cy="1180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>
              <a:buFontTx/>
              <a:buBlip>
                <a:blip r:embed="rId4"/>
              </a:buBlip>
            </a:pPr>
            <a:r>
              <a:rPr lang="en-US" altLang="zh-CN" sz="2400" kern="0" dirty="0"/>
              <a:t>Incomplete management service mechanism definitions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9E97D54-534F-855B-61AC-AA5C0B8FFD0C}"/>
              </a:ext>
            </a:extLst>
          </p:cNvPr>
          <p:cNvSpPr/>
          <p:nvPr/>
        </p:nvSpPr>
        <p:spPr bwMode="auto">
          <a:xfrm>
            <a:off x="1258123" y="2562332"/>
            <a:ext cx="2144486" cy="2144486"/>
          </a:xfrm>
          <a:prstGeom prst="ellipse">
            <a:avLst/>
          </a:prstGeom>
          <a:solidFill>
            <a:schemeClr val="bg2">
              <a:lumMod val="90000"/>
              <a:alpha val="57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MnS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1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12E6974-0B2D-8FCC-569B-E178D7804A25}"/>
              </a:ext>
            </a:extLst>
          </p:cNvPr>
          <p:cNvSpPr/>
          <p:nvPr/>
        </p:nvSpPr>
        <p:spPr bwMode="auto">
          <a:xfrm>
            <a:off x="2874992" y="2562332"/>
            <a:ext cx="2144486" cy="2144486"/>
          </a:xfrm>
          <a:prstGeom prst="ellipse">
            <a:avLst/>
          </a:prstGeom>
          <a:solidFill>
            <a:schemeClr val="tx2">
              <a:lumMod val="20000"/>
              <a:lumOff val="80000"/>
              <a:alpha val="57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MnS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2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730B95D-2985-A35A-4002-C53DE1515CE9}"/>
              </a:ext>
            </a:extLst>
          </p:cNvPr>
          <p:cNvSpPr/>
          <p:nvPr/>
        </p:nvSpPr>
        <p:spPr bwMode="auto">
          <a:xfrm>
            <a:off x="2066558" y="3822486"/>
            <a:ext cx="2144486" cy="2144486"/>
          </a:xfrm>
          <a:prstGeom prst="ellipse">
            <a:avLst/>
          </a:prstGeom>
          <a:solidFill>
            <a:schemeClr val="accent2">
              <a:lumMod val="20000"/>
              <a:lumOff val="80000"/>
              <a:alpha val="57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MnS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3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04EC18-DBF3-DEA5-E848-E666598A2089}"/>
              </a:ext>
            </a:extLst>
          </p:cNvPr>
          <p:cNvSpPr txBox="1"/>
          <p:nvPr/>
        </p:nvSpPr>
        <p:spPr>
          <a:xfrm>
            <a:off x="2430977" y="3955965"/>
            <a:ext cx="146546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Repetitive design</a:t>
            </a:r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ABA614B-1B6F-7678-9E88-A4BAA4849F3A}"/>
              </a:ext>
            </a:extLst>
          </p:cNvPr>
          <p:cNvSpPr/>
          <p:nvPr/>
        </p:nvSpPr>
        <p:spPr bwMode="auto">
          <a:xfrm>
            <a:off x="8157748" y="3439806"/>
            <a:ext cx="2144486" cy="2144486"/>
          </a:xfrm>
          <a:prstGeom prst="ellipse">
            <a:avLst/>
          </a:prstGeom>
          <a:solidFill>
            <a:schemeClr val="bg2">
              <a:lumMod val="90000"/>
              <a:alpha val="57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MnS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0C0894B1-7AB9-A4B0-8267-3C2F3CA6171F}"/>
              </a:ext>
            </a:extLst>
          </p:cNvPr>
          <p:cNvSpPr/>
          <p:nvPr/>
        </p:nvSpPr>
        <p:spPr bwMode="auto">
          <a:xfrm rot="10800000">
            <a:off x="7493893" y="4311819"/>
            <a:ext cx="495467" cy="400460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AD33413-85D6-9888-9231-DE0A76C99BF2}"/>
              </a:ext>
            </a:extLst>
          </p:cNvPr>
          <p:cNvSpPr txBox="1"/>
          <p:nvPr/>
        </p:nvSpPr>
        <p:spPr>
          <a:xfrm>
            <a:off x="6492459" y="4365855"/>
            <a:ext cx="91723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Discovery</a:t>
            </a:r>
            <a:endParaRPr lang="zh-CN" altLang="en-US" dirty="0"/>
          </a:p>
        </p:txBody>
      </p:sp>
      <p:sp>
        <p:nvSpPr>
          <p:cNvPr id="15" name="箭头: 右 14">
            <a:extLst>
              <a:ext uri="{FF2B5EF4-FFF2-40B4-BE49-F238E27FC236}">
                <a16:creationId xmlns:a16="http://schemas.microsoft.com/office/drawing/2014/main" id="{CC09D1AE-3DC5-1D83-30F1-726E0116C872}"/>
              </a:ext>
            </a:extLst>
          </p:cNvPr>
          <p:cNvSpPr/>
          <p:nvPr/>
        </p:nvSpPr>
        <p:spPr bwMode="auto">
          <a:xfrm rot="12600000">
            <a:off x="7578087" y="3658790"/>
            <a:ext cx="495467" cy="400460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E7C5B40-EF73-D833-6DF6-43E6AB371FE5}"/>
              </a:ext>
            </a:extLst>
          </p:cNvPr>
          <p:cNvSpPr txBox="1"/>
          <p:nvPr/>
        </p:nvSpPr>
        <p:spPr>
          <a:xfrm>
            <a:off x="6427509" y="3566632"/>
            <a:ext cx="113204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Components</a:t>
            </a:r>
            <a:endParaRPr lang="zh-CN" altLang="en-US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id="{28706E47-D502-B35E-29CB-EE666592DAB6}"/>
              </a:ext>
            </a:extLst>
          </p:cNvPr>
          <p:cNvSpPr/>
          <p:nvPr/>
        </p:nvSpPr>
        <p:spPr bwMode="auto">
          <a:xfrm rot="9900000">
            <a:off x="7554542" y="4977606"/>
            <a:ext cx="495467" cy="400460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E1F1406-4545-D094-109B-21D2814AC5D5}"/>
              </a:ext>
            </a:extLst>
          </p:cNvPr>
          <p:cNvSpPr txBox="1"/>
          <p:nvPr/>
        </p:nvSpPr>
        <p:spPr>
          <a:xfrm>
            <a:off x="6509726" y="5131260"/>
            <a:ext cx="88998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Exposure</a:t>
            </a:r>
            <a:endParaRPr lang="zh-CN" altLang="en-US" dirty="0"/>
          </a:p>
        </p:txBody>
      </p:sp>
      <p:sp>
        <p:nvSpPr>
          <p:cNvPr id="19" name="箭头: 右 18">
            <a:extLst>
              <a:ext uri="{FF2B5EF4-FFF2-40B4-BE49-F238E27FC236}">
                <a16:creationId xmlns:a16="http://schemas.microsoft.com/office/drawing/2014/main" id="{2CB59F98-4CD9-F1C3-3AD7-4930C181A0D0}"/>
              </a:ext>
            </a:extLst>
          </p:cNvPr>
          <p:cNvSpPr/>
          <p:nvPr/>
        </p:nvSpPr>
        <p:spPr bwMode="auto">
          <a:xfrm rot="13500000">
            <a:off x="7902001" y="3153487"/>
            <a:ext cx="495467" cy="400460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10CD82D-3287-D779-DEF6-9B9BD0383C4E}"/>
              </a:ext>
            </a:extLst>
          </p:cNvPr>
          <p:cNvSpPr txBox="1"/>
          <p:nvPr/>
        </p:nvSpPr>
        <p:spPr>
          <a:xfrm>
            <a:off x="6492459" y="2861274"/>
            <a:ext cx="13551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Point2point communication</a:t>
            </a:r>
            <a:endParaRPr lang="zh-CN" altLang="en-US" dirty="0"/>
          </a:p>
        </p:txBody>
      </p:sp>
      <p:sp>
        <p:nvSpPr>
          <p:cNvPr id="21" name="箭头: 右 20">
            <a:extLst>
              <a:ext uri="{FF2B5EF4-FFF2-40B4-BE49-F238E27FC236}">
                <a16:creationId xmlns:a16="http://schemas.microsoft.com/office/drawing/2014/main" id="{EFD84592-A0DC-6F39-83A9-18171CF07443}"/>
              </a:ext>
            </a:extLst>
          </p:cNvPr>
          <p:cNvSpPr/>
          <p:nvPr/>
        </p:nvSpPr>
        <p:spPr bwMode="auto">
          <a:xfrm rot="15300000">
            <a:off x="8445135" y="2886139"/>
            <a:ext cx="495467" cy="400460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E42DDB8-872D-BC03-CB49-4211216FFF5E}"/>
              </a:ext>
            </a:extLst>
          </p:cNvPr>
          <p:cNvSpPr txBox="1"/>
          <p:nvPr/>
        </p:nvSpPr>
        <p:spPr>
          <a:xfrm>
            <a:off x="8341490" y="2551142"/>
            <a:ext cx="35137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…</a:t>
            </a:r>
            <a:endParaRPr lang="zh-CN" altLang="en-US" dirty="0"/>
          </a:p>
        </p:txBody>
      </p:sp>
      <p:sp>
        <p:nvSpPr>
          <p:cNvPr id="23" name="箭头: 右 22">
            <a:extLst>
              <a:ext uri="{FF2B5EF4-FFF2-40B4-BE49-F238E27FC236}">
                <a16:creationId xmlns:a16="http://schemas.microsoft.com/office/drawing/2014/main" id="{A09FE7BF-C891-53FB-C1A5-60ADD889B19B}"/>
              </a:ext>
            </a:extLst>
          </p:cNvPr>
          <p:cNvSpPr/>
          <p:nvPr/>
        </p:nvSpPr>
        <p:spPr bwMode="auto">
          <a:xfrm>
            <a:off x="10463774" y="4165625"/>
            <a:ext cx="495467" cy="400460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E27F411-F01E-9DF4-E13C-398505A16CA1}"/>
              </a:ext>
            </a:extLst>
          </p:cNvPr>
          <p:cNvSpPr txBox="1"/>
          <p:nvPr/>
        </p:nvSpPr>
        <p:spPr>
          <a:xfrm>
            <a:off x="11030554" y="4165800"/>
            <a:ext cx="7210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What’s more?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Towards total service-based in 6G</a:t>
            </a:r>
          </a:p>
        </p:txBody>
      </p:sp>
      <p:pic>
        <p:nvPicPr>
          <p:cNvPr id="2" name="Picture 9" descr="A blue and black logo&#10;&#10;Description automatically generate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7B7628F-7745-6CE8-CED2-6F44951FC92C}"/>
              </a:ext>
            </a:extLst>
          </p:cNvPr>
          <p:cNvSpPr txBox="1"/>
          <p:nvPr/>
        </p:nvSpPr>
        <p:spPr bwMode="auto">
          <a:xfrm>
            <a:off x="504031" y="1559226"/>
            <a:ext cx="5464970" cy="3850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>
              <a:buFontTx/>
              <a:buBlip>
                <a:blip r:embed="rId4"/>
              </a:buBlip>
            </a:pPr>
            <a:r>
              <a:rPr lang="en-US" altLang="zh-CN" sz="2400" kern="0" dirty="0"/>
              <a:t>Determine the clear responsibilities of each management service</a:t>
            </a:r>
            <a:r>
              <a:rPr lang="zh-CN" altLang="en-US" sz="2400" kern="0" dirty="0"/>
              <a:t>：</a:t>
            </a:r>
            <a:endParaRPr lang="en-US" altLang="zh-CN" sz="2400" kern="0" dirty="0"/>
          </a:p>
          <a:p>
            <a:pPr marL="838200" lvl="1" indent="-457200"/>
            <a:r>
              <a:rPr lang="en-US" altLang="zh-CN" sz="2400" kern="0" dirty="0"/>
              <a:t>Each management service has a single responsibility and  hence a single reason for change.</a:t>
            </a:r>
          </a:p>
          <a:p>
            <a:pPr marL="838200" lvl="1" indent="-457200"/>
            <a:r>
              <a:rPr lang="en-US" altLang="zh-CN" sz="2400" kern="0" dirty="0"/>
              <a:t>If two capabilities change in lockstep because of the same underlying reason, then they belong in the same change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9DA7E7F-C56F-A460-D65B-B0B117052D33}"/>
              </a:ext>
            </a:extLst>
          </p:cNvPr>
          <p:cNvSpPr txBox="1"/>
          <p:nvPr/>
        </p:nvSpPr>
        <p:spPr bwMode="auto">
          <a:xfrm>
            <a:off x="6164602" y="1559225"/>
            <a:ext cx="5265398" cy="4634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>
              <a:buFontTx/>
              <a:buBlip>
                <a:blip r:embed="rId4"/>
              </a:buBlip>
            </a:pPr>
            <a:r>
              <a:rPr lang="en-US" altLang="zh-CN" sz="2400" kern="0" dirty="0"/>
              <a:t>Introduce a complete service-based  mechanism:</a:t>
            </a:r>
          </a:p>
          <a:p>
            <a:pPr marL="838200" lvl="1" indent="-457200"/>
            <a:r>
              <a:rPr lang="en-US" altLang="zh-CN" sz="2400" kern="0" dirty="0"/>
              <a:t>Management service discovery</a:t>
            </a:r>
          </a:p>
          <a:p>
            <a:pPr marL="838200" lvl="1" indent="-457200"/>
            <a:r>
              <a:rPr lang="en-US" altLang="zh-CN" sz="2400" kern="0" dirty="0"/>
              <a:t>Management service communication</a:t>
            </a:r>
          </a:p>
          <a:p>
            <a:pPr marL="838200" lvl="1" indent="-457200"/>
            <a:r>
              <a:rPr lang="en-US" altLang="zh-CN" sz="2400" kern="0" dirty="0"/>
              <a:t>Management service recommendation</a:t>
            </a:r>
          </a:p>
          <a:p>
            <a:pPr marL="838200" lvl="1" indent="-457200"/>
            <a:r>
              <a:rPr lang="en-US" altLang="zh-CN" sz="2400" kern="0" dirty="0"/>
              <a:t>Management service orchestration</a:t>
            </a:r>
          </a:p>
          <a:p>
            <a:pPr marL="838200" lvl="1" indent="-457200"/>
            <a:r>
              <a:rPr lang="en-US" altLang="zh-CN" sz="2400" kern="0" dirty="0"/>
              <a:t>Management service deployment</a:t>
            </a:r>
          </a:p>
          <a:p>
            <a:pPr marL="838200" lvl="1" indent="-457200"/>
            <a:r>
              <a:rPr lang="en-US" altLang="zh-CN" sz="2400" kern="0" dirty="0"/>
              <a:t>…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187</Words>
  <Application>Microsoft Office PowerPoint</Application>
  <PresentationFormat>宽屏</PresentationFormat>
  <Paragraphs>33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   Considerations on 6G management architecture principles </vt:lpstr>
      <vt:lpstr>Backgrounds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mark.scott@ericsson.com</dc:creator>
  <dc:description>© 2009  All rights reserved</dc:description>
  <cp:lastModifiedBy>WZN-1108</cp:lastModifiedBy>
  <cp:revision>4211</cp:revision>
  <dcterms:created xsi:type="dcterms:W3CDTF">2008-08-30T09:32:00Z</dcterms:created>
  <dcterms:modified xsi:type="dcterms:W3CDTF">2026-01-30T16:35:19Z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  <property fmtid="{D5CDD505-2E9C-101B-9397-08002B2CF9AE}" pid="9" name="ICV">
    <vt:lpwstr>0F785C59BA164C72AB8034E4CF4C07D0</vt:lpwstr>
  </property>
  <property fmtid="{D5CDD505-2E9C-101B-9397-08002B2CF9AE}" pid="10" name="KSOProductBuildVer">
    <vt:lpwstr>2052-11.8.2.12085</vt:lpwstr>
  </property>
</Properties>
</file>