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6"/>
  </p:notesMasterIdLst>
  <p:handoutMasterIdLst>
    <p:handoutMasterId r:id="rId27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1004" r:id="rId17"/>
    <p:sldId id="1002" r:id="rId18"/>
    <p:sldId id="1008" r:id="rId19"/>
    <p:sldId id="1006" r:id="rId20"/>
    <p:sldId id="1001" r:id="rId21"/>
    <p:sldId id="1007" r:id="rId22"/>
    <p:sldId id="1009" r:id="rId23"/>
    <p:sldId id="936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78" d="100"/>
          <a:sy n="78" d="100"/>
        </p:scale>
        <p:origin x="102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24" y="-119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DE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S5-260016 CH exec report from SA5#165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SA5#165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39878"/>
              </p:ext>
            </p:extLst>
          </p:nvPr>
        </p:nvGraphicFramePr>
        <p:xfrm>
          <a:off x="745130" y="1238527"/>
          <a:ext cx="11000316" cy="14928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09F700B-BB8A-5337-7F8A-F92D762AB0CD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 algn="l" rtl="0" eaLnBrk="0" fontAlgn="base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No progress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information elements to address charging impacts from enhanced QoS handling in XRM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kern="0" dirty="0"/>
              <a:t>Stage2 of PDU set handling and Multiplexed media service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6814490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82A3-B570-C365-1EC6-B6A4A29F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2741F3D-2FB8-29F5-57D2-5C8E59A5A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84EE90-8325-C030-6058-08A09A883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585007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9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A47353-6745-CF57-30C4-08E33A3004EF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 no progress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Identified yet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Start the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804307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979545"/>
              </p:ext>
            </p:extLst>
          </p:nvPr>
        </p:nvGraphicFramePr>
        <p:xfrm>
          <a:off x="595842" y="1332173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2BE6855-3267-C0D2-AE11-C7229159C8C0}"/>
              </a:ext>
            </a:extLst>
          </p:cNvPr>
          <p:cNvSpPr txBox="1">
            <a:spLocks/>
          </p:cNvSpPr>
          <p:nvPr/>
        </p:nvSpPr>
        <p:spPr>
          <a:xfrm>
            <a:off x="928951" y="2834325"/>
            <a:ext cx="10584623" cy="362275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Summary </a:t>
            </a:r>
            <a:r>
              <a:rPr lang="de-DE" altLang="de-DE" sz="1800" kern="0" dirty="0" err="1"/>
              <a:t>of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the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progress</a:t>
            </a:r>
            <a:r>
              <a:rPr lang="de-DE" altLang="de-DE" sz="1800" kern="0" dirty="0"/>
              <a:t> at </a:t>
            </a:r>
            <a:r>
              <a:rPr lang="de-DE" altLang="de-DE" sz="1800" kern="0" dirty="0" err="1"/>
              <a:t>this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meeting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General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Total of 12 pCRs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6 pCRs approved in TR 28.891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CAPIF Inter-connection Use cases, key issues and solutions to the UCs (1/2), and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6 pCRs approved in TR 28.891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Authorization Authentication Use Case (1), key Issues, Charging Requirements , first solutions and evaluation for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28.891-030 (Email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S5-260515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RAN/SA/CT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Updates/Next steps:</a:t>
            </a:r>
          </a:p>
          <a:p>
            <a:pPr lvl="1">
              <a:defRPr/>
            </a:pPr>
            <a:r>
              <a:rPr lang="en-GB" altLang="zh-CN" sz="1200" dirty="0"/>
              <a:t>WT-1, WT-2 Solutions, Evaluations for Topic #1, #2 and #3, and Conclusion to be </a:t>
            </a:r>
            <a:r>
              <a:rPr lang="en-GB" altLang="zh-CN" sz="1200" dirty="0" err="1"/>
              <a:t>disucssed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6712513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98109"/>
              </p:ext>
            </p:extLst>
          </p:nvPr>
        </p:nvGraphicFramePr>
        <p:xfrm>
          <a:off x="677391" y="1269383"/>
          <a:ext cx="11000316" cy="13464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</a:t>
                      </a: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Completion is guaranteed for SA#112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4170F7BB-3995-1279-0D8E-B92F0FEBF0F3}"/>
              </a:ext>
            </a:extLst>
          </p:cNvPr>
          <p:cNvSpPr txBox="1">
            <a:spLocks/>
          </p:cNvSpPr>
          <p:nvPr/>
        </p:nvSpPr>
        <p:spPr>
          <a:xfrm>
            <a:off x="821965" y="2478607"/>
            <a:ext cx="11000316" cy="47056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kern="0" dirty="0"/>
              <a:t>Use Case and key issue for CDR Generation after CHF-SMF Connection Loss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kern="0" dirty="0"/>
              <a:t>key issue of the trigger conditions in V-CHF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fr-FR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Update solution #1.2,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Handling of charging information stored in V-CHF, Solutions of the trigger conditions in V-CHF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Handling of V-CTF when V-CTF detected both V-CHF and H-CHF failure at the same time</a:t>
            </a:r>
            <a:endParaRPr lang="en-GB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Solution topic 1 KI#1/ KI#2, topic 2 KI#1,</a:t>
            </a:r>
            <a:r>
              <a:rPr lang="zh-CN" altLang="en-US" sz="12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topic 3 KI#1/ KI#2 using SBA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Partial solution evaluation for Key issue #1.1/ Key issue #1.2/ Key issue #1.3/ Key issue #2.1/ Key issue #3.1/ Key issue #3.2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Presentation of TR 32.872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 (email approval S5-260516)</a:t>
            </a:r>
            <a:endParaRPr lang="en-GB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Continue to complete </a:t>
            </a:r>
            <a:r>
              <a:rPr lang="en-US" altLang="zh-CN" sz="1400" kern="0" dirty="0"/>
              <a:t>solutions,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evaluations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809244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436B-D825-A8AF-BD38-3291AFA25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464946-B1EE-8451-D813-6AFC2549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integrated sensing and communications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3BF5A1-B8FF-13FE-2DAF-4F4D9F7C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332726"/>
              </p:ext>
            </p:extLst>
          </p:nvPr>
        </p:nvGraphicFramePr>
        <p:xfrm>
          <a:off x="745130" y="1238527"/>
          <a:ext cx="11000316" cy="13322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51873192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EAB1988-0718-5219-3B0F-25397A956028}"/>
              </a:ext>
            </a:extLst>
          </p:cNvPr>
          <p:cNvSpPr txBox="1"/>
          <p:nvPr/>
        </p:nvSpPr>
        <p:spPr>
          <a:xfrm>
            <a:off x="745130" y="2690520"/>
            <a:ext cx="10925672" cy="369061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General of 3 pCRs on</a:t>
            </a:r>
            <a:endParaRPr lang="en-US" altLang="zh-CN" sz="1400" dirty="0">
              <a:latin typeface="Calibri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- add skeleton, scope and background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cs typeface="Arial" panose="020B0604020202020204" pitchFamily="34" charset="0"/>
              </a:rPr>
              <a:t> 	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 with 4 pCRs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business models and use cases for supporting ISAC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 with 1 pCR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charging scenarios and potential charging requirements for supporting ISAC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Initial skeleton of TR 28.893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Draft TR 28.893-010 (Email Approval </a:t>
            </a:r>
            <a:r>
              <a:rPr lang="en-GB" altLang="de-DE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S5-2</a:t>
            </a:r>
            <a:r>
              <a:rPr lang="en-US" altLang="en-GB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60517)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1400" dirty="0">
              <a:latin typeface="Calibri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	</a:t>
            </a:r>
            <a:endParaRPr lang="en-GB" sz="1400" dirty="0">
              <a:latin typeface="Calibri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ym typeface="+mn-ea"/>
              </a:rPr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>
                <a:sym typeface="+mn-ea"/>
              </a:rPr>
              <a:t>Continue to complete </a:t>
            </a:r>
            <a:r>
              <a:rPr lang="en-US" altLang="zh-CN" sz="1400" kern="0" dirty="0">
                <a:sym typeface="+mn-ea"/>
              </a:rPr>
              <a:t>use cases and solutions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01542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01BA-CE84-DB45-4A97-9A87D763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10D41EF-0D5B-AE36-7BDC-CA6019B3A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satellite access phase 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85DC87-11FF-8CB9-F997-B05C9595C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237313"/>
              </p:ext>
            </p:extLst>
          </p:nvPr>
        </p:nvGraphicFramePr>
        <p:xfrm>
          <a:off x="782452" y="1308101"/>
          <a:ext cx="11000316" cy="9748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Aspects of satellite access phase 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2053F85-E6ED-7450-3DFE-DE3B6196536F}"/>
              </a:ext>
            </a:extLst>
          </p:cNvPr>
          <p:cNvSpPr txBox="1">
            <a:spLocks/>
          </p:cNvSpPr>
          <p:nvPr/>
        </p:nvSpPr>
        <p:spPr>
          <a:xfrm>
            <a:off x="782452" y="2772698"/>
            <a:ext cx="10925672" cy="352871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General of 4 pCRs 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Add skeleton, scope and background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with 2 pCRs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Use case, charging requirements and KIs for IMS voice call over GEO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with 2 pCRs on: 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-Use case, charging requirements and KIs for UE-satellite-UE communication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Initial skeleton of TR 28.894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Draft TR 28.894-010 (Email Approval </a:t>
            </a:r>
            <a:r>
              <a:rPr lang="en-GB" altLang="de-DE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S5-2</a:t>
            </a:r>
            <a:r>
              <a:rPr lang="en-US" altLang="en-GB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60518)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14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Use cases and Solutions for topics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8318385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945818"/>
              </p:ext>
            </p:extLst>
          </p:nvPr>
        </p:nvGraphicFramePr>
        <p:xfrm>
          <a:off x="745130" y="1238527"/>
          <a:ext cx="11000316" cy="11013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</a:t>
                      </a:r>
                      <a:r>
                        <a:rPr lang="en-GB" sz="10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 System</a:t>
                      </a:r>
                      <a:endParaRPr lang="en-GB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18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76C5F39-AC7F-70A2-65B0-1270CCC526BE}"/>
              </a:ext>
            </a:extLst>
          </p:cNvPr>
          <p:cNvSpPr txBox="1"/>
          <p:nvPr/>
        </p:nvSpPr>
        <p:spPr>
          <a:xfrm>
            <a:off x="782452" y="2381527"/>
            <a:ext cx="10925672" cy="4029321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General: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Update backgoud information and business models in 6G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with 6 pCRs 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6G Charging Architecture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Refund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new solution of Distributed Charging Architecture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</a:rPr>
              <a:t> with 6 pCRs on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a new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UC/Req/KI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of Charging for Multi-dimensional Resources 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C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harging Information Collection and Reporting, Optimazation of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Charging Sessions and Charging Requests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F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ailure Handling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 a new UC/Req/KI of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Charging for Service with Burst Traffic</a:t>
            </a:r>
          </a:p>
          <a:p>
            <a:pPr marL="457200" lvl="2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new solutions of Structuring for OpenAPI and ASN.1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WT-3: Not yet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started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v0.3.0 (Email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S5-2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60519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pPr marL="0" indent="0">
              <a:buNone/>
            </a:pPr>
            <a:endParaRPr lang="en-US" sz="2800" b="1" dirty="0"/>
          </a:p>
          <a:p>
            <a:r>
              <a:rPr lang="en-US" sz="2800" dirty="0"/>
              <a:t>5GS_Ph1-SBI_CH, TEI18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387448" y="1644187"/>
            <a:ext cx="5396693" cy="244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800" b="1" kern="0" dirty="0"/>
              <a:t>Rel-20 5GA Work</a:t>
            </a:r>
          </a:p>
          <a:p>
            <a:pPr marL="0" indent="0" algn="ctr">
              <a:buNone/>
            </a:pPr>
            <a:endParaRPr lang="en-US" sz="2800" b="1" kern="0" dirty="0">
              <a:solidFill>
                <a:srgbClr val="FF0000"/>
              </a:solidFill>
            </a:endParaRPr>
          </a:p>
          <a:p>
            <a:r>
              <a:rPr lang="en-GB" sz="2800" kern="0" dirty="0"/>
              <a:t>XRM_PH2-CH</a:t>
            </a:r>
            <a:endParaRPr lang="en-US" sz="2800" kern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64D8F90-7373-A19F-ADA0-50672666D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674497"/>
              </p:ext>
            </p:extLst>
          </p:nvPr>
        </p:nvGraphicFramePr>
        <p:xfrm>
          <a:off x="4533089" y="3404156"/>
          <a:ext cx="2020111" cy="175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3089" y="3404156"/>
                        <a:ext cx="2020111" cy="175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7078" y="117061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097569" y="2311236"/>
            <a:ext cx="8870018" cy="486505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Focus at this meeting on progress on Rel-20 5GA and Rel-20 6G charging work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No CH rapporteur call planned because of upcoming two SA5 meetings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962695" y="4005098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52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23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21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434396" y="4005098"/>
            <a:ext cx="5194895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97 total input and 77 output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</a:t>
            </a:r>
            <a:r>
              <a:rPr lang="en-GB" sz="1400" dirty="0" err="1"/>
              <a:t>LSin</a:t>
            </a:r>
            <a:r>
              <a:rPr lang="en-GB" sz="1400" dirty="0"/>
              <a:t> and 1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new Rel-20 WID or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CR for Rel-20 WID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60 </a:t>
            </a:r>
            <a:r>
              <a:rPr lang="en-GB" sz="1400" dirty="0" err="1"/>
              <a:t>pCRs</a:t>
            </a:r>
            <a:r>
              <a:rPr lang="en-GB" sz="1400" dirty="0"/>
              <a:t> for Rel-20 and 1 TR for Information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6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7038319"/>
              </p:ext>
            </p:extLst>
          </p:nvPr>
        </p:nvGraphicFramePr>
        <p:xfrm>
          <a:off x="774441" y="1939341"/>
          <a:ext cx="10877628" cy="1832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56940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S5-260028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Energy Related Information to CHF (S2-2511033; to: SA5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S5-260842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32866139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S5-260842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Energy Related Information to CHF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,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S5-260028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261658"/>
              </p:ext>
            </p:extLst>
          </p:nvPr>
        </p:nvGraphicFramePr>
        <p:xfrm>
          <a:off x="597160" y="1422400"/>
          <a:ext cx="11066106" cy="1791430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SA#111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0507948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S5-260843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Presentation of TR 32.872 for information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147550"/>
              </p:ext>
            </p:extLst>
          </p:nvPr>
        </p:nvGraphicFramePr>
        <p:xfrm>
          <a:off x="404027" y="1350985"/>
          <a:ext cx="11602721" cy="4311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25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05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 contribution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693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12/03/2026 -&gt;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Completion is guaranteed for SA#112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63207571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7681</TotalTime>
  <Words>1630</Words>
  <Application>Microsoft Office PowerPoint</Application>
  <PresentationFormat>Widescreen</PresentationFormat>
  <Paragraphs>419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SA5#165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integrated sensing and communications</vt:lpstr>
      <vt:lpstr>Rel-20 Study on Charging Aspects of satellite access phase 4</vt:lpstr>
      <vt:lpstr>Rel-20 Study on Charging Aspects of 6G System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761</cp:revision>
  <dcterms:created xsi:type="dcterms:W3CDTF">2019-03-13T01:38:36Z</dcterms:created>
  <dcterms:modified xsi:type="dcterms:W3CDTF">2026-02-13T06:50:42Z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