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3" r:id="rId6"/>
    <p:sldId id="374" r:id="rId7"/>
    <p:sldId id="375" r:id="rId8"/>
    <p:sldId id="365"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C87EE06-C9CA-7CA0-FE34-AD1C7EAF8F9E}" name="Ryan Fitzgerald" initials="RF" userId="S::ryan.fitzgerald@ericsson.com::1b861145-4043-49f1-ac2a-0cee45872c5e" providerId="AD"/>
  <p188:author id="{C8AB2B0C-4B2D-B116-D668-B19F0990AC22}" name="Stephen Terrill" initials="ST" userId="S::stephen.terrill@ericsson.com::1a503661-408e-44dd-b008-82fa7994bcd3" providerId="AD"/>
  <p188:author id="{7CCAE122-D151-9997-0A1E-F108CF8ED263}" name="Danesh Daroui" initials="DD" userId="Danesh Daroui" providerId="None"/>
  <p188:author id="{323FBF44-65BA-2BAC-2921-698114624B33}" name="Paul Stjernholm" initials="PS" userId="S::paul.stjernholm@ericsson.com::6910adec-4f36-4f40-b321-b10cda82742b" providerId="AD"/>
  <p188:author id="{71350449-BEAB-6A2A-C4D1-4C75CA6BD14F}" name="John Quilty" initials="JQ" userId="S::john.quilty@ericsson.com::49bb0f23-de18-45f4-82e3-5032a2de2a30" providerId="AD"/>
  <p188:author id="{564BDE4B-3FCE-D582-BE96-44C1232A6B64}" name="Anubhab 1. Banerjee (Nokia)" initials="A(" userId="S::anubhab.1.banerjee@nokia.com::2238952d-02ac-416c-9410-4b2f0213d4bd" providerId="AD"/>
  <p188:author id="{163E7060-F200-0ECE-A4C8-52DD9C2E5A1C}" name="Kevin Newell" initials="KN" userId="S::kevin.newell@ericsson.com::cda12382-4ecd-4efc-8ada-ac8a7252f4df" providerId="AD"/>
  <p188:author id="{1394B06B-C111-5D84-27EF-6C33849D7FB5}" name="P.V.K. Ravikumar" initials="PR" userId="S::p.v.k.ravikumar@ericsson.com::3fd63bfe-e938-4c61-a0ed-fdb647e8a6a1" providerId="AD"/>
  <p188:author id="{1E30FCB4-3410-8B64-87CD-C729EF0546B7}" name="Saravanan R" initials="SR" userId="S::saravanan.r@ericsson.com::9011f1e5-c00d-4ad3-b4ea-1dbcb564f7d2" providerId="AD"/>
  <p188:author id="{CE61EBC3-DB5C-5B12-114A-3D7B49002502}" name="Daniyal Awan (Nokia)" initials="DA" userId="S::daniyal.awan@nokia.com::eb16313a-99e2-424c-b28b-0bd121829095" providerId="AD"/>
  <p188:author id="{6A7812EB-52C8-C2E4-3020-3131AEE583C8}" name="Mehmet Karaca" initials="MK" userId="S::mehmet.karaca@ericsson.com::b3b26315-705a-42de-8eaa-a0c614944c1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88C689-86AE-4151-A752-61C6758D5A3B}" v="888" dt="2025-11-06T17:36:23.039"/>
    <p1510:client id="{6F6D0DB7-10FB-40C1-A301-614604007955}" v="53" dt="2025-11-07T12:31:07.209"/>
    <p1510:client id="{D44F40C3-C1AA-41C7-892B-51A475B202BD}" v="3" dt="2025-11-06T18:02:04.0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84" y="10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8/10/relationships/authors" Target="author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3938339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9384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sz="1200" b="1" i="1" kern="1200">
                <a:solidFill>
                  <a:schemeClr val="tx1"/>
                </a:solidFill>
                <a:latin typeface="Arial "/>
                <a:ea typeface="+mn-ea"/>
                <a:cs typeface="Arial" panose="020B0604020202020204" pitchFamily="34" charset="0"/>
              </a:rPr>
              <a:t>3GPP TSG-SA5 Meeting #163</a:t>
            </a:r>
          </a:p>
          <a:p>
            <a:r>
              <a:rPr lang="en-GB" sz="1200" b="1" i="1" kern="1200">
                <a:solidFill>
                  <a:schemeClr val="tx1"/>
                </a:solidFill>
                <a:latin typeface="Arial "/>
                <a:ea typeface="+mn-ea"/>
                <a:cs typeface="Arial" panose="020B0604020202020204" pitchFamily="34" charset="0"/>
              </a:rPr>
              <a:t>Dallas, USA, 17 - 21 November 2025</a:t>
            </a:r>
            <a:endParaRPr lang="sv-SE" altLang="en-US" sz="1200" b="1" i="1" kern="1200">
              <a:solidFill>
                <a:schemeClr val="tx1"/>
              </a:solidFill>
              <a:latin typeface="Arial "/>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i="1" kern="1200" dirty="0">
                <a:solidFill>
                  <a:schemeClr val="tx1"/>
                </a:solidFill>
                <a:latin typeface="Arial "/>
                <a:ea typeface="+mn-ea"/>
                <a:cs typeface="Arial" panose="020B0604020202020204" pitchFamily="34" charset="0"/>
              </a:rPr>
              <a:t>S5-255376 </a:t>
            </a:r>
            <a:r>
              <a:rPr lang="sv-SE" altLang="en-US" sz="1200" b="1" i="1" kern="1200" dirty="0">
                <a:solidFill>
                  <a:schemeClr val="tx1"/>
                </a:solidFill>
                <a:latin typeface="Arial "/>
                <a:ea typeface="+mn-ea"/>
                <a:cs typeface="Arial" panose="020B0604020202020204" pitchFamily="34" charset="0"/>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ericsson.com/en/reports-and-papers/white-papers/ai-agents-and-network-architecture"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667026" y="2082430"/>
            <a:ext cx="10975869" cy="1699460"/>
          </a:xfrm>
        </p:spPr>
        <p:txBody>
          <a:bodyPr/>
          <a:lstStyle/>
          <a:p>
            <a:pPr eaLnBrk="1" hangingPunct="1"/>
            <a:r>
              <a:rPr lang="en-US" altLang="en-US"/>
              <a:t>Agents, AI agents, Intents and CCLs</a:t>
            </a:r>
            <a:endParaRPr lang="en-GB" altLang="en-US"/>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a:t>Pedro Henrique Gomes</a:t>
            </a:r>
          </a:p>
          <a:p>
            <a:pPr marL="0" indent="0" eaLnBrk="1" hangingPunct="1">
              <a:buFontTx/>
              <a:buNone/>
            </a:pPr>
            <a:r>
              <a:rPr lang="en-GB" altLang="en-US"/>
              <a:t>Ericsson</a:t>
            </a:r>
          </a:p>
          <a:p>
            <a:pPr marL="0" indent="0" eaLnBrk="1" hangingPunct="1">
              <a:buFontTx/>
              <a:buNone/>
            </a:pPr>
            <a:endParaRPr lang="en-GB"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Introduction</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825625"/>
            <a:ext cx="10092719" cy="4501869"/>
          </a:xfrm>
        </p:spPr>
        <p:txBody>
          <a:bodyPr/>
          <a:lstStyle/>
          <a:p>
            <a:r>
              <a:rPr lang="en-US" altLang="en-US" sz="1600" dirty="0"/>
              <a:t>Latest 6G SID (S5-254905) includes the study of </a:t>
            </a:r>
            <a:r>
              <a:rPr lang="en-US" altLang="en-US" sz="1600" b="1" dirty="0"/>
              <a:t>Agents</a:t>
            </a:r>
            <a:r>
              <a:rPr lang="en-US" altLang="en-US" sz="1600" dirty="0"/>
              <a:t>, </a:t>
            </a:r>
            <a:r>
              <a:rPr lang="en-US" altLang="en-US" sz="1600" b="1" dirty="0"/>
              <a:t>Intents</a:t>
            </a:r>
            <a:r>
              <a:rPr lang="en-US" altLang="en-US" sz="1600" dirty="0"/>
              <a:t>, </a:t>
            </a:r>
            <a:r>
              <a:rPr lang="en-US" altLang="en-US" sz="1600" b="1" dirty="0"/>
              <a:t>CCLs</a:t>
            </a:r>
            <a:r>
              <a:rPr lang="en-US" altLang="en-US" sz="1600" dirty="0"/>
              <a:t> and other automation enablers as part of the overall 6G standardization effort.</a:t>
            </a:r>
          </a:p>
          <a:p>
            <a:r>
              <a:rPr lang="en-US" altLang="en-US" sz="1600" dirty="0"/>
              <a:t>It would be beneficial to initiate discussions on </a:t>
            </a:r>
            <a:r>
              <a:rPr lang="en-US" altLang="en-US" sz="1600" b="1" dirty="0"/>
              <a:t>Agents</a:t>
            </a:r>
            <a:r>
              <a:rPr lang="en-US" altLang="en-US" sz="1600" dirty="0"/>
              <a:t>, </a:t>
            </a:r>
            <a:r>
              <a:rPr lang="en-US" altLang="en-US" sz="1600" b="1" dirty="0"/>
              <a:t>AI Agents</a:t>
            </a:r>
            <a:r>
              <a:rPr lang="en-US" altLang="en-US" sz="1600" dirty="0"/>
              <a:t>, </a:t>
            </a:r>
            <a:r>
              <a:rPr lang="en-US" altLang="en-US" sz="1600" b="1" dirty="0"/>
              <a:t>Intents</a:t>
            </a:r>
            <a:r>
              <a:rPr lang="en-US" altLang="en-US" sz="1600" dirty="0"/>
              <a:t>, and </a:t>
            </a:r>
            <a:r>
              <a:rPr lang="en-US" altLang="en-US" sz="1600" b="1" dirty="0"/>
              <a:t>CCLs</a:t>
            </a:r>
            <a:r>
              <a:rPr lang="en-US" altLang="en-US" sz="1600" dirty="0"/>
              <a:t> both in relation to each other and individually as standalone entities, focusing on their anatomy, internal functions, and interactions.</a:t>
            </a:r>
          </a:p>
          <a:p>
            <a:r>
              <a:rPr lang="en-US" altLang="en-US" sz="1600" dirty="0"/>
              <a:t>The existing orchestration and management infrastructure should serve as the baseline, with enhancements—such as the introduction of agents—built on top of this foundation.</a:t>
            </a:r>
          </a:p>
          <a:p>
            <a:r>
              <a:rPr lang="en-US" altLang="en-US" sz="1600" i="1" dirty="0"/>
              <a:t>It is necessary to </a:t>
            </a:r>
            <a:r>
              <a:rPr lang="en-US" altLang="en-US" sz="1600" b="1" i="1" dirty="0"/>
              <a:t>agree on the structure, basic principles, and roles </a:t>
            </a:r>
            <a:r>
              <a:rPr lang="en-US" altLang="en-US" sz="1600" i="1" dirty="0"/>
              <a:t>of </a:t>
            </a:r>
            <a:r>
              <a:rPr lang="en-US" altLang="en-US" sz="1600" b="1" i="1" dirty="0"/>
              <a:t>Agents and AI Agents</a:t>
            </a:r>
            <a:r>
              <a:rPr lang="en-US" altLang="en-US" sz="1600" i="1" dirty="0"/>
              <a:t>, as well as on the </a:t>
            </a:r>
            <a:r>
              <a:rPr lang="en-US" altLang="en-US" sz="1600" b="1" i="1" dirty="0"/>
              <a:t>new and enhanced components</a:t>
            </a:r>
            <a:r>
              <a:rPr lang="en-US" altLang="en-US" sz="1600" i="1" dirty="0"/>
              <a:t> that will serve as fundamental building blocks for </a:t>
            </a:r>
            <a:r>
              <a:rPr lang="en-US" altLang="en-US" sz="1600" b="1" i="1" dirty="0"/>
              <a:t>6G management and automation.</a:t>
            </a:r>
          </a:p>
          <a:p>
            <a:endParaRPr lang="en-US" altLang="en-US" sz="1600" b="1" i="1" dirty="0"/>
          </a:p>
          <a:p>
            <a:r>
              <a:rPr lang="en-US" altLang="en-US" sz="1600" b="1" i="1" dirty="0"/>
              <a:t>SA1´s definition of Al Agent: “an automated intelligent entity that achieves a specific goal (autonomously or not) on behalf of another entity, by e.g. interacting with its environment, acquiring contextual information, reasoning, self-learning, decision-making, executing tasks (independently or in collaboration with other AI Agents)”</a:t>
            </a:r>
          </a:p>
          <a:p>
            <a:endParaRPr lang="en-US" altLang="en-US" sz="1600" b="1" i="1" dirty="0"/>
          </a:p>
          <a:p>
            <a:endParaRPr lang="en-US" altLang="en-US" sz="1600" b="1" i="1" dirty="0"/>
          </a:p>
          <a:p>
            <a:pPr marL="0" indent="0" algn="r">
              <a:buNone/>
            </a:pPr>
            <a:r>
              <a:rPr lang="en-US" sz="1600" dirty="0">
                <a:hlinkClick r:id="rId3"/>
              </a:rPr>
              <a:t>AI agents in telecom network architecture - Ericsson</a:t>
            </a:r>
            <a:endParaRPr lang="en-US" altLang="en-US" sz="1600" b="1" i="1"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F5006-7842-9A2F-D3B0-9AB588A4E2B9}"/>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10AB3246-D809-B21F-A6A0-492A1CB0EB90}"/>
              </a:ext>
            </a:extLst>
          </p:cNvPr>
          <p:cNvSpPr>
            <a:spLocks noGrp="1"/>
          </p:cNvSpPr>
          <p:nvPr>
            <p:ph type="title"/>
          </p:nvPr>
        </p:nvSpPr>
        <p:spPr/>
        <p:txBody>
          <a:bodyPr/>
          <a:lstStyle/>
          <a:p>
            <a:r>
              <a:rPr lang="en-GB" altLang="en-US"/>
              <a:t>Observations and Proposals</a:t>
            </a:r>
          </a:p>
        </p:txBody>
      </p:sp>
      <p:sp>
        <p:nvSpPr>
          <p:cNvPr id="7171" name="Content Placeholder 2">
            <a:extLst>
              <a:ext uri="{FF2B5EF4-FFF2-40B4-BE49-F238E27FC236}">
                <a16:creationId xmlns:a16="http://schemas.microsoft.com/office/drawing/2014/main" id="{0CC48C9E-C810-0B01-066E-3F0D3B8FD35F}"/>
              </a:ext>
            </a:extLst>
          </p:cNvPr>
          <p:cNvSpPr>
            <a:spLocks noGrp="1"/>
          </p:cNvSpPr>
          <p:nvPr>
            <p:ph idx="1"/>
          </p:nvPr>
        </p:nvSpPr>
        <p:spPr>
          <a:xfrm>
            <a:off x="640085" y="1868487"/>
            <a:ext cx="7005274" cy="4358353"/>
          </a:xfrm>
        </p:spPr>
        <p:txBody>
          <a:bodyPr>
            <a:normAutofit/>
          </a:bodyPr>
          <a:lstStyle/>
          <a:p>
            <a:pPr marL="228600" lvl="1">
              <a:spcBef>
                <a:spcPts val="1000"/>
              </a:spcBef>
              <a:buBlip>
                <a:blip r:embed="rId2"/>
              </a:buBlip>
            </a:pPr>
            <a:r>
              <a:rPr lang="en-US" altLang="en-US" sz="1800" b="1" dirty="0"/>
              <a:t>Observation 1: </a:t>
            </a:r>
            <a:r>
              <a:rPr lang="en-US" altLang="en-US" sz="1800" dirty="0"/>
              <a:t>An agent generates outputs (action, decision, or task), may utilize rules, programmed logic, the outcome from the learnt models, and process actions and use tools.</a:t>
            </a:r>
          </a:p>
          <a:p>
            <a:pPr lvl="1"/>
            <a:r>
              <a:rPr lang="en-US" altLang="en-US" sz="1800" b="1" dirty="0"/>
              <a:t>Proposal 1: </a:t>
            </a:r>
            <a:r>
              <a:rPr lang="en-US" altLang="en-US" sz="1800" dirty="0"/>
              <a:t>An agent is an autonomous system which has been requested to do one or more tasks in the environment it is operating through acting, deciding, and self-initiating tasks.</a:t>
            </a:r>
          </a:p>
          <a:p>
            <a:pPr lvl="1"/>
            <a:r>
              <a:rPr lang="en-US" altLang="en-US" sz="1800" b="1" dirty="0"/>
              <a:t>Proposal 2: </a:t>
            </a:r>
            <a:r>
              <a:rPr lang="en-US" altLang="en-US" sz="1800" dirty="0"/>
              <a:t>An AI agent is an agent which leverages AI techniques, for example to update its internal knowledge, and dynamically being adapted to the changing conditions.</a:t>
            </a:r>
          </a:p>
          <a:p>
            <a:pPr lvl="1"/>
            <a:r>
              <a:rPr lang="en-US" altLang="en-US" sz="1800" b="1" dirty="0"/>
              <a:t>Proposal 3: </a:t>
            </a:r>
            <a:r>
              <a:rPr lang="en-US" altLang="en-US" sz="1800" dirty="0"/>
              <a:t>An agent shall be restricted i.e., not modifying the task it has been assigned to.</a:t>
            </a:r>
          </a:p>
          <a:p>
            <a:pPr marL="228600" lvl="1">
              <a:spcBef>
                <a:spcPts val="1000"/>
              </a:spcBef>
              <a:buBlip>
                <a:blip r:embed="rId2"/>
              </a:buBlip>
            </a:pPr>
            <a:r>
              <a:rPr lang="en-US" altLang="en-US" sz="1800" b="1" dirty="0"/>
              <a:t>Observation 2: </a:t>
            </a:r>
            <a:r>
              <a:rPr lang="en-US" altLang="en-US" sz="1800" dirty="0"/>
              <a:t>An agent may receive task as input from an </a:t>
            </a:r>
            <a:r>
              <a:rPr lang="en-US" altLang="en-US" sz="1800" dirty="0" err="1"/>
              <a:t>MnS</a:t>
            </a:r>
            <a:r>
              <a:rPr lang="en-US" altLang="en-US" sz="1800" dirty="0"/>
              <a:t> consumer or through interactions with other agents and act accordingly.</a:t>
            </a:r>
          </a:p>
          <a:p>
            <a:pPr lvl="1"/>
            <a:r>
              <a:rPr lang="en-US" altLang="en-US" sz="1800" b="1" dirty="0"/>
              <a:t>Proposal 4: </a:t>
            </a:r>
            <a:r>
              <a:rPr lang="en-US" altLang="en-US" sz="1800" dirty="0"/>
              <a:t>An IHF can be using one or several agents.</a:t>
            </a:r>
            <a:endParaRPr lang="en-US" altLang="en-US" sz="1800" strike="sngStrike" dirty="0"/>
          </a:p>
          <a:p>
            <a:pPr lvl="1"/>
            <a:endParaRPr lang="en-US" altLang="en-US" sz="1800" dirty="0"/>
          </a:p>
          <a:p>
            <a:pPr lvl="1"/>
            <a:endParaRPr lang="en-US" altLang="en-US" sz="1800" dirty="0"/>
          </a:p>
          <a:p>
            <a:pPr marL="228600" lvl="1">
              <a:spcBef>
                <a:spcPts val="1000"/>
              </a:spcBef>
              <a:buBlip>
                <a:blip r:embed="rId2"/>
              </a:buBlip>
            </a:pPr>
            <a:endParaRPr lang="en-US" altLang="en-US" sz="1800" dirty="0"/>
          </a:p>
        </p:txBody>
      </p:sp>
      <p:sp>
        <p:nvSpPr>
          <p:cNvPr id="6" name="Rectangle 5">
            <a:extLst>
              <a:ext uri="{FF2B5EF4-FFF2-40B4-BE49-F238E27FC236}">
                <a16:creationId xmlns:a16="http://schemas.microsoft.com/office/drawing/2014/main" id="{2A611582-F508-FFD7-DAB0-02CACCA9B11F}"/>
              </a:ext>
            </a:extLst>
          </p:cNvPr>
          <p:cNvSpPr/>
          <p:nvPr/>
        </p:nvSpPr>
        <p:spPr>
          <a:xfrm>
            <a:off x="9469454" y="3194050"/>
            <a:ext cx="927100" cy="67945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a:p>
        </p:txBody>
      </p:sp>
      <p:sp>
        <p:nvSpPr>
          <p:cNvPr id="7" name="Rectangle 6">
            <a:extLst>
              <a:ext uri="{FF2B5EF4-FFF2-40B4-BE49-F238E27FC236}">
                <a16:creationId xmlns:a16="http://schemas.microsoft.com/office/drawing/2014/main" id="{05E20159-C01A-C46B-9938-6413F7B19C00}"/>
              </a:ext>
            </a:extLst>
          </p:cNvPr>
          <p:cNvSpPr/>
          <p:nvPr/>
        </p:nvSpPr>
        <p:spPr>
          <a:xfrm>
            <a:off x="11196380" y="3198226"/>
            <a:ext cx="601318" cy="67945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a:p>
        </p:txBody>
      </p:sp>
      <p:cxnSp>
        <p:nvCxnSpPr>
          <p:cNvPr id="11" name="Straight Arrow Connector 10">
            <a:extLst>
              <a:ext uri="{FF2B5EF4-FFF2-40B4-BE49-F238E27FC236}">
                <a16:creationId xmlns:a16="http://schemas.microsoft.com/office/drawing/2014/main" id="{7B806C8E-732E-39B5-D90A-6F4D1C42C006}"/>
              </a:ext>
            </a:extLst>
          </p:cNvPr>
          <p:cNvCxnSpPr>
            <a:cxnSpLocks/>
            <a:stCxn id="6" idx="3"/>
            <a:endCxn id="7" idx="1"/>
          </p:cNvCxnSpPr>
          <p:nvPr/>
        </p:nvCxnSpPr>
        <p:spPr>
          <a:xfrm>
            <a:off x="10396554" y="3533775"/>
            <a:ext cx="799826" cy="417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69F3157A-9730-1E2C-37DA-6315D8986991}"/>
              </a:ext>
            </a:extLst>
          </p:cNvPr>
          <p:cNvSpPr txBox="1"/>
          <p:nvPr/>
        </p:nvSpPr>
        <p:spPr>
          <a:xfrm>
            <a:off x="8988772" y="3293453"/>
            <a:ext cx="420380" cy="215444"/>
          </a:xfrm>
          <a:prstGeom prst="rect">
            <a:avLst/>
          </a:prstGeom>
          <a:noFill/>
        </p:spPr>
        <p:txBody>
          <a:bodyPr wrap="square" rtlCol="0">
            <a:spAutoFit/>
          </a:bodyPr>
          <a:lstStyle/>
          <a:p>
            <a:r>
              <a:rPr lang="en-GB" sz="800"/>
              <a:t>Input</a:t>
            </a:r>
            <a:endParaRPr lang="en-SE" sz="800"/>
          </a:p>
        </p:txBody>
      </p:sp>
      <p:sp>
        <p:nvSpPr>
          <p:cNvPr id="15" name="TextBox 14">
            <a:extLst>
              <a:ext uri="{FF2B5EF4-FFF2-40B4-BE49-F238E27FC236}">
                <a16:creationId xmlns:a16="http://schemas.microsoft.com/office/drawing/2014/main" id="{9B3CC700-A0A1-666C-139A-514EA930880E}"/>
              </a:ext>
            </a:extLst>
          </p:cNvPr>
          <p:cNvSpPr txBox="1"/>
          <p:nvPr/>
        </p:nvSpPr>
        <p:spPr>
          <a:xfrm>
            <a:off x="10488420" y="3061545"/>
            <a:ext cx="638318" cy="461665"/>
          </a:xfrm>
          <a:prstGeom prst="rect">
            <a:avLst/>
          </a:prstGeom>
          <a:noFill/>
        </p:spPr>
        <p:txBody>
          <a:bodyPr wrap="square" rtlCol="0">
            <a:spAutoFit/>
          </a:bodyPr>
          <a:lstStyle/>
          <a:p>
            <a:r>
              <a:rPr lang="en-GB" sz="800"/>
              <a:t>Action/</a:t>
            </a:r>
          </a:p>
          <a:p>
            <a:r>
              <a:rPr lang="en-GB" sz="800"/>
              <a:t>Decision/</a:t>
            </a:r>
          </a:p>
          <a:p>
            <a:r>
              <a:rPr lang="en-GB" sz="800"/>
              <a:t>Task</a:t>
            </a:r>
            <a:endParaRPr lang="en-SE" sz="800"/>
          </a:p>
        </p:txBody>
      </p:sp>
      <p:sp>
        <p:nvSpPr>
          <p:cNvPr id="20" name="TextBox 19">
            <a:extLst>
              <a:ext uri="{FF2B5EF4-FFF2-40B4-BE49-F238E27FC236}">
                <a16:creationId xmlns:a16="http://schemas.microsoft.com/office/drawing/2014/main" id="{C4462A58-44B0-2F8F-519B-556DA1FE10A1}"/>
              </a:ext>
            </a:extLst>
          </p:cNvPr>
          <p:cNvSpPr txBox="1"/>
          <p:nvPr/>
        </p:nvSpPr>
        <p:spPr>
          <a:xfrm>
            <a:off x="9581415" y="3562669"/>
            <a:ext cx="703178" cy="215444"/>
          </a:xfrm>
          <a:prstGeom prst="rect">
            <a:avLst/>
          </a:prstGeom>
          <a:noFill/>
        </p:spPr>
        <p:txBody>
          <a:bodyPr wrap="square" rtlCol="0">
            <a:spAutoFit/>
          </a:bodyPr>
          <a:lstStyle/>
          <a:p>
            <a:r>
              <a:rPr lang="en-GB" sz="800"/>
              <a:t>(</a:t>
            </a:r>
            <a:r>
              <a:rPr lang="en-GB" sz="800">
                <a:solidFill>
                  <a:schemeClr val="accent1"/>
                </a:solidFill>
              </a:rPr>
              <a:t>AI</a:t>
            </a:r>
            <a:r>
              <a:rPr lang="en-GB" sz="800"/>
              <a:t>) Agent</a:t>
            </a:r>
            <a:endParaRPr lang="en-SE" sz="800"/>
          </a:p>
        </p:txBody>
      </p:sp>
      <p:sp>
        <p:nvSpPr>
          <p:cNvPr id="21" name="TextBox 20">
            <a:extLst>
              <a:ext uri="{FF2B5EF4-FFF2-40B4-BE49-F238E27FC236}">
                <a16:creationId xmlns:a16="http://schemas.microsoft.com/office/drawing/2014/main" id="{A834E68D-A129-D0D2-372D-AC3EC8EBAC23}"/>
              </a:ext>
            </a:extLst>
          </p:cNvPr>
          <p:cNvSpPr txBox="1"/>
          <p:nvPr/>
        </p:nvSpPr>
        <p:spPr>
          <a:xfrm>
            <a:off x="11227699" y="3430645"/>
            <a:ext cx="601318" cy="215444"/>
          </a:xfrm>
          <a:prstGeom prst="rect">
            <a:avLst/>
          </a:prstGeom>
          <a:noFill/>
        </p:spPr>
        <p:txBody>
          <a:bodyPr wrap="square" rtlCol="0">
            <a:spAutoFit/>
          </a:bodyPr>
          <a:lstStyle/>
          <a:p>
            <a:r>
              <a:rPr lang="en-GB" sz="800"/>
              <a:t>Network</a:t>
            </a:r>
            <a:endParaRPr lang="en-SE" sz="800"/>
          </a:p>
        </p:txBody>
      </p:sp>
      <p:sp>
        <p:nvSpPr>
          <p:cNvPr id="33" name="TextBox 32">
            <a:extLst>
              <a:ext uri="{FF2B5EF4-FFF2-40B4-BE49-F238E27FC236}">
                <a16:creationId xmlns:a16="http://schemas.microsoft.com/office/drawing/2014/main" id="{DBC9CA7A-402F-D33C-9054-127B5705F2A9}"/>
              </a:ext>
            </a:extLst>
          </p:cNvPr>
          <p:cNvSpPr txBox="1"/>
          <p:nvPr/>
        </p:nvSpPr>
        <p:spPr>
          <a:xfrm>
            <a:off x="8651428" y="4516288"/>
            <a:ext cx="2702372" cy="230832"/>
          </a:xfrm>
          <a:prstGeom prst="rect">
            <a:avLst/>
          </a:prstGeom>
          <a:noFill/>
        </p:spPr>
        <p:txBody>
          <a:bodyPr wrap="square" rtlCol="0">
            <a:spAutoFit/>
          </a:bodyPr>
          <a:lstStyle/>
          <a:p>
            <a:pPr marL="0" marR="0" lvl="0" indent="0" algn="l" defTabSz="685800" rtl="0" eaLnBrk="0" fontAlgn="base" latinLnBrk="0" hangingPunct="0">
              <a:lnSpc>
                <a:spcPct val="100000"/>
              </a:lnSpc>
              <a:spcBef>
                <a:spcPct val="0"/>
              </a:spcBef>
              <a:spcAft>
                <a:spcPct val="0"/>
              </a:spcAft>
              <a:buClrTx/>
              <a:buSzTx/>
              <a:buFontTx/>
              <a:buNone/>
              <a:tabLst/>
              <a:defRPr/>
            </a:pPr>
            <a:r>
              <a:rPr kumimoji="0" lang="en-GB" sz="900" b="0"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Fig. 1: </a:t>
            </a:r>
            <a:r>
              <a:rPr lang="en-GB" sz="900"/>
              <a:t>Agent and AI agent high level architecture.</a:t>
            </a:r>
            <a:endParaRPr kumimoji="0" lang="en-DE" sz="900" b="0" i="0" u="none" strike="noStrike" kern="1200" cap="none" spc="0" normalizeH="0" baseline="0" noProof="0">
              <a:ln>
                <a:noFill/>
              </a:ln>
              <a:effectLst/>
              <a:uLnTx/>
              <a:uFillTx/>
              <a:latin typeface="Arial" panose="020B0604020202020204" pitchFamily="34" charset="0"/>
              <a:ea typeface="+mn-ea"/>
              <a:cs typeface="Arial" panose="020B0604020202020204" pitchFamily="34" charset="0"/>
            </a:endParaRPr>
          </a:p>
        </p:txBody>
      </p:sp>
      <p:sp>
        <p:nvSpPr>
          <p:cNvPr id="3" name="Oval 2">
            <a:extLst>
              <a:ext uri="{FF2B5EF4-FFF2-40B4-BE49-F238E27FC236}">
                <a16:creationId xmlns:a16="http://schemas.microsoft.com/office/drawing/2014/main" id="{78B8FF8F-E252-BD5D-7D01-8F0D2A5F0470}"/>
              </a:ext>
            </a:extLst>
          </p:cNvPr>
          <p:cNvSpPr/>
          <p:nvPr/>
        </p:nvSpPr>
        <p:spPr>
          <a:xfrm>
            <a:off x="9447229" y="3278471"/>
            <a:ext cx="971550" cy="215444"/>
          </a:xfrm>
          <a:prstGeom prst="ellipse">
            <a:avLst/>
          </a:prstGeom>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a:t>Intelligence</a:t>
            </a:r>
            <a:endParaRPr lang="en-SE" sz="800"/>
          </a:p>
        </p:txBody>
      </p:sp>
      <p:sp>
        <p:nvSpPr>
          <p:cNvPr id="17" name="Rectangle 16">
            <a:extLst>
              <a:ext uri="{FF2B5EF4-FFF2-40B4-BE49-F238E27FC236}">
                <a16:creationId xmlns:a16="http://schemas.microsoft.com/office/drawing/2014/main" id="{999DF7F3-5F9F-5272-4828-67C32CF8B3CD}"/>
              </a:ext>
            </a:extLst>
          </p:cNvPr>
          <p:cNvSpPr/>
          <p:nvPr/>
        </p:nvSpPr>
        <p:spPr>
          <a:xfrm>
            <a:off x="8496266" y="2333476"/>
            <a:ext cx="927100" cy="67945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a:p>
        </p:txBody>
      </p:sp>
      <p:sp>
        <p:nvSpPr>
          <p:cNvPr id="19" name="TextBox 18">
            <a:extLst>
              <a:ext uri="{FF2B5EF4-FFF2-40B4-BE49-F238E27FC236}">
                <a16:creationId xmlns:a16="http://schemas.microsoft.com/office/drawing/2014/main" id="{A424DC12-5C2D-BAD0-B632-8A79DBCEDE1E}"/>
              </a:ext>
            </a:extLst>
          </p:cNvPr>
          <p:cNvSpPr txBox="1"/>
          <p:nvPr/>
        </p:nvSpPr>
        <p:spPr>
          <a:xfrm>
            <a:off x="8608227" y="2702095"/>
            <a:ext cx="703178" cy="215444"/>
          </a:xfrm>
          <a:prstGeom prst="rect">
            <a:avLst/>
          </a:prstGeom>
          <a:noFill/>
        </p:spPr>
        <p:txBody>
          <a:bodyPr wrap="square" rtlCol="0">
            <a:spAutoFit/>
          </a:bodyPr>
          <a:lstStyle/>
          <a:p>
            <a:r>
              <a:rPr lang="en-GB" sz="800"/>
              <a:t>(</a:t>
            </a:r>
            <a:r>
              <a:rPr lang="en-GB" sz="800">
                <a:solidFill>
                  <a:schemeClr val="accent1"/>
                </a:solidFill>
              </a:rPr>
              <a:t>AI</a:t>
            </a:r>
            <a:r>
              <a:rPr lang="en-GB" sz="800"/>
              <a:t>) Agent</a:t>
            </a:r>
            <a:endParaRPr lang="en-SE" sz="800"/>
          </a:p>
        </p:txBody>
      </p:sp>
      <p:sp>
        <p:nvSpPr>
          <p:cNvPr id="23" name="Oval 22">
            <a:extLst>
              <a:ext uri="{FF2B5EF4-FFF2-40B4-BE49-F238E27FC236}">
                <a16:creationId xmlns:a16="http://schemas.microsoft.com/office/drawing/2014/main" id="{27C1A1A1-0093-911B-AC8E-69ED748ABBCA}"/>
              </a:ext>
            </a:extLst>
          </p:cNvPr>
          <p:cNvSpPr/>
          <p:nvPr/>
        </p:nvSpPr>
        <p:spPr>
          <a:xfrm>
            <a:off x="8474041" y="2417897"/>
            <a:ext cx="971550" cy="215444"/>
          </a:xfrm>
          <a:prstGeom prst="ellipse">
            <a:avLst/>
          </a:prstGeom>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a:t>Intelligence</a:t>
            </a:r>
            <a:endParaRPr lang="en-SE" sz="800"/>
          </a:p>
        </p:txBody>
      </p:sp>
      <p:sp>
        <p:nvSpPr>
          <p:cNvPr id="25" name="Rectangle 24">
            <a:extLst>
              <a:ext uri="{FF2B5EF4-FFF2-40B4-BE49-F238E27FC236}">
                <a16:creationId xmlns:a16="http://schemas.microsoft.com/office/drawing/2014/main" id="{376CC47A-8126-896E-BFEE-63D91074132D}"/>
              </a:ext>
            </a:extLst>
          </p:cNvPr>
          <p:cNvSpPr/>
          <p:nvPr/>
        </p:nvSpPr>
        <p:spPr>
          <a:xfrm>
            <a:off x="8496972" y="4032537"/>
            <a:ext cx="927100" cy="215444"/>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a:p>
        </p:txBody>
      </p:sp>
      <p:sp>
        <p:nvSpPr>
          <p:cNvPr id="27" name="TextBox 26">
            <a:extLst>
              <a:ext uri="{FF2B5EF4-FFF2-40B4-BE49-F238E27FC236}">
                <a16:creationId xmlns:a16="http://schemas.microsoft.com/office/drawing/2014/main" id="{C57A18C4-E838-CD5E-AA36-21B813F54F72}"/>
              </a:ext>
            </a:extLst>
          </p:cNvPr>
          <p:cNvSpPr txBox="1"/>
          <p:nvPr/>
        </p:nvSpPr>
        <p:spPr>
          <a:xfrm>
            <a:off x="8566136" y="4020317"/>
            <a:ext cx="788771" cy="215444"/>
          </a:xfrm>
          <a:prstGeom prst="rect">
            <a:avLst/>
          </a:prstGeom>
          <a:noFill/>
        </p:spPr>
        <p:txBody>
          <a:bodyPr wrap="square" rtlCol="0">
            <a:spAutoFit/>
          </a:bodyPr>
          <a:lstStyle/>
          <a:p>
            <a:r>
              <a:rPr lang="en-GB" sz="800"/>
              <a:t>Environment</a:t>
            </a:r>
            <a:endParaRPr lang="en-SE" sz="800"/>
          </a:p>
        </p:txBody>
      </p:sp>
      <p:cxnSp>
        <p:nvCxnSpPr>
          <p:cNvPr id="39" name="Straight Connector 38">
            <a:extLst>
              <a:ext uri="{FF2B5EF4-FFF2-40B4-BE49-F238E27FC236}">
                <a16:creationId xmlns:a16="http://schemas.microsoft.com/office/drawing/2014/main" id="{443AFD96-1CBF-42B8-D548-AE92C4E930C4}"/>
              </a:ext>
            </a:extLst>
          </p:cNvPr>
          <p:cNvCxnSpPr>
            <a:stCxn id="17" idx="2"/>
            <a:endCxn id="27" idx="0"/>
          </p:cNvCxnSpPr>
          <p:nvPr/>
        </p:nvCxnSpPr>
        <p:spPr>
          <a:xfrm>
            <a:off x="8959816" y="3012926"/>
            <a:ext cx="706" cy="100739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2F6A77F6-463A-A001-3821-674268901D6A}"/>
              </a:ext>
            </a:extLst>
          </p:cNvPr>
          <p:cNvCxnSpPr>
            <a:cxnSpLocks/>
            <a:endCxn id="6" idx="1"/>
          </p:cNvCxnSpPr>
          <p:nvPr/>
        </p:nvCxnSpPr>
        <p:spPr>
          <a:xfrm>
            <a:off x="8959816" y="3533775"/>
            <a:ext cx="509638"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089309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6D4A5E-B775-A8E2-81A9-8EB14CACCC82}"/>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3F27E161-0553-CC40-FC81-FF4873F4073C}"/>
              </a:ext>
            </a:extLst>
          </p:cNvPr>
          <p:cNvSpPr>
            <a:spLocks noGrp="1"/>
          </p:cNvSpPr>
          <p:nvPr>
            <p:ph type="title"/>
          </p:nvPr>
        </p:nvSpPr>
        <p:spPr/>
        <p:txBody>
          <a:bodyPr/>
          <a:lstStyle/>
          <a:p>
            <a:r>
              <a:rPr lang="en-GB" altLang="en-US"/>
              <a:t>Observations and Proposals</a:t>
            </a:r>
          </a:p>
        </p:txBody>
      </p:sp>
      <p:sp>
        <p:nvSpPr>
          <p:cNvPr id="7171" name="Content Placeholder 2">
            <a:extLst>
              <a:ext uri="{FF2B5EF4-FFF2-40B4-BE49-F238E27FC236}">
                <a16:creationId xmlns:a16="http://schemas.microsoft.com/office/drawing/2014/main" id="{5F114DE5-C191-D915-0748-2AE2AA309CE1}"/>
              </a:ext>
            </a:extLst>
          </p:cNvPr>
          <p:cNvSpPr>
            <a:spLocks noGrp="1"/>
          </p:cNvSpPr>
          <p:nvPr>
            <p:ph idx="1"/>
          </p:nvPr>
        </p:nvSpPr>
        <p:spPr>
          <a:xfrm>
            <a:off x="640084" y="1868487"/>
            <a:ext cx="7456825" cy="4358353"/>
          </a:xfrm>
        </p:spPr>
        <p:txBody>
          <a:bodyPr>
            <a:normAutofit/>
          </a:bodyPr>
          <a:lstStyle/>
          <a:p>
            <a:pPr marL="228600" lvl="1">
              <a:spcBef>
                <a:spcPts val="1000"/>
              </a:spcBef>
              <a:buBlip>
                <a:blip r:embed="rId2"/>
              </a:buBlip>
            </a:pPr>
            <a:r>
              <a:rPr lang="en-US" altLang="en-US" sz="1800" b="1" dirty="0"/>
              <a:t>Observation 3: </a:t>
            </a:r>
            <a:r>
              <a:rPr lang="en-US" altLang="en-US" sz="1800" dirty="0"/>
              <a:t>An IHF receives intents which describe requirements and expectations, and it aims to fulfil the intent through triggering relevant actions.</a:t>
            </a:r>
          </a:p>
          <a:p>
            <a:pPr lvl="1"/>
            <a:r>
              <a:rPr lang="en-US" altLang="en-US" sz="1800" b="1" dirty="0"/>
              <a:t>Proposal 5: </a:t>
            </a:r>
            <a:r>
              <a:rPr lang="en-US" altLang="en-US" sz="1800" dirty="0"/>
              <a:t>An IHF can be considered as an agent or consists of several agents.</a:t>
            </a:r>
            <a:endParaRPr lang="en-US" altLang="en-US" sz="1800" strike="sngStrike" dirty="0"/>
          </a:p>
          <a:p>
            <a:pPr lvl="1"/>
            <a:r>
              <a:rPr lang="en-US" altLang="en-US" sz="1800" b="1" dirty="0"/>
              <a:t>Proposal 6: </a:t>
            </a:r>
            <a:r>
              <a:rPr lang="en-US" altLang="en-US" sz="1800" dirty="0"/>
              <a:t>An IHF may coordinate other agents to fulfil an intent.</a:t>
            </a:r>
            <a:endParaRPr lang="en-US" altLang="en-US" sz="1800" strike="sngStrike" dirty="0"/>
          </a:p>
          <a:p>
            <a:pPr marL="228600" lvl="1">
              <a:spcBef>
                <a:spcPts val="1000"/>
              </a:spcBef>
              <a:buBlip>
                <a:blip r:embed="rId2"/>
              </a:buBlip>
            </a:pPr>
            <a:r>
              <a:rPr lang="en-US" altLang="en-US" sz="1800" b="1" dirty="0"/>
              <a:t>Observation 4:</a:t>
            </a:r>
            <a:r>
              <a:rPr lang="en-US" altLang="en-US" sz="1800" dirty="0"/>
              <a:t> A Closed Control Loop (CCL) performs monitoring, analysis, making decisions, and executing actions.</a:t>
            </a:r>
          </a:p>
          <a:p>
            <a:pPr lvl="1"/>
            <a:r>
              <a:rPr lang="en-US" altLang="en-US" sz="1800" b="1" dirty="0"/>
              <a:t>Proposal 7: </a:t>
            </a:r>
            <a:r>
              <a:rPr lang="en-US" altLang="en-US" sz="1800" dirty="0"/>
              <a:t>A CCL can be realized as one or multiple agents.</a:t>
            </a:r>
          </a:p>
          <a:p>
            <a:pPr lvl="1"/>
            <a:endParaRPr lang="en-US" altLang="en-US" sz="1800" dirty="0"/>
          </a:p>
          <a:p>
            <a:pPr lvl="1"/>
            <a:endParaRPr lang="en-US" altLang="en-US" sz="1800" dirty="0"/>
          </a:p>
          <a:p>
            <a:pPr marL="228600" lvl="1">
              <a:spcBef>
                <a:spcPts val="1000"/>
              </a:spcBef>
              <a:buBlip>
                <a:blip r:embed="rId2"/>
              </a:buBlip>
            </a:pPr>
            <a:endParaRPr lang="en-US" altLang="en-US" sz="1800" dirty="0"/>
          </a:p>
        </p:txBody>
      </p:sp>
      <p:sp>
        <p:nvSpPr>
          <p:cNvPr id="16" name="Flowchart: Process 15">
            <a:extLst>
              <a:ext uri="{FF2B5EF4-FFF2-40B4-BE49-F238E27FC236}">
                <a16:creationId xmlns:a16="http://schemas.microsoft.com/office/drawing/2014/main" id="{D117A92C-185B-A2F9-F90F-D80F8B40E3E0}"/>
              </a:ext>
            </a:extLst>
          </p:cNvPr>
          <p:cNvSpPr/>
          <p:nvPr/>
        </p:nvSpPr>
        <p:spPr>
          <a:xfrm>
            <a:off x="8624305" y="2777805"/>
            <a:ext cx="2605267" cy="805342"/>
          </a:xfrm>
          <a:prstGeom prst="flowChartProcess">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a:p>
        </p:txBody>
      </p:sp>
      <p:sp>
        <p:nvSpPr>
          <p:cNvPr id="17" name="TextBox 16">
            <a:extLst>
              <a:ext uri="{FF2B5EF4-FFF2-40B4-BE49-F238E27FC236}">
                <a16:creationId xmlns:a16="http://schemas.microsoft.com/office/drawing/2014/main" id="{F6237157-5B66-882E-06FC-BF764E2D01CD}"/>
              </a:ext>
            </a:extLst>
          </p:cNvPr>
          <p:cNvSpPr txBox="1"/>
          <p:nvPr/>
        </p:nvSpPr>
        <p:spPr>
          <a:xfrm>
            <a:off x="8633530" y="2778512"/>
            <a:ext cx="797472" cy="246221"/>
          </a:xfrm>
          <a:prstGeom prst="rect">
            <a:avLst/>
          </a:prstGeom>
          <a:noFill/>
        </p:spPr>
        <p:txBody>
          <a:bodyPr wrap="square" rtlCol="0">
            <a:spAutoFit/>
          </a:bodyPr>
          <a:lstStyle/>
          <a:p>
            <a:r>
              <a:rPr lang="en-GB" sz="1000"/>
              <a:t>(</a:t>
            </a:r>
            <a:r>
              <a:rPr lang="en-GB" sz="1000">
                <a:solidFill>
                  <a:schemeClr val="accent1"/>
                </a:solidFill>
              </a:rPr>
              <a:t>AI</a:t>
            </a:r>
            <a:r>
              <a:rPr lang="en-GB" sz="1000"/>
              <a:t>) Agent</a:t>
            </a:r>
            <a:endParaRPr lang="en-SE" sz="1000"/>
          </a:p>
        </p:txBody>
      </p:sp>
      <p:sp>
        <p:nvSpPr>
          <p:cNvPr id="19" name="Flowchart: Process 18">
            <a:extLst>
              <a:ext uri="{FF2B5EF4-FFF2-40B4-BE49-F238E27FC236}">
                <a16:creationId xmlns:a16="http://schemas.microsoft.com/office/drawing/2014/main" id="{A291A6D1-4E9E-96F5-2684-7EFB0A4D0615}"/>
              </a:ext>
            </a:extLst>
          </p:cNvPr>
          <p:cNvSpPr/>
          <p:nvPr/>
        </p:nvSpPr>
        <p:spPr>
          <a:xfrm>
            <a:off x="9257494" y="3022253"/>
            <a:ext cx="1306339" cy="342078"/>
          </a:xfrm>
          <a:prstGeom prst="flowChartProcess">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a:p>
        </p:txBody>
      </p:sp>
      <p:sp>
        <p:nvSpPr>
          <p:cNvPr id="25" name="TextBox 24">
            <a:extLst>
              <a:ext uri="{FF2B5EF4-FFF2-40B4-BE49-F238E27FC236}">
                <a16:creationId xmlns:a16="http://schemas.microsoft.com/office/drawing/2014/main" id="{7CA4DA92-ED8A-194C-AE0D-B9271420155C}"/>
              </a:ext>
            </a:extLst>
          </p:cNvPr>
          <p:cNvSpPr txBox="1"/>
          <p:nvPr/>
        </p:nvSpPr>
        <p:spPr>
          <a:xfrm>
            <a:off x="9711946" y="3070713"/>
            <a:ext cx="429982" cy="246221"/>
          </a:xfrm>
          <a:prstGeom prst="rect">
            <a:avLst/>
          </a:prstGeom>
          <a:noFill/>
        </p:spPr>
        <p:txBody>
          <a:bodyPr wrap="square" rtlCol="0">
            <a:spAutoFit/>
          </a:bodyPr>
          <a:lstStyle/>
          <a:p>
            <a:r>
              <a:rPr lang="en-GB" sz="1000"/>
              <a:t>IHF</a:t>
            </a:r>
            <a:endParaRPr lang="en-SE" sz="1000"/>
          </a:p>
        </p:txBody>
      </p:sp>
      <p:cxnSp>
        <p:nvCxnSpPr>
          <p:cNvPr id="40" name="Straight Connector 39">
            <a:extLst>
              <a:ext uri="{FF2B5EF4-FFF2-40B4-BE49-F238E27FC236}">
                <a16:creationId xmlns:a16="http://schemas.microsoft.com/office/drawing/2014/main" id="{4EF64CB4-AEEF-0BDA-9DF0-A8BCC11760A8}"/>
              </a:ext>
            </a:extLst>
          </p:cNvPr>
          <p:cNvCxnSpPr>
            <a:cxnSpLocks/>
            <a:stCxn id="19" idx="2"/>
          </p:cNvCxnSpPr>
          <p:nvPr/>
        </p:nvCxnSpPr>
        <p:spPr>
          <a:xfrm>
            <a:off x="9910664" y="3364331"/>
            <a:ext cx="0" cy="462557"/>
          </a:xfrm>
          <a:prstGeom prst="line">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6E404B73-A9FF-80C5-A03D-72788397B77E}"/>
              </a:ext>
            </a:extLst>
          </p:cNvPr>
          <p:cNvSpPr txBox="1"/>
          <p:nvPr/>
        </p:nvSpPr>
        <p:spPr>
          <a:xfrm>
            <a:off x="9977164" y="2546335"/>
            <a:ext cx="1185908" cy="215444"/>
          </a:xfrm>
          <a:prstGeom prst="rect">
            <a:avLst/>
          </a:prstGeom>
          <a:noFill/>
        </p:spPr>
        <p:txBody>
          <a:bodyPr wrap="square" rtlCol="0">
            <a:spAutoFit/>
          </a:bodyPr>
          <a:lstStyle/>
          <a:p>
            <a:r>
              <a:rPr lang="en-GB" sz="800"/>
              <a:t>Intent / Intent report</a:t>
            </a:r>
            <a:endParaRPr lang="en-SE" sz="800"/>
          </a:p>
        </p:txBody>
      </p:sp>
      <p:cxnSp>
        <p:nvCxnSpPr>
          <p:cNvPr id="45" name="Straight Connector 44">
            <a:extLst>
              <a:ext uri="{FF2B5EF4-FFF2-40B4-BE49-F238E27FC236}">
                <a16:creationId xmlns:a16="http://schemas.microsoft.com/office/drawing/2014/main" id="{36DF74BB-27A4-4ED1-45D1-2217AD588A70}"/>
              </a:ext>
            </a:extLst>
          </p:cNvPr>
          <p:cNvCxnSpPr>
            <a:cxnSpLocks/>
            <a:endCxn id="19" idx="0"/>
          </p:cNvCxnSpPr>
          <p:nvPr/>
        </p:nvCxnSpPr>
        <p:spPr>
          <a:xfrm>
            <a:off x="9910664" y="2532540"/>
            <a:ext cx="0" cy="489713"/>
          </a:xfrm>
          <a:prstGeom prst="line">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8DEB2E57-00F0-69ED-E509-6EAE1250F488}"/>
              </a:ext>
            </a:extLst>
          </p:cNvPr>
          <p:cNvSpPr txBox="1"/>
          <p:nvPr/>
        </p:nvSpPr>
        <p:spPr>
          <a:xfrm>
            <a:off x="9926938" y="3592914"/>
            <a:ext cx="1079234" cy="215444"/>
          </a:xfrm>
          <a:prstGeom prst="rect">
            <a:avLst/>
          </a:prstGeom>
          <a:noFill/>
        </p:spPr>
        <p:txBody>
          <a:bodyPr wrap="square" rtlCol="0">
            <a:spAutoFit/>
          </a:bodyPr>
          <a:lstStyle/>
          <a:p>
            <a:r>
              <a:rPr lang="en-GB" sz="800"/>
              <a:t>Intent / Intent report</a:t>
            </a:r>
            <a:endParaRPr lang="en-SE" sz="800"/>
          </a:p>
        </p:txBody>
      </p:sp>
      <p:sp>
        <p:nvSpPr>
          <p:cNvPr id="48" name="TextBox 47">
            <a:extLst>
              <a:ext uri="{FF2B5EF4-FFF2-40B4-BE49-F238E27FC236}">
                <a16:creationId xmlns:a16="http://schemas.microsoft.com/office/drawing/2014/main" id="{77BA8ECC-B2F5-D1A2-35D9-0B51663F0B46}"/>
              </a:ext>
            </a:extLst>
          </p:cNvPr>
          <p:cNvSpPr txBox="1"/>
          <p:nvPr/>
        </p:nvSpPr>
        <p:spPr>
          <a:xfrm>
            <a:off x="8717202" y="4647992"/>
            <a:ext cx="2376237" cy="230832"/>
          </a:xfrm>
          <a:prstGeom prst="rect">
            <a:avLst/>
          </a:prstGeom>
          <a:noFill/>
        </p:spPr>
        <p:txBody>
          <a:bodyPr wrap="square" rtlCol="0">
            <a:spAutoFit/>
          </a:bodyPr>
          <a:lstStyle/>
          <a:p>
            <a:pPr marL="0" marR="0" lvl="0" indent="0" algn="l" defTabSz="685800" rtl="0" eaLnBrk="0" fontAlgn="base" latinLnBrk="0" hangingPunct="0">
              <a:lnSpc>
                <a:spcPct val="100000"/>
              </a:lnSpc>
              <a:spcBef>
                <a:spcPct val="0"/>
              </a:spcBef>
              <a:spcAft>
                <a:spcPct val="0"/>
              </a:spcAft>
              <a:buClrTx/>
              <a:buSzTx/>
              <a:buFontTx/>
              <a:buNone/>
              <a:tabLst/>
              <a:defRPr/>
            </a:pPr>
            <a:r>
              <a:rPr kumimoji="0" lang="en-GB" sz="900" b="0" i="0" u="none" strike="noStrike" kern="1200" cap="none" spc="0" normalizeH="0" baseline="0" noProof="0">
                <a:ln>
                  <a:noFill/>
                </a:ln>
                <a:effectLst/>
                <a:uLnTx/>
                <a:uFillTx/>
                <a:latin typeface="Arial" panose="020B0604020202020204" pitchFamily="34" charset="0"/>
                <a:ea typeface="+mn-ea"/>
                <a:cs typeface="Arial" panose="020B0604020202020204" pitchFamily="34" charset="0"/>
              </a:rPr>
              <a:t>Fig. 2: Anatomy of an (AI) agent as an IHF.</a:t>
            </a:r>
            <a:endParaRPr kumimoji="0" lang="en-DE" sz="900" b="0" i="0" u="none" strike="noStrike" kern="1200" cap="none" spc="0" normalizeH="0" baseline="0" noProof="0">
              <a:ln>
                <a:noFill/>
              </a:ln>
              <a:effectLst/>
              <a:uLnTx/>
              <a:uFillTx/>
              <a:latin typeface="Arial" panose="020B0604020202020204" pitchFamily="34" charset="0"/>
              <a:ea typeface="+mn-ea"/>
              <a:cs typeface="Arial" panose="020B0604020202020204" pitchFamily="34" charset="0"/>
            </a:endParaRPr>
          </a:p>
        </p:txBody>
      </p:sp>
      <p:sp>
        <p:nvSpPr>
          <p:cNvPr id="2" name="Oval 1">
            <a:extLst>
              <a:ext uri="{FF2B5EF4-FFF2-40B4-BE49-F238E27FC236}">
                <a16:creationId xmlns:a16="http://schemas.microsoft.com/office/drawing/2014/main" id="{5E0BFB31-8469-B7FB-B55A-24ED1206F8A4}"/>
              </a:ext>
            </a:extLst>
          </p:cNvPr>
          <p:cNvSpPr/>
          <p:nvPr/>
        </p:nvSpPr>
        <p:spPr>
          <a:xfrm>
            <a:off x="10215460" y="2902698"/>
            <a:ext cx="971550" cy="215444"/>
          </a:xfrm>
          <a:prstGeom prst="ellipse">
            <a:avLst/>
          </a:prstGeom>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a:t>Intelligence</a:t>
            </a:r>
            <a:endParaRPr lang="en-SE" sz="800"/>
          </a:p>
        </p:txBody>
      </p:sp>
      <p:sp>
        <p:nvSpPr>
          <p:cNvPr id="6" name="Rectangle 5">
            <a:extLst>
              <a:ext uri="{FF2B5EF4-FFF2-40B4-BE49-F238E27FC236}">
                <a16:creationId xmlns:a16="http://schemas.microsoft.com/office/drawing/2014/main" id="{691F34E8-1322-3231-8311-98AEEA391F62}"/>
              </a:ext>
            </a:extLst>
          </p:cNvPr>
          <p:cNvSpPr/>
          <p:nvPr/>
        </p:nvSpPr>
        <p:spPr>
          <a:xfrm>
            <a:off x="9443702" y="1852737"/>
            <a:ext cx="927100" cy="679450"/>
          </a:xfrm>
          <a:prstGeom prst="rect">
            <a:avLst/>
          </a:prstGeom>
          <a:no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a:p>
        </p:txBody>
      </p:sp>
      <p:sp>
        <p:nvSpPr>
          <p:cNvPr id="7" name="TextBox 6">
            <a:extLst>
              <a:ext uri="{FF2B5EF4-FFF2-40B4-BE49-F238E27FC236}">
                <a16:creationId xmlns:a16="http://schemas.microsoft.com/office/drawing/2014/main" id="{DAD215B8-AC05-2542-8BF0-C038CF3D39E3}"/>
              </a:ext>
            </a:extLst>
          </p:cNvPr>
          <p:cNvSpPr txBox="1"/>
          <p:nvPr/>
        </p:nvSpPr>
        <p:spPr>
          <a:xfrm>
            <a:off x="9553732" y="2280964"/>
            <a:ext cx="703178" cy="215444"/>
          </a:xfrm>
          <a:prstGeom prst="rect">
            <a:avLst/>
          </a:prstGeom>
          <a:noFill/>
        </p:spPr>
        <p:txBody>
          <a:bodyPr wrap="square" rtlCol="0">
            <a:spAutoFit/>
          </a:bodyPr>
          <a:lstStyle/>
          <a:p>
            <a:r>
              <a:rPr lang="en-GB" sz="800"/>
              <a:t>(</a:t>
            </a:r>
            <a:r>
              <a:rPr lang="en-GB" sz="800">
                <a:solidFill>
                  <a:schemeClr val="accent1"/>
                </a:solidFill>
              </a:rPr>
              <a:t>AI</a:t>
            </a:r>
            <a:r>
              <a:rPr lang="en-GB" sz="800"/>
              <a:t>) Agent</a:t>
            </a:r>
            <a:endParaRPr lang="en-SE" sz="800"/>
          </a:p>
        </p:txBody>
      </p:sp>
      <p:sp>
        <p:nvSpPr>
          <p:cNvPr id="8" name="Oval 7">
            <a:extLst>
              <a:ext uri="{FF2B5EF4-FFF2-40B4-BE49-F238E27FC236}">
                <a16:creationId xmlns:a16="http://schemas.microsoft.com/office/drawing/2014/main" id="{338A8606-FE76-146B-7C17-41779073374C}"/>
              </a:ext>
            </a:extLst>
          </p:cNvPr>
          <p:cNvSpPr/>
          <p:nvPr/>
        </p:nvSpPr>
        <p:spPr>
          <a:xfrm>
            <a:off x="9421477" y="1937158"/>
            <a:ext cx="971550" cy="215444"/>
          </a:xfrm>
          <a:prstGeom prst="ellipse">
            <a:avLst/>
          </a:prstGeom>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a:t>Intelligence</a:t>
            </a:r>
            <a:endParaRPr lang="en-SE" sz="800"/>
          </a:p>
        </p:txBody>
      </p:sp>
      <p:sp>
        <p:nvSpPr>
          <p:cNvPr id="9" name="Rectangle 8">
            <a:extLst>
              <a:ext uri="{FF2B5EF4-FFF2-40B4-BE49-F238E27FC236}">
                <a16:creationId xmlns:a16="http://schemas.microsoft.com/office/drawing/2014/main" id="{80D766CB-A3C3-FD84-1826-10BC4DE6A9EF}"/>
              </a:ext>
            </a:extLst>
          </p:cNvPr>
          <p:cNvSpPr/>
          <p:nvPr/>
        </p:nvSpPr>
        <p:spPr>
          <a:xfrm>
            <a:off x="9443702" y="3829727"/>
            <a:ext cx="927100" cy="679450"/>
          </a:xfrm>
          <a:prstGeom prst="rect">
            <a:avLst/>
          </a:prstGeom>
          <a:no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a:p>
        </p:txBody>
      </p:sp>
      <p:sp>
        <p:nvSpPr>
          <p:cNvPr id="10" name="TextBox 9">
            <a:extLst>
              <a:ext uri="{FF2B5EF4-FFF2-40B4-BE49-F238E27FC236}">
                <a16:creationId xmlns:a16="http://schemas.microsoft.com/office/drawing/2014/main" id="{3A6DA915-EA9C-3C83-F167-ABDF9DB90C40}"/>
              </a:ext>
            </a:extLst>
          </p:cNvPr>
          <p:cNvSpPr txBox="1"/>
          <p:nvPr/>
        </p:nvSpPr>
        <p:spPr>
          <a:xfrm>
            <a:off x="9553732" y="4267387"/>
            <a:ext cx="703178" cy="215444"/>
          </a:xfrm>
          <a:prstGeom prst="rect">
            <a:avLst/>
          </a:prstGeom>
          <a:noFill/>
        </p:spPr>
        <p:txBody>
          <a:bodyPr wrap="square" rtlCol="0">
            <a:spAutoFit/>
          </a:bodyPr>
          <a:lstStyle/>
          <a:p>
            <a:r>
              <a:rPr lang="en-GB" sz="800"/>
              <a:t>(</a:t>
            </a:r>
            <a:r>
              <a:rPr lang="en-GB" sz="800">
                <a:solidFill>
                  <a:schemeClr val="accent1"/>
                </a:solidFill>
              </a:rPr>
              <a:t>AI</a:t>
            </a:r>
            <a:r>
              <a:rPr lang="en-GB" sz="800"/>
              <a:t>) Agent</a:t>
            </a:r>
            <a:endParaRPr lang="en-SE" sz="800"/>
          </a:p>
        </p:txBody>
      </p:sp>
      <p:sp>
        <p:nvSpPr>
          <p:cNvPr id="11" name="Oval 10">
            <a:extLst>
              <a:ext uri="{FF2B5EF4-FFF2-40B4-BE49-F238E27FC236}">
                <a16:creationId xmlns:a16="http://schemas.microsoft.com/office/drawing/2014/main" id="{8992AA33-83CA-D83E-474A-CECA430726FD}"/>
              </a:ext>
            </a:extLst>
          </p:cNvPr>
          <p:cNvSpPr/>
          <p:nvPr/>
        </p:nvSpPr>
        <p:spPr>
          <a:xfrm>
            <a:off x="9421477" y="3914148"/>
            <a:ext cx="971550" cy="215444"/>
          </a:xfrm>
          <a:prstGeom prst="ellipse">
            <a:avLst/>
          </a:prstGeom>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a:t>Intelligence</a:t>
            </a:r>
            <a:endParaRPr lang="en-SE" sz="800"/>
          </a:p>
        </p:txBody>
      </p:sp>
      <p:sp>
        <p:nvSpPr>
          <p:cNvPr id="26" name="Rectangle 25">
            <a:extLst>
              <a:ext uri="{FF2B5EF4-FFF2-40B4-BE49-F238E27FC236}">
                <a16:creationId xmlns:a16="http://schemas.microsoft.com/office/drawing/2014/main" id="{8A937BC5-BE7B-1E9F-1E1A-D1F637D92257}"/>
              </a:ext>
            </a:extLst>
          </p:cNvPr>
          <p:cNvSpPr/>
          <p:nvPr/>
        </p:nvSpPr>
        <p:spPr>
          <a:xfrm>
            <a:off x="9746833" y="2154044"/>
            <a:ext cx="360209" cy="140867"/>
          </a:xfrm>
          <a:prstGeom prst="rect">
            <a:avLst/>
          </a:prstGeom>
          <a:solidFill>
            <a:schemeClr val="bg1">
              <a:lumMod val="85000"/>
            </a:schemeClr>
          </a:solid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a:solidFill>
                  <a:schemeClr val="tx1"/>
                </a:solidFill>
              </a:rPr>
              <a:t>IHF</a:t>
            </a:r>
            <a:endParaRPr lang="en-SE" sz="800">
              <a:solidFill>
                <a:schemeClr val="tx1"/>
              </a:solidFill>
            </a:endParaRPr>
          </a:p>
        </p:txBody>
      </p:sp>
      <p:sp>
        <p:nvSpPr>
          <p:cNvPr id="27" name="Rectangle 26">
            <a:extLst>
              <a:ext uri="{FF2B5EF4-FFF2-40B4-BE49-F238E27FC236}">
                <a16:creationId xmlns:a16="http://schemas.microsoft.com/office/drawing/2014/main" id="{5D5EE1AA-6930-56E1-94D5-405F3249DD9E}"/>
              </a:ext>
            </a:extLst>
          </p:cNvPr>
          <p:cNvSpPr/>
          <p:nvPr/>
        </p:nvSpPr>
        <p:spPr>
          <a:xfrm>
            <a:off x="9727709" y="4128578"/>
            <a:ext cx="360209" cy="140867"/>
          </a:xfrm>
          <a:prstGeom prst="rect">
            <a:avLst/>
          </a:prstGeom>
          <a:solidFill>
            <a:schemeClr val="bg1">
              <a:lumMod val="85000"/>
            </a:schemeClr>
          </a:solidFill>
          <a:ln>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a:solidFill>
                  <a:schemeClr val="tx1"/>
                </a:solidFill>
              </a:rPr>
              <a:t>IHF</a:t>
            </a:r>
            <a:endParaRPr lang="en-SE" sz="800">
              <a:solidFill>
                <a:schemeClr val="tx1"/>
              </a:solidFill>
            </a:endParaRPr>
          </a:p>
        </p:txBody>
      </p:sp>
    </p:spTree>
    <p:extLst>
      <p:ext uri="{BB962C8B-B14F-4D97-AF65-F5344CB8AC3E}">
        <p14:creationId xmlns:p14="http://schemas.microsoft.com/office/powerpoint/2010/main" val="400762260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For endorsement </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34998" y="1920240"/>
            <a:ext cx="10718801" cy="4196079"/>
          </a:xfrm>
        </p:spPr>
        <p:txBody>
          <a:bodyPr/>
          <a:lstStyle/>
          <a:p>
            <a:pPr marL="0" indent="0">
              <a:buNone/>
            </a:pPr>
            <a:r>
              <a:rPr lang="en-US" altLang="en-US" sz="1800" dirty="0"/>
              <a:t>It is requested to endorse the following proposals:</a:t>
            </a:r>
          </a:p>
          <a:p>
            <a:r>
              <a:rPr lang="en-US" altLang="en-US" sz="1800" b="1" dirty="0"/>
              <a:t>Proposal 1: </a:t>
            </a:r>
            <a:r>
              <a:rPr lang="en-US" sz="1800" dirty="0"/>
              <a:t>An agent is an autonomous </a:t>
            </a:r>
            <a:r>
              <a:rPr lang="en-US" sz="1800"/>
              <a:t>system requested </a:t>
            </a:r>
            <a:r>
              <a:rPr lang="en-US" sz="1800" dirty="0"/>
              <a:t>to perform one or more tasks by acting, deciding, and self-initiating actions. An AI agent extends this by using AI techniques to update its internal knowledge and adapt to changing conditions. Agents may use rules, logic, learned models, and tools to generate outputs (actions, decisions, or tasks) but must remain restricted from altering their assigned tasks.</a:t>
            </a:r>
            <a:endParaRPr lang="en-US" altLang="en-US" sz="1800" dirty="0"/>
          </a:p>
          <a:p>
            <a:r>
              <a:rPr lang="en-US" altLang="en-US" sz="1800" b="1" dirty="0"/>
              <a:t>Proposal 2:</a:t>
            </a:r>
            <a:r>
              <a:rPr lang="en-US" altLang="en-US" sz="1800" dirty="0"/>
              <a:t> </a:t>
            </a:r>
            <a:r>
              <a:rPr lang="en-US" sz="1800" dirty="0"/>
              <a:t>An agent can receive its tasks either from an </a:t>
            </a:r>
            <a:r>
              <a:rPr lang="en-US" sz="1800" dirty="0" err="1"/>
              <a:t>MnS</a:t>
            </a:r>
            <a:r>
              <a:rPr lang="en-US" sz="1800" dirty="0"/>
              <a:t> consumer or through interactions with other agents. An Intent Handling Function (IHF) may employ one or multiple agents to perform its functions</a:t>
            </a:r>
            <a:r>
              <a:rPr lang="en-US" altLang="en-US" sz="1800" dirty="0"/>
              <a:t>.</a:t>
            </a:r>
          </a:p>
          <a:p>
            <a:r>
              <a:rPr lang="en-US" altLang="en-US" sz="1800" b="1" dirty="0"/>
              <a:t>Proposal 3:</a:t>
            </a:r>
            <a:r>
              <a:rPr lang="en-US" altLang="en-US" sz="1800" dirty="0"/>
              <a:t> </a:t>
            </a:r>
            <a:r>
              <a:rPr lang="en-US" sz="1800" dirty="0"/>
              <a:t>An IHF receives intents describing desired outcomes and works to fulfill them by triggering appropriate actions. It can either act as a single agent or comprise multiple agents and may also coordinate other agents to achieve the intent.</a:t>
            </a:r>
            <a:endParaRPr lang="en-US" altLang="en-US" sz="1800" dirty="0"/>
          </a:p>
          <a:p>
            <a:r>
              <a:rPr lang="en-US" altLang="en-US" sz="1800" b="1" dirty="0"/>
              <a:t>Proposal 4: </a:t>
            </a:r>
            <a:r>
              <a:rPr lang="en-US" sz="1800" dirty="0"/>
              <a:t>A Closed Control Loop (CCL) monitors, analyzes, decides, and acts, and it may be realized as one or multiple agents.</a:t>
            </a:r>
            <a:endParaRPr lang="en-US" altLang="en-US" sz="1800"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6e3f665-e8c2-4c0d-a4cd-935ea700b3b9" xsi:nil="true"/>
    <lcf76f155ced4ddcb4097134ff3c332f xmlns="3ba6957d-a9a8-4f41-8172-bfeef4911de5">
      <Terms xmlns="http://schemas.microsoft.com/office/infopath/2007/PartnerControls"/>
    </lcf76f155ced4ddcb4097134ff3c332f>
    <Additionalinfo xmlns="3ba6957d-a9a8-4f41-8172-bfeef4911de5" xsi:nil="true"/>
    <_Flow_SignoffStatus xmlns="3ba6957d-a9a8-4f41-8172-bfeef4911de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80DB98482345D4E96D29D2FF81F583D" ma:contentTypeVersion="14" ma:contentTypeDescription="Create a new document." ma:contentTypeScope="" ma:versionID="11dbcf9c05e47bc45cfc019eda348da5">
  <xsd:schema xmlns:xsd="http://www.w3.org/2001/XMLSchema" xmlns:xs="http://www.w3.org/2001/XMLSchema" xmlns:p="http://schemas.microsoft.com/office/2006/metadata/properties" xmlns:ns2="3ba6957d-a9a8-4f41-8172-bfeef4911de5" xmlns:ns3="e6e3f665-e8c2-4c0d-a4cd-935ea700b3b9" targetNamespace="http://schemas.microsoft.com/office/2006/metadata/properties" ma:root="true" ma:fieldsID="721dd7ed1ca520703f28285a7c79f852" ns2:_="" ns3:_="">
    <xsd:import namespace="3ba6957d-a9a8-4f41-8172-bfeef4911de5"/>
    <xsd:import namespace="e6e3f665-e8c2-4c0d-a4cd-935ea700b3b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_Flow_SignoffStatus" minOccurs="0"/>
                <xsd:element ref="ns2:Additionalinfo"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a6957d-a9a8-4f41-8172-bfeef4911de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_Flow_SignoffStatus" ma:index="20" nillable="true" ma:displayName="Sign-off status" ma:internalName="_x0024_Resources_x003a_core_x002c_Signoff_Status">
      <xsd:simpleType>
        <xsd:restriction base="dms:Text"/>
      </xsd:simpleType>
    </xsd:element>
    <xsd:element name="Additionalinfo" ma:index="21" nillable="true" ma:displayName="Additional info" ma:format="Dropdown" ma:internalName="Additionalinfo">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6e3f665-e8c2-4c0d-a4cd-935ea700b3b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bb17b45-0fc3-4dfd-8d17-d7a441c478d4}" ma:internalName="TaxCatchAll" ma:showField="CatchAllData" ma:web="e6e3f665-e8c2-4c0d-a4cd-935ea700b3b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3ba6957d-a9a8-4f41-8172-bfeef4911de5"/>
    <ds:schemaRef ds:uri="e6e3f665-e8c2-4c0d-a4cd-935ea700b3b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4426EC0-5E09-4CAE-BADA-A55827096D79}">
  <ds:schemaRefs>
    <ds:schemaRef ds:uri="3ba6957d-a9a8-4f41-8172-bfeef4911de5"/>
    <ds:schemaRef ds:uri="e6e3f665-e8c2-4c0d-a4cd-935ea700b3b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2</TotalTime>
  <Words>752</Words>
  <Application>Microsoft Office PowerPoint</Application>
  <PresentationFormat>Widescreen</PresentationFormat>
  <Paragraphs>58</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Arial </vt:lpstr>
      <vt:lpstr>Calibri</vt:lpstr>
      <vt:lpstr>Calibri Light</vt:lpstr>
      <vt:lpstr>Times New Roman</vt:lpstr>
      <vt:lpstr>Office Theme</vt:lpstr>
      <vt:lpstr>Agents, AI agents, Intents and CCLs</vt:lpstr>
      <vt:lpstr>Introduction</vt:lpstr>
      <vt:lpstr>Observations and Proposals</vt:lpstr>
      <vt:lpstr>Observations and Proposals</vt:lpstr>
      <vt:lpstr>For endorsement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2</cp:revision>
  <dcterms:created xsi:type="dcterms:W3CDTF">2010-02-05T13:52:04Z</dcterms:created>
  <dcterms:modified xsi:type="dcterms:W3CDTF">2025-11-07T17:17:48Z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0x010100380DB98482345D4E96D29D2FF81F583D</vt:lpwstr>
  </property>
  <property fmtid="{D5CDD505-2E9C-101B-9397-08002B2CF9AE}" pid="3" name="_dlc_DocIdItemGuid">
    <vt:lpwstr>09f554ed-93eb-463a-86b8-ed02b0610872</vt:lpwstr>
  </property>
  <property fmtid="{D5CDD505-2E9C-101B-9397-08002B2CF9AE}" pid="4" name="MediaServiceImageTags">
    <vt:lpwstr/>
  </property>
</Properties>
</file>