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9"/>
  </p:notesMasterIdLst>
  <p:handoutMasterIdLst>
    <p:handoutMasterId r:id="rId40"/>
  </p:handoutMasterIdLst>
  <p:sldIdLst>
    <p:sldId id="303" r:id="rId2"/>
    <p:sldId id="937" r:id="rId3"/>
    <p:sldId id="934" r:id="rId4"/>
    <p:sldId id="976" r:id="rId5"/>
    <p:sldId id="940" r:id="rId6"/>
    <p:sldId id="943" r:id="rId7"/>
    <p:sldId id="979" r:id="rId8"/>
    <p:sldId id="957" r:id="rId9"/>
    <p:sldId id="978" r:id="rId10"/>
    <p:sldId id="960" r:id="rId11"/>
    <p:sldId id="924" r:id="rId12"/>
    <p:sldId id="980" r:id="rId13"/>
    <p:sldId id="952" r:id="rId14"/>
    <p:sldId id="981" r:id="rId15"/>
    <p:sldId id="982" r:id="rId16"/>
    <p:sldId id="983" r:id="rId17"/>
    <p:sldId id="984" r:id="rId18"/>
    <p:sldId id="973" r:id="rId19"/>
    <p:sldId id="974" r:id="rId20"/>
    <p:sldId id="975" r:id="rId21"/>
    <p:sldId id="954" r:id="rId22"/>
    <p:sldId id="968" r:id="rId23"/>
    <p:sldId id="704" r:id="rId24"/>
    <p:sldId id="941" r:id="rId25"/>
    <p:sldId id="948" r:id="rId26"/>
    <p:sldId id="935" r:id="rId27"/>
    <p:sldId id="939" r:id="rId28"/>
    <p:sldId id="938" r:id="rId29"/>
    <p:sldId id="962" r:id="rId30"/>
    <p:sldId id="936" r:id="rId31"/>
    <p:sldId id="951" r:id="rId32"/>
    <p:sldId id="977" r:id="rId33"/>
    <p:sldId id="907" r:id="rId34"/>
    <p:sldId id="908" r:id="rId35"/>
    <p:sldId id="925" r:id="rId36"/>
    <p:sldId id="949" r:id="rId37"/>
    <p:sldId id="950" r:id="rId3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0000FF"/>
    <a:srgbClr val="FF3300"/>
    <a:srgbClr val="72AF2F"/>
    <a:srgbClr val="C1E442"/>
    <a:srgbClr val="6600FF"/>
    <a:srgbClr val="FFFFCC"/>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65" autoAdjust="0"/>
    <p:restoredTop sz="97931" autoAdjust="0"/>
  </p:normalViewPr>
  <p:slideViewPr>
    <p:cSldViewPr snapToGrid="0">
      <p:cViewPr varScale="1">
        <p:scale>
          <a:sx n="100" d="100"/>
          <a:sy n="100" d="100"/>
        </p:scale>
        <p:origin x="77"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5&#24037;&#20316;\&#26631;&#20934;&#24037;&#20316;\3GPP\SA%23107\SA5%20report\tdoc%20stats\SA5%20tdoc%20statistics-20250227-2024_d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800" b="0" i="0" baseline="0">
                <a:effectLst/>
              </a:rPr>
              <a:t>Rel-19 OAM submited tdocs</a:t>
            </a:r>
            <a:endParaRPr lang="zh-CN" altLang="zh-CN">
              <a:effectLst/>
            </a:endParaRPr>
          </a:p>
        </c:rich>
      </c:tx>
      <c:layout>
        <c:manualLayout>
          <c:xMode val="edge"/>
          <c:yMode val="edge"/>
          <c:x val="0.35922420013887929"/>
          <c:y val="2.87023626338501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Sheet3!$C$1</c:f>
              <c:strCache>
                <c:ptCount val="1"/>
                <c:pt idx="0">
                  <c:v>#153</c:v>
                </c:pt>
              </c:strCache>
            </c:strRef>
          </c:tx>
          <c:spPr>
            <a:solidFill>
              <a:schemeClr val="accent1"/>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Sheet3!$C$2:$C$23</c:f>
              <c:numCache>
                <c:formatCode>General</c:formatCode>
                <c:ptCount val="22"/>
                <c:pt idx="12">
                  <c:v>7</c:v>
                </c:pt>
                <c:pt idx="13">
                  <c:v>3</c:v>
                </c:pt>
                <c:pt idx="15">
                  <c:v>12</c:v>
                </c:pt>
                <c:pt idx="16">
                  <c:v>6</c:v>
                </c:pt>
                <c:pt idx="17">
                  <c:v>13</c:v>
                </c:pt>
                <c:pt idx="18">
                  <c:v>5</c:v>
                </c:pt>
              </c:numCache>
            </c:numRef>
          </c:val>
          <c:extLst>
            <c:ext xmlns:c16="http://schemas.microsoft.com/office/drawing/2014/chart" uri="{C3380CC4-5D6E-409C-BE32-E72D297353CC}">
              <c16:uniqueId val="{00000000-FACC-4CAE-8169-94FF0CF67148}"/>
            </c:ext>
          </c:extLst>
        </c:ser>
        <c:ser>
          <c:idx val="1"/>
          <c:order val="1"/>
          <c:tx>
            <c:strRef>
              <c:f>Sheet3!$D$1</c:f>
              <c:strCache>
                <c:ptCount val="1"/>
                <c:pt idx="0">
                  <c:v>#154</c:v>
                </c:pt>
              </c:strCache>
            </c:strRef>
          </c:tx>
          <c:spPr>
            <a:solidFill>
              <a:schemeClr val="accent2"/>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Sheet3!$D$2:$D$23</c:f>
              <c:numCache>
                <c:formatCode>General</c:formatCode>
                <c:ptCount val="22"/>
                <c:pt idx="0">
                  <c:v>29</c:v>
                </c:pt>
                <c:pt idx="1">
                  <c:v>9</c:v>
                </c:pt>
                <c:pt idx="2">
                  <c:v>5</c:v>
                </c:pt>
                <c:pt idx="3">
                  <c:v>18</c:v>
                </c:pt>
                <c:pt idx="4">
                  <c:v>8</c:v>
                </c:pt>
                <c:pt idx="5">
                  <c:v>6</c:v>
                </c:pt>
                <c:pt idx="6">
                  <c:v>13</c:v>
                </c:pt>
                <c:pt idx="7">
                  <c:v>7</c:v>
                </c:pt>
                <c:pt idx="8">
                  <c:v>6</c:v>
                </c:pt>
                <c:pt idx="9">
                  <c:v>8</c:v>
                </c:pt>
                <c:pt idx="10">
                  <c:v>5</c:v>
                </c:pt>
                <c:pt idx="11">
                  <c:v>14</c:v>
                </c:pt>
                <c:pt idx="12">
                  <c:v>16</c:v>
                </c:pt>
                <c:pt idx="13">
                  <c:v>13</c:v>
                </c:pt>
                <c:pt idx="15">
                  <c:v>19</c:v>
                </c:pt>
                <c:pt idx="16">
                  <c:v>19</c:v>
                </c:pt>
                <c:pt idx="17">
                  <c:v>14</c:v>
                </c:pt>
                <c:pt idx="18">
                  <c:v>25</c:v>
                </c:pt>
                <c:pt idx="20">
                  <c:v>6</c:v>
                </c:pt>
                <c:pt idx="21">
                  <c:v>5</c:v>
                </c:pt>
              </c:numCache>
            </c:numRef>
          </c:val>
          <c:extLst>
            <c:ext xmlns:c16="http://schemas.microsoft.com/office/drawing/2014/chart" uri="{C3380CC4-5D6E-409C-BE32-E72D297353CC}">
              <c16:uniqueId val="{00000001-FACC-4CAE-8169-94FF0CF67148}"/>
            </c:ext>
          </c:extLst>
        </c:ser>
        <c:ser>
          <c:idx val="2"/>
          <c:order val="2"/>
          <c:tx>
            <c:strRef>
              <c:f>Sheet3!$E$1</c:f>
              <c:strCache>
                <c:ptCount val="1"/>
                <c:pt idx="0">
                  <c:v>#155</c:v>
                </c:pt>
              </c:strCache>
            </c:strRef>
          </c:tx>
          <c:spPr>
            <a:solidFill>
              <a:schemeClr val="accent3"/>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Sheet3!$E$2:$E$23</c:f>
              <c:numCache>
                <c:formatCode>General</c:formatCode>
                <c:ptCount val="22"/>
                <c:pt idx="0">
                  <c:v>28</c:v>
                </c:pt>
                <c:pt idx="1">
                  <c:v>5</c:v>
                </c:pt>
                <c:pt idx="2">
                  <c:v>6</c:v>
                </c:pt>
                <c:pt idx="3">
                  <c:v>13</c:v>
                </c:pt>
                <c:pt idx="4">
                  <c:v>12</c:v>
                </c:pt>
                <c:pt idx="5">
                  <c:v>3</c:v>
                </c:pt>
                <c:pt idx="6">
                  <c:v>10</c:v>
                </c:pt>
                <c:pt idx="7">
                  <c:v>2</c:v>
                </c:pt>
                <c:pt idx="8">
                  <c:v>9</c:v>
                </c:pt>
                <c:pt idx="9">
                  <c:v>7</c:v>
                </c:pt>
                <c:pt idx="10">
                  <c:v>3</c:v>
                </c:pt>
                <c:pt idx="11">
                  <c:v>23</c:v>
                </c:pt>
                <c:pt idx="12">
                  <c:v>17</c:v>
                </c:pt>
                <c:pt idx="13">
                  <c:v>15</c:v>
                </c:pt>
                <c:pt idx="15">
                  <c:v>19</c:v>
                </c:pt>
                <c:pt idx="16">
                  <c:v>15</c:v>
                </c:pt>
                <c:pt idx="17">
                  <c:v>19</c:v>
                </c:pt>
                <c:pt idx="18">
                  <c:v>26</c:v>
                </c:pt>
                <c:pt idx="20">
                  <c:v>13</c:v>
                </c:pt>
                <c:pt idx="21">
                  <c:v>8</c:v>
                </c:pt>
              </c:numCache>
            </c:numRef>
          </c:val>
          <c:extLst>
            <c:ext xmlns:c16="http://schemas.microsoft.com/office/drawing/2014/chart" uri="{C3380CC4-5D6E-409C-BE32-E72D297353CC}">
              <c16:uniqueId val="{00000002-FACC-4CAE-8169-94FF0CF67148}"/>
            </c:ext>
          </c:extLst>
        </c:ser>
        <c:ser>
          <c:idx val="3"/>
          <c:order val="3"/>
          <c:tx>
            <c:strRef>
              <c:f>Sheet3!$F$1</c:f>
              <c:strCache>
                <c:ptCount val="1"/>
                <c:pt idx="0">
                  <c:v>#156</c:v>
                </c:pt>
              </c:strCache>
            </c:strRef>
          </c:tx>
          <c:spPr>
            <a:solidFill>
              <a:schemeClr val="accent4"/>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Sheet3!$F$2:$F$23</c:f>
              <c:numCache>
                <c:formatCode>General</c:formatCode>
                <c:ptCount val="22"/>
                <c:pt idx="0">
                  <c:v>50</c:v>
                </c:pt>
                <c:pt idx="1">
                  <c:v>2</c:v>
                </c:pt>
                <c:pt idx="2">
                  <c:v>4</c:v>
                </c:pt>
                <c:pt idx="3">
                  <c:v>27</c:v>
                </c:pt>
                <c:pt idx="4">
                  <c:v>15</c:v>
                </c:pt>
                <c:pt idx="5">
                  <c:v>6</c:v>
                </c:pt>
                <c:pt idx="6">
                  <c:v>16</c:v>
                </c:pt>
                <c:pt idx="7">
                  <c:v>5</c:v>
                </c:pt>
                <c:pt idx="8">
                  <c:v>14</c:v>
                </c:pt>
                <c:pt idx="9">
                  <c:v>9</c:v>
                </c:pt>
                <c:pt idx="10">
                  <c:v>8</c:v>
                </c:pt>
                <c:pt idx="11">
                  <c:v>21</c:v>
                </c:pt>
                <c:pt idx="12">
                  <c:v>22</c:v>
                </c:pt>
                <c:pt idx="13">
                  <c:v>15</c:v>
                </c:pt>
                <c:pt idx="15">
                  <c:v>25</c:v>
                </c:pt>
                <c:pt idx="16">
                  <c:v>24</c:v>
                </c:pt>
                <c:pt idx="17">
                  <c:v>29</c:v>
                </c:pt>
                <c:pt idx="18">
                  <c:v>25</c:v>
                </c:pt>
                <c:pt idx="19">
                  <c:v>4</c:v>
                </c:pt>
                <c:pt idx="20">
                  <c:v>23</c:v>
                </c:pt>
                <c:pt idx="21">
                  <c:v>11</c:v>
                </c:pt>
              </c:numCache>
            </c:numRef>
          </c:val>
          <c:extLst>
            <c:ext xmlns:c16="http://schemas.microsoft.com/office/drawing/2014/chart" uri="{C3380CC4-5D6E-409C-BE32-E72D297353CC}">
              <c16:uniqueId val="{00000003-FACC-4CAE-8169-94FF0CF67148}"/>
            </c:ext>
          </c:extLst>
        </c:ser>
        <c:ser>
          <c:idx val="4"/>
          <c:order val="4"/>
          <c:tx>
            <c:strRef>
              <c:f>Sheet3!$G$1</c:f>
              <c:strCache>
                <c:ptCount val="1"/>
                <c:pt idx="0">
                  <c:v>#157</c:v>
                </c:pt>
              </c:strCache>
            </c:strRef>
          </c:tx>
          <c:spPr>
            <a:solidFill>
              <a:schemeClr val="accent5"/>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Sheet3!$G$2:$G$23</c:f>
              <c:numCache>
                <c:formatCode>General</c:formatCode>
                <c:ptCount val="22"/>
                <c:pt idx="0">
                  <c:v>54</c:v>
                </c:pt>
                <c:pt idx="1">
                  <c:v>8</c:v>
                </c:pt>
                <c:pt idx="2">
                  <c:v>1</c:v>
                </c:pt>
                <c:pt idx="3">
                  <c:v>11</c:v>
                </c:pt>
                <c:pt idx="4">
                  <c:v>11</c:v>
                </c:pt>
                <c:pt idx="5">
                  <c:v>6</c:v>
                </c:pt>
                <c:pt idx="6">
                  <c:v>10</c:v>
                </c:pt>
                <c:pt idx="7">
                  <c:v>4</c:v>
                </c:pt>
                <c:pt idx="8">
                  <c:v>9</c:v>
                </c:pt>
                <c:pt idx="9">
                  <c:v>2</c:v>
                </c:pt>
                <c:pt idx="10">
                  <c:v>8</c:v>
                </c:pt>
                <c:pt idx="11">
                  <c:v>9</c:v>
                </c:pt>
                <c:pt idx="12">
                  <c:v>23</c:v>
                </c:pt>
                <c:pt idx="13">
                  <c:v>12</c:v>
                </c:pt>
                <c:pt idx="15">
                  <c:v>13</c:v>
                </c:pt>
                <c:pt idx="16">
                  <c:v>25</c:v>
                </c:pt>
                <c:pt idx="17">
                  <c:v>21</c:v>
                </c:pt>
                <c:pt idx="18">
                  <c:v>35</c:v>
                </c:pt>
                <c:pt idx="20">
                  <c:v>12</c:v>
                </c:pt>
                <c:pt idx="21">
                  <c:v>13</c:v>
                </c:pt>
              </c:numCache>
            </c:numRef>
          </c:val>
          <c:extLst>
            <c:ext xmlns:c16="http://schemas.microsoft.com/office/drawing/2014/chart" uri="{C3380CC4-5D6E-409C-BE32-E72D297353CC}">
              <c16:uniqueId val="{00000004-FACC-4CAE-8169-94FF0CF67148}"/>
            </c:ext>
          </c:extLst>
        </c:ser>
        <c:ser>
          <c:idx val="5"/>
          <c:order val="5"/>
          <c:tx>
            <c:strRef>
              <c:f>Sheet3!$H$1</c:f>
              <c:strCache>
                <c:ptCount val="1"/>
                <c:pt idx="0">
                  <c:v>#158</c:v>
                </c:pt>
              </c:strCache>
            </c:strRef>
          </c:tx>
          <c:spPr>
            <a:solidFill>
              <a:schemeClr val="accent6"/>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Sheet3!$H$2:$H$23</c:f>
              <c:numCache>
                <c:formatCode>General</c:formatCode>
                <c:ptCount val="22"/>
                <c:pt idx="0">
                  <c:v>43</c:v>
                </c:pt>
                <c:pt idx="1">
                  <c:v>4</c:v>
                </c:pt>
                <c:pt idx="2">
                  <c:v>0</c:v>
                </c:pt>
                <c:pt idx="3">
                  <c:v>9</c:v>
                </c:pt>
                <c:pt idx="4">
                  <c:v>9</c:v>
                </c:pt>
                <c:pt idx="5">
                  <c:v>7</c:v>
                </c:pt>
                <c:pt idx="6">
                  <c:v>13</c:v>
                </c:pt>
                <c:pt idx="7">
                  <c:v>0</c:v>
                </c:pt>
                <c:pt idx="8">
                  <c:v>4</c:v>
                </c:pt>
                <c:pt idx="9">
                  <c:v>4</c:v>
                </c:pt>
                <c:pt idx="10">
                  <c:v>6</c:v>
                </c:pt>
                <c:pt idx="11">
                  <c:v>13</c:v>
                </c:pt>
                <c:pt idx="12">
                  <c:v>24</c:v>
                </c:pt>
                <c:pt idx="13">
                  <c:v>14</c:v>
                </c:pt>
                <c:pt idx="14">
                  <c:v>15</c:v>
                </c:pt>
                <c:pt idx="15">
                  <c:v>14</c:v>
                </c:pt>
                <c:pt idx="16">
                  <c:v>7</c:v>
                </c:pt>
                <c:pt idx="17">
                  <c:v>14</c:v>
                </c:pt>
                <c:pt idx="18">
                  <c:v>28</c:v>
                </c:pt>
                <c:pt idx="19">
                  <c:v>3</c:v>
                </c:pt>
                <c:pt idx="20">
                  <c:v>7</c:v>
                </c:pt>
                <c:pt idx="21">
                  <c:v>8</c:v>
                </c:pt>
              </c:numCache>
            </c:numRef>
          </c:val>
          <c:extLst>
            <c:ext xmlns:c16="http://schemas.microsoft.com/office/drawing/2014/chart" uri="{C3380CC4-5D6E-409C-BE32-E72D297353CC}">
              <c16:uniqueId val="{00000005-FACC-4CAE-8169-94FF0CF67148}"/>
            </c:ext>
          </c:extLst>
        </c:ser>
        <c:ser>
          <c:idx val="6"/>
          <c:order val="6"/>
          <c:tx>
            <c:strRef>
              <c:f>Sheet3!$I$1</c:f>
              <c:strCache>
                <c:ptCount val="1"/>
                <c:pt idx="0">
                  <c:v>#159</c:v>
                </c:pt>
              </c:strCache>
            </c:strRef>
          </c:tx>
          <c:spPr>
            <a:solidFill>
              <a:schemeClr val="accent1">
                <a:lumMod val="60000"/>
              </a:schemeClr>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Sheet3!$I$2:$I$23</c:f>
              <c:numCache>
                <c:formatCode>General</c:formatCode>
                <c:ptCount val="22"/>
                <c:pt idx="0">
                  <c:v>63</c:v>
                </c:pt>
                <c:pt idx="1">
                  <c:v>6</c:v>
                </c:pt>
                <c:pt idx="2">
                  <c:v>2</c:v>
                </c:pt>
                <c:pt idx="3">
                  <c:v>10</c:v>
                </c:pt>
                <c:pt idx="4">
                  <c:v>11</c:v>
                </c:pt>
                <c:pt idx="5">
                  <c:v>5</c:v>
                </c:pt>
                <c:pt idx="6">
                  <c:v>7</c:v>
                </c:pt>
                <c:pt idx="7">
                  <c:v>1</c:v>
                </c:pt>
                <c:pt idx="8">
                  <c:v>10</c:v>
                </c:pt>
                <c:pt idx="9">
                  <c:v>2</c:v>
                </c:pt>
                <c:pt idx="10">
                  <c:v>5</c:v>
                </c:pt>
                <c:pt idx="11">
                  <c:v>22</c:v>
                </c:pt>
                <c:pt idx="12">
                  <c:v>19</c:v>
                </c:pt>
                <c:pt idx="13">
                  <c:v>9</c:v>
                </c:pt>
                <c:pt idx="15">
                  <c:v>25</c:v>
                </c:pt>
                <c:pt idx="16">
                  <c:v>23</c:v>
                </c:pt>
                <c:pt idx="17">
                  <c:v>29</c:v>
                </c:pt>
                <c:pt idx="18">
                  <c:v>16</c:v>
                </c:pt>
                <c:pt idx="20">
                  <c:v>23</c:v>
                </c:pt>
                <c:pt idx="21">
                  <c:v>9</c:v>
                </c:pt>
              </c:numCache>
            </c:numRef>
          </c:val>
          <c:extLst>
            <c:ext xmlns:c16="http://schemas.microsoft.com/office/drawing/2014/chart" uri="{C3380CC4-5D6E-409C-BE32-E72D297353CC}">
              <c16:uniqueId val="{00000006-FACC-4CAE-8169-94FF0CF67148}"/>
            </c:ext>
          </c:extLst>
        </c:ser>
        <c:dLbls>
          <c:showLegendKey val="0"/>
          <c:showVal val="0"/>
          <c:showCatName val="0"/>
          <c:showSerName val="0"/>
          <c:showPercent val="0"/>
          <c:showBubbleSize val="0"/>
        </c:dLbls>
        <c:gapWidth val="219"/>
        <c:overlap val="-27"/>
        <c:axId val="882753296"/>
        <c:axId val="519854000"/>
      </c:barChart>
      <c:lineChart>
        <c:grouping val="standard"/>
        <c:varyColors val="0"/>
        <c:ser>
          <c:idx val="7"/>
          <c:order val="7"/>
          <c:tx>
            <c:strRef>
              <c:f>Sheet3!$J$1</c:f>
              <c:strCache>
                <c:ptCount val="1"/>
                <c:pt idx="0">
                  <c:v>total</c:v>
                </c:pt>
              </c:strCache>
            </c:strRef>
          </c:tx>
          <c:spPr>
            <a:ln w="28575" cap="rnd">
              <a:solidFill>
                <a:schemeClr val="accent2">
                  <a:lumMod val="60000"/>
                </a:schemeClr>
              </a:solidFill>
              <a:round/>
            </a:ln>
            <a:effectLst/>
          </c:spPr>
          <c:marker>
            <c:symbol val="none"/>
          </c:marker>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Sheet3!$J$2:$J$23</c:f>
              <c:numCache>
                <c:formatCode>General</c:formatCode>
                <c:ptCount val="22"/>
                <c:pt idx="0">
                  <c:v>267</c:v>
                </c:pt>
                <c:pt idx="1">
                  <c:v>34</c:v>
                </c:pt>
                <c:pt idx="2">
                  <c:v>18</c:v>
                </c:pt>
                <c:pt idx="3">
                  <c:v>88</c:v>
                </c:pt>
                <c:pt idx="4">
                  <c:v>66</c:v>
                </c:pt>
                <c:pt idx="5">
                  <c:v>33</c:v>
                </c:pt>
                <c:pt idx="6">
                  <c:v>69</c:v>
                </c:pt>
                <c:pt idx="7">
                  <c:v>19</c:v>
                </c:pt>
                <c:pt idx="8">
                  <c:v>52</c:v>
                </c:pt>
                <c:pt idx="9">
                  <c:v>32</c:v>
                </c:pt>
                <c:pt idx="10">
                  <c:v>35</c:v>
                </c:pt>
                <c:pt idx="11">
                  <c:v>102</c:v>
                </c:pt>
                <c:pt idx="12">
                  <c:v>128</c:v>
                </c:pt>
                <c:pt idx="13">
                  <c:v>81</c:v>
                </c:pt>
                <c:pt idx="14">
                  <c:v>15</c:v>
                </c:pt>
                <c:pt idx="15">
                  <c:v>127</c:v>
                </c:pt>
                <c:pt idx="16">
                  <c:v>119</c:v>
                </c:pt>
                <c:pt idx="17">
                  <c:v>139</c:v>
                </c:pt>
                <c:pt idx="18">
                  <c:v>160</c:v>
                </c:pt>
                <c:pt idx="19">
                  <c:v>7</c:v>
                </c:pt>
                <c:pt idx="20">
                  <c:v>84</c:v>
                </c:pt>
                <c:pt idx="21">
                  <c:v>54</c:v>
                </c:pt>
              </c:numCache>
            </c:numRef>
          </c:val>
          <c:smooth val="0"/>
          <c:extLst>
            <c:ext xmlns:c16="http://schemas.microsoft.com/office/drawing/2014/chart" uri="{C3380CC4-5D6E-409C-BE32-E72D297353CC}">
              <c16:uniqueId val="{00000007-FACC-4CAE-8169-94FF0CF67148}"/>
            </c:ext>
          </c:extLst>
        </c:ser>
        <c:dLbls>
          <c:showLegendKey val="0"/>
          <c:showVal val="0"/>
          <c:showCatName val="0"/>
          <c:showSerName val="0"/>
          <c:showPercent val="0"/>
          <c:showBubbleSize val="0"/>
        </c:dLbls>
        <c:marker val="1"/>
        <c:smooth val="0"/>
        <c:axId val="882753296"/>
        <c:axId val="519854000"/>
      </c:lineChart>
      <c:catAx>
        <c:axId val="882753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19854000"/>
        <c:crosses val="autoZero"/>
        <c:auto val="1"/>
        <c:lblAlgn val="ctr"/>
        <c:lblOffset val="100"/>
        <c:noMultiLvlLbl val="0"/>
      </c:catAx>
      <c:valAx>
        <c:axId val="519854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827532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Planned &amp; Used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Sheet1!$A$2:$A$89</c:f>
              <c:strCache>
                <c:ptCount val="85"/>
                <c:pt idx="0">
                  <c:v>AIML</c:v>
                </c:pt>
                <c:pt idx="4">
                  <c:v>MDA</c:v>
                </c:pt>
                <c:pt idx="8">
                  <c:v>IDM</c:v>
                </c:pt>
                <c:pt idx="12">
                  <c:v>CCL</c:v>
                </c:pt>
                <c:pt idx="16">
                  <c:v>NDT</c:v>
                </c:pt>
                <c:pt idx="20">
                  <c:v>CMO</c:v>
                </c:pt>
                <c:pt idx="24">
                  <c:v>MSEC</c:v>
                </c:pt>
                <c:pt idx="28">
                  <c:v>SBMA</c:v>
                </c:pt>
                <c:pt idx="32">
                  <c:v>PTM</c:v>
                </c:pt>
                <c:pt idx="36">
                  <c:v>MADCOL</c:v>
                </c:pt>
                <c:pt idx="40">
                  <c:v>SREP</c:v>
                </c:pt>
                <c:pt idx="44">
                  <c:v>PM</c:v>
                </c:pt>
                <c:pt idx="48">
                  <c:v>AdNRM</c:v>
                </c:pt>
                <c:pt idx="52">
                  <c:v>TMQ</c:v>
                </c:pt>
                <c:pt idx="56">
                  <c:v>NTNM</c:v>
                </c:pt>
                <c:pt idx="60">
                  <c:v>IABM</c:v>
                </c:pt>
                <c:pt idx="64">
                  <c:v>RedcapM</c:v>
                </c:pt>
                <c:pt idx="68">
                  <c:v>NWDAFM</c:v>
                </c:pt>
                <c:pt idx="72">
                  <c:v>NSM</c:v>
                </c:pt>
                <c:pt idx="76">
                  <c:v>EE</c:v>
                </c:pt>
                <c:pt idx="80">
                  <c:v>Mexpo</c:v>
                </c:pt>
                <c:pt idx="84">
                  <c:v>MStraM</c:v>
                </c:pt>
              </c:strCache>
            </c:strRef>
          </c:cat>
          <c:val>
            <c:numRef>
              <c:f>Sheet1!$B$2:$B$89</c:f>
              <c:numCache>
                <c:formatCode>General</c:formatCode>
                <c:ptCount val="88"/>
                <c:pt idx="0">
                  <c:v>6.1999999999999993</c:v>
                </c:pt>
                <c:pt idx="1">
                  <c:v>6.42</c:v>
                </c:pt>
                <c:pt idx="2">
                  <c:v>0</c:v>
                </c:pt>
                <c:pt idx="3">
                  <c:v>0</c:v>
                </c:pt>
                <c:pt idx="4">
                  <c:v>4.7000000000000011</c:v>
                </c:pt>
                <c:pt idx="5">
                  <c:v>2.91</c:v>
                </c:pt>
                <c:pt idx="6">
                  <c:v>3.8</c:v>
                </c:pt>
                <c:pt idx="7">
                  <c:v>0.8</c:v>
                </c:pt>
                <c:pt idx="8">
                  <c:v>4</c:v>
                </c:pt>
                <c:pt idx="9">
                  <c:v>3.2399999999999998</c:v>
                </c:pt>
                <c:pt idx="10">
                  <c:v>4</c:v>
                </c:pt>
                <c:pt idx="11">
                  <c:v>0.9</c:v>
                </c:pt>
                <c:pt idx="12">
                  <c:v>6.4</c:v>
                </c:pt>
                <c:pt idx="13">
                  <c:v>5.01</c:v>
                </c:pt>
                <c:pt idx="14">
                  <c:v>1.5</c:v>
                </c:pt>
                <c:pt idx="15">
                  <c:v>0</c:v>
                </c:pt>
                <c:pt idx="16">
                  <c:v>3.3</c:v>
                </c:pt>
                <c:pt idx="17">
                  <c:v>3.2699999999999996</c:v>
                </c:pt>
                <c:pt idx="18">
                  <c:v>0</c:v>
                </c:pt>
                <c:pt idx="19">
                  <c:v>0</c:v>
                </c:pt>
                <c:pt idx="20">
                  <c:v>6.6</c:v>
                </c:pt>
                <c:pt idx="21">
                  <c:v>4.49</c:v>
                </c:pt>
                <c:pt idx="22">
                  <c:v>0</c:v>
                </c:pt>
                <c:pt idx="23">
                  <c:v>0</c:v>
                </c:pt>
                <c:pt idx="24">
                  <c:v>0.7</c:v>
                </c:pt>
                <c:pt idx="25">
                  <c:v>0.2</c:v>
                </c:pt>
                <c:pt idx="26">
                  <c:v>0</c:v>
                </c:pt>
                <c:pt idx="27">
                  <c:v>0</c:v>
                </c:pt>
                <c:pt idx="28">
                  <c:v>5.5</c:v>
                </c:pt>
                <c:pt idx="29">
                  <c:v>3.8899999999999997</c:v>
                </c:pt>
                <c:pt idx="30">
                  <c:v>0</c:v>
                </c:pt>
                <c:pt idx="32">
                  <c:v>4</c:v>
                </c:pt>
                <c:pt idx="33">
                  <c:v>1.02</c:v>
                </c:pt>
                <c:pt idx="34">
                  <c:v>2</c:v>
                </c:pt>
                <c:pt idx="35">
                  <c:v>1.1000000000000001</c:v>
                </c:pt>
                <c:pt idx="36">
                  <c:v>0</c:v>
                </c:pt>
                <c:pt idx="37">
                  <c:v>0</c:v>
                </c:pt>
                <c:pt idx="38">
                  <c:v>2.9000000000000004</c:v>
                </c:pt>
                <c:pt idx="39">
                  <c:v>1.57</c:v>
                </c:pt>
                <c:pt idx="40">
                  <c:v>2</c:v>
                </c:pt>
                <c:pt idx="41">
                  <c:v>0.53</c:v>
                </c:pt>
                <c:pt idx="42">
                  <c:v>0.5</c:v>
                </c:pt>
                <c:pt idx="43">
                  <c:v>0.35</c:v>
                </c:pt>
                <c:pt idx="44">
                  <c:v>0</c:v>
                </c:pt>
                <c:pt idx="45">
                  <c:v>0</c:v>
                </c:pt>
                <c:pt idx="46">
                  <c:v>2.1999999999999997</c:v>
                </c:pt>
                <c:pt idx="47">
                  <c:v>2.19</c:v>
                </c:pt>
                <c:pt idx="48">
                  <c:v>0</c:v>
                </c:pt>
                <c:pt idx="49">
                  <c:v>0</c:v>
                </c:pt>
                <c:pt idx="50">
                  <c:v>2.8000000000000003</c:v>
                </c:pt>
                <c:pt idx="51">
                  <c:v>2.2800000000000002</c:v>
                </c:pt>
                <c:pt idx="52">
                  <c:v>0</c:v>
                </c:pt>
                <c:pt idx="53">
                  <c:v>0</c:v>
                </c:pt>
                <c:pt idx="54">
                  <c:v>0.5</c:v>
                </c:pt>
                <c:pt idx="55">
                  <c:v>0.52</c:v>
                </c:pt>
                <c:pt idx="56">
                  <c:v>3.9</c:v>
                </c:pt>
                <c:pt idx="57">
                  <c:v>2.5499999999999998</c:v>
                </c:pt>
                <c:pt idx="58">
                  <c:v>1.6</c:v>
                </c:pt>
                <c:pt idx="59">
                  <c:v>0</c:v>
                </c:pt>
                <c:pt idx="60">
                  <c:v>1.5999999999999999</c:v>
                </c:pt>
                <c:pt idx="61">
                  <c:v>0.53</c:v>
                </c:pt>
                <c:pt idx="62">
                  <c:v>0.1</c:v>
                </c:pt>
                <c:pt idx="63">
                  <c:v>0</c:v>
                </c:pt>
                <c:pt idx="64">
                  <c:v>3.3</c:v>
                </c:pt>
                <c:pt idx="65">
                  <c:v>1.07</c:v>
                </c:pt>
                <c:pt idx="66">
                  <c:v>0</c:v>
                </c:pt>
                <c:pt idx="67">
                  <c:v>0</c:v>
                </c:pt>
                <c:pt idx="68">
                  <c:v>1.5</c:v>
                </c:pt>
                <c:pt idx="69">
                  <c:v>0.64</c:v>
                </c:pt>
                <c:pt idx="70">
                  <c:v>0.7</c:v>
                </c:pt>
                <c:pt idx="71">
                  <c:v>0.30000000000000004</c:v>
                </c:pt>
                <c:pt idx="72">
                  <c:v>2.5</c:v>
                </c:pt>
                <c:pt idx="73">
                  <c:v>0.59</c:v>
                </c:pt>
                <c:pt idx="74">
                  <c:v>0.1</c:v>
                </c:pt>
                <c:pt idx="75">
                  <c:v>0.1</c:v>
                </c:pt>
                <c:pt idx="76">
                  <c:v>5</c:v>
                </c:pt>
                <c:pt idx="77">
                  <c:v>5.0500000000000007</c:v>
                </c:pt>
                <c:pt idx="78">
                  <c:v>0</c:v>
                </c:pt>
                <c:pt idx="79">
                  <c:v>0</c:v>
                </c:pt>
                <c:pt idx="80">
                  <c:v>4.5500000000000007</c:v>
                </c:pt>
                <c:pt idx="81">
                  <c:v>3.26</c:v>
                </c:pt>
                <c:pt idx="82">
                  <c:v>1.45</c:v>
                </c:pt>
                <c:pt idx="83">
                  <c:v>0</c:v>
                </c:pt>
                <c:pt idx="86">
                  <c:v>1.5</c:v>
                </c:pt>
                <c:pt idx="87">
                  <c:v>1.2</c:v>
                </c:pt>
              </c:numCache>
            </c:numRef>
          </c:val>
          <c:extLst>
            <c:ext xmlns:c16="http://schemas.microsoft.com/office/drawing/2014/chart" uri="{C3380CC4-5D6E-409C-BE32-E72D297353CC}">
              <c16:uniqueId val="{00000000-C8C8-4307-9099-CFEEFBB2170D}"/>
            </c:ext>
          </c:extLst>
        </c:ser>
        <c:dLbls>
          <c:showLegendKey val="0"/>
          <c:showVal val="0"/>
          <c:showCatName val="0"/>
          <c:showSerName val="0"/>
          <c:showPercent val="0"/>
          <c:showBubbleSize val="0"/>
        </c:dLbls>
        <c:gapWidth val="219"/>
        <c:overlap val="-27"/>
        <c:axId val="1059389455"/>
        <c:axId val="1238182303"/>
      </c:barChart>
      <c:catAx>
        <c:axId val="105938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8182303"/>
        <c:crosses val="autoZero"/>
        <c:auto val="1"/>
        <c:lblAlgn val="ctr"/>
        <c:lblOffset val="100"/>
        <c:noMultiLvlLbl val="0"/>
      </c:catAx>
      <c:valAx>
        <c:axId val="12381823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059389455"/>
        <c:crosses val="autoZero"/>
        <c:crossBetween val="between"/>
      </c:valAx>
      <c:spPr>
        <a:noFill/>
        <a:ln>
          <a:noFill/>
        </a:ln>
        <a:effectLst/>
      </c:spPr>
    </c:plotArea>
    <c:plotVisOnly val="1"/>
    <c:dispBlanksAs val="gap"/>
    <c:showDLblsOverMax val="0"/>
  </c:chart>
  <c:spPr>
    <a:noFill/>
    <a:ln>
      <a:solidFill>
        <a:schemeClr val="tx1"/>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dirty="0"/>
              <a:t>BONUS TU statistics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spPr>
            <a:solidFill>
              <a:schemeClr val="accent1"/>
            </a:solidFill>
            <a:ln>
              <a:noFill/>
            </a:ln>
            <a:effectLst/>
          </c:spPr>
          <c:invertIfNegative val="0"/>
          <c:cat>
            <c:strRef>
              <c:f>Sheet1!$A$97:$A$118</c:f>
              <c:strCache>
                <c:ptCount val="22"/>
                <c:pt idx="0">
                  <c:v>AIML</c:v>
                </c:pt>
                <c:pt idx="1">
                  <c:v>MDA</c:v>
                </c:pt>
                <c:pt idx="2">
                  <c:v>IDM</c:v>
                </c:pt>
                <c:pt idx="3">
                  <c:v>CCL</c:v>
                </c:pt>
                <c:pt idx="4">
                  <c:v>NDT</c:v>
                </c:pt>
                <c:pt idx="5">
                  <c:v>CMO</c:v>
                </c:pt>
                <c:pt idx="6">
                  <c:v>MSEC</c:v>
                </c:pt>
                <c:pt idx="7">
                  <c:v>SBMA</c:v>
                </c:pt>
                <c:pt idx="8">
                  <c:v>PTM</c:v>
                </c:pt>
                <c:pt idx="9">
                  <c:v>MADCOL</c:v>
                </c:pt>
                <c:pt idx="10">
                  <c:v>SREP</c:v>
                </c:pt>
                <c:pt idx="11">
                  <c:v>PM</c:v>
                </c:pt>
                <c:pt idx="12">
                  <c:v>AdNRM</c:v>
                </c:pt>
                <c:pt idx="13">
                  <c:v>TMQ</c:v>
                </c:pt>
                <c:pt idx="14">
                  <c:v>NTNM</c:v>
                </c:pt>
                <c:pt idx="15">
                  <c:v>IABM</c:v>
                </c:pt>
                <c:pt idx="16">
                  <c:v>RedcapM</c:v>
                </c:pt>
                <c:pt idx="17">
                  <c:v>NWDAFM</c:v>
                </c:pt>
                <c:pt idx="18">
                  <c:v>NSM</c:v>
                </c:pt>
                <c:pt idx="19">
                  <c:v>EE</c:v>
                </c:pt>
                <c:pt idx="20">
                  <c:v>Mexpo</c:v>
                </c:pt>
                <c:pt idx="21">
                  <c:v>Monstra</c:v>
                </c:pt>
              </c:strCache>
            </c:strRef>
          </c:cat>
          <c:val>
            <c:numRef>
              <c:f>Sheet1!$B$97:$B$118</c:f>
              <c:numCache>
                <c:formatCode>General</c:formatCode>
                <c:ptCount val="22"/>
                <c:pt idx="0">
                  <c:v>5.7</c:v>
                </c:pt>
                <c:pt idx="1">
                  <c:v>0.33</c:v>
                </c:pt>
                <c:pt idx="2">
                  <c:v>3.76</c:v>
                </c:pt>
                <c:pt idx="3">
                  <c:v>1</c:v>
                </c:pt>
                <c:pt idx="4">
                  <c:v>2.5</c:v>
                </c:pt>
                <c:pt idx="5">
                  <c:v>6.26</c:v>
                </c:pt>
                <c:pt idx="6">
                  <c:v>0</c:v>
                </c:pt>
                <c:pt idx="7">
                  <c:v>0</c:v>
                </c:pt>
                <c:pt idx="8">
                  <c:v>0</c:v>
                </c:pt>
                <c:pt idx="9">
                  <c:v>0</c:v>
                </c:pt>
                <c:pt idx="10">
                  <c:v>0</c:v>
                </c:pt>
                <c:pt idx="11">
                  <c:v>0.3</c:v>
                </c:pt>
                <c:pt idx="12">
                  <c:v>0</c:v>
                </c:pt>
                <c:pt idx="13">
                  <c:v>0</c:v>
                </c:pt>
                <c:pt idx="14">
                  <c:v>0</c:v>
                </c:pt>
                <c:pt idx="15">
                  <c:v>0</c:v>
                </c:pt>
                <c:pt idx="16">
                  <c:v>0</c:v>
                </c:pt>
                <c:pt idx="17">
                  <c:v>0</c:v>
                </c:pt>
                <c:pt idx="18">
                  <c:v>0</c:v>
                </c:pt>
                <c:pt idx="19">
                  <c:v>3.7</c:v>
                </c:pt>
                <c:pt idx="20">
                  <c:v>2.7</c:v>
                </c:pt>
                <c:pt idx="21">
                  <c:v>0</c:v>
                </c:pt>
              </c:numCache>
            </c:numRef>
          </c:val>
          <c:extLst>
            <c:ext xmlns:c16="http://schemas.microsoft.com/office/drawing/2014/chart" uri="{C3380CC4-5D6E-409C-BE32-E72D297353CC}">
              <c16:uniqueId val="{00000000-BD3C-4511-81A2-DA37154C1D79}"/>
            </c:ext>
          </c:extLst>
        </c:ser>
        <c:dLbls>
          <c:showLegendKey val="0"/>
          <c:showVal val="0"/>
          <c:showCatName val="0"/>
          <c:showSerName val="0"/>
          <c:showPercent val="0"/>
          <c:showBubbleSize val="0"/>
        </c:dLbls>
        <c:gapWidth val="219"/>
        <c:overlap val="-27"/>
        <c:axId val="862235103"/>
        <c:axId val="1237457935"/>
      </c:barChart>
      <c:catAx>
        <c:axId val="862235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237457935"/>
        <c:crosses val="autoZero"/>
        <c:auto val="1"/>
        <c:lblAlgn val="ctr"/>
        <c:lblOffset val="100"/>
        <c:noMultiLvlLbl val="0"/>
      </c:catAx>
      <c:valAx>
        <c:axId val="12374579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862235103"/>
        <c:crosses val="autoZero"/>
        <c:crossBetween val="between"/>
      </c:valAx>
      <c:spPr>
        <a:noFill/>
        <a:ln>
          <a:noFill/>
        </a:ln>
        <a:effectLst/>
      </c:spPr>
    </c:plotArea>
    <c:plotVisOnly val="1"/>
    <c:dispBlanksAs val="gap"/>
    <c:showDLblsOverMax val="0"/>
  </c:chart>
  <c:spPr>
    <a:solidFill>
      <a:schemeClr val="bg1"/>
    </a:solidFill>
    <a:ln>
      <a:solidFill>
        <a:schemeClr val="tx1"/>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3/31/2025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3/31/2025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S5-251219, </a:t>
            </a:r>
            <a:r>
              <a:rPr lang="sv-SE" sz="1100" b="1" spc="300" dirty="0">
                <a:ea typeface="+mn-ea"/>
                <a:cs typeface="Arial" panose="020B0604020202020204" pitchFamily="34" charset="0"/>
              </a:rPr>
              <a:t>SA5#160, Goteborg, Sweden, 07 - 11 April 2025</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2025</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40793.zip" TargetMode="External"/><Relationship Id="rId26" Type="http://schemas.openxmlformats.org/officeDocument/2006/relationships/hyperlink" Target="https://www.3gpp.org/ftp/Information/WI_Sheet/SP-220437.zip" TargetMode="External"/><Relationship Id="rId39" Type="http://schemas.openxmlformats.org/officeDocument/2006/relationships/hyperlink" Target="https://www.3gpp.org/ftp/Information/WI_Sheet/SP-221263.zip" TargetMode="External"/><Relationship Id="rId21" Type="http://schemas.openxmlformats.org/officeDocument/2006/relationships/hyperlink" Target="https://www.3gpp.org/ftp/Information/WI_Sheet/SP-220954.zip" TargetMode="External"/><Relationship Id="rId34" Type="http://schemas.openxmlformats.org/officeDocument/2006/relationships/hyperlink" Target="https://www.3gpp.org/ftp/Information/WI_Sheet/SP-220943.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31037.zip" TargetMode="External"/><Relationship Id="rId33" Type="http://schemas.openxmlformats.org/officeDocument/2006/relationships/hyperlink" Target="https://www.3gpp.org/ftp/Information/WI_Sheet/SP-230227.zip" TargetMode="External"/><Relationship Id="rId38" Type="http://schemas.openxmlformats.org/officeDocument/2006/relationships/hyperlink" Target="https://www.3gpp.org/ftp/Information/WI_Sheet/SP-220992.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30750.zip" TargetMode="External"/><Relationship Id="rId29" Type="http://schemas.openxmlformats.org/officeDocument/2006/relationships/hyperlink" Target="https://www.3gpp.org/ftp/Information/WI_Sheet/SP-22044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412.zip" TargetMode="External"/><Relationship Id="rId32" Type="http://schemas.openxmlformats.org/officeDocument/2006/relationships/hyperlink" Target="https://www.3gpp.org/ftp/Information/WI_Sheet/SP-230229.zip" TargetMode="External"/><Relationship Id="rId37" Type="http://schemas.openxmlformats.org/officeDocument/2006/relationships/hyperlink" Target="https://www.3gpp.org/ftp/Information/WI_Sheet/SP-220939.zip" TargetMode="External"/><Relationship Id="rId40" Type="http://schemas.openxmlformats.org/officeDocument/2006/relationships/hyperlink" Target="https://www.3gpp.org/ftp/Information/WI_Sheet/SP-231035.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20445.zip" TargetMode="External"/><Relationship Id="rId28" Type="http://schemas.openxmlformats.org/officeDocument/2006/relationships/hyperlink" Target="https://www.3gpp.org/ftp/Information/WI_Sheet/SP-190838.zip" TargetMode="External"/><Relationship Id="rId36" Type="http://schemas.openxmlformats.org/officeDocument/2006/relationships/hyperlink" Target="https://www.3gpp.org/ftp/Information/WI_Sheet/SP-220941.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20717.zip" TargetMode="External"/><Relationship Id="rId31" Type="http://schemas.openxmlformats.org/officeDocument/2006/relationships/hyperlink" Target="https://www.3gpp.org/ftp/Information/WI_Sheet/SP-240194.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30518.zip" TargetMode="External"/><Relationship Id="rId27" Type="http://schemas.openxmlformats.org/officeDocument/2006/relationships/hyperlink" Target="https://www.3gpp.org/ftp/Information/WI_Sheet/SP-230512.zip" TargetMode="External"/><Relationship Id="rId30" Type="http://schemas.openxmlformats.org/officeDocument/2006/relationships/hyperlink" Target="https://www.3gpp.org/ftp/Information/WI_Sheet/SP-230236.zip" TargetMode="External"/><Relationship Id="rId35" Type="http://schemas.openxmlformats.org/officeDocument/2006/relationships/hyperlink" Target="https://www.3gpp.org/ftp/Information/WI_Sheet/SP-23052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www.3gpp.org/ftp/Information/WI_Sheet/SP-231786.zip" TargetMode="External"/><Relationship Id="rId13" Type="http://schemas.openxmlformats.org/officeDocument/2006/relationships/hyperlink" Target="https://www.3gpp.org/ftp/Information/WI_Sheet/SP-240504.zip" TargetMode="External"/><Relationship Id="rId18" Type="http://schemas.openxmlformats.org/officeDocument/2006/relationships/hyperlink" Target="https://www.3gpp.org/ftp/Information/WI_Sheet/SP-240515.zip" TargetMode="External"/><Relationship Id="rId26" Type="http://schemas.openxmlformats.org/officeDocument/2006/relationships/hyperlink" Target="https://www.3gpp.org/ftp/Information/WI_Sheet/SP-240233.zip" TargetMode="External"/><Relationship Id="rId3" Type="http://schemas.openxmlformats.org/officeDocument/2006/relationships/hyperlink" Target="https://www.3gpp.org/ftp/Information/WI_Sheet/SP-240509.zip" TargetMode="External"/><Relationship Id="rId21" Type="http://schemas.openxmlformats.org/officeDocument/2006/relationships/hyperlink" Target="https://www.3gpp.org/ftp/Information/WI_Sheet/SP-240476.zip" TargetMode="External"/><Relationship Id="rId7" Type="http://schemas.openxmlformats.org/officeDocument/2006/relationships/hyperlink" Target="https://www.3gpp.org/ftp/Information/WI_Sheet/SP-240654.zip" TargetMode="External"/><Relationship Id="rId12" Type="http://schemas.openxmlformats.org/officeDocument/2006/relationships/hyperlink" Target="https://www.3gpp.org/ftp/Information/WI_Sheet/SP-240511.zip" TargetMode="External"/><Relationship Id="rId17" Type="http://schemas.openxmlformats.org/officeDocument/2006/relationships/hyperlink" Target="https://www.3gpp.org/ftp/Information/WI_Sheet/SP-240516.zip" TargetMode="External"/><Relationship Id="rId25" Type="http://schemas.openxmlformats.org/officeDocument/2006/relationships/hyperlink" Target="https://www.3gpp.org/ftp/Information/WI_Sheet/SP-231783.zip" TargetMode="External"/><Relationship Id="rId2" Type="http://schemas.openxmlformats.org/officeDocument/2006/relationships/hyperlink" Target="https://www.3gpp.org/ftp/Information/WI_Sheet/SP-240512.zip" TargetMode="External"/><Relationship Id="rId16" Type="http://schemas.openxmlformats.org/officeDocument/2006/relationships/hyperlink" Target="https://www.3gpp.org/ftp/Information/WI_Sheet/SP-240507.zip" TargetMode="External"/><Relationship Id="rId20" Type="http://schemas.openxmlformats.org/officeDocument/2006/relationships/hyperlink" Target="https://www.3gpp.org/ftp/Information/WI_Sheet/SP-231158.zip" TargetMode="External"/><Relationship Id="rId29" Type="http://schemas.openxmlformats.org/officeDocument/2006/relationships/hyperlink" Target="https://www.3gpp.org/ftp/Information/WI_Sheet/SP-231789.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508.zip" TargetMode="External"/><Relationship Id="rId11" Type="http://schemas.openxmlformats.org/officeDocument/2006/relationships/hyperlink" Target="https://www.3gpp.org/ftp/Information/WI_Sheet/SP-240510.zip" TargetMode="External"/><Relationship Id="rId24" Type="http://schemas.openxmlformats.org/officeDocument/2006/relationships/hyperlink" Target="https://www.3gpp.org/ftp/Information/WI_Sheet/SP-231784.zip" TargetMode="External"/><Relationship Id="rId5" Type="http://schemas.openxmlformats.org/officeDocument/2006/relationships/hyperlink" Target="https://www.3gpp.org/ftp/Information/WI_Sheet/SP-240232.zip" TargetMode="External"/><Relationship Id="rId15" Type="http://schemas.openxmlformats.org/officeDocument/2006/relationships/hyperlink" Target="https://www.3gpp.org/ftp/Information/WI_Sheet/SP-240513.zip" TargetMode="External"/><Relationship Id="rId23" Type="http://schemas.openxmlformats.org/officeDocument/2006/relationships/hyperlink" Target="https://www.3gpp.org/ftp/Information/WI_Sheet/SP-231788.zip" TargetMode="External"/><Relationship Id="rId28" Type="http://schemas.openxmlformats.org/officeDocument/2006/relationships/hyperlink" Target="https://www.3gpp.org/ftp/Information/WI_Sheet/SP-231793.zip" TargetMode="External"/><Relationship Id="rId10" Type="http://schemas.openxmlformats.org/officeDocument/2006/relationships/hyperlink" Target="https://www.3gpp.org/ftp/Information/WI_Sheet/SP-241376.zip" TargetMode="External"/><Relationship Id="rId19" Type="http://schemas.openxmlformats.org/officeDocument/2006/relationships/hyperlink" Target="https://www.3gpp.org/ftp/Information/WI_Sheet/SP-230864.zip" TargetMode="External"/><Relationship Id="rId31" Type="http://schemas.openxmlformats.org/officeDocument/2006/relationships/hyperlink" Target="https://www.3gpp.org/ftp/Information/WI_Sheet/SP-241088.zip" TargetMode="External"/><Relationship Id="rId4" Type="http://schemas.openxmlformats.org/officeDocument/2006/relationships/hyperlink" Target="https://www.3gpp.org/ftp/Information/WI_Sheet/SP-240506.zip" TargetMode="External"/><Relationship Id="rId9" Type="http://schemas.openxmlformats.org/officeDocument/2006/relationships/hyperlink" Target="https://www.3gpp.org/ftp/Information/WI_Sheet/SP-240652.zip" TargetMode="External"/><Relationship Id="rId14" Type="http://schemas.openxmlformats.org/officeDocument/2006/relationships/hyperlink" Target="https://www.3gpp.org/ftp/Information/WI_Sheet/SP-240505.zip" TargetMode="External"/><Relationship Id="rId22" Type="http://schemas.openxmlformats.org/officeDocument/2006/relationships/hyperlink" Target="https://www.3gpp.org/ftp/Information/WI_Sheet/SP-241087.zip" TargetMode="External"/><Relationship Id="rId27" Type="http://schemas.openxmlformats.org/officeDocument/2006/relationships/hyperlink" Target="https://www.3gpp.org/ftp/Information/WI_Sheet/SP-231787.zip" TargetMode="External"/><Relationship Id="rId30" Type="http://schemas.openxmlformats.org/officeDocument/2006/relationships/hyperlink" Target="https://www.3gpp.org/ftp/Information/WI_Sheet/SP-231791.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www.3gpp.org/ftp/Information/WI_Sheet/SP-2315739.zip" TargetMode="External"/><Relationship Id="rId13" Type="http://schemas.openxmlformats.org/officeDocument/2006/relationships/hyperlink" Target="https://www.3gpp.org/ftp/Information/WI_Sheet/SP-241381.zip" TargetMode="External"/><Relationship Id="rId18" Type="http://schemas.openxmlformats.org/officeDocument/2006/relationships/hyperlink" Target="https://www.3gpp.org/ftp/Information/WI_Sheet/SP-230779.zip" TargetMode="External"/><Relationship Id="rId26" Type="http://schemas.openxmlformats.org/officeDocument/2006/relationships/hyperlink" Target="https://www.3gpp.org/ftp/Information/WI_Sheet/SP-231160.zip" TargetMode="External"/><Relationship Id="rId3" Type="http://schemas.openxmlformats.org/officeDocument/2006/relationships/hyperlink" Target="https://www.3gpp.org/ftp/Information/WI_Sheet/SP-231182.zip" TargetMode="External"/><Relationship Id="rId21" Type="http://schemas.openxmlformats.org/officeDocument/2006/relationships/hyperlink" Target="https://www.3gpp.org/ftp/Information/WI_Sheet/SP-230778.zip" TargetMode="External"/><Relationship Id="rId7" Type="http://schemas.openxmlformats.org/officeDocument/2006/relationships/hyperlink" Target="https://www.3gpp.org/ftp/Information/WI_Sheet/SP-231806.zip" TargetMode="External"/><Relationship Id="rId12" Type="http://schemas.openxmlformats.org/officeDocument/2006/relationships/hyperlink" Target="https://www.3gpp.org/ftp/Information/WI_Sheet/SP-231741.zip" TargetMode="External"/><Relationship Id="rId17" Type="http://schemas.openxmlformats.org/officeDocument/2006/relationships/hyperlink" Target="https://www.3gpp.org/ftp/Information/WI_Sheet/SP-230780.zip" TargetMode="External"/><Relationship Id="rId25" Type="http://schemas.openxmlformats.org/officeDocument/2006/relationships/hyperlink" Target="https://www.3gpp.org/ftp/Information/WI_Sheet/SP-230989.zip" TargetMode="External"/><Relationship Id="rId2" Type="http://schemas.openxmlformats.org/officeDocument/2006/relationships/hyperlink" Target="https://www.3gpp.org/ftp/Information/WI_Sheet/SP-241008.zip" TargetMode="External"/><Relationship Id="rId16" Type="http://schemas.openxmlformats.org/officeDocument/2006/relationships/hyperlink" Target="https://www.3gpp.org/ftp/Information/WI_Sheet/SP-240741.zip" TargetMode="External"/><Relationship Id="rId20" Type="http://schemas.openxmlformats.org/officeDocument/2006/relationships/hyperlink" Target="https://www.3gpp.org/ftp/Information/WI_Sheet/SP-241005.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1390.zip" TargetMode="External"/><Relationship Id="rId11" Type="http://schemas.openxmlformats.org/officeDocument/2006/relationships/hyperlink" Target="https://www.3gpp.org/ftp/Information/WI_Sheet/SP-231161.zip" TargetMode="External"/><Relationship Id="rId24" Type="http://schemas.openxmlformats.org/officeDocument/2006/relationships/hyperlink" Target="https://www.3gpp.org/ftp/Information/WI_Sheet/SP-230988.zip" TargetMode="External"/><Relationship Id="rId5" Type="http://schemas.openxmlformats.org/officeDocument/2006/relationships/hyperlink" Target="https://www.3gpp.org/ftp/Information/WI_Sheet/SP-241010.zip" TargetMode="External"/><Relationship Id="rId15" Type="http://schemas.openxmlformats.org/officeDocument/2006/relationships/hyperlink" Target="https://www.3gpp.org/ftp/Information/WI_Sheet/SP-241382.zip" TargetMode="External"/><Relationship Id="rId23" Type="http://schemas.openxmlformats.org/officeDocument/2006/relationships/hyperlink" Target="https://www.3gpp.org/ftp/Information/WI_Sheet/SP-230781.zip" TargetMode="External"/><Relationship Id="rId10" Type="http://schemas.openxmlformats.org/officeDocument/2006/relationships/hyperlink" Target="https://www.3gpp.org/ftp/Information/WI_Sheet/SP-241375.zip" TargetMode="External"/><Relationship Id="rId19" Type="http://schemas.openxmlformats.org/officeDocument/2006/relationships/hyperlink" Target="https://www.3gpp.org/ftp/Information/WI_Sheet/SP-241019.zip" TargetMode="External"/><Relationship Id="rId4" Type="http://schemas.openxmlformats.org/officeDocument/2006/relationships/hyperlink" Target="https://www.3gpp.org/ftp/Information/WI_Sheet/SP-240296.zip" TargetMode="External"/><Relationship Id="rId9" Type="http://schemas.openxmlformats.org/officeDocument/2006/relationships/hyperlink" Target="https://www.3gpp.org/ftp/Information/WI_Sheet/SP-241207.zip" TargetMode="External"/><Relationship Id="rId14" Type="http://schemas.openxmlformats.org/officeDocument/2006/relationships/hyperlink" Target="https://www.3gpp.org/ftp/Information/WI_Sheet/SP-241017.zip" TargetMode="External"/><Relationship Id="rId22" Type="http://schemas.openxmlformats.org/officeDocument/2006/relationships/hyperlink" Target="https://www.3gpp.org/ftp/Information/WI_Sheet/SP-230692.zip"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7_Incheon_2025-03/Report"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60</a:t>
            </a:r>
            <a:r>
              <a:rPr lang="fr-FR" altLang="zh-CN" sz="2400" dirty="0">
                <a:latin typeface="Arial" pitchFamily="34" charset="0"/>
              </a:rPr>
              <a:t>, </a:t>
            </a:r>
            <a:r>
              <a:rPr lang="sv-SE" altLang="zh-CN" sz="2400" dirty="0">
                <a:latin typeface="Arial" pitchFamily="34" charset="0"/>
              </a:rPr>
              <a:t>Goteborg, Sweden, 07 - 11 April 2025</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9331354"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p>
          <a:p>
            <a:pPr>
              <a:lnSpc>
                <a:spcPct val="80000"/>
              </a:lnSpc>
            </a:pPr>
            <a:r>
              <a:rPr lang="en-GB" altLang="zh-CN" sz="2400" dirty="0">
                <a:latin typeface="Arial" charset="0"/>
              </a:rPr>
              <a:t>Gerald G</a:t>
            </a:r>
            <a:r>
              <a:rPr lang="en-US" altLang="zh-CN" sz="2400" dirty="0">
                <a:latin typeface="Arial" charset="0"/>
              </a:rPr>
              <a:t>ö</a:t>
            </a:r>
            <a:r>
              <a:rPr lang="en-GB" altLang="zh-CN" sz="2400" dirty="0" err="1">
                <a:latin typeface="Arial" charset="0"/>
              </a:rPr>
              <a:t>rmer</a:t>
            </a:r>
            <a:r>
              <a:rPr lang="en-GB" altLang="zh-CN" sz="2400" dirty="0">
                <a:latin typeface="Arial" charset="0"/>
              </a:rPr>
              <a:t>,</a:t>
            </a:r>
            <a:r>
              <a:rPr lang="de-DE" altLang="de-DE" sz="2400" dirty="0">
                <a:latin typeface="Arial" charset="0"/>
              </a:rPr>
              <a:t> SA5 Charging SWG Chair, MATRIXX Software</a:t>
            </a:r>
            <a:endParaRPr lang="en-GB" altLang="zh-CN" sz="2400" dirty="0">
              <a:latin typeface="Arial" charset="0"/>
            </a:endParaRPr>
          </a:p>
          <a:p>
            <a:pPr>
              <a:lnSpc>
                <a:spcPct val="80000"/>
              </a:lnSpc>
            </a:pP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SA#107</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SP-250420</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1473089" y="4090982"/>
            <a:ext cx="6360271" cy="889688"/>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6" name="Content Placeholder 5">
            <a:extLst>
              <a:ext uri="{FF2B5EF4-FFF2-40B4-BE49-F238E27FC236}">
                <a16:creationId xmlns:a16="http://schemas.microsoft.com/office/drawing/2014/main" id="{DC8256FD-8693-4745-BC59-E039841BAB1F}"/>
              </a:ext>
            </a:extLst>
          </p:cNvPr>
          <p:cNvSpPr txBox="1">
            <a:spLocks/>
          </p:cNvSpPr>
          <p:nvPr/>
        </p:nvSpPr>
        <p:spPr bwMode="auto">
          <a:xfrm>
            <a:off x="8466773" y="5798585"/>
            <a:ext cx="2942906" cy="33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600" b="1" kern="0" dirty="0"/>
              <a:t>OCI = Overall Completion Index</a:t>
            </a:r>
            <a:endParaRPr lang="en-US" altLang="en-US" sz="1000" b="1" kern="0" dirty="0"/>
          </a:p>
        </p:txBody>
      </p:sp>
      <p:pic>
        <p:nvPicPr>
          <p:cNvPr id="5" name="Picture 4">
            <a:extLst>
              <a:ext uri="{FF2B5EF4-FFF2-40B4-BE49-F238E27FC236}">
                <a16:creationId xmlns:a16="http://schemas.microsoft.com/office/drawing/2014/main" id="{513AA89B-1546-4D7E-AE5B-D4F7F8064510}"/>
              </a:ext>
            </a:extLst>
          </p:cNvPr>
          <p:cNvPicPr>
            <a:picLocks noChangeAspect="1"/>
          </p:cNvPicPr>
          <p:nvPr/>
        </p:nvPicPr>
        <p:blipFill>
          <a:blip r:embed="rId3"/>
          <a:stretch>
            <a:fillRect/>
          </a:stretch>
        </p:blipFill>
        <p:spPr>
          <a:xfrm>
            <a:off x="1721758" y="1046608"/>
            <a:ext cx="8086706" cy="1928777"/>
          </a:xfrm>
          <a:prstGeom prst="rect">
            <a:avLst/>
          </a:prstGeom>
        </p:spPr>
      </p:pic>
      <p:pic>
        <p:nvPicPr>
          <p:cNvPr id="11" name="Picture 10">
            <a:extLst>
              <a:ext uri="{FF2B5EF4-FFF2-40B4-BE49-F238E27FC236}">
                <a16:creationId xmlns:a16="http://schemas.microsoft.com/office/drawing/2014/main" id="{DB47B5E6-0166-4332-B121-275891F09D26}"/>
              </a:ext>
            </a:extLst>
          </p:cNvPr>
          <p:cNvPicPr>
            <a:picLocks noChangeAspect="1"/>
          </p:cNvPicPr>
          <p:nvPr/>
        </p:nvPicPr>
        <p:blipFill>
          <a:blip r:embed="rId4"/>
          <a:stretch>
            <a:fillRect/>
          </a:stretch>
        </p:blipFill>
        <p:spPr>
          <a:xfrm>
            <a:off x="1810512" y="2662321"/>
            <a:ext cx="6504432" cy="3100201"/>
          </a:xfrm>
          <a:prstGeom prst="rect">
            <a:avLst/>
          </a:prstGeom>
        </p:spPr>
      </p:pic>
    </p:spTree>
    <p:extLst>
      <p:ext uri="{BB962C8B-B14F-4D97-AF65-F5344CB8AC3E}">
        <p14:creationId xmlns:p14="http://schemas.microsoft.com/office/powerpoint/2010/main" val="306984045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600428715"/>
              </p:ext>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latin typeface="+mn-lt"/>
                        </a:rPr>
                        <a:t>Apr. 2024~Dec.2024:</a:t>
                      </a:r>
                    </a:p>
                    <a:p>
                      <a:r>
                        <a:rPr lang="en-US" altLang="zh-CN" sz="1200" b="1" dirty="0">
                          <a:latin typeface="+mn-lt"/>
                        </a:rPr>
                        <a:t>SA5#154~#158 (5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TU*5 meetings = 12.5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14 TU*5 meetings= 70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TU*5=10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13 TU*4 meetings= 52 TU</a:t>
                      </a:r>
                      <a:endParaRPr lang="zh-CN" altLang="en-US" sz="1200" dirty="0">
                        <a:highlight>
                          <a:srgbClr val="FFFF00"/>
                        </a:highlight>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D3894EA-4E62-42DF-89B8-5F6590889D46}"/>
              </a:ext>
            </a:extLst>
          </p:cNvPr>
          <p:cNvSpPr>
            <a:spLocks noGrp="1"/>
          </p:cNvSpPr>
          <p:nvPr>
            <p:ph type="title"/>
          </p:nvPr>
        </p:nvSpPr>
        <p:spPr>
          <a:xfrm>
            <a:off x="367201" y="228600"/>
            <a:ext cx="9387988" cy="1143000"/>
          </a:xfrm>
        </p:spPr>
        <p:txBody>
          <a:bodyPr/>
          <a:lstStyle/>
          <a:p>
            <a:r>
              <a:rPr lang="en-US" altLang="zh-CN" sz="4000" dirty="0"/>
              <a:t>SA5 meeting statistics (Rel-19 OAM topics) </a:t>
            </a:r>
            <a:endParaRPr lang="zh-CN" altLang="en-US" sz="4000" dirty="0"/>
          </a:p>
        </p:txBody>
      </p:sp>
      <p:sp>
        <p:nvSpPr>
          <p:cNvPr id="5" name="Rectangle 4">
            <a:extLst>
              <a:ext uri="{FF2B5EF4-FFF2-40B4-BE49-F238E27FC236}">
                <a16:creationId xmlns:a16="http://schemas.microsoft.com/office/drawing/2014/main" id="{98AD8C24-D451-47D7-AAC5-482A1B256FFE}"/>
              </a:ext>
            </a:extLst>
          </p:cNvPr>
          <p:cNvSpPr/>
          <p:nvPr/>
        </p:nvSpPr>
        <p:spPr>
          <a:xfrm>
            <a:off x="2901696" y="5198140"/>
            <a:ext cx="7680960" cy="292388"/>
          </a:xfrm>
          <a:prstGeom prst="rect">
            <a:avLst/>
          </a:prstGeom>
        </p:spPr>
        <p:txBody>
          <a:bodyPr wrap="square">
            <a:spAutoFit/>
          </a:bodyPr>
          <a:lstStyle/>
          <a:p>
            <a:r>
              <a:rPr lang="en-US" altLang="zh-CN" b="1" dirty="0"/>
              <a:t>Observation: AIML/CMO/NDT/EE/IDM/CCL/MDA are top 7 contribution topics in Rel-19 </a:t>
            </a:r>
            <a:endParaRPr lang="en-US" altLang="zh-CN" dirty="0"/>
          </a:p>
        </p:txBody>
      </p:sp>
      <p:graphicFrame>
        <p:nvGraphicFramePr>
          <p:cNvPr id="6" name="Chart 5">
            <a:extLst>
              <a:ext uri="{FF2B5EF4-FFF2-40B4-BE49-F238E27FC236}">
                <a16:creationId xmlns:a16="http://schemas.microsoft.com/office/drawing/2014/main" id="{F499E30A-34B1-4753-8543-37A44A538408}"/>
              </a:ext>
            </a:extLst>
          </p:cNvPr>
          <p:cNvGraphicFramePr>
            <a:graphicFrameLocks/>
          </p:cNvGraphicFramePr>
          <p:nvPr>
            <p:extLst>
              <p:ext uri="{D42A27DB-BD31-4B8C-83A1-F6EECF244321}">
                <p14:modId xmlns:p14="http://schemas.microsoft.com/office/powerpoint/2010/main" val="841293705"/>
              </p:ext>
            </p:extLst>
          </p:nvPr>
        </p:nvGraphicFramePr>
        <p:xfrm>
          <a:off x="2901696" y="1508491"/>
          <a:ext cx="7781992" cy="309730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e 6">
            <a:extLst>
              <a:ext uri="{FF2B5EF4-FFF2-40B4-BE49-F238E27FC236}">
                <a16:creationId xmlns:a16="http://schemas.microsoft.com/office/drawing/2014/main" id="{8A311DB9-1BC7-4C22-88ED-D6374C66D2F7}"/>
              </a:ext>
            </a:extLst>
          </p:cNvPr>
          <p:cNvGraphicFramePr>
            <a:graphicFrameLocks noGrp="1"/>
          </p:cNvGraphicFramePr>
          <p:nvPr>
            <p:extLst>
              <p:ext uri="{D42A27DB-BD31-4B8C-83A1-F6EECF244321}">
                <p14:modId xmlns:p14="http://schemas.microsoft.com/office/powerpoint/2010/main" val="221125729"/>
              </p:ext>
            </p:extLst>
          </p:nvPr>
        </p:nvGraphicFramePr>
        <p:xfrm>
          <a:off x="768096" y="1154748"/>
          <a:ext cx="1591056" cy="4335780"/>
        </p:xfrm>
        <a:graphic>
          <a:graphicData uri="http://schemas.openxmlformats.org/drawingml/2006/table">
            <a:tbl>
              <a:tblPr>
                <a:tableStyleId>{5C22544A-7EE6-4342-B048-85BDC9FD1C3A}</a:tableStyleId>
              </a:tblPr>
              <a:tblGrid>
                <a:gridCol w="795528">
                  <a:extLst>
                    <a:ext uri="{9D8B030D-6E8A-4147-A177-3AD203B41FA5}">
                      <a16:colId xmlns:a16="http://schemas.microsoft.com/office/drawing/2014/main" val="2417134531"/>
                    </a:ext>
                  </a:extLst>
                </a:gridCol>
                <a:gridCol w="795528">
                  <a:extLst>
                    <a:ext uri="{9D8B030D-6E8A-4147-A177-3AD203B41FA5}">
                      <a16:colId xmlns:a16="http://schemas.microsoft.com/office/drawing/2014/main" val="727370457"/>
                    </a:ext>
                  </a:extLst>
                </a:gridCol>
              </a:tblGrid>
              <a:tr h="182880">
                <a:tc>
                  <a:txBody>
                    <a:bodyPr/>
                    <a:lstStyle/>
                    <a:p>
                      <a:pPr algn="l" fontAlgn="ctr"/>
                      <a:r>
                        <a:rPr lang="zh-CN" altLang="en-US" sz="1000" b="1" u="none" strike="noStrike" dirty="0">
                          <a:effectLst/>
                          <a:latin typeface="+mn-lt"/>
                        </a:rPr>
                        <a:t>　</a:t>
                      </a:r>
                      <a:r>
                        <a:rPr lang="en-US" altLang="zh-CN" sz="1000" b="1" u="none" strike="noStrike" dirty="0">
                          <a:effectLst/>
                          <a:latin typeface="+mn-lt"/>
                        </a:rPr>
                        <a:t>Topics</a:t>
                      </a:r>
                      <a:endParaRPr lang="zh-CN" altLang="en-US" sz="1000" b="1" i="0" u="none" strike="noStrike" dirty="0">
                        <a:effectLst/>
                        <a:latin typeface="+mn-lt"/>
                        <a:ea typeface="宋体" panose="02010600030101010101" pitchFamily="2" charset="-122"/>
                      </a:endParaRPr>
                    </a:p>
                  </a:txBody>
                  <a:tcPr marL="7620" marR="7620" marT="7620" marB="0" anchor="ctr">
                    <a:solidFill>
                      <a:srgbClr val="92D050"/>
                    </a:solidFill>
                  </a:tcPr>
                </a:tc>
                <a:tc>
                  <a:txBody>
                    <a:bodyPr/>
                    <a:lstStyle/>
                    <a:p>
                      <a:pPr algn="l" fontAlgn="ctr"/>
                      <a:r>
                        <a:rPr lang="en-US" altLang="zh-CN" sz="1000" b="1" u="none" strike="noStrike" dirty="0">
                          <a:effectLst/>
                          <a:latin typeface="+mn-lt"/>
                        </a:rPr>
                        <a:t>Submitted </a:t>
                      </a:r>
                      <a:r>
                        <a:rPr lang="en-US" altLang="zh-CN" sz="1000" b="1" u="none" strike="noStrike" dirty="0" err="1">
                          <a:effectLst/>
                          <a:latin typeface="+mn-lt"/>
                        </a:rPr>
                        <a:t>tdocs</a:t>
                      </a:r>
                      <a:endParaRPr lang="en-US" altLang="zh-CN" sz="1000" b="1" i="0" u="none" strike="noStrike" dirty="0">
                        <a:effectLst/>
                        <a:latin typeface="+mn-lt"/>
                        <a:ea typeface="宋体" panose="02010600030101010101" pitchFamily="2" charset="-122"/>
                      </a:endParaRPr>
                    </a:p>
                  </a:txBody>
                  <a:tcPr marL="7620" marR="7620" marT="7620" marB="0" anchor="ctr">
                    <a:solidFill>
                      <a:srgbClr val="92D050"/>
                    </a:solidFill>
                  </a:tcPr>
                </a:tc>
                <a:extLst>
                  <a:ext uri="{0D108BD9-81ED-4DB2-BD59-A6C34878D82A}">
                    <a16:rowId xmlns:a16="http://schemas.microsoft.com/office/drawing/2014/main" val="4155866176"/>
                  </a:ext>
                </a:extLst>
              </a:tr>
              <a:tr h="182880">
                <a:tc>
                  <a:txBody>
                    <a:bodyPr/>
                    <a:lstStyle/>
                    <a:p>
                      <a:pPr algn="l" fontAlgn="ctr"/>
                      <a:r>
                        <a:rPr lang="en-US" sz="1000" u="none" strike="noStrike">
                          <a:effectLst/>
                          <a:latin typeface="+mn-lt"/>
                        </a:rPr>
                        <a:t>AIML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267</a:t>
                      </a:r>
                    </a:p>
                  </a:txBody>
                  <a:tcPr marL="7620" marR="7620" marT="7620" marB="0" anchor="ctr"/>
                </a:tc>
                <a:extLst>
                  <a:ext uri="{0D108BD9-81ED-4DB2-BD59-A6C34878D82A}">
                    <a16:rowId xmlns:a16="http://schemas.microsoft.com/office/drawing/2014/main" val="877753079"/>
                  </a:ext>
                </a:extLst>
              </a:tr>
              <a:tr h="182880">
                <a:tc>
                  <a:txBody>
                    <a:bodyPr/>
                    <a:lstStyle/>
                    <a:p>
                      <a:pPr algn="l" fontAlgn="ctr"/>
                      <a:r>
                        <a:rPr lang="en-US" sz="1000" u="none" strike="noStrike">
                          <a:effectLst/>
                          <a:latin typeface="+mn-lt"/>
                        </a:rPr>
                        <a:t>MADCOL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34</a:t>
                      </a:r>
                    </a:p>
                  </a:txBody>
                  <a:tcPr marL="7620" marR="7620" marT="7620" marB="0" anchor="ctr"/>
                </a:tc>
                <a:extLst>
                  <a:ext uri="{0D108BD9-81ED-4DB2-BD59-A6C34878D82A}">
                    <a16:rowId xmlns:a16="http://schemas.microsoft.com/office/drawing/2014/main" val="1922096186"/>
                  </a:ext>
                </a:extLst>
              </a:tr>
              <a:tr h="182880">
                <a:tc>
                  <a:txBody>
                    <a:bodyPr/>
                    <a:lstStyle/>
                    <a:p>
                      <a:pPr algn="l" fontAlgn="ctr"/>
                      <a:r>
                        <a:rPr lang="en-US" sz="1000" u="none" strike="noStrike">
                          <a:effectLst/>
                          <a:latin typeface="+mn-lt"/>
                        </a:rPr>
                        <a:t>SEPM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18</a:t>
                      </a:r>
                    </a:p>
                  </a:txBody>
                  <a:tcPr marL="7620" marR="7620" marT="7620" marB="0" anchor="ctr"/>
                </a:tc>
                <a:extLst>
                  <a:ext uri="{0D108BD9-81ED-4DB2-BD59-A6C34878D82A}">
                    <a16:rowId xmlns:a16="http://schemas.microsoft.com/office/drawing/2014/main" val="936105166"/>
                  </a:ext>
                </a:extLst>
              </a:tr>
              <a:tr h="182880">
                <a:tc>
                  <a:txBody>
                    <a:bodyPr/>
                    <a:lstStyle/>
                    <a:p>
                      <a:pPr algn="l" fontAlgn="ctr"/>
                      <a:r>
                        <a:rPr lang="en-US" sz="1000" u="none" strike="noStrike">
                          <a:effectLst/>
                          <a:latin typeface="+mn-lt"/>
                        </a:rPr>
                        <a:t>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88</a:t>
                      </a:r>
                    </a:p>
                  </a:txBody>
                  <a:tcPr marL="7620" marR="7620" marT="7620" marB="0" anchor="ctr"/>
                </a:tc>
                <a:extLst>
                  <a:ext uri="{0D108BD9-81ED-4DB2-BD59-A6C34878D82A}">
                    <a16:rowId xmlns:a16="http://schemas.microsoft.com/office/drawing/2014/main" val="896430391"/>
                  </a:ext>
                </a:extLst>
              </a:tr>
              <a:tr h="182880">
                <a:tc>
                  <a:txBody>
                    <a:bodyPr/>
                    <a:lstStyle/>
                    <a:p>
                      <a:pPr algn="l" fontAlgn="ctr"/>
                      <a:r>
                        <a:rPr lang="en-US" sz="1000" u="none" strike="noStrike">
                          <a:effectLst/>
                          <a:latin typeface="+mn-lt"/>
                        </a:rPr>
                        <a:t>AdNRM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66</a:t>
                      </a:r>
                    </a:p>
                  </a:txBody>
                  <a:tcPr marL="7620" marR="7620" marT="7620" marB="0" anchor="ctr"/>
                </a:tc>
                <a:extLst>
                  <a:ext uri="{0D108BD9-81ED-4DB2-BD59-A6C34878D82A}">
                    <a16:rowId xmlns:a16="http://schemas.microsoft.com/office/drawing/2014/main" val="4062951977"/>
                  </a:ext>
                </a:extLst>
              </a:tr>
              <a:tr h="182880">
                <a:tc>
                  <a:txBody>
                    <a:bodyPr/>
                    <a:lstStyle/>
                    <a:p>
                      <a:pPr algn="l" fontAlgn="ctr"/>
                      <a:r>
                        <a:rPr lang="en-US" sz="1000" u="none" strike="noStrike">
                          <a:effectLst/>
                          <a:latin typeface="+mn-lt"/>
                        </a:rPr>
                        <a:t>TMQ</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33</a:t>
                      </a:r>
                    </a:p>
                  </a:txBody>
                  <a:tcPr marL="7620" marR="7620" marT="7620" marB="0" anchor="ctr"/>
                </a:tc>
                <a:extLst>
                  <a:ext uri="{0D108BD9-81ED-4DB2-BD59-A6C34878D82A}">
                    <a16:rowId xmlns:a16="http://schemas.microsoft.com/office/drawing/2014/main" val="2850585708"/>
                  </a:ext>
                </a:extLst>
              </a:tr>
              <a:tr h="182880">
                <a:tc>
                  <a:txBody>
                    <a:bodyPr/>
                    <a:lstStyle/>
                    <a:p>
                      <a:pPr algn="l" fontAlgn="ctr"/>
                      <a:r>
                        <a:rPr lang="en-US" sz="1000" u="none" strike="noStrike">
                          <a:effectLst/>
                          <a:latin typeface="+mn-lt"/>
                        </a:rPr>
                        <a:t>NTNM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69</a:t>
                      </a:r>
                    </a:p>
                  </a:txBody>
                  <a:tcPr marL="7620" marR="7620" marT="7620" marB="0" anchor="ctr"/>
                </a:tc>
                <a:extLst>
                  <a:ext uri="{0D108BD9-81ED-4DB2-BD59-A6C34878D82A}">
                    <a16:rowId xmlns:a16="http://schemas.microsoft.com/office/drawing/2014/main" val="1306396686"/>
                  </a:ext>
                </a:extLst>
              </a:tr>
              <a:tr h="182880">
                <a:tc>
                  <a:txBody>
                    <a:bodyPr/>
                    <a:lstStyle/>
                    <a:p>
                      <a:pPr algn="l" fontAlgn="ctr"/>
                      <a:r>
                        <a:rPr lang="en-US" sz="1000" u="none" strike="noStrike">
                          <a:effectLst/>
                          <a:latin typeface="+mn-lt"/>
                        </a:rPr>
                        <a:t>IABM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19</a:t>
                      </a:r>
                    </a:p>
                  </a:txBody>
                  <a:tcPr marL="7620" marR="7620" marT="7620" marB="0" anchor="ctr"/>
                </a:tc>
                <a:extLst>
                  <a:ext uri="{0D108BD9-81ED-4DB2-BD59-A6C34878D82A}">
                    <a16:rowId xmlns:a16="http://schemas.microsoft.com/office/drawing/2014/main" val="1818620794"/>
                  </a:ext>
                </a:extLst>
              </a:tr>
              <a:tr h="182880">
                <a:tc>
                  <a:txBody>
                    <a:bodyPr/>
                    <a:lstStyle/>
                    <a:p>
                      <a:pPr algn="l" fontAlgn="ctr"/>
                      <a:r>
                        <a:rPr lang="en-US" sz="1000" u="none" strike="noStrike">
                          <a:effectLst/>
                          <a:latin typeface="+mn-lt"/>
                        </a:rPr>
                        <a:t>RedcapM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52</a:t>
                      </a:r>
                    </a:p>
                  </a:txBody>
                  <a:tcPr marL="7620" marR="7620" marT="7620" marB="0" anchor="ctr"/>
                </a:tc>
                <a:extLst>
                  <a:ext uri="{0D108BD9-81ED-4DB2-BD59-A6C34878D82A}">
                    <a16:rowId xmlns:a16="http://schemas.microsoft.com/office/drawing/2014/main" val="2462789498"/>
                  </a:ext>
                </a:extLst>
              </a:tr>
              <a:tr h="182880">
                <a:tc>
                  <a:txBody>
                    <a:bodyPr/>
                    <a:lstStyle/>
                    <a:p>
                      <a:pPr algn="l" fontAlgn="ctr"/>
                      <a:r>
                        <a:rPr lang="en-US" sz="1000" u="none" strike="noStrike">
                          <a:effectLst/>
                          <a:latin typeface="+mn-lt"/>
                        </a:rPr>
                        <a:t>NWDAFM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32</a:t>
                      </a:r>
                    </a:p>
                  </a:txBody>
                  <a:tcPr marL="7620" marR="7620" marT="7620" marB="0" anchor="ctr"/>
                </a:tc>
                <a:extLst>
                  <a:ext uri="{0D108BD9-81ED-4DB2-BD59-A6C34878D82A}">
                    <a16:rowId xmlns:a16="http://schemas.microsoft.com/office/drawing/2014/main" val="2040879173"/>
                  </a:ext>
                </a:extLst>
              </a:tr>
              <a:tr h="182880">
                <a:tc>
                  <a:txBody>
                    <a:bodyPr/>
                    <a:lstStyle/>
                    <a:p>
                      <a:pPr algn="l" fontAlgn="ctr"/>
                      <a:r>
                        <a:rPr lang="en-US" sz="1000" u="none" strike="noStrike">
                          <a:effectLst/>
                          <a:latin typeface="+mn-lt"/>
                        </a:rPr>
                        <a:t>NSM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35</a:t>
                      </a:r>
                    </a:p>
                  </a:txBody>
                  <a:tcPr marL="7620" marR="7620" marT="7620" marB="0" anchor="ctr"/>
                </a:tc>
                <a:extLst>
                  <a:ext uri="{0D108BD9-81ED-4DB2-BD59-A6C34878D82A}">
                    <a16:rowId xmlns:a16="http://schemas.microsoft.com/office/drawing/2014/main" val="928268735"/>
                  </a:ext>
                </a:extLst>
              </a:tr>
              <a:tr h="182880">
                <a:tc>
                  <a:txBody>
                    <a:bodyPr/>
                    <a:lstStyle/>
                    <a:p>
                      <a:pPr algn="l" fontAlgn="ctr"/>
                      <a:r>
                        <a:rPr lang="en-US" sz="1000" u="none" strike="noStrike">
                          <a:effectLst/>
                          <a:latin typeface="+mn-lt"/>
                        </a:rPr>
                        <a:t>MDA</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102</a:t>
                      </a:r>
                    </a:p>
                  </a:txBody>
                  <a:tcPr marL="7620" marR="7620" marT="7620" marB="0" anchor="ctr"/>
                </a:tc>
                <a:extLst>
                  <a:ext uri="{0D108BD9-81ED-4DB2-BD59-A6C34878D82A}">
                    <a16:rowId xmlns:a16="http://schemas.microsoft.com/office/drawing/2014/main" val="1508289285"/>
                  </a:ext>
                </a:extLst>
              </a:tr>
              <a:tr h="182880">
                <a:tc>
                  <a:txBody>
                    <a:bodyPr/>
                    <a:lstStyle/>
                    <a:p>
                      <a:pPr algn="l" fontAlgn="ctr"/>
                      <a:r>
                        <a:rPr lang="en-US" sz="1000" u="none" strike="noStrike">
                          <a:effectLst/>
                          <a:latin typeface="+mn-lt"/>
                        </a:rPr>
                        <a:t>EE</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128</a:t>
                      </a:r>
                    </a:p>
                  </a:txBody>
                  <a:tcPr marL="7620" marR="7620" marT="7620" marB="0" anchor="ctr"/>
                </a:tc>
                <a:extLst>
                  <a:ext uri="{0D108BD9-81ED-4DB2-BD59-A6C34878D82A}">
                    <a16:rowId xmlns:a16="http://schemas.microsoft.com/office/drawing/2014/main" val="3328675138"/>
                  </a:ext>
                </a:extLst>
              </a:tr>
              <a:tr h="182880">
                <a:tc>
                  <a:txBody>
                    <a:bodyPr/>
                    <a:lstStyle/>
                    <a:p>
                      <a:pPr algn="l" fontAlgn="ctr"/>
                      <a:r>
                        <a:rPr lang="en-US" sz="1000" u="none" strike="noStrike">
                          <a:effectLst/>
                          <a:latin typeface="+mn-lt"/>
                        </a:rPr>
                        <a:t>Mexpo</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81</a:t>
                      </a:r>
                    </a:p>
                  </a:txBody>
                  <a:tcPr marL="7620" marR="7620" marT="7620" marB="0" anchor="ctr"/>
                </a:tc>
                <a:extLst>
                  <a:ext uri="{0D108BD9-81ED-4DB2-BD59-A6C34878D82A}">
                    <a16:rowId xmlns:a16="http://schemas.microsoft.com/office/drawing/2014/main" val="2461477489"/>
                  </a:ext>
                </a:extLst>
              </a:tr>
              <a:tr h="182880">
                <a:tc>
                  <a:txBody>
                    <a:bodyPr/>
                    <a:lstStyle/>
                    <a:p>
                      <a:pPr algn="l" fontAlgn="ctr"/>
                      <a:r>
                        <a:rPr lang="en-US" sz="1000" u="none" strike="noStrike">
                          <a:effectLst/>
                          <a:latin typeface="+mn-lt"/>
                        </a:rPr>
                        <a:t>MonstraM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15</a:t>
                      </a:r>
                    </a:p>
                  </a:txBody>
                  <a:tcPr marL="7620" marR="7620" marT="7620" marB="0" anchor="ctr"/>
                </a:tc>
                <a:extLst>
                  <a:ext uri="{0D108BD9-81ED-4DB2-BD59-A6C34878D82A}">
                    <a16:rowId xmlns:a16="http://schemas.microsoft.com/office/drawing/2014/main" val="79337849"/>
                  </a:ext>
                </a:extLst>
              </a:tr>
              <a:tr h="182880">
                <a:tc>
                  <a:txBody>
                    <a:bodyPr/>
                    <a:lstStyle/>
                    <a:p>
                      <a:pPr algn="l" fontAlgn="ctr"/>
                      <a:r>
                        <a:rPr lang="en-US" sz="1000" u="none" strike="noStrike">
                          <a:effectLst/>
                          <a:latin typeface="+mn-lt"/>
                        </a:rPr>
                        <a:t>IDM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127</a:t>
                      </a:r>
                    </a:p>
                  </a:txBody>
                  <a:tcPr marL="7620" marR="7620" marT="7620" marB="0" anchor="ctr"/>
                </a:tc>
                <a:extLst>
                  <a:ext uri="{0D108BD9-81ED-4DB2-BD59-A6C34878D82A}">
                    <a16:rowId xmlns:a16="http://schemas.microsoft.com/office/drawing/2014/main" val="2326562777"/>
                  </a:ext>
                </a:extLst>
              </a:tr>
              <a:tr h="182880">
                <a:tc>
                  <a:txBody>
                    <a:bodyPr/>
                    <a:lstStyle/>
                    <a:p>
                      <a:pPr algn="l" fontAlgn="ctr"/>
                      <a:r>
                        <a:rPr lang="en-US" sz="1000" u="none" strike="noStrike">
                          <a:effectLst/>
                          <a:latin typeface="+mn-lt"/>
                        </a:rPr>
                        <a:t>CCL</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119</a:t>
                      </a:r>
                    </a:p>
                  </a:txBody>
                  <a:tcPr marL="7620" marR="7620" marT="7620" marB="0" anchor="ctr"/>
                </a:tc>
                <a:extLst>
                  <a:ext uri="{0D108BD9-81ED-4DB2-BD59-A6C34878D82A}">
                    <a16:rowId xmlns:a16="http://schemas.microsoft.com/office/drawing/2014/main" val="3541908560"/>
                  </a:ext>
                </a:extLst>
              </a:tr>
              <a:tr h="182880">
                <a:tc>
                  <a:txBody>
                    <a:bodyPr/>
                    <a:lstStyle/>
                    <a:p>
                      <a:pPr algn="l" fontAlgn="ctr"/>
                      <a:r>
                        <a:rPr lang="en-US" sz="1000" u="none" strike="noStrike">
                          <a:effectLst/>
                          <a:latin typeface="+mn-lt"/>
                        </a:rPr>
                        <a:t>NDT</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139</a:t>
                      </a:r>
                    </a:p>
                  </a:txBody>
                  <a:tcPr marL="7620" marR="7620" marT="7620" marB="0" anchor="ctr"/>
                </a:tc>
                <a:extLst>
                  <a:ext uri="{0D108BD9-81ED-4DB2-BD59-A6C34878D82A}">
                    <a16:rowId xmlns:a16="http://schemas.microsoft.com/office/drawing/2014/main" val="2597921298"/>
                  </a:ext>
                </a:extLst>
              </a:tr>
              <a:tr h="182880">
                <a:tc>
                  <a:txBody>
                    <a:bodyPr/>
                    <a:lstStyle/>
                    <a:p>
                      <a:pPr algn="l" fontAlgn="ctr"/>
                      <a:r>
                        <a:rPr lang="en-US" sz="1000" u="none" strike="noStrike">
                          <a:effectLst/>
                          <a:latin typeface="+mn-lt"/>
                        </a:rPr>
                        <a:t>CMO</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solidFill>
                            <a:srgbClr val="FF0000"/>
                          </a:solidFill>
                          <a:effectLst/>
                          <a:latin typeface="+mn-lt"/>
                          <a:ea typeface="宋体" panose="02010600030101010101" pitchFamily="2" charset="-122"/>
                        </a:rPr>
                        <a:t>160</a:t>
                      </a:r>
                    </a:p>
                  </a:txBody>
                  <a:tcPr marL="7620" marR="7620" marT="7620" marB="0" anchor="ctr"/>
                </a:tc>
                <a:extLst>
                  <a:ext uri="{0D108BD9-81ED-4DB2-BD59-A6C34878D82A}">
                    <a16:rowId xmlns:a16="http://schemas.microsoft.com/office/drawing/2014/main" val="3641503796"/>
                  </a:ext>
                </a:extLst>
              </a:tr>
              <a:tr h="182880">
                <a:tc>
                  <a:txBody>
                    <a:bodyPr/>
                    <a:lstStyle/>
                    <a:p>
                      <a:pPr algn="l" fontAlgn="ctr"/>
                      <a:r>
                        <a:rPr lang="en-US" sz="1000" u="none" strike="noStrike">
                          <a:effectLst/>
                          <a:latin typeface="+mn-lt"/>
                        </a:rPr>
                        <a:t>MSEC</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7</a:t>
                      </a:r>
                    </a:p>
                  </a:txBody>
                  <a:tcPr marL="7620" marR="7620" marT="7620" marB="0" anchor="ctr"/>
                </a:tc>
                <a:extLst>
                  <a:ext uri="{0D108BD9-81ED-4DB2-BD59-A6C34878D82A}">
                    <a16:rowId xmlns:a16="http://schemas.microsoft.com/office/drawing/2014/main" val="894300442"/>
                  </a:ext>
                </a:extLst>
              </a:tr>
              <a:tr h="182880">
                <a:tc>
                  <a:txBody>
                    <a:bodyPr/>
                    <a:lstStyle/>
                    <a:p>
                      <a:pPr algn="l" fontAlgn="ctr"/>
                      <a:r>
                        <a:rPr lang="en-US" sz="1000" u="none" strike="noStrike">
                          <a:effectLst/>
                          <a:latin typeface="+mn-lt"/>
                        </a:rPr>
                        <a:t>SBMA</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a:effectLst/>
                          <a:latin typeface="+mn-lt"/>
                          <a:ea typeface="宋体" panose="02010600030101010101" pitchFamily="2" charset="-122"/>
                        </a:rPr>
                        <a:t>84</a:t>
                      </a:r>
                    </a:p>
                  </a:txBody>
                  <a:tcPr marL="7620" marR="7620" marT="7620" marB="0" anchor="ctr"/>
                </a:tc>
                <a:extLst>
                  <a:ext uri="{0D108BD9-81ED-4DB2-BD59-A6C34878D82A}">
                    <a16:rowId xmlns:a16="http://schemas.microsoft.com/office/drawing/2014/main" val="1238918614"/>
                  </a:ext>
                </a:extLst>
              </a:tr>
              <a:tr h="182880">
                <a:tc>
                  <a:txBody>
                    <a:bodyPr/>
                    <a:lstStyle/>
                    <a:p>
                      <a:pPr algn="l" fontAlgn="ctr"/>
                      <a:r>
                        <a:rPr lang="en-US" sz="1000" u="none" strike="noStrike">
                          <a:effectLst/>
                          <a:latin typeface="+mn-lt"/>
                        </a:rPr>
                        <a:t>PTM</a:t>
                      </a:r>
                      <a:endParaRPr lang="en-US" sz="1000" b="0" i="0" u="none" strike="noStrike">
                        <a:effectLst/>
                        <a:latin typeface="+mn-lt"/>
                        <a:ea typeface="宋体" panose="02010600030101010101" pitchFamily="2" charset="-122"/>
                      </a:endParaRPr>
                    </a:p>
                  </a:txBody>
                  <a:tcPr marL="7620" marR="7620" marT="7620" marB="0" anchor="ctr"/>
                </a:tc>
                <a:tc>
                  <a:txBody>
                    <a:bodyPr/>
                    <a:lstStyle/>
                    <a:p>
                      <a:pPr algn="r" fontAlgn="ctr"/>
                      <a:r>
                        <a:rPr lang="en-US" altLang="zh-CN" sz="1000" b="0" i="0" u="none" strike="noStrike" dirty="0">
                          <a:effectLst/>
                          <a:latin typeface="+mn-lt"/>
                          <a:ea typeface="宋体" panose="02010600030101010101" pitchFamily="2" charset="-122"/>
                        </a:rPr>
                        <a:t>54</a:t>
                      </a:r>
                    </a:p>
                  </a:txBody>
                  <a:tcPr marL="7620" marR="7620" marT="7620" marB="0" anchor="ctr"/>
                </a:tc>
                <a:extLst>
                  <a:ext uri="{0D108BD9-81ED-4DB2-BD59-A6C34878D82A}">
                    <a16:rowId xmlns:a16="http://schemas.microsoft.com/office/drawing/2014/main" val="2690776497"/>
                  </a:ext>
                </a:extLst>
              </a:tr>
            </a:tbl>
          </a:graphicData>
        </a:graphic>
      </p:graphicFrame>
    </p:spTree>
    <p:extLst>
      <p:ext uri="{BB962C8B-B14F-4D97-AF65-F5344CB8AC3E}">
        <p14:creationId xmlns:p14="http://schemas.microsoft.com/office/powerpoint/2010/main" val="419734108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198888243"/>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TU*1eetings = 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TU*3 meetings = 7.5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11 TU*3 meetings= 33 TU</a:t>
                      </a:r>
                    </a:p>
                    <a:p>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2290105926"/>
                  </a:ext>
                </a:extLst>
              </a:tr>
              <a:tr h="583048">
                <a:tc>
                  <a:txBody>
                    <a:bodyPr/>
                    <a:lstStyle/>
                    <a:p>
                      <a:r>
                        <a:rPr lang="en-US" altLang="zh-CN" sz="1200" b="1" dirty="0">
                          <a:highlight>
                            <a:srgbClr val="FFFF00"/>
                          </a:highlight>
                          <a:latin typeface="+mn-lt"/>
                        </a:rPr>
                        <a:t>Jan.2025~Sep.2025: </a:t>
                      </a:r>
                    </a:p>
                    <a:p>
                      <a:r>
                        <a:rPr lang="en-US" altLang="zh-CN" sz="1200" b="1" dirty="0">
                          <a:highlight>
                            <a:srgbClr val="FFFF00"/>
                          </a:highlight>
                          <a:latin typeface="+mn-lt"/>
                        </a:rPr>
                        <a:t>SA5#159~#162 (4 meetings)</a:t>
                      </a:r>
                      <a:endParaRPr lang="zh-CN" altLang="en-US" sz="1200" b="1" dirty="0">
                        <a:highlight>
                          <a:srgbClr val="FFFF00"/>
                        </a:highlight>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highlight>
                            <a:srgbClr val="FFFF00"/>
                          </a:highlight>
                          <a:latin typeface="+mn-lt"/>
                        </a:rPr>
                        <a:t>11 TU*4 meetings= 44 TU</a:t>
                      </a:r>
                      <a:endParaRPr lang="zh-CN" altLang="en-US" sz="1200" dirty="0">
                        <a:highlight>
                          <a:srgbClr val="FFFF00"/>
                        </a:highlight>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7933ED8A-D7C7-4D70-97A6-330ECF5FEC0C}"/>
              </a:ext>
            </a:extLst>
          </p:cNvPr>
          <p:cNvGraphicFramePr>
            <a:graphicFrameLocks noGrp="1"/>
          </p:cNvGraphicFramePr>
          <p:nvPr>
            <p:extLst>
              <p:ext uri="{D42A27DB-BD31-4B8C-83A1-F6EECF244321}">
                <p14:modId xmlns:p14="http://schemas.microsoft.com/office/powerpoint/2010/main" val="813501751"/>
              </p:ext>
            </p:extLst>
          </p:nvPr>
        </p:nvGraphicFramePr>
        <p:xfrm>
          <a:off x="157087" y="842010"/>
          <a:ext cx="8738260" cy="4815840"/>
        </p:xfrm>
        <a:graphic>
          <a:graphicData uri="http://schemas.openxmlformats.org/drawingml/2006/table">
            <a:tbl>
              <a:tblPr firstRow="1" bandRow="1">
                <a:tableStyleId>{72833802-FEF1-4C79-8D5D-14CF1EAF98D9}</a:tableStyleId>
              </a:tblPr>
              <a:tblGrid>
                <a:gridCol w="1676159">
                  <a:extLst>
                    <a:ext uri="{9D8B030D-6E8A-4147-A177-3AD203B41FA5}">
                      <a16:colId xmlns:a16="http://schemas.microsoft.com/office/drawing/2014/main" val="4071695017"/>
                    </a:ext>
                  </a:extLst>
                </a:gridCol>
                <a:gridCol w="1660189">
                  <a:extLst>
                    <a:ext uri="{9D8B030D-6E8A-4147-A177-3AD203B41FA5}">
                      <a16:colId xmlns:a16="http://schemas.microsoft.com/office/drawing/2014/main" val="3560591246"/>
                    </a:ext>
                  </a:extLst>
                </a:gridCol>
                <a:gridCol w="2155169">
                  <a:extLst>
                    <a:ext uri="{9D8B030D-6E8A-4147-A177-3AD203B41FA5}">
                      <a16:colId xmlns:a16="http://schemas.microsoft.com/office/drawing/2014/main" val="147559054"/>
                    </a:ext>
                  </a:extLst>
                </a:gridCol>
                <a:gridCol w="1721460">
                  <a:extLst>
                    <a:ext uri="{9D8B030D-6E8A-4147-A177-3AD203B41FA5}">
                      <a16:colId xmlns:a16="http://schemas.microsoft.com/office/drawing/2014/main" val="20003"/>
                    </a:ext>
                  </a:extLst>
                </a:gridCol>
                <a:gridCol w="1525283">
                  <a:extLst>
                    <a:ext uri="{9D8B030D-6E8A-4147-A177-3AD203B41FA5}">
                      <a16:colId xmlns:a16="http://schemas.microsoft.com/office/drawing/2014/main" val="20004"/>
                    </a:ext>
                  </a:extLst>
                </a:gridCol>
              </a:tblGrid>
              <a:tr h="121570">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OAM </a:t>
                      </a:r>
                      <a:r>
                        <a:rPr lang="en-GB" sz="900" b="1" kern="1200" dirty="0">
                          <a:solidFill>
                            <a:schemeClr val="tx1"/>
                          </a:solidFill>
                          <a:latin typeface="+mn-lt"/>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CH</a:t>
                      </a:r>
                      <a:r>
                        <a:rPr lang="en-US" altLang="zh-CN" sz="900" b="1" kern="1200" baseline="0" dirty="0">
                          <a:solidFill>
                            <a:schemeClr val="tx1"/>
                          </a:solidFill>
                          <a:latin typeface="+mn-lt"/>
                          <a:ea typeface="+mn-ea"/>
                          <a:cs typeface="Calibri" panose="020F0502020204030204" pitchFamily="34" charset="0"/>
                        </a:rPr>
                        <a:t> </a:t>
                      </a:r>
                      <a:r>
                        <a:rPr lang="en-GB" altLang="zh-CN" sz="900" b="1" kern="1200" dirty="0">
                          <a:solidFill>
                            <a:schemeClr val="tx1"/>
                          </a:solidFill>
                          <a:latin typeface="+mn-lt"/>
                          <a:ea typeface="+mn-ea"/>
                          <a:cs typeface="Calibri" panose="020F0502020204030204" pitchFamily="34" charset="0"/>
                        </a:rPr>
                        <a:t>yet</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a:solidFill>
                            <a:srgbClr val="000000"/>
                          </a:solidFill>
                          <a:effectLst/>
                          <a:latin typeface="+mn-lt"/>
                          <a:ea typeface="等线" panose="02010600030101010101" pitchFamily="2" charset="-122"/>
                          <a:cs typeface="Calibri" panose="020F0502020204030204" pitchFamily="34" charset="0"/>
                        </a:rPr>
                        <a:t>NTN</a:t>
                      </a:r>
                      <a:r>
                        <a:rPr lang="en-US" sz="900" b="0" i="0" u="none" strike="noStrike" dirty="0">
                          <a:solidFill>
                            <a:srgbClr val="000000"/>
                          </a:solidFill>
                          <a:effectLst/>
                          <a:latin typeface="+mn-lt"/>
                          <a:ea typeface="等线" panose="02010600030101010101" pitchFamily="2" charset="-122"/>
                          <a:cs typeface="Calibri" panose="020F0502020204030204" pitchFamily="34" charset="0"/>
                        </a:rPr>
                        <a:t>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5GSAT_Ph3_CH</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NG_RTC_Ph2_CH</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PM_KPI_5G_Ph4(CMCC)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 </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cs typeface="Calibri" panose="020F0502020204030204" pitchFamily="34" charset="0"/>
                        </a:rPr>
                        <a:t>NA</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AdNRM_Ph3(Samsung)</a:t>
                      </a:r>
                      <a:endParaRPr lang="zh-CN" altLang="en-US" sz="900" b="0" dirty="0">
                        <a:solidFill>
                          <a:schemeClr val="tx1"/>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dirty="0">
                          <a:solidFill>
                            <a:schemeClr val="tx1"/>
                          </a:solidFill>
                          <a:latin typeface="+mn-lt"/>
                          <a:cs typeface="Calibri" panose="020F0502020204030204" pitchFamily="34" charset="0"/>
                        </a:rPr>
                        <a:t>AdNRM_Ph3 (CATT)</a:t>
                      </a:r>
                      <a:endParaRPr lang="en-US" sz="900" b="0" i="0" u="none" strike="noStrike" dirty="0">
                        <a:solidFill>
                          <a:schemeClr val="tx1"/>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latin typeface="+mn-lt"/>
                          <a:cs typeface="Calibri" panose="020F0502020204030204" pitchFamily="34" charset="0"/>
                        </a:rPr>
                        <a:t>NA</a:t>
                      </a:r>
                      <a:endParaRPr lang="zh-CN" altLang="en-US" sz="900" b="0" dirty="0">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UAS_Ph3_CH</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dirty="0">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r>
                        <a:rPr lang="en-US" altLang="zh-CN" sz="900" dirty="0">
                          <a:solidFill>
                            <a:srgbClr val="FF0000"/>
                          </a:solidFill>
                          <a:latin typeface="+mn-lt"/>
                          <a:cs typeface="Calibri" panose="020F0502020204030204" pitchFamily="34" charset="0"/>
                        </a:rPr>
                        <a:t>PM (not related)</a:t>
                      </a:r>
                      <a:endParaRPr kumimoji="0" lang="zh-CN" altLang="en-US"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AIML_MGT_Ph2</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NWDAF_OAM_Ph2</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B050"/>
                          </a:solidFill>
                          <a:effectLst/>
                          <a:uLnTx/>
                          <a:uFillTx/>
                          <a:latin typeface="+mn-lt"/>
                          <a:ea typeface="+mn-ea"/>
                          <a:cs typeface="Calibri" panose="020F0502020204030204" pitchFamily="34" charset="0"/>
                        </a:rPr>
                        <a:t>Potential Rel-20 topic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EnergySys</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Energy_OAM_Ph3</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en-US" altLang="zh-CN"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85866244"/>
                  </a:ext>
                </a:extLst>
              </a:tr>
              <a:tr h="12157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chemeClr val="tx1"/>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NetShare_OAM_Ph3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9451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chemeClr val="tx1"/>
                          </a:solidFill>
                          <a:effectLst/>
                          <a:latin typeface="+mn-lt"/>
                          <a:ea typeface="+mn-ea"/>
                          <a:cs typeface="Calibri" panose="020F0502020204030204" pitchFamily="34" charset="0"/>
                        </a:rPr>
                        <a:t>AmbientIoT</a:t>
                      </a:r>
                      <a:endParaRPr lang="en-US" sz="900" b="1" i="0" u="none" strike="noStrike" kern="1200" dirty="0">
                        <a:solidFill>
                          <a:schemeClr val="tx1"/>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B050"/>
                          </a:solidFill>
                          <a:effectLst/>
                          <a:latin typeface="+mn-lt"/>
                          <a:ea typeface="等线" panose="02010600030101010101" pitchFamily="2" charset="-122"/>
                          <a:cs typeface="Calibri" panose="020F0502020204030204" pitchFamily="34" charset="0"/>
                        </a:rPr>
                        <a:t>AdNRM_Ph3(Huawei)</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solidFill>
                          <a:srgbClr val="00B05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B050"/>
                          </a:solidFill>
                          <a:effectLst/>
                          <a:latin typeface="+mn-lt"/>
                          <a:ea typeface="等线" panose="02010600030101010101" pitchFamily="2" charset="-122"/>
                          <a:cs typeface="Calibri" panose="020F0502020204030204" pitchFamily="34" charset="0"/>
                        </a:rPr>
                        <a:t>AmbientIoT_CH</a:t>
                      </a:r>
                      <a:endParaRPr lang="zh-CN" altLang="en-US" sz="900" b="0" i="0" u="none" strike="noStrike" kern="1200" dirty="0">
                        <a:solidFill>
                          <a:srgbClr val="00B05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en-US" altLang="zh-CN"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bl>
          </a:graphicData>
        </a:graphic>
      </p:graphicFrame>
      <p:sp>
        <p:nvSpPr>
          <p:cNvPr id="9" name="Title 3">
            <a:extLst>
              <a:ext uri="{FF2B5EF4-FFF2-40B4-BE49-F238E27FC236}">
                <a16:creationId xmlns:a16="http://schemas.microsoft.com/office/drawing/2014/main" id="{767F51A0-4EB2-49FF-B801-C6234722C9F3}"/>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TextBox 13">
            <a:extLst>
              <a:ext uri="{FF2B5EF4-FFF2-40B4-BE49-F238E27FC236}">
                <a16:creationId xmlns:a16="http://schemas.microsoft.com/office/drawing/2014/main" id="{30E978FF-1AF4-40A4-8301-6944B5F1ADDC}"/>
              </a:ext>
            </a:extLst>
          </p:cNvPr>
          <p:cNvSpPr txBox="1"/>
          <p:nvPr/>
        </p:nvSpPr>
        <p:spPr>
          <a:xfrm>
            <a:off x="8895347" y="687572"/>
            <a:ext cx="3234088" cy="2862322"/>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00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MASSS</a:t>
            </a:r>
          </a:p>
        </p:txBody>
      </p:sp>
      <p:sp>
        <p:nvSpPr>
          <p:cNvPr id="15" name="矩形 1">
            <a:extLst>
              <a:ext uri="{FF2B5EF4-FFF2-40B4-BE49-F238E27FC236}">
                <a16:creationId xmlns:a16="http://schemas.microsoft.com/office/drawing/2014/main" id="{27A55418-8B2F-484A-A89A-2E866D5CEAEF}"/>
              </a:ext>
            </a:extLst>
          </p:cNvPr>
          <p:cNvSpPr/>
          <p:nvPr/>
        </p:nvSpPr>
        <p:spPr>
          <a:xfrm>
            <a:off x="8910712" y="3613409"/>
            <a:ext cx="3061636" cy="2862322"/>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solidFill>
                  <a:srgbClr val="FF0000"/>
                </a:solidFill>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0000"/>
                </a:solidFill>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solidFill>
                  <a:srgbClr val="FF0000"/>
                </a:solidFill>
                <a:latin typeface="Calibri" panose="020F0502020204030204" pitchFamily="34" charset="0"/>
                <a:cs typeface="Calibri" panose="020F0502020204030204" pitchFamily="34" charset="0"/>
              </a:rPr>
              <a:t>FS_AmbientIoT</a:t>
            </a:r>
            <a:endParaRPr lang="en-US" altLang="zh-CN" sz="1050" dirty="0">
              <a:solidFill>
                <a:srgbClr val="FF0000"/>
              </a:solidFill>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solidFill>
                  <a:srgbClr val="FF0000"/>
                </a:solidFill>
                <a:latin typeface="Calibri" panose="020F0502020204030204" pitchFamily="34" charset="0"/>
                <a:cs typeface="Calibri" panose="020F0502020204030204" pitchFamily="34" charset="0"/>
              </a:rPr>
              <a:t>FS_EnergySys</a:t>
            </a:r>
            <a:endParaRPr lang="en-US" altLang="zh-CN" sz="1050" dirty="0">
              <a:solidFill>
                <a:srgbClr val="FF0000"/>
              </a:solidFill>
              <a:latin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385B823E-A228-4A2B-B393-60C7E3B4FE5B}"/>
              </a:ext>
            </a:extLst>
          </p:cNvPr>
          <p:cNvSpPr txBox="1"/>
          <p:nvPr/>
        </p:nvSpPr>
        <p:spPr>
          <a:xfrm rot="21008097">
            <a:off x="8911177" y="6186024"/>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428239339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CCF274B7-6EB8-4266-8C27-FCE448E75566}"/>
              </a:ext>
            </a:extLst>
          </p:cNvPr>
          <p:cNvGraphicFramePr>
            <a:graphicFrameLocks noGrp="1"/>
          </p:cNvGraphicFramePr>
          <p:nvPr>
            <p:extLst/>
          </p:nvPr>
        </p:nvGraphicFramePr>
        <p:xfrm>
          <a:off x="353822" y="618691"/>
          <a:ext cx="4365058" cy="5884545"/>
        </p:xfrm>
        <a:graphic>
          <a:graphicData uri="http://schemas.openxmlformats.org/drawingml/2006/table">
            <a:tbl>
              <a:tblPr firstRow="1" bandRow="1">
                <a:tableStyleId>{72833802-FEF1-4C79-8D5D-14CF1EAF98D9}</a:tableStyleId>
              </a:tblPr>
              <a:tblGrid>
                <a:gridCol w="2284870">
                  <a:extLst>
                    <a:ext uri="{9D8B030D-6E8A-4147-A177-3AD203B41FA5}">
                      <a16:colId xmlns:a16="http://schemas.microsoft.com/office/drawing/2014/main" val="4071695017"/>
                    </a:ext>
                  </a:extLst>
                </a:gridCol>
                <a:gridCol w="1188530">
                  <a:extLst>
                    <a:ext uri="{9D8B030D-6E8A-4147-A177-3AD203B41FA5}">
                      <a16:colId xmlns:a16="http://schemas.microsoft.com/office/drawing/2014/main" val="3526857515"/>
                    </a:ext>
                  </a:extLst>
                </a:gridCol>
                <a:gridCol w="891658">
                  <a:extLst>
                    <a:ext uri="{9D8B030D-6E8A-4147-A177-3AD203B41FA5}">
                      <a16:colId xmlns:a16="http://schemas.microsoft.com/office/drawing/2014/main" val="4228444619"/>
                    </a:ext>
                  </a:extLst>
                </a:gridCol>
              </a:tblGrid>
              <a:tr h="240910">
                <a:tc>
                  <a:txBody>
                    <a:bodyPr/>
                    <a:lstStyle/>
                    <a:p>
                      <a:pPr algn="ctr"/>
                      <a:r>
                        <a:rPr lang="en-US" altLang="zh-CN" sz="1000" dirty="0">
                          <a:solidFill>
                            <a:schemeClr val="tx1"/>
                          </a:solidFill>
                          <a:latin typeface="+mn-lt"/>
                        </a:rPr>
                        <a:t>Acronym</a:t>
                      </a:r>
                      <a:endParaRPr lang="zh-CN" altLang="en-US" sz="10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000" b="1" kern="1200" dirty="0">
                          <a:solidFill>
                            <a:schemeClr val="tx1"/>
                          </a:solidFill>
                          <a:latin typeface="+mn-lt"/>
                          <a:ea typeface="+mn-ea"/>
                          <a:cs typeface="+mn-cs"/>
                        </a:rPr>
                        <a:t>OAM</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0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0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10964">
                <a:tc>
                  <a:txBody>
                    <a:bodyPr/>
                    <a:lstStyle/>
                    <a:p>
                      <a:pPr marL="0" algn="ctr" defTabSz="1187798" rtl="0" eaLnBrk="1" fontAlgn="ctr" latinLnBrk="0" hangingPunct="1"/>
                      <a:r>
                        <a:rPr lang="en-US" sz="900" b="1" i="0" u="none" strike="noStrike" kern="1200" dirty="0">
                          <a:solidFill>
                            <a:srgbClr val="000000"/>
                          </a:solidFill>
                          <a:effectLst/>
                          <a:latin typeface="+mn-lt"/>
                          <a:ea typeface="等线" panose="02010600030101010101" pitchFamily="2" charset="-122"/>
                          <a:cs typeface="+mn-cs"/>
                        </a:rPr>
                        <a:t>NR_MIMO_Ph5</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110964">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Netw_Energy_NR_enh</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33609">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FS_Sensing_NR</a:t>
                      </a:r>
                      <a:endParaRPr lang="en-US" sz="9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OAM</a:t>
                      </a:r>
                    </a:p>
                    <a:p>
                      <a:pPr algn="ctr"/>
                      <a:r>
                        <a:rPr lang="en-US" altLang="zh-CN" sz="700" b="1" dirty="0">
                          <a:solidFill>
                            <a:srgbClr val="FF0000"/>
                          </a:solidFill>
                          <a:latin typeface="+mn-lt"/>
                        </a:rPr>
                        <a:t>(TBD)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NR_AIML_air</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chemeClr val="tx1"/>
                          </a:solidFill>
                          <a:latin typeface="+mn-lt"/>
                        </a:rPr>
                        <a:t>AIML_MGT_Ph2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700" b="1" dirty="0">
                          <a:solidFill>
                            <a:srgbClr val="FF0000"/>
                          </a:solidFill>
                          <a:latin typeface="+mn-lt"/>
                        </a:rPr>
                        <a:t>other OAM (TBD)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1846">
                <a:tc>
                  <a:txBody>
                    <a:bodyPr/>
                    <a:lstStyle/>
                    <a:p>
                      <a:pPr marL="0" algn="ctr" defTabSz="1187798" rtl="0" eaLnBrk="1" fontAlgn="ctr" latinLnBrk="0" hangingPunct="1"/>
                      <a:r>
                        <a:rPr lang="en-US" sz="900" b="1" i="0" u="none" strike="noStrike" kern="1200" dirty="0" err="1">
                          <a:solidFill>
                            <a:srgbClr val="000000"/>
                          </a:solidFill>
                          <a:effectLst/>
                          <a:latin typeface="+mn-lt"/>
                          <a:ea typeface="等线" panose="02010600030101010101" pitchFamily="2" charset="-122"/>
                          <a:cs typeface="+mn-cs"/>
                        </a:rPr>
                        <a:t>NR_duplex_evo</a:t>
                      </a:r>
                      <a:r>
                        <a:rPr lang="en-US" sz="9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700" b="1" i="0" u="none" strike="noStrike" dirty="0">
                          <a:solidFill>
                            <a:schemeClr val="tx1"/>
                          </a:solidFill>
                          <a:effectLst/>
                          <a:latin typeface="+mn-lt"/>
                          <a:ea typeface="等线" panose="02010600030101010101" pitchFamily="2" charset="-122"/>
                        </a:rPr>
                        <a:t>NA</a:t>
                      </a:r>
                      <a:endParaRPr lang="en-US" sz="7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700" b="1" dirty="0">
                          <a:latin typeface="+mn-lt"/>
                        </a:rPr>
                        <a:t>NA</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233609">
                <a:tc>
                  <a:txBody>
                    <a:bodyPr/>
                    <a:lstStyle/>
                    <a:p>
                      <a:pPr algn="ctr" fontAlgn="ctr"/>
                      <a:r>
                        <a:rPr lang="en-US" sz="9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3609">
                <a:tc>
                  <a:txBody>
                    <a:bodyPr/>
                    <a:lstStyle/>
                    <a:p>
                      <a:pPr algn="ctr" fontAlgn="ctr"/>
                      <a:r>
                        <a:rPr lang="en-US" sz="900" b="1" i="0" u="none" strike="noStrike" dirty="0" err="1">
                          <a:solidFill>
                            <a:srgbClr val="3333FF"/>
                          </a:solidFill>
                          <a:effectLst/>
                          <a:latin typeface="+mn-lt"/>
                          <a:ea typeface="等线" panose="02010600030101010101" pitchFamily="2" charset="-122"/>
                        </a:rPr>
                        <a:t>IoT_NTN_TDD</a:t>
                      </a:r>
                      <a:r>
                        <a:rPr lang="en-US" sz="900" b="1" i="0" u="none" strike="noStrike" dirty="0">
                          <a:solidFill>
                            <a:srgbClr val="3333FF"/>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545313309"/>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NR_MC_enh2-Core</a:t>
                      </a:r>
                      <a:endParaRPr lang="en-US"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123289556"/>
                  </a:ext>
                </a:extLst>
              </a:tr>
              <a:tr h="233609">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3333FF"/>
                          </a:solidFill>
                          <a:effectLst/>
                          <a:latin typeface="+mn-lt"/>
                          <a:ea typeface="等线" panose="02010600030101010101" pitchFamily="2" charset="-122"/>
                        </a:rPr>
                        <a:t>LTE_terr_bcast_Ph2-Core</a:t>
                      </a:r>
                      <a:endParaRPr lang="en-US" sz="900" b="1" i="0" u="none" strike="noStrike" dirty="0">
                        <a:solidFill>
                          <a:srgbClr val="3333FF"/>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746580323"/>
                  </a:ext>
                </a:extLst>
              </a:tr>
              <a:tr h="15586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err="1">
                          <a:solidFill>
                            <a:srgbClr val="000000"/>
                          </a:solidFill>
                          <a:effectLst/>
                          <a:latin typeface="+mn-lt"/>
                          <a:ea typeface="等线" panose="02010600030101010101" pitchFamily="2" charset="-122"/>
                        </a:rPr>
                        <a:t>Ambient_IoT_Solutions</a:t>
                      </a:r>
                      <a:r>
                        <a:rPr lang="en-US" altLang="zh-CN" sz="900" b="1" i="0" u="none" strike="noStrike" dirty="0">
                          <a:solidFill>
                            <a:srgbClr val="000000"/>
                          </a:solidFill>
                          <a:effectLst/>
                          <a:latin typeface="+mn-lt"/>
                          <a:ea typeface="等线" panose="02010600030101010101" pitchFamily="2" charset="-122"/>
                        </a:rPr>
                        <a:t>-Core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800" b="0" i="0" u="none" strike="noStrike" dirty="0">
                          <a:solidFill>
                            <a:srgbClr val="00B050"/>
                          </a:solidFill>
                          <a:effectLst/>
                          <a:latin typeface="+mn-lt"/>
                          <a:ea typeface="等线" panose="02010600030101010101" pitchFamily="2" charset="-122"/>
                          <a:cs typeface="Calibri" panose="020F0502020204030204" pitchFamily="34" charset="0"/>
                        </a:rPr>
                        <a:t>AdNRM_Ph3(Huawei)</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1846">
                <a:tc>
                  <a:txBody>
                    <a:bodyPr/>
                    <a:lstStyle/>
                    <a:p>
                      <a:pPr algn="ctr" fontAlgn="ctr"/>
                      <a:r>
                        <a:rPr lang="en-US" sz="900" b="1" i="0" u="none" strike="noStrike" dirty="0" err="1">
                          <a:solidFill>
                            <a:srgbClr val="000000"/>
                          </a:solidFill>
                          <a:effectLst/>
                          <a:latin typeface="+mn-lt"/>
                          <a:ea typeface="等线" panose="02010600030101010101" pitchFamily="2" charset="-122"/>
                        </a:rPr>
                        <a:t>FS_NR_AIML_Mob</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AIML_MGT_Ph2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other OAM (TBD)</a:t>
                      </a:r>
                      <a:endParaRPr lang="zh-CN" altLang="en-US" sz="7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69367">
                <a:tc>
                  <a:txBody>
                    <a:bodyPr/>
                    <a:lstStyle/>
                    <a:p>
                      <a:pPr algn="ctr" fontAlgn="ctr"/>
                      <a:r>
                        <a:rPr lang="en-US" sz="900" b="1" i="0" u="none" strike="noStrike" dirty="0">
                          <a:solidFill>
                            <a:srgbClr val="000000"/>
                          </a:solidFill>
                          <a:effectLst/>
                          <a:latin typeface="+mn-lt"/>
                          <a:ea typeface="等线" panose="02010600030101010101" pitchFamily="2" charset="-122"/>
                        </a:rPr>
                        <a:t>NR_Mob_Ph4-Core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PM_KPI_5G_Ph4</a:t>
                      </a:r>
                    </a:p>
                    <a:p>
                      <a:pPr algn="ctr" fontAlgn="ctr"/>
                      <a:r>
                        <a:rPr lang="en-US" sz="7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700" b="1" i="0" u="none" strike="noStrike" dirty="0">
                          <a:solidFill>
                            <a:srgbClr val="000000"/>
                          </a:solidFill>
                          <a:effectLst/>
                          <a:latin typeface="+mn-lt"/>
                          <a:ea typeface="等线" panose="02010600030101010101" pitchFamily="2" charset="-122"/>
                        </a:rPr>
                        <a:t>NA</a:t>
                      </a: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i="0" u="none" strike="noStrike" dirty="0">
                          <a:solidFill>
                            <a:srgbClr val="000000"/>
                          </a:solidFill>
                          <a:effectLst/>
                          <a:latin typeface="+mn-lt"/>
                          <a:ea typeface="等线" panose="02010600030101010101" pitchFamily="2" charset="-122"/>
                        </a:rPr>
                        <a:t>NA</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1846">
                <a:tc>
                  <a:txBody>
                    <a:bodyPr/>
                    <a:lstStyle/>
                    <a:p>
                      <a:pPr algn="ctr" fontAlgn="ctr"/>
                      <a:r>
                        <a:rPr lang="nn-NO" sz="900" b="1" i="0" u="none" strike="noStrike" dirty="0">
                          <a:solidFill>
                            <a:srgbClr val="000000"/>
                          </a:solidFill>
                          <a:effectLst/>
                          <a:latin typeface="+mn-lt"/>
                          <a:ea typeface="等线" panose="02010600030101010101" pitchFamily="2" charset="-122"/>
                        </a:rPr>
                        <a:t>LTE_TN_NR_NTN_mob-Core</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700" b="1" i="0" u="none" strike="noStrike" dirty="0">
                          <a:solidFill>
                            <a:srgbClr val="000000"/>
                          </a:solidFill>
                          <a:effectLst/>
                          <a:latin typeface="+mn-lt"/>
                          <a:ea typeface="等线" panose="02010600030101010101" pitchFamily="2" charset="-122"/>
                        </a:rPr>
                        <a:t>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233609">
                <a:tc>
                  <a:txBody>
                    <a:bodyPr/>
                    <a:lstStyle/>
                    <a:p>
                      <a:pPr algn="ctr" fontAlgn="ctr"/>
                      <a:r>
                        <a:rPr lang="en-US" sz="900" b="1" i="0" u="none" strike="noStrike" dirty="0" err="1">
                          <a:solidFill>
                            <a:srgbClr val="3333FF"/>
                          </a:solidFill>
                          <a:effectLst/>
                          <a:latin typeface="+mn-lt"/>
                          <a:ea typeface="等线" panose="02010600030101010101" pitchFamily="2" charset="-122"/>
                        </a:rPr>
                        <a:t>NR_SL_relay_multihop</a:t>
                      </a:r>
                      <a:r>
                        <a:rPr lang="en-US" sz="900" b="1" i="0" u="none" strike="noStrike" dirty="0">
                          <a:solidFill>
                            <a:srgbClr val="3333FF"/>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146093505"/>
                  </a:ext>
                </a:extLst>
              </a:tr>
              <a:tr h="233609">
                <a:tc>
                  <a:txBody>
                    <a:bodyPr/>
                    <a:lstStyle/>
                    <a:p>
                      <a:pPr algn="ctr" fontAlgn="ctr"/>
                      <a:r>
                        <a:rPr lang="en-US" sz="900" b="1" i="0" u="none" strike="noStrike" dirty="0">
                          <a:solidFill>
                            <a:srgbClr val="3333FF"/>
                          </a:solidFill>
                          <a:effectLst/>
                          <a:latin typeface="+mn-lt"/>
                          <a:ea typeface="等线" panose="02010600030101010101" pitchFamily="2" charset="-122"/>
                        </a:rPr>
                        <a:t>LCS_BDS_B2b_LTE_NR-Core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191927076"/>
                  </a:ext>
                </a:extLst>
              </a:tr>
              <a:tr h="233609">
                <a:tc>
                  <a:txBody>
                    <a:bodyPr/>
                    <a:lstStyle/>
                    <a:p>
                      <a:pPr algn="ctr" fontAlgn="ctr"/>
                      <a:r>
                        <a:rPr lang="en-US" sz="900" b="1" i="0" u="none" strike="noStrike" dirty="0">
                          <a:solidFill>
                            <a:srgbClr val="3333FF"/>
                          </a:solidFill>
                          <a:effectLst/>
                          <a:latin typeface="+mn-lt"/>
                          <a:ea typeface="等线" panose="02010600030101010101" pitchFamily="2" charset="-122"/>
                        </a:rPr>
                        <a:t>LCS_NAVIC_L1_SPS_NR_LTE-Core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7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700" b="1" dirty="0">
                          <a:solidFill>
                            <a:srgbClr val="FF0000"/>
                          </a:solidFill>
                          <a:latin typeface="+mn-lt"/>
                        </a:rPr>
                        <a:t>OAM (NRM+PM)</a:t>
                      </a:r>
                      <a:r>
                        <a:rPr lang="zh-CN" altLang="en-US" sz="700" b="1" dirty="0">
                          <a:solidFill>
                            <a:srgbClr val="FF0000"/>
                          </a:solidFill>
                          <a:latin typeface="+mn-lt"/>
                        </a:rPr>
                        <a:t>？？</a:t>
                      </a: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1267789880"/>
                  </a:ext>
                </a:extLst>
              </a:tr>
              <a:tr h="251130">
                <a:tc>
                  <a:txBody>
                    <a:bodyPr/>
                    <a:lstStyle/>
                    <a:p>
                      <a:pPr algn="ctr" fontAlgn="ctr"/>
                      <a:r>
                        <a:rPr lang="en-US" sz="900" b="1" i="0" u="none" strike="noStrike" dirty="0">
                          <a:solidFill>
                            <a:srgbClr val="000000"/>
                          </a:solidFill>
                          <a:effectLst/>
                          <a:latin typeface="+mn-lt"/>
                          <a:ea typeface="等线" panose="02010600030101010101" pitchFamily="2" charset="-122"/>
                        </a:rPr>
                        <a:t>NR_ENDC_SON_MDT_Ph4-Core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700" b="1" i="0" u="none" strike="noStrike" dirty="0">
                          <a:solidFill>
                            <a:srgbClr val="000000"/>
                          </a:solidFill>
                          <a:effectLst/>
                          <a:latin typeface="+mn-lt"/>
                          <a:ea typeface="等线" panose="02010600030101010101" pitchFamily="2" charset="-122"/>
                        </a:rPr>
                        <a:t>PM_KPI_5G_Ph4</a:t>
                      </a:r>
                    </a:p>
                    <a:p>
                      <a:pPr algn="ctr" fontAlgn="ctr"/>
                      <a:r>
                        <a:rPr lang="nn-NO" sz="700" b="1" i="0" u="none" strike="noStrike" dirty="0">
                          <a:solidFill>
                            <a:srgbClr val="000000"/>
                          </a:solidFill>
                          <a:effectLst/>
                          <a:latin typeface="+mn-lt"/>
                          <a:ea typeface="等线" panose="02010600030101010101" pitchFamily="2" charset="-122"/>
                        </a:rPr>
                        <a:t>AdNRM_Ph3</a:t>
                      </a:r>
                    </a:p>
                    <a:p>
                      <a:pPr algn="ctr" fontAlgn="ctr"/>
                      <a:r>
                        <a:rPr lang="nn-NO" sz="7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7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1846">
                <a:tc>
                  <a:txBody>
                    <a:bodyPr/>
                    <a:lstStyle/>
                    <a:p>
                      <a:pPr algn="ctr" fontAlgn="ctr"/>
                      <a:r>
                        <a:rPr lang="en-US" sz="900" b="1" i="0" u="none" strike="noStrike" dirty="0">
                          <a:solidFill>
                            <a:srgbClr val="000000"/>
                          </a:solidFill>
                          <a:effectLst/>
                          <a:latin typeface="+mn-lt"/>
                          <a:ea typeface="等线" panose="02010600030101010101" pitchFamily="2" charset="-122"/>
                        </a:rPr>
                        <a:t>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700" b="1" i="0" u="none" strike="noStrike" dirty="0">
                          <a:solidFill>
                            <a:srgbClr val="00B05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7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245780545"/>
                  </a:ext>
                </a:extLst>
              </a:tr>
              <a:tr h="169367">
                <a:tc>
                  <a:txBody>
                    <a:bodyPr/>
                    <a:lstStyle/>
                    <a:p>
                      <a:pPr algn="ctr" fontAlgn="ctr"/>
                      <a:r>
                        <a:rPr lang="en-US" sz="900" b="1" i="0" u="none" strike="noStrike" dirty="0" err="1">
                          <a:solidFill>
                            <a:srgbClr val="000000"/>
                          </a:solidFill>
                          <a:effectLst/>
                          <a:latin typeface="+mn-lt"/>
                          <a:ea typeface="等线" panose="02010600030101010101" pitchFamily="2" charset="-122"/>
                        </a:rPr>
                        <a:t>NR_AIML_NGRAN_enh</a:t>
                      </a:r>
                      <a:r>
                        <a:rPr lang="en-US" sz="900" b="1" i="0" u="none" strike="noStrike" dirty="0">
                          <a:solidFill>
                            <a:srgbClr val="000000"/>
                          </a:solidFill>
                          <a:effectLst/>
                          <a:latin typeface="+mn-lt"/>
                          <a:ea typeface="等线" panose="02010600030101010101" pitchFamily="2" charset="-122"/>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kern="1200" dirty="0">
                          <a:solidFill>
                            <a:schemeClr val="tx1"/>
                          </a:solidFill>
                          <a:latin typeface="+mn-lt"/>
                          <a:ea typeface="+mn-ea"/>
                          <a:cs typeface="+mn-cs"/>
                        </a:rPr>
                        <a:t>Energy_OAM_Ph3</a:t>
                      </a:r>
                      <a:endParaRPr lang="zh-CN" altLang="en-US" sz="7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7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0" name="Title 3">
            <a:extLst>
              <a:ext uri="{FF2B5EF4-FFF2-40B4-BE49-F238E27FC236}">
                <a16:creationId xmlns:a16="http://schemas.microsoft.com/office/drawing/2014/main" id="{8A764067-08BB-4043-8CA8-849A6706798B}"/>
              </a:ext>
            </a:extLst>
          </p:cNvPr>
          <p:cNvSpPr txBox="1">
            <a:spLocks/>
          </p:cNvSpPr>
          <p:nvPr/>
        </p:nvSpPr>
        <p:spPr bwMode="auto">
          <a:xfrm>
            <a:off x="487679" y="63114"/>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2" name="矩形 8">
            <a:extLst>
              <a:ext uri="{FF2B5EF4-FFF2-40B4-BE49-F238E27FC236}">
                <a16:creationId xmlns:a16="http://schemas.microsoft.com/office/drawing/2014/main" id="{0CD963A4-E065-4FEF-AA04-0C4553A20833}"/>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9" name="矩形 9">
            <a:extLst>
              <a:ext uri="{FF2B5EF4-FFF2-40B4-BE49-F238E27FC236}">
                <a16:creationId xmlns:a16="http://schemas.microsoft.com/office/drawing/2014/main" id="{DC3F4A40-12EE-443E-8D24-AE51563EF25E}"/>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20" name="矩形 10">
            <a:extLst>
              <a:ext uri="{FF2B5EF4-FFF2-40B4-BE49-F238E27FC236}">
                <a16:creationId xmlns:a16="http://schemas.microsoft.com/office/drawing/2014/main" id="{ECF31252-26D7-4983-BAAE-CC8CF4D845C9}"/>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21" name="TextBox 20">
            <a:extLst>
              <a:ext uri="{FF2B5EF4-FFF2-40B4-BE49-F238E27FC236}">
                <a16:creationId xmlns:a16="http://schemas.microsoft.com/office/drawing/2014/main" id="{70499C6E-8747-4AAA-BD0C-DE8F02497353}"/>
              </a:ext>
            </a:extLst>
          </p:cNvPr>
          <p:cNvSpPr txBox="1"/>
          <p:nvPr/>
        </p:nvSpPr>
        <p:spPr>
          <a:xfrm>
            <a:off x="4950420" y="1166842"/>
            <a:ext cx="6887758" cy="3785652"/>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a:t>
            </a:r>
            <a:r>
              <a:rPr lang="en-US" altLang="zh-CN" sz="1200" b="1">
                <a:solidFill>
                  <a:srgbClr val="FF0000"/>
                </a:solidFill>
                <a:latin typeface="+mn-lt"/>
                <a:cs typeface="Calibri" panose="020F0502020204030204" pitchFamily="34" charset="0"/>
              </a:rPr>
              <a:t>in Rel-19</a:t>
            </a:r>
            <a:r>
              <a:rPr lang="en-US" altLang="zh-CN" sz="1200" b="1" dirty="0">
                <a:solidFill>
                  <a:srgbClr val="FF0000"/>
                </a:solidFill>
                <a:latin typeface="+mn-lt"/>
                <a:cs typeface="Calibri" panose="020F0502020204030204" pitchFamily="34" charset="0"/>
              </a:rPr>
              <a:t>.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IoT_NTN_TDD</a:t>
            </a:r>
            <a:r>
              <a:rPr lang="en-US" altLang="zh-CN" sz="1200" dirty="0">
                <a:solidFill>
                  <a:srgbClr val="FF0000"/>
                </a:solidFill>
                <a:latin typeface="+mn-lt"/>
                <a:cs typeface="Calibri" panose="020F0502020204030204" pitchFamily="34" charset="0"/>
              </a:rPr>
              <a:t>-Core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NR_MC_enh2-Core</a:t>
            </a: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LTE_terr_bcast_Ph2-Core</a:t>
            </a: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22" name="TextBox 21">
            <a:extLst>
              <a:ext uri="{FF2B5EF4-FFF2-40B4-BE49-F238E27FC236}">
                <a16:creationId xmlns:a16="http://schemas.microsoft.com/office/drawing/2014/main" id="{0D8DBBCD-1C6B-4BCE-B73F-9BE74096E88A}"/>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40030780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F2F8DFC8-B863-4A6F-9378-61B773C4654B}"/>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5">
            <a:extLst>
              <a:ext uri="{FF2B5EF4-FFF2-40B4-BE49-F238E27FC236}">
                <a16:creationId xmlns:a16="http://schemas.microsoft.com/office/drawing/2014/main" id="{1941283F-65FF-4A34-9B39-8768F4C3BAB9}"/>
              </a:ext>
            </a:extLst>
          </p:cNvPr>
          <p:cNvGraphicFramePr>
            <a:graphicFrameLocks noGrp="1"/>
          </p:cNvGraphicFramePr>
          <p:nvPr>
            <p:extLst/>
          </p:nvPr>
        </p:nvGraphicFramePr>
        <p:xfrm>
          <a:off x="224819" y="722430"/>
          <a:ext cx="11742361" cy="5859780"/>
        </p:xfrm>
        <a:graphic>
          <a:graphicData uri="http://schemas.openxmlformats.org/drawingml/2006/table">
            <a:tbl>
              <a:tblPr firstRow="1" bandRow="1"/>
              <a:tblGrid>
                <a:gridCol w="727746">
                  <a:extLst>
                    <a:ext uri="{9D8B030D-6E8A-4147-A177-3AD203B41FA5}">
                      <a16:colId xmlns:a16="http://schemas.microsoft.com/office/drawing/2014/main" val="4071695017"/>
                    </a:ext>
                  </a:extLst>
                </a:gridCol>
                <a:gridCol w="1065044">
                  <a:extLst>
                    <a:ext uri="{9D8B030D-6E8A-4147-A177-3AD203B41FA5}">
                      <a16:colId xmlns:a16="http://schemas.microsoft.com/office/drawing/2014/main" val="3614201570"/>
                    </a:ext>
                  </a:extLst>
                </a:gridCol>
                <a:gridCol w="937703">
                  <a:extLst>
                    <a:ext uri="{9D8B030D-6E8A-4147-A177-3AD203B41FA5}">
                      <a16:colId xmlns:a16="http://schemas.microsoft.com/office/drawing/2014/main" val="3327203166"/>
                    </a:ext>
                  </a:extLst>
                </a:gridCol>
                <a:gridCol w="1159488">
                  <a:extLst>
                    <a:ext uri="{9D8B030D-6E8A-4147-A177-3AD203B41FA5}">
                      <a16:colId xmlns:a16="http://schemas.microsoft.com/office/drawing/2014/main" val="3630350376"/>
                    </a:ext>
                  </a:extLst>
                </a:gridCol>
                <a:gridCol w="542544">
                  <a:extLst>
                    <a:ext uri="{9D8B030D-6E8A-4147-A177-3AD203B41FA5}">
                      <a16:colId xmlns:a16="http://schemas.microsoft.com/office/drawing/2014/main" val="3202688"/>
                    </a:ext>
                  </a:extLst>
                </a:gridCol>
                <a:gridCol w="348997">
                  <a:extLst>
                    <a:ext uri="{9D8B030D-6E8A-4147-A177-3AD203B41FA5}">
                      <a16:colId xmlns:a16="http://schemas.microsoft.com/office/drawing/2014/main" val="1560111670"/>
                    </a:ext>
                  </a:extLst>
                </a:gridCol>
                <a:gridCol w="822600">
                  <a:extLst>
                    <a:ext uri="{9D8B030D-6E8A-4147-A177-3AD203B41FA5}">
                      <a16:colId xmlns:a16="http://schemas.microsoft.com/office/drawing/2014/main" val="1913383577"/>
                    </a:ext>
                  </a:extLst>
                </a:gridCol>
                <a:gridCol w="645011">
                  <a:extLst>
                    <a:ext uri="{9D8B030D-6E8A-4147-A177-3AD203B41FA5}">
                      <a16:colId xmlns:a16="http://schemas.microsoft.com/office/drawing/2014/main" val="3584294532"/>
                    </a:ext>
                  </a:extLst>
                </a:gridCol>
                <a:gridCol w="920496">
                  <a:extLst>
                    <a:ext uri="{9D8B030D-6E8A-4147-A177-3AD203B41FA5}">
                      <a16:colId xmlns:a16="http://schemas.microsoft.com/office/drawing/2014/main" val="790597164"/>
                    </a:ext>
                  </a:extLst>
                </a:gridCol>
                <a:gridCol w="1530096">
                  <a:extLst>
                    <a:ext uri="{9D8B030D-6E8A-4147-A177-3AD203B41FA5}">
                      <a16:colId xmlns:a16="http://schemas.microsoft.com/office/drawing/2014/main" val="2567962841"/>
                    </a:ext>
                  </a:extLst>
                </a:gridCol>
                <a:gridCol w="688848">
                  <a:extLst>
                    <a:ext uri="{9D8B030D-6E8A-4147-A177-3AD203B41FA5}">
                      <a16:colId xmlns:a16="http://schemas.microsoft.com/office/drawing/2014/main" val="2531575634"/>
                    </a:ext>
                  </a:extLst>
                </a:gridCol>
                <a:gridCol w="774192">
                  <a:extLst>
                    <a:ext uri="{9D8B030D-6E8A-4147-A177-3AD203B41FA5}">
                      <a16:colId xmlns:a16="http://schemas.microsoft.com/office/drawing/2014/main" val="105663574"/>
                    </a:ext>
                  </a:extLst>
                </a:gridCol>
                <a:gridCol w="1579596">
                  <a:extLst>
                    <a:ext uri="{9D8B030D-6E8A-4147-A177-3AD203B41FA5}">
                      <a16:colId xmlns:a16="http://schemas.microsoft.com/office/drawing/2014/main" val="4221935209"/>
                    </a:ext>
                  </a:extLst>
                </a:gridCol>
              </a:tblGrid>
              <a:tr h="0">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CT3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NR_AIML_air</a:t>
                      </a:r>
                      <a:r>
                        <a:rPr lang="en-US" altLang="zh-CN" sz="700" dirty="0">
                          <a:latin typeface="Calibri" panose="020F0502020204030204" pitchFamily="34" charset="0"/>
                          <a:cs typeface="Calibri" panose="020F0502020204030204" pitchFamily="34" charset="0"/>
                        </a:rPr>
                        <a:t>-Core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solidFill>
                            <a:schemeClr val="tx1"/>
                          </a:solidFill>
                          <a:latin typeface="Calibri" panose="020F0502020204030204" pitchFamily="34" charset="0"/>
                          <a:cs typeface="Calibri" panose="020F0502020204030204" pitchFamily="34" charset="0"/>
                        </a:rPr>
                        <a:t>FS_NR_AIML_Mob</a:t>
                      </a:r>
                      <a:r>
                        <a:rPr lang="en-US" altLang="zh-CN" sz="700" dirty="0">
                          <a:solidFill>
                            <a:schemeClr val="tx1"/>
                          </a:solidFill>
                          <a:latin typeface="Calibri" panose="020F0502020204030204" pitchFamily="34" charset="0"/>
                          <a:cs typeface="Calibri" panose="020F0502020204030204" pitchFamily="34" charset="0"/>
                        </a:rPr>
                        <a:t>(R19)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solidFill>
                            <a:schemeClr val="tx1"/>
                          </a:solidFill>
                          <a:latin typeface="Calibri" panose="020F0502020204030204" pitchFamily="34" charset="0"/>
                          <a:cs typeface="Calibri" panose="020F0502020204030204" pitchFamily="34" charset="0"/>
                        </a:rPr>
                        <a:t>NR_AIML_NGRAN_enh</a:t>
                      </a:r>
                      <a:r>
                        <a:rPr lang="en-US" altLang="zh-CN" sz="700" dirty="0">
                          <a:solidFill>
                            <a:schemeClr val="tx1"/>
                          </a:solidFill>
                          <a:latin typeface="Calibri" panose="020F0502020204030204" pitchFamily="34" charset="0"/>
                          <a:cs typeface="Calibri" panose="020F0502020204030204" pitchFamily="34" charset="0"/>
                        </a:rPr>
                        <a:t>-Core</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3GPP SA (TR 22.850)</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096808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 (EE</a:t>
                      </a:r>
                      <a:r>
                        <a:rPr lang="zh-CN" altLang="en-US" sz="700" dirty="0">
                          <a:solidFill>
                            <a:schemeClr val="tx1"/>
                          </a:solidFill>
                          <a:latin typeface="Calibri" panose="020F0502020204030204" pitchFamily="34" charset="0"/>
                          <a:cs typeface="Calibri" panose="020F0502020204030204" pitchFamily="34" charset="0"/>
                        </a:rPr>
                        <a:t> </a:t>
                      </a:r>
                      <a:r>
                        <a:rPr lang="en-US" altLang="zh-CN" sz="700" dirty="0">
                          <a:solidFill>
                            <a:schemeClr val="tx1"/>
                          </a:solidFill>
                          <a:latin typeface="Calibri" panose="020F0502020204030204" pitchFamily="34" charset="0"/>
                          <a:cs typeface="Calibri" panose="020F0502020204030204" pitchFamily="34" charset="0"/>
                        </a:rPr>
                        <a:t>cost index)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a:solidFill>
                            <a:srgbClr val="00B050"/>
                          </a:solidFill>
                          <a:latin typeface="Calibri" panose="020F0502020204030204" pitchFamily="34" charset="0"/>
                          <a:cs typeface="Calibri" panose="020F0502020204030204" pitchFamily="34" charset="0"/>
                        </a:rPr>
                        <a:t>XRMPh2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NR_Mob_Ph4-Core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9300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VMR_Ph2 (R19)</a:t>
                      </a:r>
                    </a:p>
                    <a:p>
                      <a:r>
                        <a:rPr lang="en-US" altLang="zh-CN" sz="700" dirty="0">
                          <a:solidFill>
                            <a:srgbClr val="00B050"/>
                          </a:solidFill>
                          <a:latin typeface="Calibri" panose="020F0502020204030204" pitchFamily="34" charset="0"/>
                          <a:cs typeface="Calibri" panose="020F0502020204030204" pitchFamily="34" charset="0"/>
                        </a:rPr>
                        <a:t>5G_ProSe_Ph3 (R19)</a:t>
                      </a:r>
                    </a:p>
                    <a:p>
                      <a:r>
                        <a:rPr lang="en-US" altLang="zh-CN" sz="700" dirty="0" err="1">
                          <a:solidFill>
                            <a:srgbClr val="00B050"/>
                          </a:solidFill>
                          <a:latin typeface="Calibri" panose="020F0502020204030204" pitchFamily="34" charset="0"/>
                          <a:cs typeface="Calibri" panose="020F0502020204030204" pitchFamily="34" charset="0"/>
                        </a:rPr>
                        <a:t>AmbientIoT</a:t>
                      </a:r>
                      <a:r>
                        <a:rPr lang="en-US" altLang="zh-CN" sz="700" dirty="0">
                          <a:solidFill>
                            <a:srgbClr val="00B050"/>
                          </a:solidFill>
                          <a:latin typeface="Calibri" panose="020F0502020204030204" pitchFamily="34" charset="0"/>
                          <a:cs typeface="Calibri" panose="020F0502020204030204" pitchFamily="34" charset="0"/>
                        </a:rPr>
                        <a:t>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700" b="0" i="0" u="none" strike="noStrike" kern="1200" cap="none" spc="0" normalizeH="0" baseline="0" noProof="0" dirty="0" err="1">
                          <a:ln>
                            <a:noFill/>
                          </a:ln>
                          <a:solidFill>
                            <a:srgbClr val="00B050"/>
                          </a:solidFill>
                          <a:effectLst/>
                          <a:uLnTx/>
                          <a:uFillTx/>
                          <a:latin typeface="Calibri" panose="020F0502020204030204" pitchFamily="34" charset="0"/>
                          <a:ea typeface="+mn-ea"/>
                          <a:cs typeface="Calibri" panose="020F0502020204030204" pitchFamily="34" charset="0"/>
                        </a:rPr>
                        <a:t>Ambient_IoT_Solutions</a:t>
                      </a:r>
                      <a:r>
                        <a:rPr kumimoji="0" lang="en-US" altLang="zh-CN" sz="700" b="0" i="0" u="none" strike="noStrike" kern="1200" cap="none" spc="0" normalizeH="0" baseline="0" noProof="0" dirty="0">
                          <a:ln>
                            <a:noFill/>
                          </a:ln>
                          <a:solidFill>
                            <a:srgbClr val="00B050"/>
                          </a:solidFill>
                          <a:effectLst/>
                          <a:uLnTx/>
                          <a:uFillTx/>
                          <a:latin typeface="Calibri" panose="020F0502020204030204" pitchFamily="34" charset="0"/>
                          <a:ea typeface="+mn-ea"/>
                          <a:cs typeface="Calibri" panose="020F0502020204030204" pitchFamily="34" charset="0"/>
                        </a:rPr>
                        <a:t>-Core(R19)</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NR_Mob_Ph4-Core(R19)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NR_ENDC_SON_MDT_Ph4-Core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solidFill>
                            <a:srgbClr val="00B050"/>
                          </a:solidFill>
                          <a:latin typeface="Calibri" panose="020F0502020204030204" pitchFamily="34" charset="0"/>
                          <a:cs typeface="Calibri" panose="020F0502020204030204" pitchFamily="34" charset="0"/>
                        </a:rPr>
                        <a:t>NR_WAB_5GFemto(R19)</a:t>
                      </a:r>
                      <a:endParaRPr lang="zh-CN" altLang="en-US" sz="700" b="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1290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chemeClr val="tx1"/>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chemeClr val="tx1"/>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chemeClr val="tx1"/>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X</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24028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13077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13077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EnergySys</a:t>
                      </a:r>
                      <a:r>
                        <a:rPr lang="en-US" altLang="zh-CN" sz="700" dirty="0">
                          <a:latin typeface="Calibri" panose="020F0502020204030204" pitchFamily="34" charset="0"/>
                          <a:cs typeface="Calibri" panose="020F0502020204030204" pitchFamily="34" charset="0"/>
                        </a:rPr>
                        <a:t>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solidFill>
                            <a:schemeClr val="tx1"/>
                          </a:solidFill>
                          <a:latin typeface="Calibri" panose="020F0502020204030204" pitchFamily="34" charset="0"/>
                          <a:cs typeface="Calibri" panose="020F0502020204030204" pitchFamily="34" charset="0"/>
                        </a:rPr>
                        <a:t>NR_AIML_NGRAN_enh</a:t>
                      </a:r>
                      <a:r>
                        <a:rPr lang="en-US" altLang="zh-CN" sz="700" dirty="0">
                          <a:solidFill>
                            <a:schemeClr val="tx1"/>
                          </a:solidFill>
                          <a:latin typeface="Calibri" panose="020F0502020204030204" pitchFamily="34" charset="0"/>
                          <a:cs typeface="Calibri" panose="020F0502020204030204" pitchFamily="34" charset="0"/>
                        </a:rPr>
                        <a:t>-Core (R19)</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486315"/>
                  </a:ext>
                </a:extLst>
              </a:tr>
              <a:tr h="17798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TS 33.222 (CAPIF)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solidFill>
                            <a:schemeClr val="tx1"/>
                          </a:solidFill>
                          <a:latin typeface="Calibri" panose="020F0502020204030204" pitchFamily="34" charset="0"/>
                          <a:cs typeface="Calibri" panose="020F0502020204030204" pitchFamily="34" charset="0"/>
                        </a:rPr>
                        <a:t>TS 29.222 (CAPIF)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1705196"/>
                  </a:ext>
                </a:extLst>
              </a:tr>
              <a:tr h="177988">
                <a:tc>
                  <a:txBody>
                    <a:bodyPr/>
                    <a:lstStyle/>
                    <a:p>
                      <a:pPr algn="ctr" fontAlgn="ctr"/>
                      <a:r>
                        <a:rPr lang="en-US" sz="700" b="1" i="0" u="none" strike="noStrike" dirty="0" err="1">
                          <a:solidFill>
                            <a:schemeClr val="tx1"/>
                          </a:solidFill>
                          <a:effectLst/>
                          <a:latin typeface="Calibri" panose="020F0502020204030204" pitchFamily="34" charset="0"/>
                          <a:ea typeface="等线" panose="02010600030101010101" pitchFamily="2" charset="-122"/>
                          <a:cs typeface="Calibri" panose="020F0502020204030204" pitchFamily="34" charset="0"/>
                        </a:rPr>
                        <a:t>MonStra</a:t>
                      </a:r>
                      <a:endParaRPr lang="en-US" sz="700" b="1" i="0" u="none" strike="noStrike"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 </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750562"/>
                  </a:ext>
                </a:extLst>
              </a:tr>
            </a:tbl>
          </a:graphicData>
        </a:graphic>
      </p:graphicFrame>
      <p:sp>
        <p:nvSpPr>
          <p:cNvPr id="10" name="TextBox 9">
            <a:extLst>
              <a:ext uri="{FF2B5EF4-FFF2-40B4-BE49-F238E27FC236}">
                <a16:creationId xmlns:a16="http://schemas.microsoft.com/office/drawing/2014/main" id="{454EEF7A-75C9-4332-841E-04617D0EE983}"/>
              </a:ext>
            </a:extLst>
          </p:cNvPr>
          <p:cNvSpPr txBox="1"/>
          <p:nvPr/>
        </p:nvSpPr>
        <p:spPr>
          <a:xfrm rot="21008097">
            <a:off x="9627667" y="455858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97063359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1F44F72B-F558-4EA6-A584-E2C3D952349D}"/>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7">
            <a:extLst>
              <a:ext uri="{FF2B5EF4-FFF2-40B4-BE49-F238E27FC236}">
                <a16:creationId xmlns:a16="http://schemas.microsoft.com/office/drawing/2014/main" id="{7572B4DF-7DAE-40FF-98AD-AB0B5C78E872}"/>
              </a:ext>
            </a:extLst>
          </p:cNvPr>
          <p:cNvGraphicFramePr>
            <a:graphicFrameLocks noGrp="1"/>
          </p:cNvGraphicFramePr>
          <p:nvPr>
            <p:extLst>
              <p:ext uri="{D42A27DB-BD31-4B8C-83A1-F6EECF244321}">
                <p14:modId xmlns:p14="http://schemas.microsoft.com/office/powerpoint/2010/main" val="1491181236"/>
              </p:ext>
            </p:extLst>
          </p:nvPr>
        </p:nvGraphicFramePr>
        <p:xfrm>
          <a:off x="723088" y="944880"/>
          <a:ext cx="10745823" cy="521208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rPr>
                        <a:t>CAPIF_Ph2_CH</a:t>
                      </a:r>
                      <a:endParaRPr lang="zh-CN" altLang="en-US" sz="800" b="1" i="0" u="none" strike="noStrike" kern="1200" dirty="0">
                        <a:solidFill>
                          <a:schemeClr val="tx1"/>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B050"/>
                          </a:solidFill>
                          <a:effectLst/>
                          <a:latin typeface="Calibri" panose="020F0502020204030204" pitchFamily="34" charset="0"/>
                          <a:ea typeface="等线" panose="02010600030101010101" pitchFamily="2" charset="-122"/>
                          <a:cs typeface="Calibri" panose="020F0502020204030204" pitchFamily="34" charset="0"/>
                        </a:rPr>
                        <a:t>UAS_Ph3_CH</a:t>
                      </a:r>
                      <a:endParaRPr lang="zh-CN" altLang="en-US" sz="800" b="1" i="0" u="none" strike="noStrike" kern="1200" dirty="0">
                        <a:solidFill>
                          <a:srgbClr val="00B05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(24.501)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(29.502; 29.503; 29.509; 29.510; 29.531)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10" name="TextBox 9">
            <a:extLst>
              <a:ext uri="{FF2B5EF4-FFF2-40B4-BE49-F238E27FC236}">
                <a16:creationId xmlns:a16="http://schemas.microsoft.com/office/drawing/2014/main" id="{A518EC36-FC3A-464A-A484-F3E0EBFCC999}"/>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75860960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2F6DE40-1006-47BF-9CC4-1A57F43CD802}"/>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DF5C5C-87AD-4E94-A79B-B2323818E07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(42 topics with 9 topics potentially related to SA5)</a:t>
            </a:r>
            <a:endParaRPr lang="zh-CN" altLang="en-US" sz="1400" b="1" dirty="0">
              <a:solidFill>
                <a:srgbClr val="FF0000"/>
              </a:solidFill>
            </a:endParaRPr>
          </a:p>
        </p:txBody>
      </p:sp>
      <p:sp>
        <p:nvSpPr>
          <p:cNvPr id="7" name="内容占位符 2">
            <a:extLst>
              <a:ext uri="{FF2B5EF4-FFF2-40B4-BE49-F238E27FC236}">
                <a16:creationId xmlns:a16="http://schemas.microsoft.com/office/drawing/2014/main" id="{968CC6E0-5AFC-4A25-BCFC-86934131E61E}"/>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8" name="Rectangle 7">
            <a:extLst>
              <a:ext uri="{FF2B5EF4-FFF2-40B4-BE49-F238E27FC236}">
                <a16:creationId xmlns:a16="http://schemas.microsoft.com/office/drawing/2014/main" id="{B39DEA94-8A34-44CB-B13B-364EE1C1BF87}"/>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9" name="Rectangle 8">
            <a:extLst>
              <a:ext uri="{FF2B5EF4-FFF2-40B4-BE49-F238E27FC236}">
                <a16:creationId xmlns:a16="http://schemas.microsoft.com/office/drawing/2014/main" id="{FA7D67B7-61BB-46D9-90FE-B69C83617F9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11" name="Table 10">
            <a:extLst>
              <a:ext uri="{FF2B5EF4-FFF2-40B4-BE49-F238E27FC236}">
                <a16:creationId xmlns:a16="http://schemas.microsoft.com/office/drawing/2014/main" id="{D075760B-6D74-49E0-BB61-EE67503F7E77}"/>
              </a:ext>
            </a:extLst>
          </p:cNvPr>
          <p:cNvGraphicFramePr>
            <a:graphicFrameLocks noGrp="1"/>
          </p:cNvGraphicFramePr>
          <p:nvPr>
            <p:extLst>
              <p:ext uri="{D42A27DB-BD31-4B8C-83A1-F6EECF244321}">
                <p14:modId xmlns:p14="http://schemas.microsoft.com/office/powerpoint/2010/main" val="1618670375"/>
              </p:ext>
            </p:extLst>
          </p:nvPr>
        </p:nvGraphicFramePr>
        <p:xfrm>
          <a:off x="586740" y="1248220"/>
          <a:ext cx="9791699" cy="4835750"/>
        </p:xfrm>
        <a:graphic>
          <a:graphicData uri="http://schemas.openxmlformats.org/drawingml/2006/table">
            <a:tbl>
              <a:tblPr/>
              <a:tblGrid>
                <a:gridCol w="682495">
                  <a:extLst>
                    <a:ext uri="{9D8B030D-6E8A-4147-A177-3AD203B41FA5}">
                      <a16:colId xmlns:a16="http://schemas.microsoft.com/office/drawing/2014/main" val="3740112042"/>
                    </a:ext>
                  </a:extLst>
                </a:gridCol>
                <a:gridCol w="3630336">
                  <a:extLst>
                    <a:ext uri="{9D8B030D-6E8A-4147-A177-3AD203B41FA5}">
                      <a16:colId xmlns:a16="http://schemas.microsoft.com/office/drawing/2014/main" val="780875371"/>
                    </a:ext>
                  </a:extLst>
                </a:gridCol>
                <a:gridCol w="1861171">
                  <a:extLst>
                    <a:ext uri="{9D8B030D-6E8A-4147-A177-3AD203B41FA5}">
                      <a16:colId xmlns:a16="http://schemas.microsoft.com/office/drawing/2014/main" val="3026979206"/>
                    </a:ext>
                  </a:extLst>
                </a:gridCol>
                <a:gridCol w="837152">
                  <a:extLst>
                    <a:ext uri="{9D8B030D-6E8A-4147-A177-3AD203B41FA5}">
                      <a16:colId xmlns:a16="http://schemas.microsoft.com/office/drawing/2014/main" val="765507491"/>
                    </a:ext>
                  </a:extLst>
                </a:gridCol>
                <a:gridCol w="2780545">
                  <a:extLst>
                    <a:ext uri="{9D8B030D-6E8A-4147-A177-3AD203B41FA5}">
                      <a16:colId xmlns:a16="http://schemas.microsoft.com/office/drawing/2014/main" val="5259663"/>
                    </a:ext>
                  </a:extLst>
                </a:gridCol>
              </a:tblGrid>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dirty="0">
                          <a:solidFill>
                            <a:srgbClr val="000000"/>
                          </a:solidFill>
                          <a:effectLst/>
                          <a:latin typeface="+mn-lt"/>
                          <a:ea typeface="等线" panose="02010600030101010101" pitchFamily="2" charset="-122"/>
                        </a:rPr>
                        <a:t>   Study on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
                        </a:rPr>
                        <a:t>SP-230235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945659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
                        </a:rPr>
                        <a:t>SP-230520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733438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950008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AI/ML Model Transfer Phase2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
                        </a:rPr>
                        <a:t>SP-220439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22183"/>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it-IT" sz="700" b="0" i="0" u="none" strike="noStrike" dirty="0">
                          <a:solidFill>
                            <a:srgbClr val="00B0F0"/>
                          </a:solidFill>
                          <a:effectLst/>
                          <a:latin typeface="+mn-lt"/>
                          <a:ea typeface="等线" panose="02010600030101010101" pitchFamily="2" charset="-122"/>
                        </a:rPr>
                        <a:t>AI/ML Model Transfer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5"/>
                        </a:rPr>
                        <a:t>SP-230514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5867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6"/>
                        </a:rPr>
                        <a:t>SP-220085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668807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1020030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7"/>
                        </a:rPr>
                        <a:t>SP-231403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3407338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960016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satellite access -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8"/>
                        </a:rPr>
                        <a:t>SP-220679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69562949"/>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Satellite access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9"/>
                        </a:rPr>
                        <a:t>SP-230516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31490228"/>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0"/>
                        </a:rPr>
                        <a:t>SP-220353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856908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1"/>
                        </a:rPr>
                        <a:t>SP-230509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6788043"/>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990052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Supporting UE Mobility for XR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XRMobility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2"/>
                        </a:rPr>
                        <a:t>SP-230233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ChinaMobile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666760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Network Sharing Aspects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3"/>
                        </a:rPr>
                        <a:t>SP-220087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46945080"/>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1000029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Indirect Network Sharing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4"/>
                        </a:rPr>
                        <a:t>SP-230511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287256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roaming value 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5"/>
                        </a:rPr>
                        <a:t>SP-220442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1575763"/>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Roaming Value-Added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6"/>
                        </a:rPr>
                        <a:t>SP-230231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10134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Non-Public Network (NPN) security considerations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SecNPN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7"/>
                        </a:rPr>
                        <a:t>SP-230523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1775003"/>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Monitoring of signalling traffic in 5G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2280651"/>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1040082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for </a:t>
                      </a:r>
                      <a:r>
                        <a:rPr lang="en-US" sz="700" b="1" i="0" u="none" strike="noStrike" dirty="0" err="1">
                          <a:solidFill>
                            <a:srgbClr val="00B0F0"/>
                          </a:solidFill>
                          <a:effectLst/>
                          <a:latin typeface="+mn-lt"/>
                          <a:ea typeface="等线" panose="02010600030101010101" pitchFamily="2" charset="-122"/>
                        </a:rPr>
                        <a:t>MonSta</a:t>
                      </a:r>
                      <a:endParaRPr lang="en-US" sz="700" b="1" i="0" u="none" strike="noStrike" dirty="0">
                        <a:solidFill>
                          <a:srgbClr val="00B0F0"/>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020180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950003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9"/>
                        </a:rPr>
                        <a:t>SP-220717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Aleksiev, Vasil, Deutsche Telekom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02024822"/>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0"/>
                        </a:rPr>
                        <a:t>SP-230750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de-DE" sz="700" b="0" i="0" u="none" strike="noStrike">
                          <a:solidFill>
                            <a:srgbClr val="000000"/>
                          </a:solidFill>
                          <a:effectLst/>
                          <a:latin typeface="+mn-lt"/>
                          <a:ea typeface="等线" panose="02010600030101010101" pitchFamily="2" charset="-122"/>
                        </a:rPr>
                        <a:t>Aleksiev, Vasil, Deutsche Telekom AG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57318648"/>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(Stage 1 of) UAV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FS_UAV_Ph3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1"/>
                        </a:rPr>
                        <a:t>SP-220954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854873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1000032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Uncrewed Aerial System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UAS_Ph3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2"/>
                        </a:rPr>
                        <a:t>SP-230518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3713603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Upper layer traffic steering, switching and split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3"/>
                        </a:rPr>
                        <a:t>SP-220445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Francesco Pica;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588447"/>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1020031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Upper layer traffic steering and switching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4"/>
                        </a:rPr>
                        <a:t>SP-231412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Pica Francesco,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246191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1010022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Considering the Operational Needs of Service Hosting Environment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EdgeOpNeeds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6121934"/>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Proximity-based Services in 5GS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5G_ProSe_Ph3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Hugh Shieh (AT&amp;T)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7087965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FRMCS Phase 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6"/>
                        </a:rPr>
                        <a:t>SP-220437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Patrick WIMART, UIC</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6396867"/>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1000031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FRMCS Phase 5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7"/>
                        </a:rPr>
                        <a:t>SP-230512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Nikolopoulou, Vassiliki, UIC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9754934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850044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Supporting of Railway Smart Station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FS_RAILSS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8"/>
                        </a:rPr>
                        <a:t>SP-190838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Han, Andrew Min-gyu, Hansung University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137516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960020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Network of Service Robots with Ambient Intelligence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FS_SOBOT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9"/>
                        </a:rPr>
                        <a:t>SP-220447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LEE, Ki-Dong, LG Electronics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7999770"/>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0"/>
                        </a:rPr>
                        <a:t>SP-230236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492905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1030041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1"/>
                        </a:rPr>
                        <a:t>SP-240194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58753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for Industrial Scenarios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EDGINDUS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2"/>
                        </a:rPr>
                        <a:t>SP-230229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Bruno Tossou, Orange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00654322"/>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990049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PS Data Off for IMS Data Channel Service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IMSDCDataOff</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3"/>
                        </a:rPr>
                        <a:t>SP-230227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Yue Hu,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92205292"/>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970044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Multi-path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MultiRelay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4"/>
                        </a:rPr>
                        <a:t>SP-220943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5306887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1000025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UE-to-UE multi-hop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UEMHopRelay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5"/>
                        </a:rPr>
                        <a:t>SP-230521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Lipford, Mark, FirstNet Authority,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458678"/>
                  </a:ext>
                </a:extLst>
              </a:tr>
              <a:tr h="176140">
                <a:tc>
                  <a:txBody>
                    <a:bodyPr/>
                    <a:lstStyle/>
                    <a:p>
                      <a:pPr algn="l" fontAlgn="t"/>
                      <a:r>
                        <a:rPr lang="en-US" altLang="zh-CN" sz="700" b="0" i="0" u="none" strike="noStrike">
                          <a:solidFill>
                            <a:srgbClr val="000000"/>
                          </a:solidFill>
                          <a:effectLst/>
                          <a:latin typeface="+mn-lt"/>
                          <a:ea typeface="等线" panose="02010600030101010101" pitchFamily="2" charset="-122"/>
                        </a:rPr>
                        <a:t>970043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Interworking of Non-3GPP Digital Terrestrial Broadcast Networks with 5GS Multicast Broadcast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DTT4MBS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6"/>
                        </a:rPr>
                        <a:t>SP-220941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Saha, Anindya, Saankhya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1287237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MPS for Messaging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MPS4msg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7"/>
                        </a:rPr>
                        <a:t>SP-220939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Singh, Ray, Peraton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40606169"/>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1050104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52809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   Stage 2 of 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5683723"/>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980108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Measurement Data Collection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MeasureData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9"/>
                        </a:rPr>
                        <a:t>SP-221263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Yingjun Zhou, ZTE Corporation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23240085"/>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1010025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FF"/>
                          </a:solidFill>
                          <a:effectLst/>
                          <a:latin typeface="+mn-lt"/>
                          <a:ea typeface="等线" panose="02010600030101010101" pitchFamily="2" charset="-122"/>
                        </a:rPr>
                        <a:t>Local traffic routing for multi-access UE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LTR_MA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0"/>
                        </a:rPr>
                        <a:t>SP-231035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err="1">
                          <a:solidFill>
                            <a:srgbClr val="000000"/>
                          </a:solidFill>
                          <a:effectLst/>
                          <a:latin typeface="+mn-lt"/>
                          <a:ea typeface="等线" panose="02010600030101010101" pitchFamily="2" charset="-122"/>
                        </a:rPr>
                        <a:t>Yinglin</a:t>
                      </a:r>
                      <a:r>
                        <a:rPr lang="en-US" sz="700" b="0" i="0" u="none" strike="noStrike" dirty="0">
                          <a:solidFill>
                            <a:srgbClr val="000000"/>
                          </a:solidFill>
                          <a:effectLst/>
                          <a:latin typeface="+mn-lt"/>
                          <a:ea typeface="等线" panose="02010600030101010101" pitchFamily="2" charset="-122"/>
                        </a:rPr>
                        <a:t>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4163022"/>
                  </a:ext>
                </a:extLst>
              </a:tr>
            </a:tbl>
          </a:graphicData>
        </a:graphic>
      </p:graphicFrame>
    </p:spTree>
    <p:extLst>
      <p:ext uri="{BB962C8B-B14F-4D97-AF65-F5344CB8AC3E}">
        <p14:creationId xmlns:p14="http://schemas.microsoft.com/office/powerpoint/2010/main" val="148633421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8DC13B7-6126-4D61-9919-A0638211481E}"/>
              </a:ext>
            </a:extLst>
          </p:cNvPr>
          <p:cNvGraphicFramePr>
            <a:graphicFrameLocks noGrp="1"/>
          </p:cNvGraphicFramePr>
          <p:nvPr>
            <p:extLst>
              <p:ext uri="{D42A27DB-BD31-4B8C-83A1-F6EECF244321}">
                <p14:modId xmlns:p14="http://schemas.microsoft.com/office/powerpoint/2010/main" val="2657356610"/>
              </p:ext>
            </p:extLst>
          </p:nvPr>
        </p:nvGraphicFramePr>
        <p:xfrm>
          <a:off x="1005840" y="1299301"/>
          <a:ext cx="9700260" cy="4782624"/>
        </p:xfrm>
        <a:graphic>
          <a:graphicData uri="http://schemas.openxmlformats.org/drawingml/2006/table">
            <a:tbl>
              <a:tblPr/>
              <a:tblGrid>
                <a:gridCol w="676121">
                  <a:extLst>
                    <a:ext uri="{9D8B030D-6E8A-4147-A177-3AD203B41FA5}">
                      <a16:colId xmlns:a16="http://schemas.microsoft.com/office/drawing/2014/main" val="255301399"/>
                    </a:ext>
                  </a:extLst>
                </a:gridCol>
                <a:gridCol w="4848379">
                  <a:extLst>
                    <a:ext uri="{9D8B030D-6E8A-4147-A177-3AD203B41FA5}">
                      <a16:colId xmlns:a16="http://schemas.microsoft.com/office/drawing/2014/main" val="944107501"/>
                    </a:ext>
                  </a:extLst>
                </a:gridCol>
                <a:gridCol w="1409700">
                  <a:extLst>
                    <a:ext uri="{9D8B030D-6E8A-4147-A177-3AD203B41FA5}">
                      <a16:colId xmlns:a16="http://schemas.microsoft.com/office/drawing/2014/main" val="340742387"/>
                    </a:ext>
                  </a:extLst>
                </a:gridCol>
                <a:gridCol w="1028700">
                  <a:extLst>
                    <a:ext uri="{9D8B030D-6E8A-4147-A177-3AD203B41FA5}">
                      <a16:colId xmlns:a16="http://schemas.microsoft.com/office/drawing/2014/main" val="1965542941"/>
                    </a:ext>
                  </a:extLst>
                </a:gridCol>
                <a:gridCol w="1737360">
                  <a:extLst>
                    <a:ext uri="{9D8B030D-6E8A-4147-A177-3AD203B41FA5}">
                      <a16:colId xmlns:a16="http://schemas.microsoft.com/office/drawing/2014/main" val="890462553"/>
                    </a:ext>
                  </a:extLst>
                </a:gridCol>
              </a:tblGrid>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energy saving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FS_Energy_Sec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SP-240512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Bo Bjerrum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184412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Core Network Enhanced Support for AIML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FS_AIML_CN_SEC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SP-240509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Chang Liu,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45796384"/>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 of Ambient IoT Services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FS_Ambient_IoT_Sec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4"/>
                        </a:rPr>
                        <a:t>SP-240506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Marcus Wong,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3730222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Satellite Access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FS_5GSAT_Ph3_SEC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5"/>
                        </a:rPr>
                        <a:t>SP-240232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Zhou 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135129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5G Mobile Metaverse services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FS_Metaverse_Sec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6"/>
                        </a:rPr>
                        <a:t>SP-240508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Rohini Rajendran,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579099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CAPIF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FS_CAPIF_Ph3-sec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7"/>
                        </a:rPr>
                        <a:t>SP-240654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Henry Leung ( Xiaomi)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3046722"/>
                  </a:ext>
                </a:extLst>
              </a:tr>
              <a:tr h="98444">
                <a:tc>
                  <a:txBody>
                    <a:bodyPr/>
                    <a:lstStyle/>
                    <a:p>
                      <a:pPr algn="l" fontAlgn="t"/>
                      <a:r>
                        <a:rPr lang="en-US" altLang="zh-CN" sz="800" b="1" i="0" u="none" strike="noStrike">
                          <a:solidFill>
                            <a:srgbClr val="000000"/>
                          </a:solidFill>
                          <a:effectLst/>
                          <a:latin typeface="+mn-lt"/>
                          <a:ea typeface="等线" panose="02010600030101010101" pitchFamily="2" charset="-122"/>
                        </a:rPr>
                        <a:t>1020039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PLMN hosting a NPN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PLMNNPN_SEC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8"/>
                        </a:rPr>
                        <a:t>SP-231786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Jun Shen</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161635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Security aspects of NR mobility enhancement Phase 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NR_Mob_Ph4_Sec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9"/>
                        </a:rPr>
                        <a:t>SP-240652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Rajavelsamy 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4815506"/>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1050028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rgbClr val="00B0F0"/>
                          </a:solidFill>
                          <a:effectLst/>
                          <a:latin typeface="+mn-lt"/>
                          <a:ea typeface="等线" panose="02010600030101010101" pitchFamily="2" charset="-122"/>
                        </a:rPr>
                        <a:t>   Security for </a:t>
                      </a:r>
                      <a:r>
                        <a:rPr lang="en-US" sz="800" b="1" i="0" u="none" strike="noStrike" dirty="0" err="1">
                          <a:solidFill>
                            <a:srgbClr val="00B0F0"/>
                          </a:solidFill>
                          <a:effectLst/>
                          <a:latin typeface="+mn-lt"/>
                          <a:ea typeface="等线" panose="02010600030101010101" pitchFamily="2" charset="-122"/>
                        </a:rPr>
                        <a:t>MonStra</a:t>
                      </a:r>
                      <a:r>
                        <a:rPr lang="en-US" sz="800" b="1" i="0" u="none" strike="noStrike" dirty="0">
                          <a:solidFill>
                            <a:srgbClr val="00B0F0"/>
                          </a:solidFill>
                          <a:effectLst/>
                          <a:latin typeface="+mn-lt"/>
                          <a:ea typeface="等线" panose="02010600030101010101" pitchFamily="2" charset="-122"/>
                        </a:rPr>
                        <a:t>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MonStra-Sec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0"/>
                        </a:rPr>
                        <a:t>SP-241376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Vodafone, Susana Sabater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786023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Enhancement of Support for Edge Computing in 5GC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FS_EDGE_Ph3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1"/>
                        </a:rPr>
                        <a:t>SP-240510</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Ge Yao,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0355716"/>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1030037</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for Multi-Access (DualSteer + ATSSS Ph-4)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FS_MASSS_Sec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2"/>
                        </a:rPr>
                        <a:t>SP-240511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Kolekar, Abhijeet (Intel)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589562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UAS security enhancements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FS_UAS_Ph3_Sec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3"/>
                        </a:rPr>
                        <a:t>SP-240504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Markus Hanhisalo,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6254189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NR Femto Document for: Approval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FS_5G_Femto_Sec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4"/>
                        </a:rPr>
                        <a:t>SP-240505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Peilin LIU (ZTE)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697217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Enhancement for Proximity Based Services in 5GS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FS_5G_ProSe_Ph3_SEC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5"/>
                        </a:rPr>
                        <a:t>SP-240513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Lei, Ao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190512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User Identities and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FS_UIA_Sec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6"/>
                        </a:rPr>
                        <a:t>SP-240507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Samir Ferdi,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2623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aspects for MSGin5G Service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5GMARCH_SEC_Ph3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7"/>
                        </a:rPr>
                        <a:t>SP-240516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Xiaoting Huang,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9078075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Assurance Specification for maintenance of 5G features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SCAS_5G_Maint</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8"/>
                        </a:rPr>
                        <a:t>SP-240515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Rong Wu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41681808"/>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Unified Data Repository (UDR)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SCAS_5G_UDR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9"/>
                        </a:rPr>
                        <a:t>SP-230864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Andreas, Joerg, BSI Germany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7323195"/>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Short Message Service Function (SMSF)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SCAS_5G_SMSF</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0"/>
                        </a:rPr>
                        <a:t>SP-231158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Manjesh K. Hanawal, IIT Bombay</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420345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1010012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256-bit security Algorithms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256_Algo</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1"/>
                        </a:rPr>
                        <a:t>SP-240476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Orkopoulos, Stawros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400590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Milenage-256 algorithm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Milenage_256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2"/>
                        </a:rPr>
                        <a:t>SP-241087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Mireille Pauliac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7936209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enabling a cryptographic algorithm transition to 256-bits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FS_CAT256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3"/>
                        </a:rPr>
                        <a:t>SP-231788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Yuto Nakano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29485"/>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1020034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dirty="0">
                          <a:solidFill>
                            <a:srgbClr val="00B0F0"/>
                          </a:solidFill>
                          <a:effectLst/>
                          <a:latin typeface="+mn-lt"/>
                          <a:ea typeface="等线" panose="02010600030101010101" pitchFamily="2" charset="-122"/>
                        </a:rPr>
                        <a:t>Study on enablers for Zero Trust Security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FS_eZTS</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4"/>
                        </a:rPr>
                        <a:t>SP-231784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Sheeba Backia Mary Baskaran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99482977"/>
                  </a:ext>
                </a:extLst>
              </a:tr>
              <a:tr h="231103">
                <a:tc>
                  <a:txBody>
                    <a:bodyPr/>
                    <a:lstStyle/>
                    <a:p>
                      <a:pPr algn="l" fontAlgn="t"/>
                      <a:r>
                        <a:rPr lang="en-US" altLang="zh-CN" sz="800" b="0" i="0" u="none" strike="noStrike">
                          <a:solidFill>
                            <a:srgbClr val="000000"/>
                          </a:solidFill>
                          <a:effectLst/>
                          <a:latin typeface="+mn-lt"/>
                          <a:ea typeface="等线" panose="02010600030101010101" pitchFamily="2" charset="-122"/>
                        </a:rPr>
                        <a:t>1020035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Mission critical security enhancements for release 19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MCXSec4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5"/>
                        </a:rPr>
                        <a:t>SP-231783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Woodward, Tim, Motorola Solutions, Inc.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3833223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the security support for the Next Generation Real Time Communication services phase 2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FS_NG_RTC_SEC_Ph2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6"/>
                        </a:rPr>
                        <a:t>SP-240233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Vlasios Tsiatsis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532901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of ACME for Automated Certificate Management in SBA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FS_ACME_SBA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7"/>
                        </a:rPr>
                        <a:t>SP-231787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Charles Eckel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5211276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3GPP profiles for cryptographic algorithms and security protocols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CryptoSP</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8"/>
                        </a:rPr>
                        <a:t>SP-231793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Mohsin Khan 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1278744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mitigations against bidding down attacks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FS_MiBiDA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9"/>
                        </a:rPr>
                        <a:t>SP-231789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Noamen Ben Henda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035620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0"/>
                        </a:rPr>
                        <a:t>SP-231791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Saurabh Khare, Nokia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80563478"/>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1"/>
                        </a:rPr>
                        <a:t>SP-241088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mn-lt"/>
                          <a:ea typeface="等线" panose="02010600030101010101" pitchFamily="2" charset="-122"/>
                        </a:rPr>
                        <a:t>Khare</a:t>
                      </a:r>
                      <a:r>
                        <a:rPr lang="en-US" sz="800" b="0" i="0" u="none" strike="noStrike" dirty="0">
                          <a:solidFill>
                            <a:srgbClr val="000000"/>
                          </a:solidFill>
                          <a:effectLst/>
                          <a:latin typeface="+mn-lt"/>
                          <a:ea typeface="等线" panose="02010600030101010101" pitchFamily="2" charset="-122"/>
                        </a:rPr>
                        <a:t>, Saurabh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7371724"/>
                  </a:ext>
                </a:extLst>
              </a:tr>
            </a:tbl>
          </a:graphicData>
        </a:graphic>
      </p:graphicFrame>
      <p:sp>
        <p:nvSpPr>
          <p:cNvPr id="5" name="标题 1">
            <a:extLst>
              <a:ext uri="{FF2B5EF4-FFF2-40B4-BE49-F238E27FC236}">
                <a16:creationId xmlns:a16="http://schemas.microsoft.com/office/drawing/2014/main" id="{904790D2-E2E1-41FF-89B3-D9E5BE58A887}"/>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FFFB47-1107-481D-A1CD-2D39AA02A2F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(30 topics with 2 topics potentially related to SA5 OAM)</a:t>
            </a:r>
            <a:endParaRPr lang="zh-CN" altLang="en-US" sz="1400" dirty="0"/>
          </a:p>
        </p:txBody>
      </p:sp>
      <p:sp>
        <p:nvSpPr>
          <p:cNvPr id="7" name="Rectangle 6">
            <a:extLst>
              <a:ext uri="{FF2B5EF4-FFF2-40B4-BE49-F238E27FC236}">
                <a16:creationId xmlns:a16="http://schemas.microsoft.com/office/drawing/2014/main" id="{CFC09593-E9C3-41D4-A68B-9E3F7628604C}"/>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8" name="内容占位符 2">
            <a:extLst>
              <a:ext uri="{FF2B5EF4-FFF2-40B4-BE49-F238E27FC236}">
                <a16:creationId xmlns:a16="http://schemas.microsoft.com/office/drawing/2014/main" id="{9A18E62B-0BAB-4936-882B-5E32A5776F77}"/>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6800926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figure with SA5</a:t>
            </a:r>
          </a:p>
          <a:p>
            <a:pPr lvl="1"/>
            <a:r>
              <a:rPr lang="en-US" altLang="zh-CN" dirty="0"/>
              <a:t>WIs/SIs in other 3GPP WGs potentially related to SA5</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78DD0A8B-CFA1-4610-9F0B-21F3ADCE6D9C}"/>
              </a:ext>
            </a:extLst>
          </p:cNvPr>
          <p:cNvGraphicFramePr>
            <a:graphicFrameLocks noGrp="1"/>
          </p:cNvGraphicFramePr>
          <p:nvPr>
            <p:extLst>
              <p:ext uri="{D42A27DB-BD31-4B8C-83A1-F6EECF244321}">
                <p14:modId xmlns:p14="http://schemas.microsoft.com/office/powerpoint/2010/main" val="1577465127"/>
              </p:ext>
            </p:extLst>
          </p:nvPr>
        </p:nvGraphicFramePr>
        <p:xfrm>
          <a:off x="867812" y="1629411"/>
          <a:ext cx="9769034" cy="4262270"/>
        </p:xfrm>
        <a:graphic>
          <a:graphicData uri="http://schemas.openxmlformats.org/drawingml/2006/table">
            <a:tbl>
              <a:tblPr/>
              <a:tblGrid>
                <a:gridCol w="680914">
                  <a:extLst>
                    <a:ext uri="{9D8B030D-6E8A-4147-A177-3AD203B41FA5}">
                      <a16:colId xmlns:a16="http://schemas.microsoft.com/office/drawing/2014/main" val="1789606557"/>
                    </a:ext>
                  </a:extLst>
                </a:gridCol>
                <a:gridCol w="3858053">
                  <a:extLst>
                    <a:ext uri="{9D8B030D-6E8A-4147-A177-3AD203B41FA5}">
                      <a16:colId xmlns:a16="http://schemas.microsoft.com/office/drawing/2014/main" val="821811067"/>
                    </a:ext>
                  </a:extLst>
                </a:gridCol>
                <a:gridCol w="1517006">
                  <a:extLst>
                    <a:ext uri="{9D8B030D-6E8A-4147-A177-3AD203B41FA5}">
                      <a16:colId xmlns:a16="http://schemas.microsoft.com/office/drawing/2014/main" val="3989978145"/>
                    </a:ext>
                  </a:extLst>
                </a:gridCol>
                <a:gridCol w="1201284">
                  <a:extLst>
                    <a:ext uri="{9D8B030D-6E8A-4147-A177-3AD203B41FA5}">
                      <a16:colId xmlns:a16="http://schemas.microsoft.com/office/drawing/2014/main" val="2353121476"/>
                    </a:ext>
                  </a:extLst>
                </a:gridCol>
                <a:gridCol w="2511777">
                  <a:extLst>
                    <a:ext uri="{9D8B030D-6E8A-4147-A177-3AD203B41FA5}">
                      <a16:colId xmlns:a16="http://schemas.microsoft.com/office/drawing/2014/main" val="2332852126"/>
                    </a:ext>
                  </a:extLst>
                </a:gridCol>
              </a:tblGrid>
              <a:tr h="177503">
                <a:tc>
                  <a:txBody>
                    <a:bodyPr/>
                    <a:lstStyle/>
                    <a:p>
                      <a:pPr algn="l" fontAlgn="t"/>
                      <a:r>
                        <a:rPr lang="en-US" altLang="zh-CN" sz="900" b="1" i="0" u="none" strike="noStrike">
                          <a:solidFill>
                            <a:srgbClr val="000000"/>
                          </a:solidFill>
                          <a:effectLst/>
                          <a:latin typeface="+mn-lt"/>
                          <a:ea typeface="等线" panose="02010600030101010101" pitchFamily="2" charset="-122"/>
                        </a:rPr>
                        <a:t>1050044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AIML_App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2777267"/>
                  </a:ext>
                </a:extLst>
              </a:tr>
              <a:tr h="177503">
                <a:tc>
                  <a:txBody>
                    <a:bodyPr/>
                    <a:lstStyle/>
                    <a:p>
                      <a:pPr algn="l" fontAlgn="t"/>
                      <a:r>
                        <a:rPr lang="en-US" altLang="zh-CN" sz="900" b="0" i="0" u="none" strike="noStrike">
                          <a:solidFill>
                            <a:srgbClr val="00B0F0"/>
                          </a:solidFill>
                          <a:effectLst/>
                          <a:latin typeface="+mn-lt"/>
                          <a:ea typeface="等线" panose="02010600030101010101" pitchFamily="2" charset="-122"/>
                        </a:rPr>
                        <a:t>1040075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   Stage 2 of 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AIML_App</a:t>
                      </a:r>
                      <a:endParaRPr lang="en-US" sz="900" b="0" i="0" u="none" strike="noStrike" dirty="0">
                        <a:solidFill>
                          <a:srgbClr val="000000"/>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08184906"/>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1010005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layer support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FS_AIMLAPP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SP-231182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02851992"/>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Satellite access enabled 5G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4"/>
                        </a:rPr>
                        <a:t>SP-240296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217905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satellite access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5"/>
                        </a:rPr>
                        <a:t>SP-241010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99300652"/>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6"/>
                        </a:rPr>
                        <a:t>SP-241390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54899103"/>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1020052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Localized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7"/>
                        </a:rPr>
                        <a:t>SP-231806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51388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enabler for XR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FS_XRApp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8"/>
                        </a:rPr>
                        <a:t>SP-2315739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394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for XRM Services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XRM_Ph2_App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9"/>
                        </a:rPr>
                        <a:t>SP-241207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668528"/>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1050034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Study on Service Enabler Architecture Layer (SEAL) Phase 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FS_SEAL_Ph4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0"/>
                        </a:rPr>
                        <a:t>SP-241375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Yang, Yanmei, Huawei Technologies Co.,Ltd.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47173131"/>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1010009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Guidelines for CAPIF Usage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CAPIF_EXT</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1"/>
                        </a:rPr>
                        <a:t>SP-231161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Junpei Uoshima, NTT DOCOMO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4236117"/>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1020062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2"/>
                        </a:rPr>
                        <a:t>SP-231741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Preciado Rojas, Diego,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1389257"/>
                  </a:ext>
                </a:extLst>
              </a:tr>
              <a:tr h="89948">
                <a:tc>
                  <a:txBody>
                    <a:bodyPr/>
                    <a:lstStyle/>
                    <a:p>
                      <a:pPr algn="l" fontAlgn="t"/>
                      <a:r>
                        <a:rPr lang="en-US" altLang="zh-CN" sz="900" b="0" i="0" u="none" strike="noStrike">
                          <a:solidFill>
                            <a:srgbClr val="00B0F0"/>
                          </a:solidFill>
                          <a:effectLst/>
                          <a:latin typeface="+mn-lt"/>
                          <a:ea typeface="等线" panose="02010600030101010101" pitchFamily="2" charset="-122"/>
                        </a:rPr>
                        <a:t>1050035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Common API Framework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3"/>
                        </a:rPr>
                        <a:t>SP-241381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Niranth Amogh,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294378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MC services support on IOPS mode of operation for 5G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4"/>
                        </a:rPr>
                        <a:t>SP-241017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6674614"/>
                  </a:ext>
                </a:extLst>
              </a:tr>
              <a:tr h="123505">
                <a:tc>
                  <a:txBody>
                    <a:bodyPr/>
                    <a:lstStyle/>
                    <a:p>
                      <a:pPr algn="l" fontAlgn="t"/>
                      <a:r>
                        <a:rPr lang="en-US" altLang="zh-CN" sz="900" b="0" i="0" u="none" strike="noStrike">
                          <a:solidFill>
                            <a:srgbClr val="000000"/>
                          </a:solidFill>
                          <a:effectLst/>
                          <a:latin typeface="+mn-lt"/>
                          <a:ea typeface="等线" panose="02010600030101010101" pitchFamily="2" charset="-122"/>
                        </a:rPr>
                        <a:t>1050036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MC services for generic support on IOPS mode of operation</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5"/>
                        </a:rPr>
                        <a:t>SP-241382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29038234"/>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Application Architecture for UAS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UASAPP_Ph3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6"/>
                        </a:rPr>
                        <a:t>SP-240741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Roy, Michel, InterDigital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7066593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Railways specific Enhancements to Mission Critical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FRMCS_Ph5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7"/>
                        </a:rPr>
                        <a:t>SP-230780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Oettl, Martin,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36430161"/>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Service aspects for supporting the eMMTel service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FS_eMMTelAPP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8"/>
                        </a:rPr>
                        <a:t>SP-230779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5680540"/>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aspects for MMTel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MMTel_App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9"/>
                        </a:rPr>
                        <a:t>SP-241019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71525854"/>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93571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1"/>
                        </a:rPr>
                        <a:t>SP-230778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0300186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Stage 2 of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34551991"/>
                  </a:ext>
                </a:extLst>
              </a:tr>
              <a:tr h="177592">
                <a:tc>
                  <a:txBody>
                    <a:bodyPr/>
                    <a:lstStyle/>
                    <a:p>
                      <a:pPr algn="l" fontAlgn="t"/>
                      <a:r>
                        <a:rPr lang="en-US" altLang="zh-CN" sz="900" b="0" i="0" u="none" strike="noStrike">
                          <a:solidFill>
                            <a:srgbClr val="000000"/>
                          </a:solidFill>
                          <a:effectLst/>
                          <a:latin typeface="+mn-lt"/>
                          <a:ea typeface="等线" panose="02010600030101010101" pitchFamily="2" charset="-122"/>
                        </a:rPr>
                        <a:t>1000036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Sharing of administrative configuration between interconnected MC service systems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MCShAC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2"/>
                        </a:rPr>
                        <a:t>SP-230692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andreas.flander@bdbos.bund.de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223207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5GMSG Service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5GMARCH_Ph3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3"/>
                        </a:rPr>
                        <a:t>SP-230781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53421819"/>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1000039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Enhanced Mission Critical Architecture</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enhMC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4"/>
                        </a:rPr>
                        <a:t>SP-230988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Negalaguli, Harish, Motorola Solutions,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1129088"/>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FF"/>
                          </a:solidFill>
                          <a:effectLst/>
                          <a:latin typeface="+mn-lt"/>
                          <a:ea typeface="等线" panose="02010600030101010101" pitchFamily="2" charset="-122"/>
                        </a:rPr>
                        <a:t>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9576636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129319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enabling Edge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EDGEAPP_Ph3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6"/>
                        </a:rPr>
                        <a:t>SP-231160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Hyesung</a:t>
                      </a:r>
                      <a:r>
                        <a:rPr lang="en-US" sz="900" b="0" i="0" u="none" strike="noStrike" dirty="0">
                          <a:solidFill>
                            <a:srgbClr val="000000"/>
                          </a:solidFill>
                          <a:effectLst/>
                          <a:latin typeface="+mn-lt"/>
                          <a:ea typeface="等线" panose="02010600030101010101" pitchFamily="2" charset="-122"/>
                        </a:rPr>
                        <a:t> Kim,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3117389"/>
                  </a:ext>
                </a:extLst>
              </a:tr>
            </a:tbl>
          </a:graphicData>
        </a:graphic>
      </p:graphicFrame>
      <p:sp>
        <p:nvSpPr>
          <p:cNvPr id="6" name="标题 1">
            <a:extLst>
              <a:ext uri="{FF2B5EF4-FFF2-40B4-BE49-F238E27FC236}">
                <a16:creationId xmlns:a16="http://schemas.microsoft.com/office/drawing/2014/main" id="{497C6FBF-F7DF-420F-9657-C1BD44807F84}"/>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7" name="TextBox 6">
            <a:extLst>
              <a:ext uri="{FF2B5EF4-FFF2-40B4-BE49-F238E27FC236}">
                <a16:creationId xmlns:a16="http://schemas.microsoft.com/office/drawing/2014/main" id="{6A8FEF58-8ECF-40E4-AA0B-786BA812BAE2}"/>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(28 topics with 2 topics potentially related to SA5 OAM)</a:t>
            </a:r>
            <a:endParaRPr lang="zh-CN" altLang="en-US" dirty="0"/>
          </a:p>
        </p:txBody>
      </p:sp>
      <p:sp>
        <p:nvSpPr>
          <p:cNvPr id="8" name="Rectangle 7">
            <a:extLst>
              <a:ext uri="{FF2B5EF4-FFF2-40B4-BE49-F238E27FC236}">
                <a16:creationId xmlns:a16="http://schemas.microsoft.com/office/drawing/2014/main" id="{8469581B-F994-4734-8F6E-E3BC4EE31A2B}"/>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9" name="内容占位符 2">
            <a:extLst>
              <a:ext uri="{FF2B5EF4-FFF2-40B4-BE49-F238E27FC236}">
                <a16:creationId xmlns:a16="http://schemas.microsoft.com/office/drawing/2014/main" id="{31FBD94D-D26F-4ECA-AB21-0B7CF5A68D5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266348851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28487377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for the new WIDs/SIDs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are welcome 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6381884" y="213983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1888519" y="2215952"/>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5888242" y="5785470"/>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629308" y="1917201"/>
            <a:ext cx="2565116" cy="458587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highlight>
                  <a:srgbClr val="C0C0C0"/>
                </a:highlight>
              </a:rPr>
              <a:t>Dec</a:t>
            </a:r>
            <a:r>
              <a:rPr lang="zh-CN" altLang="en-US" b="1" dirty="0">
                <a:highlight>
                  <a:srgbClr val="C0C0C0"/>
                </a:highlight>
              </a:rPr>
              <a:t> </a:t>
            </a:r>
            <a:r>
              <a:rPr lang="en-US" altLang="zh-CN" b="1" dirty="0">
                <a:highlight>
                  <a:srgbClr val="C0C0C0"/>
                </a:highlight>
              </a:rPr>
              <a:t>2024: </a:t>
            </a:r>
            <a:r>
              <a:rPr lang="en-US" altLang="zh-CN" dirty="0">
                <a:highlight>
                  <a:srgbClr val="C0C0C0"/>
                </a:highlight>
              </a:rPr>
              <a:t>conclude Rel-19 studies which plan to have corresponding normative work in Rel-19. </a:t>
            </a:r>
          </a:p>
          <a:p>
            <a:r>
              <a:rPr lang="en-US" altLang="zh-CN" b="1" dirty="0"/>
              <a:t>Sep 2025: </a:t>
            </a:r>
            <a:r>
              <a:rPr lang="en-US" altLang="zh-CN" dirty="0"/>
              <a:t>conclude all Rel-19 work items, majority work items are preferable to be finalized in Jun 2025. </a:t>
            </a:r>
          </a:p>
          <a:p>
            <a:endParaRPr lang="en-US" altLang="zh-CN" dirty="0"/>
          </a:p>
          <a:p>
            <a:r>
              <a:rPr lang="en-US" altLang="zh-CN" sz="1600" b="1" dirty="0"/>
              <a:t>CH:</a:t>
            </a:r>
          </a:p>
          <a:p>
            <a:r>
              <a:rPr lang="en-US" altLang="zh-CN" b="1" dirty="0">
                <a:highlight>
                  <a:srgbClr val="C0C0C0"/>
                </a:highlight>
              </a:rPr>
              <a:t>Mar 2025: </a:t>
            </a:r>
            <a:r>
              <a:rPr lang="en-US" altLang="zh-CN" dirty="0">
                <a:highlight>
                  <a:srgbClr val="C0C0C0"/>
                </a:highlight>
              </a:rPr>
              <a:t>conclude Rel-19 studies which plan to have corresponding normative work in Rel-19.</a:t>
            </a:r>
          </a:p>
          <a:p>
            <a:r>
              <a:rPr lang="en-US" altLang="zh-CN" b="1" dirty="0"/>
              <a:t>Sep 2025: </a:t>
            </a:r>
            <a:r>
              <a:rPr lang="en-US" altLang="zh-CN" dirty="0"/>
              <a:t>conclude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580209" y="322384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548691" y="4466915"/>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5" name="Isosceles Triangle 154">
            <a:extLst>
              <a:ext uri="{FF2B5EF4-FFF2-40B4-BE49-F238E27FC236}">
                <a16:creationId xmlns:a16="http://schemas.microsoft.com/office/drawing/2014/main" id="{D5094F7F-B5F4-4126-91C0-A896B00E6336}"/>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56" name="Isosceles Triangle 155">
            <a:extLst>
              <a:ext uri="{FF2B5EF4-FFF2-40B4-BE49-F238E27FC236}">
                <a16:creationId xmlns:a16="http://schemas.microsoft.com/office/drawing/2014/main" id="{88E3DD57-73ED-42A3-9CFD-704398090E4D}"/>
              </a:ext>
            </a:extLst>
          </p:cNvPr>
          <p:cNvSpPr/>
          <p:nvPr/>
        </p:nvSpPr>
        <p:spPr bwMode="auto">
          <a:xfrm>
            <a:off x="9550604" y="523712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90967362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time management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7C7F8E6-8FEB-4E23-AF32-EDE0507E7D45}"/>
              </a:ext>
            </a:extLst>
          </p:cNvPr>
          <p:cNvSpPr>
            <a:spLocks noGrp="1"/>
          </p:cNvSpPr>
          <p:nvPr>
            <p:ph type="title"/>
          </p:nvPr>
        </p:nvSpPr>
        <p:spPr>
          <a:xfrm>
            <a:off x="123569" y="182880"/>
            <a:ext cx="9561952" cy="1143000"/>
          </a:xfrm>
        </p:spPr>
        <p:txBody>
          <a:bodyPr/>
          <a:lstStyle/>
          <a:p>
            <a:r>
              <a:rPr lang="en-US" altLang="zh-CN" sz="3600" dirty="0"/>
              <a:t>SA5 Rel-19 OAM TU statistics (Study phase)</a:t>
            </a:r>
            <a:endParaRPr lang="zh-CN" altLang="en-US" sz="3600" dirty="0"/>
          </a:p>
        </p:txBody>
      </p:sp>
      <p:graphicFrame>
        <p:nvGraphicFramePr>
          <p:cNvPr id="5" name="Chart 4">
            <a:extLst>
              <a:ext uri="{FF2B5EF4-FFF2-40B4-BE49-F238E27FC236}">
                <a16:creationId xmlns:a16="http://schemas.microsoft.com/office/drawing/2014/main" id="{FE8B89F1-21DA-430A-AAC0-06390B04F8AB}"/>
              </a:ext>
            </a:extLst>
          </p:cNvPr>
          <p:cNvGraphicFramePr>
            <a:graphicFrameLocks/>
          </p:cNvGraphicFramePr>
          <p:nvPr>
            <p:extLst>
              <p:ext uri="{D42A27DB-BD31-4B8C-83A1-F6EECF244321}">
                <p14:modId xmlns:p14="http://schemas.microsoft.com/office/powerpoint/2010/main" val="3770747678"/>
              </p:ext>
            </p:extLst>
          </p:nvPr>
        </p:nvGraphicFramePr>
        <p:xfrm>
          <a:off x="123569" y="4008344"/>
          <a:ext cx="11816080" cy="231117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6464204-84AB-4339-A79F-081C0352D8A9}"/>
              </a:ext>
            </a:extLst>
          </p:cNvPr>
          <p:cNvSpPr txBox="1"/>
          <p:nvPr/>
        </p:nvSpPr>
        <p:spPr>
          <a:xfrm>
            <a:off x="5645662" y="1245973"/>
            <a:ext cx="6293987" cy="1815882"/>
          </a:xfrm>
          <a:prstGeom prst="rect">
            <a:avLst/>
          </a:prstGeom>
          <a:noFill/>
        </p:spPr>
        <p:txBody>
          <a:bodyPr wrap="square" rtlCol="0">
            <a:spAutoFit/>
          </a:bodyPr>
          <a:lstStyle/>
          <a:p>
            <a:r>
              <a:rPr lang="en-US" altLang="zh-CN" sz="1400" b="1" dirty="0"/>
              <a:t>1. The following topics used TU is very close to planned TU: </a:t>
            </a:r>
          </a:p>
          <a:p>
            <a:pPr marL="285750" indent="-285750">
              <a:buFont typeface="Wingdings" panose="05000000000000000000" pitchFamily="2" charset="2"/>
              <a:buChar char="Ø"/>
            </a:pPr>
            <a:r>
              <a:rPr lang="en-US" altLang="zh-CN" sz="1400" dirty="0"/>
              <a:t>AIML/IDM/NDT/</a:t>
            </a:r>
            <a:r>
              <a:rPr lang="en-US" altLang="zh-CN" sz="1400" dirty="0" err="1"/>
              <a:t>adNRM</a:t>
            </a:r>
            <a:r>
              <a:rPr lang="en-US" altLang="zh-CN" sz="1400" dirty="0"/>
              <a:t>/PM/TMQ/EE/</a:t>
            </a:r>
            <a:r>
              <a:rPr lang="en-US" altLang="zh-CN" sz="1400" dirty="0" err="1"/>
              <a:t>Monstra</a:t>
            </a:r>
            <a:endParaRPr lang="en-US" altLang="zh-CN" sz="1400" dirty="0"/>
          </a:p>
          <a:p>
            <a:r>
              <a:rPr lang="en-US" altLang="zh-CN" sz="1400" b="1" dirty="0"/>
              <a:t>2. The following topics taking advantage of BONUS TU, they are mainly OAM prime topics: </a:t>
            </a:r>
          </a:p>
          <a:p>
            <a:pPr marL="285750" indent="-285750">
              <a:buFont typeface="Wingdings" panose="05000000000000000000" pitchFamily="2" charset="2"/>
              <a:buChar char="Ø"/>
            </a:pPr>
            <a:r>
              <a:rPr lang="en-US" altLang="zh-CN" sz="1400" dirty="0"/>
              <a:t>AIML/IDM/CMO/NDT/EE/</a:t>
            </a:r>
            <a:r>
              <a:rPr lang="en-US" altLang="zh-CN" sz="1400" dirty="0" err="1"/>
              <a:t>Mexpo</a:t>
            </a:r>
            <a:r>
              <a:rPr lang="en-US" altLang="zh-CN" sz="1400" dirty="0"/>
              <a:t>/CCL/MDA</a:t>
            </a:r>
          </a:p>
          <a:p>
            <a:r>
              <a:rPr lang="en-US" altLang="zh-CN" sz="1400" b="1" dirty="0">
                <a:solidFill>
                  <a:srgbClr val="0000FF"/>
                </a:solidFill>
              </a:rPr>
              <a:t>3. Using the topics which used BONUS TU as example, average TU for decent study for a topic should be around 8~10 TU, adding TU in normative phase, 10~15 TU per topic would be desired. </a:t>
            </a:r>
          </a:p>
        </p:txBody>
      </p:sp>
      <p:graphicFrame>
        <p:nvGraphicFramePr>
          <p:cNvPr id="9" name="Table 8">
            <a:extLst>
              <a:ext uri="{FF2B5EF4-FFF2-40B4-BE49-F238E27FC236}">
                <a16:creationId xmlns:a16="http://schemas.microsoft.com/office/drawing/2014/main" id="{9BE0E17A-B3C2-4220-9C69-F81B2870F5E7}"/>
              </a:ext>
            </a:extLst>
          </p:cNvPr>
          <p:cNvGraphicFramePr>
            <a:graphicFrameLocks noGrp="1"/>
          </p:cNvGraphicFramePr>
          <p:nvPr>
            <p:extLst>
              <p:ext uri="{D42A27DB-BD31-4B8C-83A1-F6EECF244321}">
                <p14:modId xmlns:p14="http://schemas.microsoft.com/office/powerpoint/2010/main" val="1396311578"/>
              </p:ext>
            </p:extLst>
          </p:nvPr>
        </p:nvGraphicFramePr>
        <p:xfrm>
          <a:off x="277751" y="1245973"/>
          <a:ext cx="5213729" cy="1798895"/>
        </p:xfrm>
        <a:graphic>
          <a:graphicData uri="http://schemas.openxmlformats.org/drawingml/2006/table">
            <a:tbl>
              <a:tblPr/>
              <a:tblGrid>
                <a:gridCol w="862921">
                  <a:extLst>
                    <a:ext uri="{9D8B030D-6E8A-4147-A177-3AD203B41FA5}">
                      <a16:colId xmlns:a16="http://schemas.microsoft.com/office/drawing/2014/main" val="1429720987"/>
                    </a:ext>
                  </a:extLst>
                </a:gridCol>
                <a:gridCol w="1800895">
                  <a:extLst>
                    <a:ext uri="{9D8B030D-6E8A-4147-A177-3AD203B41FA5}">
                      <a16:colId xmlns:a16="http://schemas.microsoft.com/office/drawing/2014/main" val="3786712831"/>
                    </a:ext>
                  </a:extLst>
                </a:gridCol>
                <a:gridCol w="1331908">
                  <a:extLst>
                    <a:ext uri="{9D8B030D-6E8A-4147-A177-3AD203B41FA5}">
                      <a16:colId xmlns:a16="http://schemas.microsoft.com/office/drawing/2014/main" val="1740488768"/>
                    </a:ext>
                  </a:extLst>
                </a:gridCol>
                <a:gridCol w="1218005">
                  <a:extLst>
                    <a:ext uri="{9D8B030D-6E8A-4147-A177-3AD203B41FA5}">
                      <a16:colId xmlns:a16="http://schemas.microsoft.com/office/drawing/2014/main" val="1986883981"/>
                    </a:ext>
                  </a:extLst>
                </a:gridCol>
              </a:tblGrid>
              <a:tr h="274895">
                <a:tc>
                  <a:txBody>
                    <a:bodyPr/>
                    <a:lstStyle/>
                    <a:p>
                      <a:pPr algn="ctr" fontAlgn="b"/>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Planned TU (study phase)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Bonus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Total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887065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AIML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11.9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56207"/>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MDA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0.33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5.03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204305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IDM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495246"/>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CCL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6.4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7.4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5866869"/>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NDT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249568"/>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CMO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6.26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12.9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112842"/>
                  </a:ext>
                </a:extLst>
              </a:tr>
              <a:tr h="173918">
                <a:tc>
                  <a:txBody>
                    <a:bodyPr/>
                    <a:lstStyle/>
                    <a:p>
                      <a:pPr algn="ctr" fontAlgn="b"/>
                      <a:r>
                        <a:rPr lang="en-US" sz="1200" b="0" i="0" u="none" strike="noStrike" dirty="0">
                          <a:solidFill>
                            <a:srgbClr val="000000"/>
                          </a:solidFill>
                          <a:effectLst/>
                          <a:latin typeface="+mn-lt"/>
                          <a:ea typeface="等线" panose="02010600030101010101" pitchFamily="2" charset="-122"/>
                        </a:rPr>
                        <a:t>EE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00"/>
                          </a:solidFill>
                          <a:effectLst/>
                          <a:latin typeface="+mn-lt"/>
                          <a:ea typeface="等线" panose="02010600030101010101" pitchFamily="2" charset="-122"/>
                        </a:rPr>
                        <a:t>8.7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03406"/>
                  </a:ext>
                </a:extLst>
              </a:tr>
              <a:tr h="173918">
                <a:tc>
                  <a:txBody>
                    <a:bodyPr/>
                    <a:lstStyle/>
                    <a:p>
                      <a:pPr algn="ctr" fontAlgn="b"/>
                      <a:r>
                        <a:rPr lang="en-US" sz="1200" b="0" i="0" u="none" strike="noStrike" dirty="0" err="1">
                          <a:solidFill>
                            <a:srgbClr val="000000"/>
                          </a:solidFill>
                          <a:effectLst/>
                          <a:latin typeface="+mn-lt"/>
                          <a:ea typeface="等线" panose="02010600030101010101" pitchFamily="2" charset="-122"/>
                        </a:rPr>
                        <a:t>MExpo</a:t>
                      </a:r>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7.25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3077712"/>
                  </a:ext>
                </a:extLst>
              </a:tr>
            </a:tbl>
          </a:graphicData>
        </a:graphic>
      </p:graphicFrame>
      <p:graphicFrame>
        <p:nvGraphicFramePr>
          <p:cNvPr id="10" name="Chart 9">
            <a:extLst>
              <a:ext uri="{FF2B5EF4-FFF2-40B4-BE49-F238E27FC236}">
                <a16:creationId xmlns:a16="http://schemas.microsoft.com/office/drawing/2014/main" id="{C2A10DFF-23C6-435D-8FA3-985BD520631B}"/>
              </a:ext>
            </a:extLst>
          </p:cNvPr>
          <p:cNvGraphicFramePr>
            <a:graphicFrameLocks/>
          </p:cNvGraphicFramePr>
          <p:nvPr>
            <p:extLst>
              <p:ext uri="{D42A27DB-BD31-4B8C-83A1-F6EECF244321}">
                <p14:modId xmlns:p14="http://schemas.microsoft.com/office/powerpoint/2010/main" val="1474612252"/>
              </p:ext>
            </p:extLst>
          </p:nvPr>
        </p:nvGraphicFramePr>
        <p:xfrm>
          <a:off x="7975600" y="3073624"/>
          <a:ext cx="3964049" cy="1666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920437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C51E-BFC0-44A5-91BD-8BA4E17D2242}"/>
              </a:ext>
            </a:extLst>
          </p:cNvPr>
          <p:cNvSpPr>
            <a:spLocks noGrp="1"/>
          </p:cNvSpPr>
          <p:nvPr>
            <p:ph type="title"/>
          </p:nvPr>
        </p:nvSpPr>
        <p:spPr/>
        <p:txBody>
          <a:bodyPr/>
          <a:lstStyle/>
          <a:p>
            <a:r>
              <a:rPr lang="en-US" altLang="zh-CN" dirty="0"/>
              <a:t>Reminder for Rel-19 work</a:t>
            </a:r>
            <a:endParaRPr lang="zh-CN" altLang="en-US" dirty="0"/>
          </a:p>
        </p:txBody>
      </p:sp>
      <p:sp>
        <p:nvSpPr>
          <p:cNvPr id="3" name="Content Placeholder 2">
            <a:extLst>
              <a:ext uri="{FF2B5EF4-FFF2-40B4-BE49-F238E27FC236}">
                <a16:creationId xmlns:a16="http://schemas.microsoft.com/office/drawing/2014/main" id="{A78C84A9-1D91-47FB-B90F-108AD8ECB750}"/>
              </a:ext>
            </a:extLst>
          </p:cNvPr>
          <p:cNvSpPr>
            <a:spLocks noGrp="1"/>
          </p:cNvSpPr>
          <p:nvPr>
            <p:ph idx="1"/>
          </p:nvPr>
        </p:nvSpPr>
        <p:spPr>
          <a:xfrm>
            <a:off x="355599" y="1371601"/>
            <a:ext cx="11183938" cy="4419600"/>
          </a:xfrm>
        </p:spPr>
        <p:txBody>
          <a:bodyPr/>
          <a:lstStyle/>
          <a:p>
            <a:r>
              <a:rPr lang="en-US" altLang="zh-CN" dirty="0"/>
              <a:t>All Rel-19 work shall be 100% completed no later than SA5#162 (Aug.2025), preferably majority normative work to be completed in SA5#161 (May.2025).</a:t>
            </a:r>
          </a:p>
          <a:p>
            <a:pPr lvl="1"/>
            <a:r>
              <a:rPr lang="en-US" altLang="zh-CN" dirty="0"/>
              <a:t>The work tasks which need more time for discussion should be postponed, submitted to Rel-20 plan for approval if needed. </a:t>
            </a:r>
          </a:p>
        </p:txBody>
      </p:sp>
    </p:spTree>
    <p:extLst>
      <p:ext uri="{BB962C8B-B14F-4D97-AF65-F5344CB8AC3E}">
        <p14:creationId xmlns:p14="http://schemas.microsoft.com/office/powerpoint/2010/main" val="23197718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figure with SA5</a:t>
            </a:r>
          </a:p>
          <a:p>
            <a:pPr lvl="1"/>
            <a:r>
              <a:rPr lang="en-US" altLang="zh-CN" dirty="0">
                <a:solidFill>
                  <a:srgbClr val="0000FF"/>
                </a:solidFill>
              </a:rPr>
              <a:t>WIs/SIs in other 3GPP WGs potentially related to SA5</a:t>
            </a:r>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9841353"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(full list)</a:t>
            </a:r>
          </a:p>
        </p:txBody>
      </p:sp>
      <p:graphicFrame>
        <p:nvGraphicFramePr>
          <p:cNvPr id="8" name="表格 2">
            <a:extLst>
              <a:ext uri="{FF2B5EF4-FFF2-40B4-BE49-F238E27FC236}">
                <a16:creationId xmlns:a16="http://schemas.microsoft.com/office/drawing/2014/main" id="{97F9A6CD-D8FC-49D9-A083-EE9217C175BF}"/>
              </a:ext>
            </a:extLst>
          </p:cNvPr>
          <p:cNvGraphicFramePr>
            <a:graphicFrameLocks noGrp="1"/>
          </p:cNvGraphicFramePr>
          <p:nvPr>
            <p:extLst>
              <p:ext uri="{D42A27DB-BD31-4B8C-83A1-F6EECF244321}">
                <p14:modId xmlns:p14="http://schemas.microsoft.com/office/powerpoint/2010/main" val="1306662376"/>
              </p:ext>
            </p:extLst>
          </p:nvPr>
        </p:nvGraphicFramePr>
        <p:xfrm>
          <a:off x="120651" y="820783"/>
          <a:ext cx="11810692" cy="5961888"/>
        </p:xfrm>
        <a:graphic>
          <a:graphicData uri="http://schemas.openxmlformats.org/drawingml/2006/table">
            <a:tbl>
              <a:tblPr/>
              <a:tblGrid>
                <a:gridCol w="496501">
                  <a:extLst>
                    <a:ext uri="{9D8B030D-6E8A-4147-A177-3AD203B41FA5}">
                      <a16:colId xmlns:a16="http://schemas.microsoft.com/office/drawing/2014/main" val="1965733584"/>
                    </a:ext>
                  </a:extLst>
                </a:gridCol>
                <a:gridCol w="275988">
                  <a:extLst>
                    <a:ext uri="{9D8B030D-6E8A-4147-A177-3AD203B41FA5}">
                      <a16:colId xmlns:a16="http://schemas.microsoft.com/office/drawing/2014/main" val="331722294"/>
                    </a:ext>
                  </a:extLst>
                </a:gridCol>
                <a:gridCol w="624110">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870667">
                  <a:extLst>
                    <a:ext uri="{9D8B030D-6E8A-4147-A177-3AD203B41FA5}">
                      <a16:colId xmlns:a16="http://schemas.microsoft.com/office/drawing/2014/main" val="4058451737"/>
                    </a:ext>
                  </a:extLst>
                </a:gridCol>
                <a:gridCol w="889455">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167582">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5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98803">
                <a:tc rowSpan="10">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600" b="1" i="0" u="none" strike="noStrike" dirty="0">
                          <a:solidFill>
                            <a:srgbClr val="000000"/>
                          </a:solidFill>
                          <a:effectLst/>
                          <a:latin typeface="+mn-lt"/>
                          <a:ea typeface="+mn-ea"/>
                        </a:rPr>
                        <a:t>Intelligence and Automation</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28.908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AIML_MGT_Ph2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28.105/552/554/541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11919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eMDAS_Ph3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SP-241947</a:t>
                      </a:r>
                      <a:endParaRPr lang="zh-CN" alt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IDMS_MN_Ph3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SP-241946</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28.312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CCLM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28.567/535/536/622/32.161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98803">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-&gt; NDT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99502">
                <a:tc rowSpan="22">
                  <a:txBody>
                    <a:bodyPr/>
                    <a:lstStyle/>
                    <a:p>
                      <a:pPr marL="53975" indent="0" algn="l" fontAlgn="b"/>
                      <a:r>
                        <a:rPr lang="en-US" altLang="zh-CN" sz="600" b="1" i="0" u="none" strike="noStrike" dirty="0">
                          <a:solidFill>
                            <a:srgbClr val="000000"/>
                          </a:solidFill>
                          <a:effectLst/>
                          <a:latin typeface="+mn-lt"/>
                          <a:ea typeface="+mn-ea"/>
                        </a:rPr>
                        <a:t>Management Architecture and Mechanisms</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SP-241566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-&gt;SBMA_Ph3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B050"/>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SP-241939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28.533/…</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Management of planned configurations</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chemeClr val="tx1"/>
                          </a:solidFill>
                          <a:latin typeface="+mn-lt"/>
                          <a:ea typeface="+mn-ea"/>
                          <a:cs typeface="+mn-cs"/>
                        </a:rPr>
                        <a:t>SP-250116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Data management, regarding subscriptions and reporting</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SP-241380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300" kern="100" dirty="0">
                          <a:solidFill>
                            <a:srgbClr val="00B050"/>
                          </a:solidFill>
                          <a:effectLst/>
                          <a:latin typeface="+mn-lt"/>
                          <a:ea typeface="等线" panose="02010600030101010101" pitchFamily="2" charset="-122"/>
                          <a:cs typeface="Kartika"/>
                        </a:rPr>
                        <a:t>28.537/28.550/28.532/32.421/32.422/32.423/28.404/28.405/28.622/28.623</a:t>
                      </a:r>
                      <a:endParaRPr lang="zh-CN" sz="2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SP-231747</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28.552/554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200" dirty="0">
                          <a:solidFill>
                            <a:schemeClr val="tx1"/>
                          </a:solidFill>
                          <a:latin typeface="+mn-lt"/>
                          <a:ea typeface="+mn-ea"/>
                          <a:cs typeface="+mn-cs"/>
                        </a:rPr>
                        <a:t>SP-250123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28.541/622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99502">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SP-250115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32.422/405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-&gt;NTN_OAM_Ph2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400" kern="100" dirty="0">
                          <a:solidFill>
                            <a:srgbClr val="00B050"/>
                          </a:solidFill>
                          <a:effectLst/>
                          <a:latin typeface="+mn-lt"/>
                          <a:ea typeface="等线" panose="02010600030101010101" pitchFamily="2" charset="-122"/>
                          <a:cs typeface="Kartika"/>
                        </a:rPr>
                        <a:t>TS 28.541/552/554/658/662/540/530</a:t>
                      </a:r>
                      <a:endParaRPr lang="zh-CN" altLang="en-US" sz="4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SP-231729</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B050"/>
                          </a:solidFill>
                          <a:effectLst/>
                          <a:latin typeface="+mn-lt"/>
                          <a:ea typeface="等线" panose="02010600030101010101" pitchFamily="2" charset="-122"/>
                          <a:cs typeface="Kartika"/>
                        </a:rPr>
                        <a:t>SP-241948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28.541/540/531/314/315</a:t>
                      </a:r>
                      <a:endParaRPr lang="zh-CN" altLang="en-US" sz="5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8852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SP-231734</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88529">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Aspects of </a:t>
                      </a:r>
                      <a:r>
                        <a:rPr lang="en-US" sz="900" b="0" i="0" u="none" strike="noStrike" dirty="0" err="1">
                          <a:solidFill>
                            <a:srgbClr val="00B050"/>
                          </a:solidFill>
                          <a:effectLst/>
                          <a:latin typeface="+mn-lt"/>
                          <a:ea typeface="宋体" panose="02010600030101010101" pitchFamily="2" charset="-122"/>
                        </a:rPr>
                        <a:t>RedCap</a:t>
                      </a:r>
                      <a:r>
                        <a:rPr lang="en-US" sz="900" b="0" i="0" u="none" strike="noStrike" dirty="0">
                          <a:solidFill>
                            <a:srgbClr val="00B050"/>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28.540/541/552/554</a:t>
                      </a:r>
                      <a:endParaRPr lang="zh-CN"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9880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28.552/28.541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88529">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-&gt;NetShare_OAM_Ph3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SP-241950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700" kern="100" dirty="0">
                          <a:solidFill>
                            <a:srgbClr val="00B050"/>
                          </a:solidFill>
                          <a:effectLst/>
                          <a:latin typeface="+mn-lt"/>
                          <a:ea typeface="等线" panose="02010600030101010101" pitchFamily="2" charset="-122"/>
                          <a:cs typeface="Kartika"/>
                        </a:rPr>
                        <a:t>TS 28.552/32.130/28.541</a:t>
                      </a:r>
                      <a:endParaRPr lang="zh-CN" altLang="en-US" sz="7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98803">
                <a:tc rowSpan="5">
                  <a:txBody>
                    <a:bodyPr/>
                    <a:lstStyle/>
                    <a:p>
                      <a:pPr marL="53975" indent="0" algn="l" defTabSz="1219170" rtl="0" eaLnBrk="1" fontAlgn="b" latinLnBrk="0" hangingPunct="1"/>
                      <a:r>
                        <a:rPr lang="en-US" sz="6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9880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-&gt;Energy_OAM_Ph3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rgbClr val="00B050"/>
                          </a:solidFill>
                          <a:effectLst/>
                          <a:latin typeface="+mn-lt"/>
                          <a:ea typeface="等线" panose="02010600030101010101" pitchFamily="2" charset="-122"/>
                          <a:cs typeface="Kartika"/>
                        </a:rPr>
                        <a:t>TS 28.310/622/623/541/554/104</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9880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19851">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99502">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a:solidFill>
                            <a:srgbClr val="000000"/>
                          </a:solidFill>
                          <a:effectLst/>
                          <a:latin typeface="+mn-lt"/>
                          <a:ea typeface="等线" panose="02010600030101010101" pitchFamily="2" charset="-122"/>
                        </a:rPr>
                        <a:t>MonStra</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SP-241945 </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28.560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AE5E8B81-4883-49BE-B88F-D90174D54E91}"/>
              </a:ext>
            </a:extLst>
          </p:cNvPr>
          <p:cNvSpPr txBox="1"/>
          <p:nvPr/>
        </p:nvSpPr>
        <p:spPr>
          <a:xfrm>
            <a:off x="-55080" y="574562"/>
            <a:ext cx="10502280" cy="246221"/>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18</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p>
        </p:txBody>
      </p:sp>
    </p:spTree>
    <p:extLst>
      <p:ext uri="{BB962C8B-B14F-4D97-AF65-F5344CB8AC3E}">
        <p14:creationId xmlns:p14="http://schemas.microsoft.com/office/powerpoint/2010/main" val="5755771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4EA8F45E-2652-4513-A7A5-A70DB735769F}"/>
              </a:ext>
            </a:extLst>
          </p:cNvPr>
          <p:cNvSpPr>
            <a:spLocks noGrp="1"/>
          </p:cNvSpPr>
          <p:nvPr>
            <p:ph type="title"/>
          </p:nvPr>
        </p:nvSpPr>
        <p:spPr>
          <a:xfrm>
            <a:off x="120650" y="0"/>
            <a:ext cx="10502280" cy="881743"/>
          </a:xfrm>
        </p:spPr>
        <p:txBody>
          <a:bodyPr/>
          <a:lstStyle/>
          <a:p>
            <a:r>
              <a:rPr lang="en-US" sz="3200" dirty="0"/>
              <a:t>Overview of </a:t>
            </a:r>
            <a:r>
              <a:rPr lang="en-US" altLang="zh-CN" sz="3200" dirty="0"/>
              <a:t>Rel-19 </a:t>
            </a:r>
            <a:r>
              <a:rPr lang="en-US" sz="3200" dirty="0"/>
              <a:t>SA5 </a:t>
            </a:r>
            <a:r>
              <a:rPr lang="en-US" altLang="zh-CN" sz="3200" dirty="0"/>
              <a:t>OAM </a:t>
            </a:r>
            <a:r>
              <a:rPr lang="en-US" sz="3200" dirty="0"/>
              <a:t>topics (ongoing SI+ </a:t>
            </a:r>
            <a:r>
              <a:rPr lang="en-US" altLang="zh-CN" sz="3200" dirty="0"/>
              <a:t>All </a:t>
            </a:r>
            <a:r>
              <a:rPr lang="en-US" sz="3200" dirty="0"/>
              <a:t>WIs)</a:t>
            </a:r>
          </a:p>
        </p:txBody>
      </p:sp>
      <p:graphicFrame>
        <p:nvGraphicFramePr>
          <p:cNvPr id="8" name="表格 2">
            <a:extLst>
              <a:ext uri="{FF2B5EF4-FFF2-40B4-BE49-F238E27FC236}">
                <a16:creationId xmlns:a16="http://schemas.microsoft.com/office/drawing/2014/main" id="{97F9A6CD-D8FC-49D9-A083-EE9217C175BF}"/>
              </a:ext>
            </a:extLst>
          </p:cNvPr>
          <p:cNvGraphicFramePr>
            <a:graphicFrameLocks noGrp="1"/>
          </p:cNvGraphicFramePr>
          <p:nvPr>
            <p:extLst>
              <p:ext uri="{D42A27DB-BD31-4B8C-83A1-F6EECF244321}">
                <p14:modId xmlns:p14="http://schemas.microsoft.com/office/powerpoint/2010/main" val="4222207435"/>
              </p:ext>
            </p:extLst>
          </p:nvPr>
        </p:nvGraphicFramePr>
        <p:xfrm>
          <a:off x="190654" y="1190795"/>
          <a:ext cx="11810692" cy="4785389"/>
        </p:xfrm>
        <a:graphic>
          <a:graphicData uri="http://schemas.openxmlformats.org/drawingml/2006/table">
            <a:tbl>
              <a:tblPr/>
              <a:tblGrid>
                <a:gridCol w="496501">
                  <a:extLst>
                    <a:ext uri="{9D8B030D-6E8A-4147-A177-3AD203B41FA5}">
                      <a16:colId xmlns:a16="http://schemas.microsoft.com/office/drawing/2014/main" val="1965733584"/>
                    </a:ext>
                  </a:extLst>
                </a:gridCol>
                <a:gridCol w="260840">
                  <a:extLst>
                    <a:ext uri="{9D8B030D-6E8A-4147-A177-3AD203B41FA5}">
                      <a16:colId xmlns:a16="http://schemas.microsoft.com/office/drawing/2014/main" val="331722294"/>
                    </a:ext>
                  </a:extLst>
                </a:gridCol>
                <a:gridCol w="639258">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759111">
                  <a:extLst>
                    <a:ext uri="{9D8B030D-6E8A-4147-A177-3AD203B41FA5}">
                      <a16:colId xmlns:a16="http://schemas.microsoft.com/office/drawing/2014/main" val="4058451737"/>
                    </a:ext>
                  </a:extLst>
                </a:gridCol>
                <a:gridCol w="1001011">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454185">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84394">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mn-ea"/>
                        </a:rPr>
                        <a:t>Intelligence and Automation</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AIML_MGT_Ph2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NEC, Intel</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28.105/552/554/541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eMDAS_Ph3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Data Analytics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SP-241947</a:t>
                      </a:r>
                      <a:endParaRPr lang="zh-CN" alt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28.104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IDMS_MN_Ph3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Intent driven management services for mobile network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28.312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chemeClr val="tx1"/>
                          </a:solidFill>
                          <a:effectLst/>
                          <a:latin typeface="+mn-lt"/>
                          <a:ea typeface="等线" panose="02010600030101010101" pitchFamily="2" charset="-122"/>
                          <a:cs typeface="Kartika"/>
                        </a:rPr>
                        <a:t>TS 28.567/535/536/622/32.161</a:t>
                      </a:r>
                      <a:endParaRPr lang="zh-CN" sz="6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113051">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Network Digital Twins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28.561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113051">
                <a:tc rowSpan="13">
                  <a:txBody>
                    <a:bodyPr/>
                    <a:lstStyle/>
                    <a:p>
                      <a:pPr marL="53975" indent="0" algn="l" fontAlgn="b"/>
                      <a:r>
                        <a:rPr lang="en-US" altLang="zh-CN" sz="900" b="1" i="0" u="none" strike="noStrike" dirty="0">
                          <a:solidFill>
                            <a:srgbClr val="000000"/>
                          </a:solidFill>
                          <a:effectLst/>
                          <a:latin typeface="+mn-lt"/>
                          <a:ea typeface="+mn-ea"/>
                        </a:rPr>
                        <a:t>Management Architecture and Mechanisms</a:t>
                      </a:r>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a:solidFill>
                            <a:schemeClr val="tx1"/>
                          </a:solidFill>
                          <a:effectLst/>
                          <a:latin typeface="+mn-lt"/>
                          <a:ea typeface="宋体" panose="02010600030101010101" pitchFamily="2" charset="-122"/>
                        </a:rPr>
                        <a:t>Study on cloud aspects of management and orchestration</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900" kern="1200">
                          <a:solidFill>
                            <a:schemeClr val="tx1"/>
                          </a:solidFill>
                          <a:effectLst/>
                          <a:latin typeface="+mn-lt"/>
                          <a:ea typeface="等线" panose="02010600030101010101" pitchFamily="2" charset="-122"/>
                          <a:cs typeface="Calibri" panose="020F0502020204030204" pitchFamily="34" charset="0"/>
                        </a:rPr>
                        <a:t>SP-241566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a:solidFill>
                            <a:schemeClr val="tx1"/>
                          </a:solidFill>
                          <a:effectLst/>
                          <a:latin typeface="+mn-lt"/>
                          <a:ea typeface="等线" panose="02010600030101010101" pitchFamily="2" charset="-122"/>
                          <a:cs typeface="Kartika"/>
                        </a:rPr>
                        <a:t>TR 28.869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SI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SP-241939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28.533/…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162209">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PTM</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Management of planned configurations</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chemeClr val="tx1"/>
                          </a:solidFill>
                          <a:latin typeface="+mn-lt"/>
                          <a:ea typeface="+mn-ea"/>
                          <a:cs typeface="+mn-cs"/>
                        </a:rPr>
                        <a:t>SP-250116</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28.622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84513">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T w="19050" cap="flat" cmpd="sng" algn="ctr">
                      <a:solidFill>
                        <a:schemeClr val="tx1"/>
                      </a:solidFill>
                      <a:prstDash val="solid"/>
                      <a:round/>
                      <a:headEnd type="none" w="med" len="med"/>
                      <a:tailEnd type="none" w="med" len="med"/>
                    </a:lnT>
                  </a:tcPr>
                </a:tc>
                <a:tc>
                  <a:txBody>
                    <a:bodyPr/>
                    <a:lstStyle/>
                    <a:p>
                      <a:pPr algn="ctr" fontAlgn="ctr"/>
                      <a:r>
                        <a:rPr lang="en-US" altLang="zh-CN" sz="900" b="0" i="0" u="none" strike="noStrike" dirty="0">
                          <a:solidFill>
                            <a:schemeClr val="tx1"/>
                          </a:solidFill>
                          <a:effectLst/>
                          <a:latin typeface="+mn-lt"/>
                          <a:ea typeface="等线" panose="02010600030101010101" pitchFamily="2" charset="-122"/>
                        </a:rPr>
                        <a:t>SREP</a:t>
                      </a:r>
                      <a:endParaRPr lang="en-US" sz="900" b="0" i="0" u="none" strike="noStrike" dirty="0">
                        <a:solidFill>
                          <a:schemeClr val="tx1"/>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chemeClr val="tx1"/>
                          </a:solidFill>
                          <a:effectLst/>
                          <a:latin typeface="+mn-lt"/>
                          <a:ea typeface="+mn-ea"/>
                        </a:rPr>
                        <a:t>Data management, regarding subscriptions and reporting</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SP-241380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28.537/28.550/28.532/32.421/32.422/32.423/28.404/28.405/28.622/28.623</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a:solidFill>
                            <a:schemeClr val="tx1"/>
                          </a:solidFill>
                          <a:effectLst/>
                          <a:latin typeface="+mn-lt"/>
                          <a:ea typeface="等线" panose="02010600030101010101" pitchFamily="2" charset="-122"/>
                          <a:cs typeface="Calibri" panose="020F0502020204030204" pitchFamily="34" charset="0"/>
                        </a:rPr>
                        <a:t>SP-231747</a:t>
                      </a:r>
                      <a:endParaRPr lang="zh-CN" sz="900" kern="10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28.552/554</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200" dirty="0">
                          <a:solidFill>
                            <a:schemeClr val="tx1"/>
                          </a:solidFill>
                          <a:latin typeface="+mn-lt"/>
                          <a:ea typeface="+mn-ea"/>
                          <a:cs typeface="+mn-cs"/>
                        </a:rPr>
                        <a:t>SP-250123</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28.541/622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13051">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900" kern="1200" dirty="0">
                          <a:solidFill>
                            <a:schemeClr val="tx1"/>
                          </a:solidFill>
                          <a:effectLst/>
                          <a:latin typeface="+mn-lt"/>
                          <a:ea typeface="等线" panose="02010600030101010101" pitchFamily="2" charset="-122"/>
                          <a:cs typeface="Calibri" panose="020F0502020204030204" pitchFamily="34" charset="0"/>
                        </a:rPr>
                        <a:t>SP-250115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32.422/405</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28.541/552/554/658/662/540/530</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184394">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900" kern="100" dirty="0">
                          <a:solidFill>
                            <a:schemeClr val="tx1"/>
                          </a:solidFill>
                          <a:effectLst/>
                          <a:latin typeface="+mn-lt"/>
                          <a:ea typeface="等线" panose="02010600030101010101" pitchFamily="2" charset="-122"/>
                          <a:cs typeface="Kartika"/>
                        </a:rPr>
                        <a:t>SP-241948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28.541/540/531/314/315</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946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28.540/541/552/554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113051">
                <a:tc vMerge="1">
                  <a:txBody>
                    <a:bodyPr/>
                    <a:lstStyle/>
                    <a:p>
                      <a:endParaRPr lang="zh-CN" altLang="en-US"/>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NWDAFM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T w="1905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chemeClr val="tx1"/>
                          </a:solidFill>
                          <a:effectLst/>
                          <a:latin typeface="+mn-lt"/>
                          <a:ea typeface="+mn-ea"/>
                        </a:rPr>
                        <a:t>Enhancement of Management Aspects related to NWDAF Phase 2</a:t>
                      </a:r>
                      <a:endParaRPr lang="en-US" sz="900" b="0" i="0" u="none" strike="noStrike" dirty="0">
                        <a:solidFill>
                          <a:schemeClr val="tx1"/>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mn-lt"/>
                          <a:ea typeface="PMingLiU"/>
                          <a:cs typeface="+mn-cs"/>
                        </a:rPr>
                        <a:t>1050031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SP-241378</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28.552/28.541</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94651">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NSM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Unicom,</a:t>
                      </a:r>
                      <a:r>
                        <a:rPr kumimoji="0" lang="zh-CN" altLang="en-US"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 </a:t>
                      </a: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SP-241950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28.552/32.130/28.541</a:t>
                      </a:r>
                      <a:endParaRPr lang="zh-CN" altLang="en-US"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184394">
                <a:tc rowSpan="3">
                  <a:txBody>
                    <a:bodyPr/>
                    <a:lstStyle/>
                    <a:p>
                      <a:r>
                        <a:rPr lang="en-US" altLang="zh-CN" sz="900" b="1" dirty="0">
                          <a:latin typeface="+mn-lt"/>
                        </a:rPr>
                        <a:t>Support of New Services</a:t>
                      </a:r>
                      <a:endParaRPr lang="zh-CN" altLang="en-US" sz="900" b="1" dirty="0">
                        <a:latin typeface="+mn-lt"/>
                      </a:endParaRPr>
                    </a:p>
                  </a:txBody>
                  <a:tcPr>
                    <a:lnT w="19050" cap="flat" cmpd="sng" algn="ctr">
                      <a:solidFill>
                        <a:schemeClr val="tx1"/>
                      </a:solidFill>
                      <a:prstDash val="solid"/>
                      <a:round/>
                      <a:headEnd type="none" w="med" len="med"/>
                      <a:tailEnd type="none" w="med" len="med"/>
                    </a:lnT>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rPr>
                        <a:t>EE</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Energy_OAM_Ph3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SP-241940</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500" kern="100" dirty="0">
                          <a:solidFill>
                            <a:schemeClr val="tx1"/>
                          </a:solidFill>
                          <a:effectLst/>
                          <a:latin typeface="+mn-lt"/>
                          <a:ea typeface="等线" panose="02010600030101010101" pitchFamily="2" charset="-122"/>
                          <a:cs typeface="Kartika"/>
                        </a:rPr>
                        <a:t>TS 28.310/622/623/541/554/104</a:t>
                      </a:r>
                      <a:endParaRPr lang="zh-CN" sz="5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113051">
                <a:tc vMerge="1">
                  <a:txBody>
                    <a:bodyPr/>
                    <a:lstStyle/>
                    <a:p>
                      <a:endParaRPr lang="zh-CN" altLang="en-US"/>
                    </a:p>
                  </a:txBody>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Enhanced OAM for management service exposure to external consumers through CAPIF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1060009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SP-241942</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chemeClr val="tx1"/>
                          </a:solidFill>
                          <a:effectLst/>
                          <a:latin typeface="+mn-lt"/>
                          <a:ea typeface="等线" panose="02010600030101010101" pitchFamily="2" charset="-122"/>
                          <a:cs typeface="Kartika"/>
                        </a:rPr>
                        <a:t>TS 28.579</a:t>
                      </a:r>
                      <a:endParaRPr lang="zh-CN" sz="900" kern="100" dirty="0">
                        <a:solidFill>
                          <a:schemeClr val="tx1"/>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chemeClr val="tx1"/>
                          </a:solidFill>
                          <a:latin typeface="+mn-lt"/>
                        </a:rPr>
                        <a:t>WI</a:t>
                      </a:r>
                      <a:endParaRPr lang="zh-CN" altLang="en-US" sz="900" dirty="0">
                        <a:solidFill>
                          <a:schemeClr val="tx1"/>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254065">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B05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dirty="0" err="1">
                          <a:solidFill>
                            <a:srgbClr val="00B050"/>
                          </a:solidFill>
                          <a:effectLst/>
                          <a:latin typeface="+mn-lt"/>
                          <a:ea typeface="等线" panose="02010600030101010101" pitchFamily="2" charset="-122"/>
                        </a:rPr>
                        <a:t>MonStra</a:t>
                      </a:r>
                      <a:endParaRPr lang="en-US" sz="900" b="0" i="0" u="none" strike="noStrike" dirty="0">
                        <a:solidFill>
                          <a:srgbClr val="00B05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B050"/>
                          </a:solidFill>
                          <a:effectLst/>
                          <a:latin typeface="+mn-lt"/>
                          <a:ea typeface="宋体" panose="02010600030101010101" pitchFamily="2" charset="-122"/>
                        </a:rPr>
                        <a:t>Management for </a:t>
                      </a:r>
                      <a:r>
                        <a:rPr lang="en-US" sz="900" b="0" i="0" u="none" strike="noStrike" dirty="0" err="1">
                          <a:solidFill>
                            <a:srgbClr val="00B050"/>
                          </a:solidFill>
                          <a:effectLst/>
                          <a:latin typeface="+mn-lt"/>
                          <a:ea typeface="宋体" panose="02010600030101010101" pitchFamily="2" charset="-122"/>
                        </a:rPr>
                        <a:t>MonStra</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1060012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Vodafone, 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SP-241945 </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900" kern="100" dirty="0">
                          <a:solidFill>
                            <a:srgbClr val="00B050"/>
                          </a:solidFill>
                          <a:effectLst/>
                          <a:latin typeface="+mn-lt"/>
                          <a:ea typeface="等线" panose="02010600030101010101" pitchFamily="2" charset="-122"/>
                          <a:cs typeface="Kartika"/>
                        </a:rPr>
                        <a:t>TS 28.560</a:t>
                      </a:r>
                      <a:endParaRPr lang="zh-CN" sz="9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B050"/>
                          </a:solidFill>
                          <a:latin typeface="+mn-lt"/>
                        </a:rPr>
                        <a:t>WI</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AE5E8B81-4883-49BE-B88F-D90174D54E91}"/>
              </a:ext>
            </a:extLst>
          </p:cNvPr>
          <p:cNvSpPr txBox="1"/>
          <p:nvPr/>
        </p:nvSpPr>
        <p:spPr>
          <a:xfrm>
            <a:off x="190654" y="739358"/>
            <a:ext cx="10502280" cy="4001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000" b="1" kern="0" dirty="0">
                <a:solidFill>
                  <a:srgbClr val="FF0000"/>
                </a:solidFill>
                <a:latin typeface="+mn-lt"/>
                <a:ea typeface="MS PGothic" panose="020B0600070205080204" pitchFamily="34" charset="-128"/>
              </a:rPr>
              <a:t>22 </a:t>
            </a:r>
            <a:r>
              <a:rPr lang="en-US" altLang="zh-CN" sz="1000" kern="0" dirty="0">
                <a:latin typeface="+mn-lt"/>
                <a:ea typeface="MS PGothic" panose="020B0600070205080204" pitchFamily="34" charset="-128"/>
              </a:rPr>
              <a:t>topics including:  </a:t>
            </a:r>
            <a:r>
              <a:rPr lang="en-US" altLang="zh-CN" sz="1000" b="1" kern="0" dirty="0">
                <a:solidFill>
                  <a:srgbClr val="FF0000"/>
                </a:solidFill>
                <a:latin typeface="+mn-lt"/>
                <a:ea typeface="MS PGothic" panose="020B0600070205080204" pitchFamily="34" charset="-128"/>
              </a:rPr>
              <a:t>14</a:t>
            </a:r>
            <a:r>
              <a:rPr lang="en-US" altLang="zh-CN" sz="1000" kern="0" dirty="0">
                <a:latin typeface="+mn-lt"/>
                <a:ea typeface="MS PGothic" panose="020B0600070205080204" pitchFamily="34" charset="-128"/>
              </a:rPr>
              <a:t> OAM prime features and </a:t>
            </a:r>
            <a:r>
              <a:rPr lang="en-US" altLang="zh-CN" sz="1000" b="1" kern="0" dirty="0">
                <a:solidFill>
                  <a:srgbClr val="FF0000"/>
                </a:solidFill>
                <a:latin typeface="+mn-lt"/>
                <a:ea typeface="MS PGothic" panose="020B0600070205080204" pitchFamily="34" charset="-128"/>
              </a:rPr>
              <a:t>8</a:t>
            </a:r>
            <a:r>
              <a:rPr lang="en-US" altLang="zh-CN" sz="1000" kern="0" dirty="0">
                <a:latin typeface="+mn-lt"/>
                <a:ea typeface="MS PGothic" panose="020B0600070205080204" pitchFamily="34" charset="-128"/>
              </a:rPr>
              <a:t> OAM support to network features (in red background). </a:t>
            </a:r>
          </a:p>
          <a:p>
            <a:pPr marL="341313" indent="-341313">
              <a:spcBef>
                <a:spcPts val="0"/>
              </a:spcBef>
              <a:spcAft>
                <a:spcPts val="0"/>
              </a:spcAft>
              <a:buBlip>
                <a:blip r:embed="rId2"/>
              </a:buBlip>
              <a:defRPr/>
            </a:pPr>
            <a:r>
              <a:rPr lang="en-US" altLang="zh-CN" sz="1000" b="1" kern="0" dirty="0">
                <a:solidFill>
                  <a:srgbClr val="00B050"/>
                </a:solidFill>
                <a:latin typeface="+mn-lt"/>
                <a:ea typeface="MS PGothic" panose="020B0600070205080204" pitchFamily="34" charset="-128"/>
              </a:rPr>
              <a:t>16</a:t>
            </a:r>
            <a:r>
              <a:rPr lang="en-US" altLang="zh-CN" sz="1000" kern="0" dirty="0">
                <a:latin typeface="+mn-lt"/>
                <a:ea typeface="MS PGothic" panose="020B0600070205080204" pitchFamily="34" charset="-128"/>
              </a:rPr>
              <a:t> topics completed the study,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normative WI completed, </a:t>
            </a:r>
            <a:r>
              <a:rPr lang="en-US" altLang="zh-CN" sz="1000" b="1" kern="0" dirty="0">
                <a:solidFill>
                  <a:srgbClr val="00B050"/>
                </a:solidFill>
                <a:latin typeface="+mn-lt"/>
                <a:ea typeface="MS PGothic" panose="020B0600070205080204" pitchFamily="34" charset="-128"/>
              </a:rPr>
              <a:t>18</a:t>
            </a:r>
            <a:r>
              <a:rPr lang="en-US" altLang="zh-CN" sz="1000" kern="0" dirty="0">
                <a:latin typeface="+mn-lt"/>
                <a:ea typeface="MS PGothic" panose="020B0600070205080204" pitchFamily="34" charset="-128"/>
              </a:rPr>
              <a:t> ongoing normative </a:t>
            </a:r>
            <a:r>
              <a:rPr lang="en-US" altLang="zh-CN" sz="1000" kern="0" dirty="0" err="1">
                <a:latin typeface="+mn-lt"/>
                <a:ea typeface="MS PGothic" panose="020B0600070205080204" pitchFamily="34" charset="-128"/>
              </a:rPr>
              <a:t>Wis</a:t>
            </a:r>
            <a:r>
              <a:rPr lang="en-US" altLang="zh-CN" sz="1000" kern="0" dirty="0">
                <a:latin typeface="+mn-lt"/>
                <a:ea typeface="MS PGothic" panose="020B0600070205080204" pitchFamily="34" charset="-128"/>
              </a:rPr>
              <a:t>, </a:t>
            </a:r>
            <a:r>
              <a:rPr lang="en-US" altLang="zh-CN" sz="1000" b="1" kern="0" dirty="0">
                <a:solidFill>
                  <a:srgbClr val="00B050"/>
                </a:solidFill>
                <a:latin typeface="+mn-lt"/>
                <a:ea typeface="MS PGothic" panose="020B0600070205080204" pitchFamily="34" charset="-128"/>
              </a:rPr>
              <a:t>1</a:t>
            </a:r>
            <a:r>
              <a:rPr lang="en-US" altLang="zh-CN" sz="1000" kern="0" dirty="0">
                <a:latin typeface="+mn-lt"/>
                <a:ea typeface="MS PGothic" panose="020B0600070205080204" pitchFamily="34" charset="-128"/>
              </a:rPr>
              <a:t> ongoing study. </a:t>
            </a:r>
          </a:p>
        </p:txBody>
      </p:sp>
    </p:spTree>
    <p:extLst>
      <p:ext uri="{BB962C8B-B14F-4D97-AF65-F5344CB8AC3E}">
        <p14:creationId xmlns:p14="http://schemas.microsoft.com/office/powerpoint/2010/main" val="84984720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2362DDC-BF94-4ACA-A3BA-A7D05EEB847E}"/>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 (</a:t>
            </a:r>
            <a:r>
              <a:rPr lang="en-US" altLang="zh-CN" sz="3200" kern="0">
                <a:solidFill>
                  <a:srgbClr val="FF0000"/>
                </a:solidFill>
                <a:latin typeface="+mn-lt"/>
                <a:cs typeface="+mj-cs"/>
              </a:rPr>
              <a:t>full list)</a:t>
            </a:r>
            <a:endParaRPr lang="en-US" altLang="zh-CN" sz="3200" kern="0" dirty="0">
              <a:solidFill>
                <a:srgbClr val="FF0000"/>
              </a:solidFill>
              <a:latin typeface="+mn-lt"/>
              <a:cs typeface="+mj-cs"/>
            </a:endParaRPr>
          </a:p>
        </p:txBody>
      </p:sp>
      <p:graphicFrame>
        <p:nvGraphicFramePr>
          <p:cNvPr id="6" name="表格 2">
            <a:extLst>
              <a:ext uri="{FF2B5EF4-FFF2-40B4-BE49-F238E27FC236}">
                <a16:creationId xmlns:a16="http://schemas.microsoft.com/office/drawing/2014/main" id="{E9FF5086-B2CC-4BD0-B36A-2B45F2094528}"/>
              </a:ext>
            </a:extLst>
          </p:cNvPr>
          <p:cNvGraphicFramePr>
            <a:graphicFrameLocks noGrp="1"/>
          </p:cNvGraphicFramePr>
          <p:nvPr>
            <p:extLst>
              <p:ext uri="{D42A27DB-BD31-4B8C-83A1-F6EECF244321}">
                <p14:modId xmlns:p14="http://schemas.microsoft.com/office/powerpoint/2010/main" val="3731436383"/>
              </p:ext>
            </p:extLst>
          </p:nvPr>
        </p:nvGraphicFramePr>
        <p:xfrm>
          <a:off x="207894" y="1353228"/>
          <a:ext cx="11776211" cy="4509135"/>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415291">
                  <a:extLst>
                    <a:ext uri="{9D8B030D-6E8A-4147-A177-3AD203B41FA5}">
                      <a16:colId xmlns:a16="http://schemas.microsoft.com/office/drawing/2014/main" val="2690706286"/>
                    </a:ext>
                  </a:extLst>
                </a:gridCol>
                <a:gridCol w="4036763">
                  <a:extLst>
                    <a:ext uri="{9D8B030D-6E8A-4147-A177-3AD203B41FA5}">
                      <a16:colId xmlns:a16="http://schemas.microsoft.com/office/drawing/2014/main" val="2178307027"/>
                    </a:ext>
                  </a:extLst>
                </a:gridCol>
                <a:gridCol w="804851">
                  <a:extLst>
                    <a:ext uri="{9D8B030D-6E8A-4147-A177-3AD203B41FA5}">
                      <a16:colId xmlns:a16="http://schemas.microsoft.com/office/drawing/2014/main" val="410137253"/>
                    </a:ext>
                  </a:extLst>
                </a:gridCol>
                <a:gridCol w="1467556">
                  <a:extLst>
                    <a:ext uri="{9D8B030D-6E8A-4147-A177-3AD203B41FA5}">
                      <a16:colId xmlns:a16="http://schemas.microsoft.com/office/drawing/2014/main" val="3966773156"/>
                    </a:ext>
                  </a:extLst>
                </a:gridCol>
                <a:gridCol w="925689">
                  <a:extLst>
                    <a:ext uri="{9D8B030D-6E8A-4147-A177-3AD203B41FA5}">
                      <a16:colId xmlns:a16="http://schemas.microsoft.com/office/drawing/2014/main" val="4058451737"/>
                    </a:ext>
                  </a:extLst>
                </a:gridCol>
                <a:gridCol w="1490533">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1331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err="1">
                          <a:solidFill>
                            <a:srgbClr val="000000"/>
                          </a:solidFill>
                          <a:effectLst/>
                          <a:latin typeface="+mn-lt"/>
                          <a:ea typeface="+mn-ea"/>
                          <a:cs typeface="Arial" panose="020B0604020202020204" pitchFamily="34" charset="0"/>
                        </a:rPr>
                        <a:t>Tdoc</a:t>
                      </a: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100" dirty="0">
                          <a:solidFill>
                            <a:schemeClr val="tx1"/>
                          </a:solidFill>
                          <a:effectLst/>
                          <a:latin typeface="+mn-lt"/>
                          <a:ea typeface="宋体" panose="02010600030101010101" pitchFamily="2" charset="-122"/>
                        </a:rPr>
                        <a:t>CHSEG</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100" dirty="0" err="1">
                          <a:solidFill>
                            <a:schemeClr val="tx1"/>
                          </a:solidFill>
                          <a:effectLst/>
                          <a:latin typeface="+mn-lt"/>
                          <a:ea typeface="宋体" panose="02010600030101010101" pitchFamily="2" charset="-122"/>
                        </a:rPr>
                        <a:t>CHFSeg</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100" dirty="0">
                          <a:solidFill>
                            <a:schemeClr val="tx1"/>
                          </a:solidFill>
                          <a:effectLst/>
                          <a:latin typeface="+mn-lt"/>
                          <a:ea typeface="宋体" panose="02010600030101010101" pitchFamily="2" charset="-122"/>
                        </a:rPr>
                        <a:t>WID on CHF Segmentation</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solidFill>
                            <a:schemeClr val="tx1"/>
                          </a:solidFill>
                          <a:latin typeface="+mn-lt"/>
                        </a:rPr>
                        <a:t>1040012</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100" dirty="0">
                          <a:solidFill>
                            <a:schemeClr val="tx1"/>
                          </a:solidFill>
                          <a:effectLst/>
                          <a:latin typeface="+mn-lt"/>
                          <a:ea typeface="宋体" panose="02010600030101010101" pitchFamily="2" charset="-122"/>
                        </a:rPr>
                        <a:t>Verizon</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SP-250122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32.290/291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SATCH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FS_5GSAT_Ph3_CH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satellite access Phase 3</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1040014</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100" kern="1200" dirty="0">
                          <a:solidFill>
                            <a:srgbClr val="00B050"/>
                          </a:solidFill>
                          <a:effectLst/>
                          <a:latin typeface="+mn-lt"/>
                          <a:ea typeface="宋体" panose="02010600030101010101" pitchFamily="2" charset="-122"/>
                          <a:cs typeface="+mn-cs"/>
                        </a:rPr>
                        <a:t>CATT</a:t>
                      </a:r>
                      <a:endParaRPr lang="zh-CN" altLang="en-US" sz="110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TR 28.846</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CAPCH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FS_CAPIF_Ph2_CH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CAPIF </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1040015</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100" kern="1200" dirty="0">
                          <a:solidFill>
                            <a:srgbClr val="00B050"/>
                          </a:solidFill>
                          <a:effectLst/>
                          <a:latin typeface="+mn-lt"/>
                          <a:ea typeface="宋体" panose="02010600030101010101" pitchFamily="2" charset="-122"/>
                          <a:cs typeface="+mn-cs"/>
                        </a:rPr>
                        <a:t>Nokia</a:t>
                      </a:r>
                      <a:endParaRPr lang="zh-CN" altLang="en-US" sz="1100" kern="1200" dirty="0">
                        <a:solidFill>
                          <a:srgbClr val="00B05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28.849</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RTCCH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FS_NG_RTC_Ph2_CH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next generation real time communication services phase 2</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1040016</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rgbClr val="00B050"/>
                          </a:solidFill>
                          <a:effectLst/>
                          <a:latin typeface="+mn-lt"/>
                          <a:ea typeface="宋体" panose="02010600030101010101" pitchFamily="2" charset="-122"/>
                        </a:rPr>
                        <a:t>CMCC</a:t>
                      </a:r>
                      <a:br>
                        <a:rPr lang="en-US" sz="1100" dirty="0">
                          <a:solidFill>
                            <a:srgbClr val="00B050"/>
                          </a:solidFill>
                          <a:effectLst/>
                          <a:latin typeface="+mn-lt"/>
                          <a:ea typeface="宋体" panose="02010600030101010101" pitchFamily="2" charset="-122"/>
                        </a:rPr>
                      </a:b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28.851</a:t>
                      </a:r>
                      <a:endParaRPr kumimoji="0" lang="zh-CN" altLang="en-US" sz="110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UASCH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FS_UAS_Ph2_CH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SID on Charging aspects of Uncrewed Aerial Vehicle</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1040017</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rgbClr val="00B050"/>
                          </a:solidFill>
                          <a:effectLst/>
                          <a:latin typeface="+mn-lt"/>
                          <a:ea typeface="宋体" panose="02010600030101010101" pitchFamily="2" charset="-122"/>
                        </a:rPr>
                        <a:t>CMCC</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mn-ea"/>
                          <a:cs typeface="Arial" panose="020B0604020202020204" pitchFamily="34" charset="0"/>
                        </a:rPr>
                        <a:t>TR 28.853</a:t>
                      </a:r>
                      <a:endParaRPr kumimoji="0" lang="zh-CN" altLang="en-US" sz="1100" b="0" i="0" u="none" strike="noStrike" kern="1200" cap="none" spc="0" normalizeH="0" baseline="0" dirty="0">
                        <a:ln>
                          <a:noFill/>
                        </a:ln>
                        <a:solidFill>
                          <a:srgbClr val="00B050"/>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SI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RAGCH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rgbClr val="00B050"/>
                          </a:solidFill>
                          <a:effectLst/>
                          <a:latin typeface="+mn-lt"/>
                          <a:ea typeface="宋体" panose="02010600030101010101" pitchFamily="2" charset="-122"/>
                        </a:rPr>
                        <a:t>Ranging_SL_CH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WID on Charging Aspects of Ranging and </a:t>
                      </a:r>
                      <a:r>
                        <a:rPr lang="en-US" sz="1100" dirty="0" err="1">
                          <a:solidFill>
                            <a:srgbClr val="00B050"/>
                          </a:solidFill>
                          <a:effectLst/>
                          <a:latin typeface="+mn-lt"/>
                          <a:ea typeface="宋体" panose="02010600030101010101" pitchFamily="2" charset="-122"/>
                        </a:rPr>
                        <a:t>Sidelink</a:t>
                      </a:r>
                      <a:r>
                        <a:rPr lang="en-US" sz="1100" dirty="0">
                          <a:solidFill>
                            <a:srgbClr val="00B050"/>
                          </a:solidFill>
                          <a:effectLst/>
                          <a:latin typeface="+mn-lt"/>
                          <a:ea typeface="宋体" panose="02010600030101010101" pitchFamily="2" charset="-122"/>
                        </a:rPr>
                        <a:t> Positioning</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1040013</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China Telecom</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271/291/298</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WI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EESCH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rgbClr val="00B050"/>
                          </a:solidFill>
                          <a:effectLst/>
                          <a:latin typeface="+mn-lt"/>
                          <a:ea typeface="宋体" panose="02010600030101010101" pitchFamily="2" charset="-122"/>
                        </a:rPr>
                        <a:t>EnergySys_CH</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rgbClr val="00B050"/>
                          </a:solidFill>
                          <a:effectLst/>
                          <a:latin typeface="+mn-lt"/>
                          <a:ea typeface="宋体" panose="02010600030101010101" pitchFamily="2" charset="-122"/>
                        </a:rPr>
                        <a:t>WID on Charging Aspects for Energy Efficiency of network slice</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1040018</a:t>
                      </a:r>
                      <a:endParaRPr lang="zh-CN" altLang="en-US" sz="11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rgbClr val="00B050"/>
                          </a:solidFill>
                          <a:effectLst/>
                          <a:latin typeface="+mn-lt"/>
                          <a:ea typeface="宋体" panose="02010600030101010101" pitchFamily="2" charset="-122"/>
                        </a:rPr>
                        <a:t>Huawei</a:t>
                      </a:r>
                      <a:endParaRPr lang="zh-CN" sz="11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altLang="zh-CN" sz="1100" kern="1200" dirty="0">
                          <a:solidFill>
                            <a:srgbClr val="00B050"/>
                          </a:solidFill>
                          <a:latin typeface="+mn-lt"/>
                          <a:ea typeface="+mn-ea"/>
                          <a:cs typeface="+mn-cs"/>
                        </a:rPr>
                        <a:t>SP-250124</a:t>
                      </a:r>
                      <a:endParaRPr kumimoji="0" lang="en-GB" sz="1100" b="1"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32.240/291/298</a:t>
                      </a:r>
                      <a:endParaRPr kumimoji="0" lang="zh-CN" altLang="en-US" sz="11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rgbClr val="00B050"/>
                          </a:solidFill>
                          <a:latin typeface="+mn-lt"/>
                        </a:rPr>
                        <a:t>WI</a:t>
                      </a:r>
                      <a:endParaRPr lang="zh-CN" altLang="en-US" sz="11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NSCH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err="1">
                          <a:solidFill>
                            <a:schemeClr val="tx1"/>
                          </a:solidFill>
                          <a:effectLst/>
                          <a:latin typeface="+mn-lt"/>
                          <a:ea typeface="宋体" panose="02010600030101010101" pitchFamily="2" charset="-122"/>
                        </a:rPr>
                        <a:t>NetShare_CH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100" dirty="0">
                          <a:solidFill>
                            <a:schemeClr val="tx1"/>
                          </a:solidFill>
                          <a:effectLst/>
                          <a:latin typeface="+mn-lt"/>
                          <a:ea typeface="宋体" panose="02010600030101010101" pitchFamily="2" charset="-122"/>
                        </a:rPr>
                        <a:t>WID on Charging enhancement for indirect network sharing</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1040019</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100" dirty="0">
                          <a:solidFill>
                            <a:schemeClr val="tx1"/>
                          </a:solidFill>
                          <a:effectLst/>
                          <a:latin typeface="+mn-lt"/>
                          <a:ea typeface="宋体" panose="02010600030101010101" pitchFamily="2" charset="-122"/>
                        </a:rPr>
                        <a:t>Ericsson</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32.240/255/256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chemeClr val="tx1"/>
                          </a:solidFill>
                          <a:effectLst/>
                          <a:latin typeface="+mn-lt"/>
                          <a:ea typeface="宋体" panose="02010600030101010101" pitchFamily="2" charset="-122"/>
                        </a:rPr>
                        <a:t>PROCH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100" dirty="0">
                          <a:solidFill>
                            <a:schemeClr val="tx1"/>
                          </a:solidFill>
                          <a:effectLst/>
                          <a:latin typeface="+mn-lt"/>
                          <a:ea typeface="宋体" panose="02010600030101010101" pitchFamily="2" charset="-122"/>
                        </a:rPr>
                        <a:t>5G_ProSe_Ph3_CH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100" dirty="0">
                          <a:solidFill>
                            <a:schemeClr val="tx1"/>
                          </a:solidFill>
                          <a:effectLst/>
                          <a:latin typeface="+mn-lt"/>
                          <a:ea typeface="宋体" panose="02010600030101010101" pitchFamily="2" charset="-122"/>
                        </a:rPr>
                        <a:t>WID on </a:t>
                      </a:r>
                      <a:r>
                        <a:rPr lang="en-US" altLang="zh-CN" sz="1100" dirty="0">
                          <a:solidFill>
                            <a:schemeClr val="tx1"/>
                          </a:solidFill>
                          <a:effectLst/>
                          <a:latin typeface="+mn-lt"/>
                          <a:ea typeface="+mn-ea"/>
                        </a:rPr>
                        <a:t>Charging Aspects for  5G ProSe Phase 3</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1050030</a:t>
                      </a:r>
                      <a:endParaRPr lang="zh-CN" altLang="en-US" sz="11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100" dirty="0">
                          <a:solidFill>
                            <a:schemeClr val="tx1"/>
                          </a:solidFill>
                          <a:effectLst/>
                          <a:latin typeface="+mn-lt"/>
                          <a:ea typeface="宋体" panose="02010600030101010101" pitchFamily="2" charset="-122"/>
                        </a:rPr>
                        <a:t>China Telecom</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 32.277/291/298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SATCH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5GSAT_Ph3_CH</a:t>
                      </a:r>
                    </a:p>
                  </a:txBody>
                  <a:tcPr marL="47990" marR="4799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satellite access Phase 3</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400" b="0" dirty="0">
                          <a:solidFill>
                            <a:schemeClr val="tx1"/>
                          </a:solidFill>
                          <a:effectLst/>
                          <a:latin typeface="+mn-lt"/>
                          <a:ea typeface="+mn-ea"/>
                        </a:rPr>
                        <a:t>1070014</a:t>
                      </a:r>
                      <a:endParaRPr lang="en-GB" altLang="zh-CN" sz="1400" b="0" dirty="0">
                        <a:solidFill>
                          <a:schemeClr val="tx1"/>
                        </a:solidFill>
                        <a:effectLst/>
                        <a:highlight>
                          <a:srgbClr val="FFFF00"/>
                        </a:highlight>
                        <a:latin typeface="+mn-lt"/>
                        <a:ea typeface="+mn-ea"/>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CATT</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SP-250365</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TS32.240/251/255/257/260/291/298</a:t>
                      </a:r>
                      <a:endParaRPr kumimoji="0" lang="zh-CN" altLang="en-US" sz="1100" b="0" i="0" u="none" strike="noStrike" kern="1200" cap="none" spc="0" normalizeH="0" baseline="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GB" altLang="zh-CN" sz="1100" dirty="0">
                          <a:solidFill>
                            <a:schemeClr val="tx1"/>
                          </a:solidFill>
                          <a:latin typeface="+mn-lt"/>
                        </a:rPr>
                        <a:t>WI</a:t>
                      </a:r>
                      <a:endParaRPr lang="zh-CN" altLang="en-US" sz="11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68266488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CAPCH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CAPIF_Ph2_CH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CAPIF</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1070015</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Nokia</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SP-250366</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TS32.240/254/291/298</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963833702"/>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RTCCH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NG_RTC_Ph2_CH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next generation real time communication services phase 2</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1070016</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CMCC</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SP-250367</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TS32.254/255/260/291/298</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533861234"/>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mn-lt"/>
                          <a:ea typeface="宋体" panose="02010600030101010101" pitchFamily="2" charset="-122"/>
                          <a:cs typeface="+mn-cs"/>
                        </a:rPr>
                        <a:t>UASCH</a:t>
                      </a:r>
                      <a:endParaRPr lang="zh-CN" altLang="en-US" sz="1100" kern="1200" dirty="0">
                        <a:solidFill>
                          <a:schemeClr val="tx1"/>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UAS_Ph2_CH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for Uncrewed Aerial Systems Phase 2</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1070017</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sz="1100" kern="1200" dirty="0">
                          <a:solidFill>
                            <a:schemeClr val="tx1"/>
                          </a:solidFill>
                          <a:effectLst/>
                          <a:latin typeface="+mn-lt"/>
                          <a:ea typeface="宋体" panose="02010600030101010101" pitchFamily="2" charset="-122"/>
                          <a:cs typeface="+mn-cs"/>
                        </a:rPr>
                        <a:t>CMCC</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SP-250396</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TS32.240/255/256/291/298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78680082"/>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100" dirty="0">
                          <a:solidFill>
                            <a:schemeClr val="tx1"/>
                          </a:solidFill>
                          <a:effectLst/>
                          <a:latin typeface="+mn-lt"/>
                          <a:ea typeface="宋体" panose="02010600030101010101" pitchFamily="2" charset="-122"/>
                        </a:rPr>
                        <a:t>LCSCH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宋体" panose="02010600030101010101" pitchFamily="2" charset="-122"/>
                          <a:cs typeface="+mn-cs"/>
                        </a:rPr>
                        <a:t>5G_eLCS_Ph3_CH</a:t>
                      </a: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Aspects of 5GC </a:t>
                      </a:r>
                      <a:r>
                        <a:rPr kumimoji="0" lang="en-GB" sz="1100" b="0" i="0" u="none" strike="noStrike" kern="1200" cap="none" spc="0" normalizeH="0" baseline="0" dirty="0" err="1">
                          <a:ln>
                            <a:noFill/>
                          </a:ln>
                          <a:solidFill>
                            <a:schemeClr val="tx1"/>
                          </a:solidFill>
                          <a:effectLst/>
                          <a:uLnTx/>
                          <a:uFillTx/>
                          <a:latin typeface="+mn-lt"/>
                          <a:ea typeface="DengXian" panose="02010600030101010101" pitchFamily="2" charset="-122"/>
                          <a:cs typeface="+mn-cs"/>
                        </a:rPr>
                        <a:t>LoCation</a:t>
                      </a:r>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 Services</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1070019</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100" kern="1200" dirty="0">
                          <a:solidFill>
                            <a:schemeClr val="tx1"/>
                          </a:solidFill>
                          <a:effectLst/>
                          <a:latin typeface="+mn-lt"/>
                          <a:ea typeface="宋体" panose="02010600030101010101" pitchFamily="2" charset="-122"/>
                          <a:cs typeface="+mn-cs"/>
                        </a:rPr>
                        <a:t>China Telecom</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SP-250370</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TS32.271/290/291/298</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9623307"/>
                  </a:ext>
                </a:extLst>
              </a:tr>
              <a:tr h="16388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GB" altLang="zh-CN" sz="1100" dirty="0">
                          <a:solidFill>
                            <a:schemeClr val="tx1"/>
                          </a:solidFill>
                          <a:effectLst/>
                          <a:latin typeface="+mn-lt"/>
                          <a:ea typeface="宋体" panose="02010600030101010101" pitchFamily="2" charset="-122"/>
                        </a:rPr>
                        <a:t>AIOCH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err="1">
                          <a:solidFill>
                            <a:schemeClr val="tx1"/>
                          </a:solidFill>
                          <a:effectLst/>
                          <a:latin typeface="+mn-lt"/>
                          <a:ea typeface="宋体" panose="02010600030101010101" pitchFamily="2" charset="-122"/>
                          <a:cs typeface="+mn-cs"/>
                        </a:rPr>
                        <a:t>AmbientIoT_CH</a:t>
                      </a:r>
                      <a:endParaRPr lang="en-GB" sz="1100" kern="1200" dirty="0">
                        <a:solidFill>
                          <a:schemeClr val="tx1"/>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for Ambient power-enabled Internet of Things</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1070018</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r>
                        <a:rPr lang="en-US" sz="1100" kern="1200" dirty="0">
                          <a:solidFill>
                            <a:schemeClr val="tx1"/>
                          </a:solidFill>
                          <a:effectLst/>
                          <a:latin typeface="+mn-lt"/>
                          <a:ea typeface="宋体" panose="02010600030101010101" pitchFamily="2" charset="-122"/>
                          <a:cs typeface="+mn-cs"/>
                        </a:rPr>
                        <a:t>Huawei</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SP-250369</a:t>
                      </a:r>
                    </a:p>
                  </a:txBody>
                  <a:tcPr marL="0" marR="0" marT="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TS32.240/254/291/298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526379803"/>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altLang="zh-CN" sz="1100" dirty="0">
                          <a:solidFill>
                            <a:schemeClr val="tx1"/>
                          </a:solidFill>
                          <a:effectLst/>
                          <a:latin typeface="+mn-lt"/>
                          <a:ea typeface="宋体" panose="02010600030101010101" pitchFamily="2" charset="-122"/>
                        </a:rPr>
                        <a:t>CHNSH</a:t>
                      </a:r>
                      <a:endParaRPr lang="zh-CN" sz="11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100" kern="1200" dirty="0" err="1">
                          <a:solidFill>
                            <a:schemeClr val="tx1"/>
                          </a:solidFill>
                          <a:effectLst/>
                          <a:latin typeface="+mn-lt"/>
                          <a:ea typeface="宋体" panose="02010600030101010101" pitchFamily="2" charset="-122"/>
                          <a:cs typeface="+mn-cs"/>
                        </a:rPr>
                        <a:t>CHNetShare</a:t>
                      </a:r>
                      <a:endParaRPr lang="en-GB" sz="1100" kern="1200" dirty="0">
                        <a:solidFill>
                          <a:schemeClr val="tx1"/>
                        </a:solidFill>
                        <a:effectLst/>
                        <a:latin typeface="+mn-lt"/>
                        <a:ea typeface="宋体" panose="02010600030101010101" pitchFamily="2" charset="-122"/>
                        <a:cs typeface="+mn-cs"/>
                      </a:endParaRPr>
                    </a:p>
                  </a:txBody>
                  <a:tcPr marL="48003" marR="48003"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a:r>
                        <a:rPr kumimoji="0" lang="en-GB" sz="1100" b="0" i="0" u="none" strike="noStrike" kern="1200" cap="none" spc="0" normalizeH="0" baseline="0" dirty="0">
                          <a:ln>
                            <a:noFill/>
                          </a:ln>
                          <a:solidFill>
                            <a:schemeClr val="tx1"/>
                          </a:solidFill>
                          <a:effectLst/>
                          <a:uLnTx/>
                          <a:uFillTx/>
                          <a:latin typeface="+mn-lt"/>
                          <a:ea typeface="DengXian" panose="02010600030101010101" pitchFamily="2" charset="-122"/>
                          <a:cs typeface="+mn-cs"/>
                        </a:rPr>
                        <a:t>WID on charging enhancement for MOCN network sharing</a:t>
                      </a:r>
                      <a:endParaRPr kumimoji="0" lang="en-DE" sz="1100" b="0" i="0" u="none" strike="noStrike" kern="1200" cap="none" spc="0" normalizeH="0" baseline="0" dirty="0">
                        <a:ln>
                          <a:noFill/>
                        </a:ln>
                        <a:solidFill>
                          <a:schemeClr val="tx1"/>
                        </a:solidFill>
                        <a:effectLst/>
                        <a:uLnTx/>
                        <a:uFillTx/>
                        <a:latin typeface="+mn-lt"/>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400" b="0" i="0" u="none" strike="noStrike" kern="1200" cap="none" spc="0" normalizeH="0" baseline="0" noProof="0" dirty="0">
                          <a:ln>
                            <a:noFill/>
                          </a:ln>
                          <a:solidFill>
                            <a:schemeClr val="tx1"/>
                          </a:solidFill>
                          <a:effectLst/>
                          <a:uLnTx/>
                          <a:uFillTx/>
                          <a:latin typeface="+mn-lt"/>
                          <a:ea typeface="+mn-ea"/>
                          <a:cs typeface="+mn-cs"/>
                        </a:rPr>
                        <a:t>1070020</a:t>
                      </a:r>
                      <a:endParaRPr kumimoji="0" lang="en-GB" altLang="zh-CN" sz="1400" b="0" i="0" u="none" strike="noStrike" kern="1200" cap="none" spc="0" normalizeH="0" baseline="0" noProof="0" dirty="0">
                        <a:ln>
                          <a:noFill/>
                        </a:ln>
                        <a:solidFill>
                          <a:schemeClr val="tx1"/>
                        </a:solidFill>
                        <a:effectLst/>
                        <a:highlight>
                          <a:srgbClr val="FFFF00"/>
                        </a:highlight>
                        <a:uLnTx/>
                        <a:uFillTx/>
                        <a:latin typeface="+mn-lt"/>
                        <a:ea typeface="宋体" panose="02010600030101010101" pitchFamily="2" charset="-122"/>
                        <a:cs typeface="+mn-cs"/>
                      </a:endParaRPr>
                    </a:p>
                  </a:txBody>
                  <a:tcPr marL="68580" marR="68580" marT="9525"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1219170" rtl="0" eaLnBrk="1" latinLnBrk="0" hangingPunct="1"/>
                      <a:r>
                        <a:rPr lang="en-US" sz="1100" kern="1200" dirty="0">
                          <a:solidFill>
                            <a:schemeClr val="tx1"/>
                          </a:solidFill>
                          <a:effectLst/>
                          <a:latin typeface="+mn-lt"/>
                          <a:ea typeface="宋体" panose="02010600030101010101" pitchFamily="2" charset="-122"/>
                          <a:cs typeface="+mn-cs"/>
                        </a:rPr>
                        <a:t>Ericsson</a:t>
                      </a:r>
                      <a:endParaRPr lang="en-DE" sz="1100" kern="1200" dirty="0">
                        <a:solidFill>
                          <a:schemeClr val="tx1"/>
                        </a:solidFill>
                        <a:effectLst/>
                        <a:latin typeface="+mn-lt"/>
                        <a:ea typeface="宋体"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tx1"/>
                          </a:solidFill>
                          <a:effectLst/>
                          <a:uLnTx/>
                          <a:uFillTx/>
                          <a:latin typeface="+mn-lt"/>
                          <a:ea typeface="DengXian" panose="02010600030101010101" pitchFamily="2" charset="-122"/>
                          <a:cs typeface="+mn-cs"/>
                        </a:rPr>
                        <a:t>SP-250371</a:t>
                      </a:r>
                      <a:endParaRPr kumimoji="0" lang="en-GB" sz="1200" b="0" i="0" u="none" strike="noStrike" kern="1200" cap="none" spc="0" normalizeH="0" baseline="0" noProof="0" dirty="0">
                        <a:ln>
                          <a:noFill/>
                        </a:ln>
                        <a:solidFill>
                          <a:schemeClr val="tx1"/>
                        </a:solidFill>
                        <a:effectLst/>
                        <a:highlight>
                          <a:srgbClr val="FFFF00"/>
                        </a:highlight>
                        <a:uLnTx/>
                        <a:uFillTx/>
                        <a:latin typeface="+mn-lt"/>
                        <a:ea typeface="DengXian"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TS32.130/240/254/291/298</a:t>
                      </a:r>
                      <a:endParaRPr kumimoji="0" lang="zh-CN" altLang="en-US" sz="11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WI</a:t>
                      </a:r>
                      <a:endParaRPr kumimoji="0" lang="zh-CN" altLang="en-US" sz="1100" b="0"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1108995"/>
                  </a:ext>
                </a:extLst>
              </a:tr>
            </a:tbl>
          </a:graphicData>
        </a:graphic>
      </p:graphicFrame>
      <p:sp>
        <p:nvSpPr>
          <p:cNvPr id="7" name="TextBox 6">
            <a:extLst>
              <a:ext uri="{FF2B5EF4-FFF2-40B4-BE49-F238E27FC236}">
                <a16:creationId xmlns:a16="http://schemas.microsoft.com/office/drawing/2014/main" id="{D49F4EB6-C3EA-45B4-A4B8-C1FE8AF766C3}"/>
              </a:ext>
            </a:extLst>
          </p:cNvPr>
          <p:cNvSpPr txBox="1"/>
          <p:nvPr/>
        </p:nvSpPr>
        <p:spPr>
          <a:xfrm>
            <a:off x="120650" y="741620"/>
            <a:ext cx="10016998" cy="430887"/>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100" b="1" kern="0" dirty="0">
                <a:solidFill>
                  <a:srgbClr val="FF0000"/>
                </a:solidFill>
                <a:latin typeface="+mn-lt"/>
                <a:ea typeface="MS PGothic" panose="020B0600070205080204" pitchFamily="34" charset="-128"/>
              </a:rPr>
              <a:t>16 CH </a:t>
            </a:r>
            <a:r>
              <a:rPr lang="en-US" altLang="zh-CN" sz="1100" kern="0" dirty="0">
                <a:latin typeface="+mn-lt"/>
                <a:ea typeface="MS PGothic" panose="020B0600070205080204" pitchFamily="34" charset="-128"/>
              </a:rPr>
              <a:t>topics including:  </a:t>
            </a:r>
            <a:r>
              <a:rPr lang="en-US" altLang="zh-CN" sz="1100" b="1" kern="0" dirty="0">
                <a:solidFill>
                  <a:srgbClr val="FF0000"/>
                </a:solidFill>
                <a:latin typeface="+mn-lt"/>
                <a:ea typeface="MS PGothic" panose="020B0600070205080204" pitchFamily="34" charset="-128"/>
              </a:rPr>
              <a:t>2</a:t>
            </a:r>
            <a:r>
              <a:rPr lang="en-US" altLang="zh-CN" sz="1100" kern="0" dirty="0">
                <a:latin typeface="+mn-lt"/>
                <a:ea typeface="MS PGothic" panose="020B0600070205080204" pitchFamily="34" charset="-128"/>
              </a:rPr>
              <a:t> CH prime feature (in white background) and </a:t>
            </a:r>
            <a:r>
              <a:rPr lang="en-US" altLang="zh-CN" sz="1100" b="1" kern="0" dirty="0">
                <a:solidFill>
                  <a:srgbClr val="FF0000"/>
                </a:solidFill>
                <a:latin typeface="+mn-lt"/>
                <a:ea typeface="MS PGothic" panose="020B0600070205080204" pitchFamily="34" charset="-128"/>
              </a:rPr>
              <a:t>14</a:t>
            </a:r>
            <a:r>
              <a:rPr lang="en-US" altLang="zh-CN" sz="1100" kern="0" dirty="0">
                <a:latin typeface="+mn-lt"/>
                <a:ea typeface="MS PGothic" panose="020B0600070205080204" pitchFamily="34" charset="-128"/>
              </a:rPr>
              <a:t> CH support to network features (in red background)</a:t>
            </a:r>
            <a:br>
              <a:rPr lang="en-US" altLang="zh-CN" sz="1100" kern="0" dirty="0">
                <a:latin typeface="+mn-lt"/>
                <a:ea typeface="MS PGothic" panose="020B0600070205080204" pitchFamily="34" charset="-128"/>
              </a:rPr>
            </a:br>
            <a:endParaRPr lang="en-US" altLang="zh-CN" sz="1100" kern="0" dirty="0">
              <a:latin typeface="+mn-lt"/>
              <a:ea typeface="MS PGothic" panose="020B0600070205080204" pitchFamily="34" charset="-128"/>
            </a:endParaRPr>
          </a:p>
        </p:txBody>
      </p:sp>
    </p:spTree>
    <p:extLst>
      <p:ext uri="{BB962C8B-B14F-4D97-AF65-F5344CB8AC3E}">
        <p14:creationId xmlns:p14="http://schemas.microsoft.com/office/powerpoint/2010/main" val="235832964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77861-EE34-47B9-92BC-859BDE6BD2F7}"/>
              </a:ext>
            </a:extLst>
          </p:cNvPr>
          <p:cNvSpPr>
            <a:spLocks noGrp="1"/>
          </p:cNvSpPr>
          <p:nvPr>
            <p:ph type="title"/>
          </p:nvPr>
        </p:nvSpPr>
        <p:spPr/>
        <p:txBody>
          <a:bodyPr/>
          <a:lstStyle/>
          <a:p>
            <a:r>
              <a:rPr lang="en-US" altLang="zh-CN" sz="4400" dirty="0"/>
              <a:t>Inputs from SA#107 </a:t>
            </a:r>
            <a:endParaRPr lang="zh-CN" altLang="en-US" dirty="0"/>
          </a:p>
        </p:txBody>
      </p:sp>
      <p:sp>
        <p:nvSpPr>
          <p:cNvPr id="3" name="Content Placeholder 2">
            <a:extLst>
              <a:ext uri="{FF2B5EF4-FFF2-40B4-BE49-F238E27FC236}">
                <a16:creationId xmlns:a16="http://schemas.microsoft.com/office/drawing/2014/main" id="{3AF21EAB-AF7A-4493-B40D-D7D0BA64F951}"/>
              </a:ext>
            </a:extLst>
          </p:cNvPr>
          <p:cNvSpPr>
            <a:spLocks noGrp="1"/>
          </p:cNvSpPr>
          <p:nvPr>
            <p:ph idx="1"/>
          </p:nvPr>
        </p:nvSpPr>
        <p:spPr>
          <a:xfrm>
            <a:off x="504031" y="1180466"/>
            <a:ext cx="11183938" cy="1738630"/>
          </a:xfrm>
        </p:spPr>
        <p:txBody>
          <a:bodyPr/>
          <a:lstStyle/>
          <a:p>
            <a:pPr lvl="0"/>
            <a:r>
              <a:rPr lang="en-US" altLang="zh-CN" sz="1400" dirty="0"/>
              <a:t>Selecting the Release for the Charging aspects (SP-250327): 3 potential aspects were discussed, document is noted and will be revisited at the next TSG SA meeting. </a:t>
            </a:r>
            <a:r>
              <a:rPr lang="en-US" altLang="zh-CN" sz="1400" dirty="0">
                <a:highlight>
                  <a:srgbClr val="00FFFF"/>
                </a:highlight>
              </a:rPr>
              <a:t>Action1: request SA5 companies to check the discussion and provide feedback to SA5 leaders. (details in SA report section 6.2.5)</a:t>
            </a:r>
          </a:p>
          <a:p>
            <a:pPr lvl="0"/>
            <a:r>
              <a:rPr lang="en-US" altLang="zh-CN" sz="1400" dirty="0"/>
              <a:t>Trial on a tool developed by MCC to identify </a:t>
            </a:r>
            <a:r>
              <a:rPr lang="en-US" altLang="zh-CN" sz="1400" dirty="0" err="1"/>
              <a:t>OpenAPIs</a:t>
            </a:r>
            <a:r>
              <a:rPr lang="en-US" altLang="zh-CN" sz="1400" dirty="0"/>
              <a:t> which are changed  due to a change of a definition which is imported from a different TS/</a:t>
            </a:r>
            <a:r>
              <a:rPr lang="en-US" altLang="zh-CN" sz="1400" dirty="0" err="1"/>
              <a:t>OpenAPI</a:t>
            </a:r>
            <a:r>
              <a:rPr lang="en-US" altLang="zh-CN" sz="1400" dirty="0"/>
              <a:t> (ref: SP-241892 Status report of TSG CT#106 Slide 22)</a:t>
            </a:r>
          </a:p>
          <a:p>
            <a:pPr lvl="1"/>
            <a:r>
              <a:rPr lang="en-US" altLang="zh-CN" sz="1100" dirty="0"/>
              <a:t>The tool has been informed to SA5 in SA5#159, detail procedure on how to use the tool in SA5 working procedure is proposed in update of working procedure (S5-251205). </a:t>
            </a:r>
          </a:p>
          <a:p>
            <a:pPr lvl="0"/>
            <a:endParaRPr lang="en-US" altLang="zh-CN" sz="1400" dirty="0">
              <a:highlight>
                <a:srgbClr val="00FFFF"/>
              </a:highlight>
            </a:endParaRPr>
          </a:p>
          <a:p>
            <a:pPr lvl="0"/>
            <a:endParaRPr lang="zh-CN" altLang="en-US" sz="1400" dirty="0"/>
          </a:p>
        </p:txBody>
      </p:sp>
      <p:pic>
        <p:nvPicPr>
          <p:cNvPr id="4" name="Picture 3">
            <a:extLst>
              <a:ext uri="{FF2B5EF4-FFF2-40B4-BE49-F238E27FC236}">
                <a16:creationId xmlns:a16="http://schemas.microsoft.com/office/drawing/2014/main" id="{BB274D22-3304-4B5C-A16A-E5387D204E07}"/>
              </a:ext>
            </a:extLst>
          </p:cNvPr>
          <p:cNvPicPr>
            <a:picLocks noChangeAspect="1"/>
          </p:cNvPicPr>
          <p:nvPr/>
        </p:nvPicPr>
        <p:blipFill>
          <a:blip r:embed="rId2"/>
          <a:stretch>
            <a:fillRect/>
          </a:stretch>
        </p:blipFill>
        <p:spPr>
          <a:xfrm>
            <a:off x="3255083" y="2782570"/>
            <a:ext cx="5681834" cy="2894964"/>
          </a:xfrm>
          <a:prstGeom prst="rect">
            <a:avLst/>
          </a:prstGeom>
          <a:ln>
            <a:solidFill>
              <a:schemeClr val="tx1"/>
            </a:solidFill>
          </a:ln>
        </p:spPr>
      </p:pic>
      <p:sp>
        <p:nvSpPr>
          <p:cNvPr id="6" name="Rectangle 5">
            <a:extLst>
              <a:ext uri="{FF2B5EF4-FFF2-40B4-BE49-F238E27FC236}">
                <a16:creationId xmlns:a16="http://schemas.microsoft.com/office/drawing/2014/main" id="{5024D401-C05E-4730-BC0A-91F82ACE1D2B}"/>
              </a:ext>
            </a:extLst>
          </p:cNvPr>
          <p:cNvSpPr/>
          <p:nvPr/>
        </p:nvSpPr>
        <p:spPr>
          <a:xfrm>
            <a:off x="595471" y="5989956"/>
            <a:ext cx="7711440" cy="292388"/>
          </a:xfrm>
          <a:prstGeom prst="rect">
            <a:avLst/>
          </a:prstGeom>
        </p:spPr>
        <p:txBody>
          <a:bodyPr wrap="square">
            <a:spAutoFit/>
          </a:bodyPr>
          <a:lstStyle/>
          <a:p>
            <a:r>
              <a:rPr lang="sv-SE" altLang="zh-CN" b="1" dirty="0"/>
              <a:t>SA#107 report in: </a:t>
            </a:r>
            <a:r>
              <a:rPr lang="en-US" altLang="zh-CN" b="1" u="sng" dirty="0">
                <a:hlinkClick r:id="rId3"/>
              </a:rPr>
              <a:t>https://www.3gpp.org/ftp/tsg_sa/TSG_SA/TSGS_107_Incheon_2025-03/Report</a:t>
            </a:r>
            <a:endParaRPr lang="zh-CN" altLang="en-US" b="1" dirty="0"/>
          </a:p>
        </p:txBody>
      </p:sp>
    </p:spTree>
    <p:extLst>
      <p:ext uri="{BB962C8B-B14F-4D97-AF65-F5344CB8AC3E}">
        <p14:creationId xmlns:p14="http://schemas.microsoft.com/office/powerpoint/2010/main" val="245893349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195385</TotalTime>
  <Words>9249</Words>
  <Application>Microsoft Office PowerPoint</Application>
  <PresentationFormat>Widescreen</PresentationFormat>
  <Paragraphs>2171</Paragraphs>
  <Slides>37</Slides>
  <Notes>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37</vt:i4>
      </vt:variant>
    </vt:vector>
  </HeadingPairs>
  <TitlesOfParts>
    <vt:vector size="53" baseType="lpstr">
      <vt:lpstr>Batang</vt:lpstr>
      <vt:lpstr>Kartika</vt:lpstr>
      <vt:lpstr>Montserrat</vt:lpstr>
      <vt:lpstr>MS PGothic</vt:lpstr>
      <vt:lpstr>MS PGothic</vt:lpstr>
      <vt:lpstr>PMingLiU</vt:lpstr>
      <vt:lpstr>等线</vt:lpstr>
      <vt:lpstr>等线</vt:lpstr>
      <vt:lpstr>宋体</vt:lpstr>
      <vt:lpstr>微软雅黑</vt:lpstr>
      <vt:lpstr>Arial</vt:lpstr>
      <vt:lpstr>Calibri</vt:lpstr>
      <vt:lpstr>Times New Roman</vt:lpstr>
      <vt:lpstr>Wingdings</vt:lpstr>
      <vt:lpstr>Wingdings 3</vt:lpstr>
      <vt:lpstr>Office Theme</vt:lpstr>
      <vt:lpstr>   Rel-19 SA5 work planning SA5#160, Goteborg, Sweden, 07 - 11 April 2025</vt:lpstr>
      <vt:lpstr>Content</vt:lpstr>
      <vt:lpstr>PowerPoint Presentation</vt:lpstr>
      <vt:lpstr>Reminder for Rel-19 work</vt:lpstr>
      <vt:lpstr>Content</vt:lpstr>
      <vt:lpstr>Overview of Rel-19 SA5 OAM topics (full list)</vt:lpstr>
      <vt:lpstr>Overview of Rel-19 SA5 OAM topics (ongoing SI+ All WIs)</vt:lpstr>
      <vt:lpstr>PowerPoint Presentation</vt:lpstr>
      <vt:lpstr>Inputs from SA#107 </vt:lpstr>
      <vt:lpstr>PowerPoint Presentation</vt:lpstr>
      <vt:lpstr>SA5 Rel-19 OAM TU planning (Jan.2024~Sep.2025)</vt:lpstr>
      <vt:lpstr>SA5 meeting statistics (Rel-19 OAM topics) </vt:lpstr>
      <vt:lpstr>SA5 Rel-19 CH TU planning (May.2024~Sep.2025)</vt:lpstr>
      <vt:lpstr>PowerPoint Presentation</vt:lpstr>
      <vt:lpstr>PowerPoint Presentation</vt:lpstr>
      <vt:lpstr>PowerPoint Presentation</vt:lpstr>
      <vt:lpstr>PowerPoint Presentation</vt:lpstr>
      <vt:lpstr>Rel-19 work progress in other SA groups</vt:lpstr>
      <vt:lpstr>Rel-19 work progress in other SA groups</vt:lpstr>
      <vt:lpstr>Rel-19 work progress in other SA groups</vt:lpstr>
      <vt:lpstr>Rel-19 SA5 Management and Orchestration cooperation with other groups  (for SA5 internal use)</vt:lpstr>
      <vt:lpstr>Leaders’ recommendation for SA5 work improvement</vt:lpstr>
      <vt:lpstr>Thank you!</vt:lpstr>
      <vt:lpstr>Annex</vt:lpstr>
      <vt:lpstr>Chair’s recommendation on Rel-19 study</vt:lpstr>
      <vt:lpstr>Expectation of SA5 rapporteur role</vt:lpstr>
      <vt:lpstr>PowerPoint Presentation</vt:lpstr>
      <vt:lpstr>Reference From TR 21.900 on rapporteur roles</vt:lpstr>
      <vt:lpstr>Annex</vt:lpstr>
      <vt:lpstr>SA5 TU planning &amp; statistics</vt:lpstr>
      <vt:lpstr>Template for TU estimation</vt:lpstr>
      <vt:lpstr>SA5 Rel-19 OAM TU statistics (Study phase)</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ZL</cp:lastModifiedBy>
  <cp:revision>4048</cp:revision>
  <dcterms:created xsi:type="dcterms:W3CDTF">2008-08-30T09:32:10Z</dcterms:created>
  <dcterms:modified xsi:type="dcterms:W3CDTF">2025-03-31T14:19:34Z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