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303" r:id="rId3"/>
    <p:sldId id="16774539" r:id="rId5"/>
    <p:sldId id="16774530" r:id="rId6"/>
    <p:sldId id="16774533" r:id="rId7"/>
    <p:sldId id="16774534" r:id="rId8"/>
    <p:sldId id="16774535" r:id="rId9"/>
    <p:sldId id="16774536" r:id="rId10"/>
    <p:sldId id="16774537" r:id="rId11"/>
    <p:sldId id="16774538" r:id="rId12"/>
    <p:sldId id="866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9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96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19" y="62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 SA5 #159 (Sophia Antipolis) </a:t>
            </a:r>
            <a:endParaRPr lang="de-DE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17 – 21 Feb 2025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Text Box 14"/>
          <p:cNvSpPr txBox="1">
            <a:spLocks noChangeArrowheads="1"/>
          </p:cNvSpPr>
          <p:nvPr userDrawn="1"/>
        </p:nvSpPr>
        <p:spPr bwMode="auto">
          <a:xfrm>
            <a:off x="10363200" y="0"/>
            <a:ext cx="1490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S5-250273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it-IT" altLang="de-DE" sz="900" dirty="0">
                <a:solidFill>
                  <a:schemeClr val="bg1"/>
                </a:solidFill>
              </a:rPr>
              <a:t>3GPP TSG SA5 #159 (Sophia </a:t>
            </a:r>
            <a:r>
              <a:rPr lang="it-IT" altLang="de-DE" sz="900" dirty="0" err="1">
                <a:solidFill>
                  <a:schemeClr val="bg1"/>
                </a:solidFill>
              </a:rPr>
              <a:t>Antipolis</a:t>
            </a:r>
            <a:r>
              <a:rPr lang="it-IT" altLang="de-DE" sz="900" dirty="0">
                <a:solidFill>
                  <a:schemeClr val="bg1"/>
                </a:solidFill>
              </a:rPr>
              <a:t>) 17 – 21 </a:t>
            </a:r>
            <a:r>
              <a:rPr lang="it-IT" altLang="de-DE" sz="900" dirty="0" err="1">
                <a:solidFill>
                  <a:schemeClr val="bg1"/>
                </a:solidFill>
              </a:rPr>
              <a:t>Feb</a:t>
            </a:r>
            <a:r>
              <a:rPr lang="it-IT" altLang="de-DE" sz="900" dirty="0">
                <a:solidFill>
                  <a:schemeClr val="bg1"/>
                </a:solidFill>
              </a:rPr>
              <a:t> 2025</a:t>
            </a:r>
            <a:endParaRPr lang="it-IT" altLang="de-DE" sz="9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.xml"/><Relationship Id="rId4" Type="http://schemas.openxmlformats.org/officeDocument/2006/relationships/image" Target="../media/image4.emf"/><Relationship Id="rId3" Type="http://schemas.openxmlformats.org/officeDocument/2006/relationships/oleObject" Target="../embeddings/oleObject1.bin"/><Relationship Id="rId2" Type="http://schemas.openxmlformats.org/officeDocument/2006/relationships/tags" Target="../tags/tag3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3"/>
          <p:cNvSpPr txBox="1">
            <a:spLocks noChangeArrowheads="1"/>
          </p:cNvSpPr>
          <p:nvPr/>
        </p:nvSpPr>
        <p:spPr bwMode="auto">
          <a:xfrm>
            <a:off x="2063263" y="1844897"/>
            <a:ext cx="7478584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sym typeface="+mn-ea"/>
              </a:rPr>
              <a:t>China Mobile’s</a:t>
            </a: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 view on SA5 Rel-20 </a:t>
            </a:r>
            <a:b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en-US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5G-Advanced Priorities</a:t>
            </a:r>
            <a:b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3" name="Subtitle 6"/>
          <p:cNvSpPr>
            <a:spLocks noGrp="1"/>
          </p:cNvSpPr>
          <p:nvPr>
            <p:ph type="subTitle" idx="4294967295"/>
          </p:nvPr>
        </p:nvSpPr>
        <p:spPr>
          <a:xfrm>
            <a:off x="6381115" y="4825365"/>
            <a:ext cx="3912870" cy="499745"/>
          </a:xfrm>
        </p:spPr>
        <p:txBody>
          <a:bodyPr/>
          <a:p>
            <a:pPr marL="0" indent="0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</a:t>
            </a:r>
            <a:r>
              <a:rPr lang="en-US" alt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China Mobile</a:t>
            </a:r>
            <a:endParaRPr lang="en-US" alt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10800" y="164465"/>
            <a:ext cx="1241425" cy="245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  <a:endParaRPr lang="en-US" altLang="en-US" sz="3600" b="1" i="1" kern="1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10800" y="164465"/>
            <a:ext cx="1241425" cy="2451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966834" y="587375"/>
            <a:ext cx="7737447" cy="883508"/>
          </a:xfr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lvl="0" algn="ctr" eaLnBrk="1" hangingPunct="1">
              <a:buClrTx/>
              <a:buSzTx/>
              <a:buFontTx/>
            </a:pPr>
            <a:r>
              <a:rPr lang="de-DE" altLang="de-DE" b="1" dirty="0">
                <a:solidFill>
                  <a:schemeClr val="tx1"/>
                </a:solidFill>
                <a:sym typeface="+mn-ea"/>
              </a:rPr>
              <a:t>Opinions on TU allocation portion of 5GA part/6G part in Rel-20</a:t>
            </a:r>
            <a:endParaRPr lang="de-DE" altLang="de-DE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530225" y="1981835"/>
            <a:ext cx="11087100" cy="372364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Rel-20 is the release that needs to handle both the 5GA and 6G study.</a:t>
            </a:r>
            <a:endParaRPr lang="en-US" altLang="zh-CN" dirty="0">
              <a:sym typeface="+mn-ea"/>
            </a:endParaRPr>
          </a:p>
          <a:p>
            <a:r>
              <a:rPr lang="en-US" altLang="zh-CN" dirty="0">
                <a:sym typeface="+mn-ea"/>
              </a:rPr>
              <a:t>Our preference is 1/3 of total TU for 5GA, and 2/3 of total TU for 6G.</a:t>
            </a:r>
            <a:endParaRPr lang="en-US" altLang="zh-CN" dirty="0"/>
          </a:p>
          <a:p>
            <a:r>
              <a:rPr lang="en-US" altLang="zh-CN" dirty="0">
                <a:sym typeface="+mn-ea"/>
              </a:rPr>
              <a:t>Choose Rel-20 </a:t>
            </a:r>
            <a:r>
              <a:rPr lang="en-US" altLang="zh-CN" dirty="0"/>
              <a:t>5GA topics that have practical and commercial impacts.</a:t>
            </a:r>
            <a:endParaRPr lang="en-US" altLang="zh-CN" dirty="0"/>
          </a:p>
          <a:p>
            <a:r>
              <a:rPr lang="en-US" altLang="zh-CN" dirty="0"/>
              <a:t>Limit 5GA Rel-20 workload, to make the 6G study more useful and productive.</a:t>
            </a:r>
            <a:endParaRPr lang="en-US" altLang="zh-CN" dirty="0"/>
          </a:p>
          <a:p>
            <a:r>
              <a:rPr lang="en-US" altLang="zh-CN" dirty="0">
                <a:sym typeface="+mn-ea"/>
              </a:rPr>
              <a:t>Scope between topics of 6G SI and 5GA need clear justification.</a:t>
            </a:r>
            <a:endParaRPr lang="en-US" altLang="zh-CN" dirty="0">
              <a:sym typeface="+mn-ea"/>
            </a:endParaRPr>
          </a:p>
          <a:p>
            <a:endParaRPr lang="en-US" altLang="zh-CN" dirty="0"/>
          </a:p>
          <a:p>
            <a:endParaRPr lang="en-US" altLang="zh-CN" sz="1600" dirty="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priorities for 5G-A R20 OAM</a:t>
            </a:r>
            <a:endParaRPr lang="en-US" dirty="0"/>
          </a:p>
        </p:txBody>
      </p:sp>
      <p:pic>
        <p:nvPicPr>
          <p:cNvPr id="7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graphicFrame>
        <p:nvGraphicFramePr>
          <p:cNvPr id="8" name="Table 2"/>
          <p:cNvGraphicFramePr>
            <a:graphicFrameLocks noGrp="1"/>
          </p:cNvGraphicFramePr>
          <p:nvPr>
            <p:ph idx="1"/>
          </p:nvPr>
        </p:nvGraphicFramePr>
        <p:xfrm>
          <a:off x="88901" y="1768621"/>
          <a:ext cx="11305043" cy="397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43"/>
                <a:gridCol w="744855"/>
                <a:gridCol w="6550594"/>
                <a:gridCol w="1164590"/>
                <a:gridCol w="654042"/>
                <a:gridCol w="720969"/>
                <a:gridCol w="8699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800" dirty="0"/>
                        <a:t>Related Stage-1/2 Study/Work Item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AIML</a:t>
                      </a:r>
                      <a:endParaRPr lang="en-US" sz="1100" b="1" i="0" u="none" strike="noStrike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Candidate 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Federated Learning;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ML inference emulation environment selection.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Coordination between the ML capabilities, e.g., UE-side model training.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微软雅黑" panose="020B0503020204020204" charset="-122"/>
                          <a:cs typeface="Calibri" panose="020F0502020204030204" pitchFamily="34" charset="0"/>
                          <a:sym typeface="+mn-ea"/>
                        </a:rPr>
                        <a:t>GAI capabilities, considering LLM, RAG and AI agent techs.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微软雅黑" panose="020B0503020204020204" charset="-122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TR28.105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Maybe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  <a:endParaRPr lang="en-US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2.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NDT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tasks:</a:t>
                      </a:r>
                      <a:endParaRPr lang="en-US" altLang="zh-CN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sz="1100" dirty="0">
                          <a:effectLst/>
                          <a:sym typeface="+mn-ea"/>
                        </a:rPr>
                        <a:t>NDT role in the management loop and relationship with the existing network functions/entities including e.g., NWDAF and MDAS. </a:t>
                      </a:r>
                      <a:endParaRPr lang="en-US" sz="1100" dirty="0">
                        <a:effectLst/>
                        <a:sym typeface="+mn-ea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sz="1100" dirty="0">
                          <a:effectLst/>
                          <a:sym typeface="+mn-ea"/>
                        </a:rPr>
                        <a:t>The data synchronization mechanism with the NFs and NEs.</a:t>
                      </a:r>
                      <a:endParaRPr lang="en-US" sz="1100" dirty="0">
                        <a:effectLst/>
                        <a:sym typeface="+mn-ea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sz="1100" dirty="0">
                          <a:effectLst/>
                          <a:sym typeface="+mn-ea"/>
                        </a:rPr>
                        <a:t>The nested NDT and NDT Instance collaboration mechanism</a:t>
                      </a:r>
                      <a:endParaRPr lang="en-US" sz="1100" dirty="0">
                        <a:effectLst/>
                        <a:sym typeface="+mn-ea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altLang="zh-CN" sz="1100" dirty="0">
                          <a:effectLst/>
                          <a:sym typeface="+mn-ea"/>
                        </a:rPr>
                        <a:t>New feature enhancements, e.g.,  NDT for Intent negotiation</a:t>
                      </a:r>
                      <a:endParaRPr lang="en-US" altLang="zh-CN" sz="1100" kern="120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TR</a:t>
                      </a:r>
                      <a:r>
                        <a:rPr lang="en-US" alt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28.915/TS28.561</a:t>
                      </a:r>
                      <a:endParaRPr lang="en-US" altLang="en-GB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SA5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ym typeface="+mn-ea"/>
                        </a:rPr>
                        <a:t>Maybe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 for data synchronization</a:t>
                      </a:r>
                      <a:endParaRPr lang="zh-CN" altLang="en-US" sz="1100" dirty="0"/>
                    </a:p>
                  </a:txBody>
                  <a:tcPr/>
                </a:tc>
              </a:tr>
              <a:tr h="594360">
                <a:tc>
                  <a:txBody>
                    <a:bodyPr/>
                    <a:lstStyle/>
                    <a:p>
                      <a:r>
                        <a:rPr lang="en-US" sz="1050" dirty="0"/>
                        <a:t>3.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US" sz="1100" b="1" i="0" u="none" strike="noStrike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MDA</a:t>
                      </a:r>
                      <a:endParaRPr lang="en-US" sz="1100" b="1" i="0" u="none" strike="noStrike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tasks:</a:t>
                      </a:r>
                      <a:endParaRPr lang="en-US" altLang="zh-CN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data correlation,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traffic congestion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altLang="zh-CN" sz="1100" kern="120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altLang="zh-CN" sz="1100" kern="1200" noProof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TR2</a:t>
                      </a:r>
                      <a:r>
                        <a:rPr lang="en-US" alt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8.866</a:t>
                      </a:r>
                      <a:endParaRPr lang="en-US" altLang="en-GB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SA5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ym typeface="+mn-ea"/>
                        </a:rPr>
                        <a:t>SA2</a:t>
                      </a:r>
                      <a:endParaRPr lang="en-US" sz="1100" dirty="0"/>
                    </a:p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050" dirty="0"/>
                        <a:t>4.</a:t>
                      </a:r>
                      <a:endParaRPr lang="en-US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IDM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buNone/>
                      </a:pPr>
                      <a:endParaRPr lang="en-US" altLang="en-US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Work tasks:</a:t>
                      </a:r>
                      <a:endParaRPr lang="en-US" altLang="zh-CN" sz="1100" b="1" dirty="0">
                        <a:solidFill>
                          <a:schemeClr val="tx1"/>
                        </a:solidFill>
                        <a:effectLst/>
                        <a:sym typeface="+mn-ea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AutoNum type="arabicPeriod"/>
                        <a:defRPr/>
                      </a:pPr>
                      <a:r>
                        <a:rPr lang="en-US" altLang="en-US" sz="1100" dirty="0">
                          <a:effectLst/>
                          <a:sym typeface="+mn-ea"/>
                        </a:rPr>
                        <a:t>Enhancements to support core network services: The intent for the delivery of core network NFs and core network slice subnets.</a:t>
                      </a:r>
                      <a:endParaRPr lang="en-US" altLang="en-US" sz="1100" dirty="0">
                        <a:effectLst/>
                        <a:sym typeface="+mn-ea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AutoNum type="arabicPeriod"/>
                        <a:defRPr/>
                      </a:pPr>
                      <a:r>
                        <a:rPr lang="en-US" altLang="en-US" sz="1100" dirty="0">
                          <a:effectLst/>
                          <a:sym typeface="+mn-ea"/>
                        </a:rPr>
                        <a:t>Enhancements to support the SLA of core network services. </a:t>
                      </a:r>
                      <a:endParaRPr lang="en-US" altLang="en-US" sz="1100" dirty="0"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50" dirty="0">
                          <a:sym typeface="+mn-ea"/>
                        </a:rPr>
                        <a:t>TR2</a:t>
                      </a:r>
                      <a:r>
                        <a:rPr lang="en-US" altLang="en-GB" sz="1050" dirty="0">
                          <a:sym typeface="+mn-ea"/>
                        </a:rPr>
                        <a:t>8.914</a:t>
                      </a:r>
                      <a:endParaRPr lang="en-US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SA5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050" dirty="0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-255905" y="1354455"/>
            <a:ext cx="384492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3975" marR="0" lvl="0" indent="0" algn="ctr" defTabSz="12192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Intelligence and Automation</a:t>
            </a:r>
            <a:endParaRPr lang="en-US" altLang="zh-CN" sz="1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graphicFrame>
        <p:nvGraphicFramePr>
          <p:cNvPr id="8" name="Table 2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81915" y="1736725"/>
          <a:ext cx="11304905" cy="4035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75"/>
                <a:gridCol w="815340"/>
                <a:gridCol w="6480175"/>
                <a:gridCol w="1149985"/>
                <a:gridCol w="668655"/>
                <a:gridCol w="720725"/>
                <a:gridCol w="869950"/>
              </a:tblGrid>
              <a:tr h="59436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800" dirty="0"/>
                        <a:t>Related Stage-1/2 Study/Work Item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  <a:endParaRPr lang="en-US" sz="1100" dirty="0"/>
                    </a:p>
                  </a:txBody>
                  <a:tcPr/>
                </a:tc>
              </a:tr>
              <a:tr h="1226185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CMO</a:t>
                      </a:r>
                      <a:endParaRPr lang="en-US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Terminology, concepts and architecture evolution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Enhancements related to Life cycle management 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Enhancements related to CM, PM, FM, and policy management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The use of declarative descriptors/Standardized CRD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Data streaming 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Support of different cloud deployment scenarios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TR28.869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SA5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Maybe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ETSI NFV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</a:tr>
              <a:tr h="531495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SBMA</a:t>
                      </a:r>
                      <a:endParaRPr lang="en-US" altLang="zh-CN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ea typeface="+mn-ea"/>
                        </a:rPr>
                        <a:t>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ea typeface="+mn-ea"/>
                        </a:rPr>
                        <a:t>support the SBMA capabilities for new management services.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ea typeface="+mn-ea"/>
                          <a:sym typeface="+mn-ea"/>
                        </a:rPr>
                        <a:t>TR28.871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ea typeface="+mn-ea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  <a:effectLst/>
                        </a:rPr>
                        <a:t>SA5</a:t>
                      </a:r>
                      <a:endParaRPr lang="en-US" sz="1100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100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100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</a:tr>
              <a:tr h="822325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MADCOL</a:t>
                      </a:r>
                      <a:endParaRPr lang="en-US" altLang="zh-CN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buClrTx/>
                        <a:buSzTx/>
                        <a:buFontTx/>
                      </a:pPr>
                      <a:endParaRPr lang="en-US" altLang="zh-CN" sz="11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ea typeface="+mn-ea"/>
                        </a:rPr>
                        <a:t>Enhancements related to management of other data (e.g., sensing related data, AI related data), specifically enhancing mechanisms for discovery and reporting of these data, retrieval of stored data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u="none" kern="1200" dirty="0">
                          <a:solidFill>
                            <a:schemeClr val="tx1"/>
                          </a:solidFill>
                          <a:effectLst/>
                          <a:ea typeface="+mn-ea"/>
                        </a:rPr>
                        <a:t>Enhancements related to management of external data (e.g., non-3GPP data)</a:t>
                      </a:r>
                      <a:endParaRPr lang="en-US" sz="1100" u="none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SA5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SA3 for security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sym typeface="+mn-ea"/>
                      </a:endParaRPr>
                    </a:p>
                  </a:txBody>
                  <a:tcPr/>
                </a:tc>
              </a:tr>
              <a:tr h="82232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en-US" alt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NWDAFM</a:t>
                      </a:r>
                      <a:endParaRPr lang="en-US" sz="105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ea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Study how to evaluate the efficiency of the network data collection of NWDAF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SA5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SA2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0" y="1354455"/>
            <a:ext cx="65722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3975" lvl="0" algn="ctr" defTabSz="1219200" eaLnBrk="1" fontAlgn="b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Management Architecture and Mechanisms-Prime features</a:t>
            </a:r>
            <a:endParaRPr lang="en-US" altLang="zh-CN" sz="1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dirty="0"/>
              <a:t>Topic priorities for 5G-A R20 OAM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graphicFrame>
        <p:nvGraphicFramePr>
          <p:cNvPr id="8" name="Table 2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90805" y="1740535"/>
          <a:ext cx="11304905" cy="374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75"/>
                <a:gridCol w="744855"/>
                <a:gridCol w="6402705"/>
                <a:gridCol w="1297940"/>
                <a:gridCol w="668655"/>
                <a:gridCol w="720725"/>
                <a:gridCol w="869950"/>
              </a:tblGrid>
              <a:tr h="59436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100" dirty="0"/>
                        <a:t>Related Stage-1/2 Study/Work Item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  <a:endParaRPr lang="en-US" sz="1100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n-US" sz="1100" dirty="0"/>
                        <a:t>1.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EE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Candidate 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of energy information exposure with including renewable energy, carbon footprints;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CN enhancement to support energy efficiency management.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Interaction between MDA/NDT to help configuration adjustment.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TR</a:t>
                      </a:r>
                      <a:r>
                        <a:rPr lang="en-US" altLang="en-GB" sz="1100" dirty="0"/>
                        <a:t> </a:t>
                      </a:r>
                      <a:r>
                        <a:rPr lang="en-GB" sz="1100" dirty="0"/>
                        <a:t>22.883 </a:t>
                      </a:r>
                      <a:endParaRPr lang="en-GB" sz="1100" dirty="0"/>
                    </a:p>
                    <a:p>
                      <a:r>
                        <a:rPr lang="en-US" altLang="en-GB" sz="1100" dirty="0"/>
                        <a:t>TR 23.700-66 </a:t>
                      </a:r>
                      <a:endParaRPr lang="en-US" altLang="en-GB" sz="1100" dirty="0"/>
                    </a:p>
                    <a:p>
                      <a:r>
                        <a:rPr lang="en-GB" sz="1100" dirty="0">
                          <a:sym typeface="+mn-ea"/>
                        </a:rPr>
                        <a:t>TR 28.880</a:t>
                      </a:r>
                      <a:endParaRPr lang="en-US" altLang="en-GB" sz="1100" dirty="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SA5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Maybe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GB" sz="1100" dirty="0"/>
                        <a:t>SA1, </a:t>
                      </a:r>
                      <a:r>
                        <a:rPr lang="en-GB" sz="1100" dirty="0"/>
                        <a:t>SA</a:t>
                      </a:r>
                      <a:r>
                        <a:rPr lang="en-US" altLang="en-GB" sz="1100" dirty="0"/>
                        <a:t>2</a:t>
                      </a:r>
                      <a:endParaRPr lang="en-US" altLang="en-GB" sz="1100" dirty="0"/>
                    </a:p>
                  </a:txBody>
                  <a:tcPr/>
                </a:tc>
              </a:tr>
              <a:tr h="594360">
                <a:tc>
                  <a:txBody>
                    <a:bodyPr/>
                    <a:lstStyle/>
                    <a:p>
                      <a:r>
                        <a:rPr lang="en-US" sz="1100" dirty="0"/>
                        <a:t>2.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Management of ISAC</a:t>
                      </a:r>
                      <a:endParaRPr lang="en-US" altLang="zh-CN" sz="1100" b="1" kern="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Enhancements to support management of Sensing function/data/mechanism.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cs typeface="+mn-lt"/>
                          <a:sym typeface="+mn-ea"/>
                        </a:rPr>
                        <a:t>TS 22.261</a:t>
                      </a:r>
                      <a:endParaRPr lang="en-US" altLang="zh-CN" sz="1100" dirty="0">
                        <a:solidFill>
                          <a:schemeClr val="tx1"/>
                        </a:solidFill>
                        <a:cs typeface="+mn-lt"/>
                        <a:sym typeface="+mn-ea"/>
                      </a:endParaRPr>
                    </a:p>
                    <a:p>
                      <a:pPr marL="0" marR="0" lvl="0" indent="0" algn="l" defTabSz="9131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cs typeface="+mn-lt"/>
                          <a:sym typeface="+mn-ea"/>
                        </a:rPr>
                        <a:t>TS 23.501 </a:t>
                      </a:r>
                      <a:endParaRPr lang="en-US" altLang="en-GB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ym typeface="+mn-ea"/>
                        </a:rPr>
                        <a:t>SA5</a:t>
                      </a:r>
                      <a:endParaRPr lang="en-US" altLang="en-GB" sz="11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i="0" dirty="0"/>
                        <a:t>Yes</a:t>
                      </a:r>
                      <a:endParaRPr lang="en-GB" sz="11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GB" sz="1100" dirty="0">
                          <a:sym typeface="+mn-ea"/>
                        </a:rPr>
                        <a:t>SA1, SA2</a:t>
                      </a:r>
                      <a:endParaRPr lang="en-US" altLang="en-GB" sz="1100" i="0" dirty="0">
                        <a:sym typeface="+mn-ea"/>
                      </a:endParaRPr>
                    </a:p>
                  </a:txBody>
                  <a:tcPr/>
                </a:tc>
              </a:tr>
              <a:tr h="698500">
                <a:tc>
                  <a:txBody>
                    <a:bodyPr/>
                    <a:lstStyle/>
                    <a:p>
                      <a:r>
                        <a:rPr lang="en-US" sz="1050" dirty="0"/>
                        <a:t>3.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altLang="zh-CN" sz="1100" b="1" dirty="0">
                          <a:solidFill>
                            <a:schemeClr val="tx1"/>
                          </a:solidFill>
                          <a:ea typeface="+mj-ea"/>
                          <a:cs typeface="+mn-lt"/>
                          <a:sym typeface="+mn-ea"/>
                        </a:rPr>
                        <a:t>Management of </a:t>
                      </a:r>
                      <a:r>
                        <a:rPr lang="en-US" altLang="zh-CN" sz="1100" b="1" kern="0" dirty="0">
                          <a:solidFill>
                            <a:schemeClr val="tx1"/>
                          </a:solidFill>
                          <a:sym typeface="+mn-ea"/>
                        </a:rPr>
                        <a:t>AIoT</a:t>
                      </a:r>
                      <a:endParaRPr lang="en-US" altLang="zh-CN" sz="1100" b="1" kern="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Enhancement for 5GC NRM to support Ambient IoT feature.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sym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Enhancement for NR NRM to support NR Ambient IoT feature.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1D1D1A"/>
                          </a:solidFill>
                          <a:ea typeface="微软雅黑" panose="020B0503020204020204" charset="-122"/>
                          <a:sym typeface="+mn-ea"/>
                        </a:rPr>
                        <a:t>TR 22.840 and TS 22.369</a:t>
                      </a:r>
                      <a:endParaRPr lang="en-US" sz="1100" dirty="0">
                        <a:solidFill>
                          <a:srgbClr val="1D1D1A"/>
                        </a:solidFill>
                        <a:ea typeface="微软雅黑" panose="020B0503020204020204" charset="-122"/>
                        <a:sym typeface="+mn-ea"/>
                      </a:endParaRPr>
                    </a:p>
                    <a:p>
                      <a:r>
                        <a:rPr lang="en-US" sz="1100" noProof="0" dirty="0">
                          <a:ln>
                            <a:noFill/>
                          </a:ln>
                          <a:solidFill>
                            <a:srgbClr val="1D1D1A"/>
                          </a:solidFill>
                          <a:effectLst/>
                          <a:uLnTx/>
                          <a:uFillTx/>
                          <a:ea typeface="微软雅黑" panose="020B0503020204020204" charset="-122"/>
                          <a:sym typeface="+mn-ea"/>
                        </a:rPr>
                        <a:t>TR 23.700-13 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SA5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ym typeface="+mn-ea"/>
                        </a:rPr>
                        <a:t>Yes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sym typeface="+mn-ea"/>
                        </a:rPr>
                        <a:t>SA3 for security</a:t>
                      </a:r>
                      <a:endParaRPr lang="en-GB" sz="1100" dirty="0">
                        <a:sym typeface="+mn-ea"/>
                      </a:endParaRPr>
                    </a:p>
                  </a:txBody>
                  <a:tcPr/>
                </a:tc>
              </a:tr>
              <a:tr h="10515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050" dirty="0"/>
                        <a:t>4.</a:t>
                      </a:r>
                      <a:endParaRPr lang="en-US" alt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b="1" kern="0" dirty="0">
                          <a:solidFill>
                            <a:schemeClr val="tx1"/>
                          </a:solidFill>
                          <a:sym typeface="+mn-ea"/>
                        </a:rPr>
                        <a:t>PM enhancements for XRM</a:t>
                      </a:r>
                      <a:br>
                        <a:rPr lang="en-US" altLang="zh-CN" sz="1100" b="1" kern="0" dirty="0">
                          <a:solidFill>
                            <a:schemeClr val="tx1"/>
                          </a:solidFill>
                          <a:sym typeface="+mn-ea"/>
                        </a:rPr>
                      </a:br>
                      <a:endParaRPr lang="en-US" altLang="zh-CN" sz="1100" b="1" kern="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Candidate Work Tasks: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Based on the SA2 R20 study on XRM, support of performance measurements for gNB, UPF, and PCF.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sym typeface="+mn-ea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100" dirty="0"/>
                        <a:t>SA1 Multi-modality requirement TS22.261</a:t>
                      </a:r>
                      <a:endParaRPr lang="en-US" altLang="en-GB" sz="110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en-GB" sz="110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100" dirty="0"/>
                        <a:t>SA2 XRM_Ph2</a:t>
                      </a:r>
                      <a:endParaRPr lang="en-US" altLang="en-GB" sz="110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100" dirty="0"/>
                        <a:t>TR 23.700-70</a:t>
                      </a:r>
                      <a:endParaRPr lang="en-US" alt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SA5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Yes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sym typeface="+mn-ea"/>
                        </a:rPr>
                        <a:t>SA</a:t>
                      </a:r>
                      <a:r>
                        <a:rPr lang="en-US" altLang="en-GB" sz="1100" dirty="0">
                          <a:sym typeface="+mn-ea"/>
                        </a:rPr>
                        <a:t>2</a:t>
                      </a:r>
                      <a:endParaRPr lang="en-US" altLang="en-GB" sz="1100" dirty="0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-253365" y="129540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3975" lvl="0" algn="ctr" defTabSz="1219200" eaLnBrk="1" fontAlgn="b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1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Support of New Services and feature enhancement</a:t>
            </a:r>
            <a:endParaRPr lang="en-US" altLang="zh-CN" sz="1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 priorities for 5G-A R20 OAM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227184" y="367665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en-GB" b="1" dirty="0">
                <a:solidFill>
                  <a:schemeClr val="tx1"/>
                </a:solidFill>
                <a:sym typeface="+mn-ea"/>
              </a:rPr>
              <a:t>M</a:t>
            </a:r>
            <a:r>
              <a:rPr lang="en-GB" altLang="en-US" b="1" dirty="0">
                <a:solidFill>
                  <a:schemeClr val="tx1"/>
                </a:solidFill>
                <a:sym typeface="+mn-ea"/>
              </a:rPr>
              <a:t>anagement aspects of Network Digital Twin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s</a:t>
            </a:r>
            <a:r>
              <a:rPr lang="en-GB" altLang="en-US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(NDT)</a:t>
            </a:r>
            <a:endParaRPr lang="en-US" altLang="en-GB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/>
        </p:nvSpPr>
        <p:spPr>
          <a:xfrm>
            <a:off x="93345" y="560387"/>
            <a:ext cx="11260455" cy="11303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72085" y="1969135"/>
            <a:ext cx="7679690" cy="4250690"/>
          </a:xfrm>
        </p:spPr>
        <p:txBody>
          <a:bodyPr/>
          <a:lstStyle/>
          <a:p>
            <a:pPr marL="0" indent="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600" b="1" dirty="0">
                <a:effectLst/>
                <a:sym typeface="+mn-ea"/>
              </a:rPr>
              <a:t>Candidate Work Tasks:</a:t>
            </a:r>
            <a:endParaRPr lang="en-US" sz="1600" dirty="0"/>
          </a:p>
          <a:p>
            <a:pPr marL="342900" indent="-34290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sym typeface="+mn-ea"/>
              </a:rPr>
              <a:t>1.NDT role in the management loop and relationship with the existing network functions/entities including e.g., NWDAF and MDAS. </a:t>
            </a:r>
            <a:endParaRPr lang="en-US" sz="1600" dirty="0">
              <a:effectLst/>
              <a:sym typeface="+mn-ea"/>
            </a:endParaRPr>
          </a:p>
          <a:p>
            <a:pPr marL="342900" indent="-34290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sym typeface="+mn-ea"/>
              </a:rPr>
              <a:t>2.The data synchronization mechanism with the NFs and NEs.</a:t>
            </a:r>
            <a:endParaRPr lang="en-US" sz="1600" dirty="0">
              <a:effectLst/>
              <a:sym typeface="+mn-ea"/>
            </a:endParaRPr>
          </a:p>
          <a:p>
            <a:pPr marL="342900" indent="-34290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sym typeface="+mn-ea"/>
              </a:rPr>
              <a:t>3.The nested NDT and the NDT Instance collaboration</a:t>
            </a:r>
            <a:endParaRPr lang="en-US" sz="1600" dirty="0">
              <a:effectLst/>
              <a:sym typeface="+mn-ea"/>
            </a:endParaRPr>
          </a:p>
          <a:p>
            <a:pPr marL="457200" lvl="1" indent="0" algn="l" fontAlgn="auto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  <a:buNone/>
            </a:pPr>
            <a:r>
              <a:rPr lang="en-US" altLang="zh-CN" sz="1370" dirty="0">
                <a:solidFill>
                  <a:sysClr val="windowText" lastClr="000000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An NDT service may use or rely on other NDTs as layered/nested components. The DTs that are components of the NDT are composed in a particular way to provide a specific modelling service.  </a:t>
            </a:r>
            <a:endParaRPr lang="en-US" altLang="zh-CN" sz="137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342900" lvl="1" indent="-342900" algn="l" fontAlgn="auto" latinLnBrk="0">
              <a:lnSpc>
                <a:spcPct val="10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</a:pPr>
            <a:r>
              <a:rPr lang="en-US" sz="1600" dirty="0">
                <a:effectLst/>
                <a:sym typeface="+mn-ea"/>
              </a:rPr>
              <a:t>4.New feature enhancements, e.g.,  NDT for Intent negotiation.</a:t>
            </a:r>
            <a:endParaRPr lang="en-US" sz="1600" dirty="0">
              <a:effectLst/>
              <a:sym typeface="+mn-ea"/>
            </a:endParaRPr>
          </a:p>
          <a:p>
            <a:pPr marL="457200" lvl="1" indent="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1370" b="0" dirty="0">
                <a:solidFill>
                  <a:sysClr val="windowText" lastClr="000000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Conduct collaborative study on NDT and intent, using NDT to validate network intent strategies, enhance the reliability of strategy execution, and achieve an autonomous closed-loop for business operation and maintenance.</a:t>
            </a:r>
            <a:endParaRPr lang="en-US" altLang="zh-CN" sz="1370" b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36" name="圆角矩形 112"/>
          <p:cNvSpPr/>
          <p:nvPr>
            <p:custDataLst>
              <p:tags r:id="rId2"/>
            </p:custDataLst>
          </p:nvPr>
        </p:nvSpPr>
        <p:spPr>
          <a:xfrm>
            <a:off x="8729980" y="4229735"/>
            <a:ext cx="2807335" cy="1892935"/>
          </a:xfrm>
          <a:prstGeom prst="roundRect">
            <a:avLst>
              <a:gd name="adj" fmla="val 4706"/>
            </a:avLst>
          </a:prstGeom>
          <a:noFill/>
          <a:ln w="12700" cmpd="sng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35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729345" y="4409440"/>
            <a:ext cx="2753995" cy="1609090"/>
            <a:chOff x="6163" y="2975"/>
            <a:chExt cx="7860" cy="5172"/>
          </a:xfrm>
        </p:grpSpPr>
        <p:sp>
          <p:nvSpPr>
            <p:cNvPr id="6" name="矩形 5"/>
            <p:cNvSpPr/>
            <p:nvPr/>
          </p:nvSpPr>
          <p:spPr>
            <a:xfrm>
              <a:off x="6995" y="2975"/>
              <a:ext cx="2300" cy="1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chemeClr val="tx1"/>
                  </a:solidFill>
                </a:rPr>
                <a:t>Service intent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95" y="5057"/>
              <a:ext cx="2300" cy="1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chemeClr val="tx1"/>
                  </a:solidFill>
                </a:rPr>
                <a:t>Network intent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547" y="5057"/>
              <a:ext cx="1292" cy="1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chemeClr val="tx1"/>
                  </a:solidFill>
                </a:rPr>
                <a:t>NDT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804" y="4762"/>
              <a:ext cx="7219" cy="15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00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95" y="7140"/>
              <a:ext cx="2300" cy="1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chemeClr val="tx1"/>
                  </a:solidFill>
                </a:rPr>
                <a:t>Network</a:t>
              </a:r>
              <a:endParaRPr lang="en-US" altLang="zh-CN" sz="1000" b="1">
                <a:solidFill>
                  <a:schemeClr val="tx1"/>
                </a:solidFill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>
              <a:off x="9381" y="5405"/>
              <a:ext cx="3153" cy="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H="1">
              <a:off x="9294" y="5708"/>
              <a:ext cx="3284" cy="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左弧形箭头 53"/>
            <p:cNvSpPr/>
            <p:nvPr/>
          </p:nvSpPr>
          <p:spPr>
            <a:xfrm>
              <a:off x="7504" y="4050"/>
              <a:ext cx="399" cy="910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tx1"/>
                </a:solidFill>
              </a:endParaRPr>
            </a:p>
          </p:txBody>
        </p:sp>
        <p:sp>
          <p:nvSpPr>
            <p:cNvPr id="25" name="左弧形箭头 54"/>
            <p:cNvSpPr/>
            <p:nvPr/>
          </p:nvSpPr>
          <p:spPr>
            <a:xfrm rot="10800000">
              <a:off x="8186" y="4008"/>
              <a:ext cx="399" cy="910"/>
            </a:xfrm>
            <a:prstGeom prst="curv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tx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163" y="3909"/>
              <a:ext cx="1689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Intent1</a:t>
              </a:r>
              <a:endParaRPr lang="en-US" altLang="zh-CN" sz="90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552" y="4011"/>
              <a:ext cx="3057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Report Intent1 </a:t>
              </a:r>
              <a:endParaRPr lang="en-US" altLang="zh-CN" sz="90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295" y="4696"/>
              <a:ext cx="3193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Simulation:Intent1</a:t>
              </a:r>
              <a:endParaRPr lang="en-US" altLang="zh-CN" sz="90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553" y="5576"/>
              <a:ext cx="3064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Result:Intent1</a:t>
              </a:r>
              <a:endParaRPr lang="en-US" altLang="zh-CN" sz="900"/>
            </a:p>
          </p:txBody>
        </p:sp>
        <p:cxnSp>
          <p:nvCxnSpPr>
            <p:cNvPr id="34" name="直接箭头连接符 33"/>
            <p:cNvCxnSpPr>
              <a:stCxn id="7" idx="2"/>
              <a:endCxn id="10" idx="0"/>
            </p:cNvCxnSpPr>
            <p:nvPr/>
          </p:nvCxnSpPr>
          <p:spPr>
            <a:xfrm>
              <a:off x="8145" y="6064"/>
              <a:ext cx="0" cy="107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6799" y="6340"/>
              <a:ext cx="1689" cy="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/>
                <a:t>Service</a:t>
              </a:r>
              <a:endParaRPr lang="en-US" altLang="zh-CN" sz="900"/>
            </a:p>
          </p:txBody>
        </p:sp>
      </p:grpSp>
      <p:graphicFrame>
        <p:nvGraphicFramePr>
          <p:cNvPr id="38" name="对象 -2147482617"/>
          <p:cNvGraphicFramePr>
            <a:graphicFrameLocks noChangeAspect="1"/>
          </p:cNvGraphicFramePr>
          <p:nvPr/>
        </p:nvGraphicFramePr>
        <p:xfrm>
          <a:off x="8728710" y="1833245"/>
          <a:ext cx="2754630" cy="1814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" r:id="rId3" imgW="2691765" imgH="1867535" progId="Visio.Drawing.11">
                  <p:embed/>
                </p:oleObj>
              </mc:Choice>
              <mc:Fallback>
                <p:oleObj name="" r:id="rId3" imgW="2691765" imgH="1867535" progId="Visio.Drawing.11">
                  <p:embed/>
                  <p:pic>
                    <p:nvPicPr>
                      <p:cNvPr id="0" name="对象 -2147482617"/>
                      <p:cNvPicPr/>
                      <p:nvPr/>
                    </p:nvPicPr>
                    <p:blipFill>
                      <a:blip r:embed="rId4"/>
                      <a:srcRect l="7031" t="9882" r="7191" b="11578"/>
                      <a:stretch>
                        <a:fillRect/>
                      </a:stretch>
                    </p:blipFill>
                    <p:spPr>
                      <a:xfrm>
                        <a:off x="8728710" y="1833245"/>
                        <a:ext cx="2754630" cy="18141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圆角矩形 112"/>
          <p:cNvSpPr/>
          <p:nvPr>
            <p:custDataLst>
              <p:tags r:id="rId5"/>
            </p:custDataLst>
          </p:nvPr>
        </p:nvSpPr>
        <p:spPr>
          <a:xfrm>
            <a:off x="8729345" y="1792605"/>
            <a:ext cx="2808605" cy="1892935"/>
          </a:xfrm>
          <a:prstGeom prst="roundRect">
            <a:avLst>
              <a:gd name="adj" fmla="val 4706"/>
            </a:avLst>
          </a:prstGeom>
          <a:noFill/>
          <a:ln w="12700" cmpd="sng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35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38260" y="3687445"/>
            <a:ext cx="24803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200" b="1"/>
              <a:t>The nested NDT and the </a:t>
            </a:r>
            <a:endParaRPr lang="zh-CN" altLang="en-US" sz="1200" b="1"/>
          </a:p>
          <a:p>
            <a:pPr algn="ctr"/>
            <a:r>
              <a:rPr lang="zh-CN" altLang="en-US" sz="1200" b="1"/>
              <a:t>NDT</a:t>
            </a:r>
            <a:r>
              <a:rPr lang="en-US" altLang="zh-CN" sz="1200" b="1"/>
              <a:t> instance </a:t>
            </a:r>
            <a:r>
              <a:rPr lang="zh-CN" altLang="en-US" sz="1200" b="1"/>
              <a:t>collaboration</a:t>
            </a:r>
            <a:endParaRPr lang="zh-CN" altLang="en-US" sz="1200" b="1"/>
          </a:p>
        </p:txBody>
      </p:sp>
      <p:sp>
        <p:nvSpPr>
          <p:cNvPr id="43" name="文本框 42"/>
          <p:cNvSpPr txBox="1"/>
          <p:nvPr/>
        </p:nvSpPr>
        <p:spPr>
          <a:xfrm>
            <a:off x="8954135" y="6115685"/>
            <a:ext cx="29216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1200" b="1">
                <a:sym typeface="+mn-ea"/>
              </a:rPr>
              <a:t>NDT for Intent negotiation</a:t>
            </a:r>
            <a:endParaRPr lang="zh-CN" altLang="en-US" sz="1200" b="1"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227184" y="367665"/>
            <a:ext cx="7737447" cy="883508"/>
          </a:xfrm>
        </p:spPr>
        <p:txBody>
          <a:bodyPr/>
          <a:lstStyle/>
          <a:p>
            <a:pPr eaLnBrk="1" hangingPunct="1"/>
            <a:r>
              <a:rPr b="1" dirty="0">
                <a:solidFill>
                  <a:schemeClr val="tx1"/>
                </a:solidFill>
                <a:sym typeface="+mn-ea"/>
              </a:rPr>
              <a:t>AI/ML management </a:t>
            </a:r>
            <a:r>
              <a:rPr lang="en-GB" altLang="en-US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(AIML)</a:t>
            </a:r>
            <a:endParaRPr lang="en-US" altLang="en-GB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/>
        </p:nvSpPr>
        <p:spPr>
          <a:xfrm>
            <a:off x="93345" y="560387"/>
            <a:ext cx="11260455" cy="11303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72085" y="1969135"/>
            <a:ext cx="6354445" cy="4250690"/>
          </a:xfrm>
        </p:spPr>
        <p:txBody>
          <a:bodyPr/>
          <a:lstStyle/>
          <a:p>
            <a:pPr marL="0" indent="0" fontAlgn="auto" latinLnBrk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sz="1600" b="1" dirty="0">
                <a:effectLst/>
                <a:sym typeface="+mn-ea"/>
              </a:rPr>
              <a:t>Candidate Work Tasks:</a:t>
            </a:r>
            <a:endParaRPr lang="en-US" sz="1600" dirty="0"/>
          </a:p>
          <a:p>
            <a:pPr marL="228600" indent="-228600">
              <a:buFont typeface="+mj-lt"/>
              <a:buAutoNum type="arabicPeriod"/>
            </a:pPr>
            <a:r>
              <a:rPr lang="en-US" sz="1600" kern="1200" dirty="0">
                <a:effectLst/>
                <a:sym typeface="+mn-ea"/>
              </a:rPr>
              <a:t>Management of Federated Learning,e.g, the procedure of FL, the requirements in the FL request, the selection of FL clients, etc.</a:t>
            </a:r>
            <a:endParaRPr lang="en-US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kern="1200" dirty="0">
                <a:effectLst/>
                <a:sym typeface="+mn-ea"/>
              </a:rPr>
              <a:t>ML inference emulation environment selection, </a:t>
            </a:r>
            <a:r>
              <a:rPr lang="en-US" altLang="zh-CN" sz="1600" dirty="0">
                <a:sym typeface="+mn-ea"/>
              </a:rPr>
              <a:t>specifically NDT acts as the </a:t>
            </a:r>
            <a:r>
              <a:rPr lang="en-US" sz="1600" kern="1200" dirty="0">
                <a:effectLst/>
                <a:sym typeface="+mn-ea"/>
              </a:rPr>
              <a:t>emulation environment.</a:t>
            </a:r>
            <a:endParaRPr lang="en-US" sz="16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600" kern="1200" dirty="0">
                <a:effectLst/>
                <a:sym typeface="+mn-ea"/>
              </a:rPr>
              <a:t>Coordination between the ML capabilities, e.g., UE-side model training,  ML coordination across UE, edge and cloud,  converting the requirement into multiple ML models coordination based on AI agent.</a:t>
            </a:r>
            <a:endParaRPr lang="en-US" sz="1600" kern="1200" dirty="0">
              <a:effectLst/>
              <a:sym typeface="+mn-ea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altLang="zh-CN" sz="1600" kern="12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Procedures and requirements for ML models providing GAI capabilities, considering LLM, RAG and AI agent techs.</a:t>
            </a:r>
            <a:endParaRPr lang="en-US" altLang="zh-CN" sz="1600" b="0" kern="12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586345" y="5488940"/>
            <a:ext cx="376745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sz="1200" dirty="0">
                <a:effectLst/>
                <a:sym typeface="+mn-ea"/>
              </a:rPr>
              <a:t>ML coordination across UE, edge and cloud</a:t>
            </a:r>
            <a:r>
              <a:rPr lang="en-US" altLang="zh-CN" sz="1200" b="1">
                <a:sym typeface="+mn-ea"/>
              </a:rPr>
              <a:t> </a:t>
            </a:r>
            <a:endParaRPr lang="en-US" altLang="zh-CN" sz="1200" b="1">
              <a:sym typeface="+mn-ea"/>
            </a:endParaRPr>
          </a:p>
        </p:txBody>
      </p:sp>
      <p:sp>
        <p:nvSpPr>
          <p:cNvPr id="3" name="圆角矩形 112"/>
          <p:cNvSpPr/>
          <p:nvPr>
            <p:custDataLst>
              <p:tags r:id="rId2"/>
            </p:custDataLst>
          </p:nvPr>
        </p:nvSpPr>
        <p:spPr>
          <a:xfrm>
            <a:off x="7430135" y="2039620"/>
            <a:ext cx="4396740" cy="3334385"/>
          </a:xfrm>
          <a:prstGeom prst="roundRect">
            <a:avLst>
              <a:gd name="adj" fmla="val 4706"/>
            </a:avLst>
          </a:prstGeom>
          <a:noFill/>
          <a:ln w="12700" cmpd="sng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35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586345" y="2206625"/>
            <a:ext cx="4312285" cy="3125038"/>
            <a:chOff x="13677" y="2257"/>
            <a:chExt cx="4729" cy="294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03" y="2288"/>
              <a:ext cx="776" cy="1144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65" y="2257"/>
              <a:ext cx="1720" cy="1053"/>
            </a:xfrm>
            <a:prstGeom prst="rect">
              <a:avLst/>
            </a:prstGeom>
          </p:spPr>
        </p:pic>
        <p:sp>
          <p:nvSpPr>
            <p:cNvPr id="105" name="右箭头 104"/>
            <p:cNvSpPr/>
            <p:nvPr/>
          </p:nvSpPr>
          <p:spPr>
            <a:xfrm>
              <a:off x="15327" y="2528"/>
              <a:ext cx="703" cy="223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50"/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15268" y="2266"/>
              <a:ext cx="779" cy="3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data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7" name="右箭头 106"/>
            <p:cNvSpPr/>
            <p:nvPr/>
          </p:nvSpPr>
          <p:spPr>
            <a:xfrm flipH="1">
              <a:off x="15316" y="3066"/>
              <a:ext cx="703" cy="223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50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5238" y="2777"/>
              <a:ext cx="1099" cy="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result</a:t>
              </a:r>
              <a:endPara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3677" y="3489"/>
              <a:ext cx="1956" cy="1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latinLnBrk="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Local model</a:t>
              </a:r>
              <a:r>
                <a:rPr 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&lt; 10B</a:t>
              </a:r>
              <a:endParaRPr 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71450" indent="-171450" latinLnBrk="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AI models on the UE side have fewer parameters and cover limited scenarios</a:t>
              </a:r>
              <a:endParaRPr 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6166" y="3376"/>
              <a:ext cx="2240" cy="1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latinLnBrk="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Larger models on the edge/cloud side: ~several hundred B</a:t>
              </a:r>
              <a:endPara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71450" indent="-171450" latinLnBrk="0">
                <a:lnSpc>
                  <a:spcPct val="12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AI models on the network side have </a:t>
              </a:r>
              <a:r>
                <a:rPr lang="en-US"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more</a:t>
              </a:r>
              <a:r>
                <a:rPr sz="12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parameters and can cover diverse scenarios</a:t>
              </a:r>
              <a:endPara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227184" y="367665"/>
            <a:ext cx="7737447" cy="883508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chemeClr val="tx1"/>
                </a:solidFill>
                <a:sym typeface="+mn-ea"/>
              </a:rPr>
              <a:t>Management of cloud aspects of management and orchestration</a:t>
            </a:r>
            <a:r>
              <a:rPr lang="en-US" altLang="en-GB" b="1" dirty="0">
                <a:solidFill>
                  <a:schemeClr val="tx1"/>
                </a:solidFill>
                <a:sym typeface="+mn-ea"/>
              </a:rPr>
              <a:t>(CMO)</a:t>
            </a:r>
            <a:endParaRPr lang="en-US" altLang="en-GB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2" name="Picture 1" descr="A logo with a green and black design&#10;&#10;Description automatically generated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/>
        </p:nvSpPr>
        <p:spPr>
          <a:xfrm>
            <a:off x="93345" y="560387"/>
            <a:ext cx="11260455" cy="11303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endParaRPr lang="en-GB" altLang="en-US" dirty="0"/>
          </a:p>
        </p:txBody>
      </p:sp>
      <p:sp>
        <p:nvSpPr>
          <p:cNvPr id="6" name="Content Placeholder 2"/>
          <p:cNvSpPr txBox="1"/>
          <p:nvPr/>
        </p:nvSpPr>
        <p:spPr bwMode="auto">
          <a:xfrm>
            <a:off x="342900" y="3442335"/>
            <a:ext cx="11748135" cy="2585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Blip>
                <a:blip r:embed="rId3"/>
              </a:buBlip>
            </a:pPr>
            <a:r>
              <a:rPr lang="en-US" altLang="zh-CN" sz="1800" kern="0" dirty="0">
                <a:sym typeface="+mn-ea"/>
              </a:rPr>
              <a:t>Candidate Work Tasks</a:t>
            </a:r>
            <a:r>
              <a:rPr lang="en-US" altLang="zh-CN" sz="1800" kern="0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800" dirty="0">
                <a:solidFill>
                  <a:schemeClr val="tx1"/>
                </a:solidFill>
                <a:effectLst/>
                <a:ea typeface="微软雅黑" panose="020B0503020204020204" charset="-122"/>
                <a:sym typeface="+mn-ea"/>
              </a:rPr>
              <a:t>(Depending on R19 progress and conclusions ).</a:t>
            </a:r>
            <a:endParaRPr lang="en-US" altLang="zh-CN" sz="1800" kern="0" dirty="0">
              <a:solidFill>
                <a:schemeClr val="tx1"/>
              </a:solidFill>
              <a:sym typeface="+mn-ea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Terminology, concepts and architecture, for cloud native operations and aspects related to management and orchestration</a:t>
            </a:r>
            <a:endParaRPr lang="en-US" altLang="zh-CN" sz="1600" dirty="0">
              <a:sym typeface="+mn-ea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Enhancements related to </a:t>
            </a:r>
            <a:r>
              <a:rPr lang="en-US" altLang="zh-CN" sz="1600" dirty="0">
                <a:sym typeface="+mn-ea"/>
              </a:rPr>
              <a:t>Life cycle management </a:t>
            </a:r>
            <a:endParaRPr lang="en-US" altLang="zh-CN" sz="1600" dirty="0">
              <a:sym typeface="+mn-ea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Enhancements related to </a:t>
            </a:r>
            <a:r>
              <a:rPr lang="en-US" altLang="zh-CN" sz="1600" dirty="0">
                <a:sym typeface="+mn-ea"/>
              </a:rPr>
              <a:t>CM, PM, FM, and policy management</a:t>
            </a:r>
            <a:endParaRPr lang="en-US" altLang="zh-CN" sz="1600" dirty="0">
              <a:sym typeface="+mn-ea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The use of declarative descriptors/Standardized CRD</a:t>
            </a:r>
            <a:endParaRPr lang="en-US" altLang="zh-CN" sz="1600" dirty="0">
              <a:sym typeface="+mn-ea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Data streaming </a:t>
            </a:r>
            <a:endParaRPr lang="en-US" altLang="zh-CN" sz="1600" dirty="0">
              <a:sym typeface="+mn-ea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Support of different cloud deployment scenarios</a:t>
            </a:r>
            <a:endParaRPr lang="en-US" altLang="zh-CN" sz="1600" dirty="0">
              <a:sym typeface="+mn-ea"/>
            </a:endParaRPr>
          </a:p>
        </p:txBody>
      </p:sp>
      <p:sp>
        <p:nvSpPr>
          <p:cNvPr id="7" name="Content Placeholder 2"/>
          <p:cNvSpPr>
            <a:spLocks noGrp="1"/>
          </p:cNvSpPr>
          <p:nvPr/>
        </p:nvSpPr>
        <p:spPr>
          <a:xfrm>
            <a:off x="347980" y="1772920"/>
            <a:ext cx="11132185" cy="1743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algn="l">
              <a:buClrTx/>
              <a:buSzTx/>
              <a:buFontTx/>
              <a:buBlip>
                <a:blip r:embed="rId3"/>
              </a:buBlip>
            </a:pPr>
            <a:r>
              <a:rPr lang="en-US" altLang="zh-CN" sz="1800" dirty="0">
                <a:sym typeface="+mn-ea"/>
              </a:rPr>
              <a:t>Motivation</a:t>
            </a:r>
            <a:endParaRPr lang="en-US" altLang="zh-CN" sz="1800" dirty="0"/>
          </a:p>
          <a:p>
            <a:pPr marR="0" lvl="1" algn="l" rtl="0" latinLnBrk="0">
              <a:lnSpc>
                <a:spcPct val="90000"/>
              </a:lnSpc>
              <a:spcBef>
                <a:spcPts val="1000"/>
              </a:spcBef>
              <a:buClrTx/>
              <a:buSzTx/>
            </a:pPr>
            <a:r>
              <a:rPr lang="en-US" altLang="zh-CN" sz="1600" noProof="0" dirty="0">
                <a:sym typeface="+mn-ea"/>
              </a:rPr>
              <a:t>Currently, R19 TR 28.869 studies cloud aspects of management and orchestration, including the use of VNF generic OAM functions and use of industry solutions for management of cloud-native VNF/NF Deployment instances, and supportting of different cloud deployment scenarios. </a:t>
            </a:r>
            <a:endParaRPr lang="en-US" altLang="zh-CN" sz="1600" noProof="0" dirty="0">
              <a:sym typeface="+mn-ea"/>
            </a:endParaRPr>
          </a:p>
          <a:p>
            <a:pPr marR="0" lvl="1" algn="l" rtl="0" latinLnBrk="0">
              <a:lnSpc>
                <a:spcPct val="90000"/>
              </a:lnSpc>
              <a:spcBef>
                <a:spcPts val="1000"/>
              </a:spcBef>
              <a:buClrTx/>
              <a:buSzTx/>
            </a:pPr>
            <a:r>
              <a:rPr lang="en-US" altLang="zh-CN" sz="1600" noProof="0" dirty="0">
                <a:cs typeface="+mn-ea"/>
                <a:sym typeface="+mn-ea"/>
              </a:rPr>
              <a:t>The TR 28.869 has been extended and is targeting for Release 20 work.</a:t>
            </a:r>
            <a:endParaRPr lang="en-US" altLang="zh-CN" sz="1600" noProof="0" dirty="0">
              <a:cs typeface="+mn-ea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/>
        </p:nvSpPr>
        <p:spPr>
          <a:xfrm>
            <a:off x="958215" y="520065"/>
            <a:ext cx="3881120" cy="11303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normAutofit lnSpcReduction="10000"/>
          </a:bodyPr>
          <a:lstStyle/>
          <a:p>
            <a:pPr lvl="0" algn="ctr">
              <a:buClrTx/>
              <a:buSzTx/>
              <a:buFontTx/>
            </a:pPr>
            <a:r>
              <a:rPr lang="en-US" sz="2400" b="1" kern="0" dirty="0">
                <a:latin typeface="+mj-lt"/>
                <a:ea typeface="+mj-ea"/>
                <a:cs typeface="+mj-cs"/>
                <a:sym typeface="+mn-ea"/>
              </a:rPr>
              <a:t>Management aspects of Data Management phase 2 (MADCOL-Ph2)</a:t>
            </a:r>
            <a:endParaRPr lang="en-US" sz="2400" b="1" kern="0" dirty="0"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3" name="Content Placeholder 2"/>
          <p:cNvSpPr txBox="1"/>
          <p:nvPr/>
        </p:nvSpPr>
        <p:spPr bwMode="auto">
          <a:xfrm>
            <a:off x="283846" y="1732280"/>
            <a:ext cx="5521191" cy="221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1800" kern="0" dirty="0">
                <a:sym typeface="+mn-ea"/>
              </a:rPr>
              <a:t>Motivation</a:t>
            </a:r>
            <a:endParaRPr lang="en-US" altLang="zh-CN" sz="1800" kern="0" dirty="0"/>
          </a:p>
          <a:p>
            <a:pPr lvl="1">
              <a:lnSpc>
                <a:spcPct val="90000"/>
              </a:lnSpc>
              <a:spcBef>
                <a:spcPts val="1000"/>
              </a:spcBef>
              <a:buClrTx/>
            </a:pPr>
            <a:r>
              <a:rPr lang="en-US" altLang="zh-CN" sz="1600" kern="0" dirty="0">
                <a:sym typeface="+mn-ea"/>
              </a:rPr>
              <a:t>R19 TR 28.842 studies methods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to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manage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stored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(historical)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data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and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recommends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to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add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support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for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managing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historical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data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to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SA5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specifications.</a:t>
            </a:r>
            <a:r>
              <a:rPr lang="zh-CN" altLang="en-US" sz="1600" kern="0" dirty="0">
                <a:sym typeface="+mn-ea"/>
              </a:rPr>
              <a:t> </a:t>
            </a:r>
            <a:endParaRPr lang="en-US" altLang="zh-CN" sz="1600" kern="0" dirty="0">
              <a:sym typeface="+mn-ea"/>
            </a:endParaRPr>
          </a:p>
          <a:p>
            <a:pPr lvl="1">
              <a:lnSpc>
                <a:spcPct val="90000"/>
              </a:lnSpc>
              <a:spcBef>
                <a:spcPts val="1000"/>
              </a:spcBef>
              <a:buClrTx/>
            </a:pPr>
            <a:r>
              <a:rPr lang="en-US" altLang="zh-CN" sz="1600" kern="0" dirty="0">
                <a:sym typeface="+mn-ea"/>
              </a:rPr>
              <a:t>In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R20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study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items,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there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will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be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other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data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including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sensing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related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data,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AI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related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data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collected,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transmission,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processed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and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stored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within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the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network.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The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data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management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mechanism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should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be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enhance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for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these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new</a:t>
            </a:r>
            <a:r>
              <a:rPr lang="zh-CN" altLang="en-US" sz="1600" kern="0" dirty="0">
                <a:sym typeface="+mn-ea"/>
              </a:rPr>
              <a:t> </a:t>
            </a:r>
            <a:r>
              <a:rPr lang="en-US" altLang="zh-CN" sz="1600" kern="0" dirty="0">
                <a:sym typeface="+mn-ea"/>
              </a:rPr>
              <a:t>data.</a:t>
            </a:r>
            <a:endParaRPr lang="en-US" altLang="zh-CN" sz="1600" b="1" kern="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Content Placeholder 2"/>
          <p:cNvSpPr txBox="1"/>
          <p:nvPr/>
        </p:nvSpPr>
        <p:spPr bwMode="auto">
          <a:xfrm>
            <a:off x="283844" y="4273567"/>
            <a:ext cx="5521191" cy="2585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Blip>
                <a:blip r:embed="rId1"/>
              </a:buBlip>
            </a:pPr>
            <a:r>
              <a:rPr lang="en-US" altLang="zh-CN" sz="1800" kern="0" dirty="0">
                <a:sym typeface="+mn-ea"/>
              </a:rPr>
              <a:t>Candidate Work Tasks</a:t>
            </a:r>
            <a:endParaRPr lang="en-US" altLang="zh-CN" sz="1800" kern="0" dirty="0">
              <a:sym typeface="+mn-ea"/>
            </a:endParaRP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r>
              <a:rPr lang="en-US" altLang="zh-CN" sz="1600" dirty="0">
                <a:sym typeface="+mn-ea"/>
              </a:rPr>
              <a:t>Enhancements related to management of other data (e.g., sensing related data, AI related data), specifically enhancing mechanisms for discovery and reporting of these data, retrieval of stored data</a:t>
            </a:r>
            <a:endParaRPr lang="en-US" altLang="zh-CN" sz="1600" dirty="0">
              <a:sym typeface="+mn-ea"/>
            </a:endParaRP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r>
              <a:rPr lang="en-US" altLang="zh-CN" sz="1600" dirty="0">
                <a:sym typeface="+mn-ea"/>
              </a:rPr>
              <a:t>Enhancements related to management of external data (e.g., non-3GPP data)</a:t>
            </a:r>
            <a:endParaRPr lang="en-US" altLang="zh-CN" sz="1600" dirty="0">
              <a:sym typeface="+mn-ea"/>
            </a:endParaRPr>
          </a:p>
          <a:p>
            <a:pPr marL="800100" lvl="1" indent="-342900">
              <a:lnSpc>
                <a:spcPct val="100000"/>
              </a:lnSpc>
              <a:spcBef>
                <a:spcPts val="600"/>
              </a:spcBef>
              <a:buClrTx/>
              <a:buFont typeface="+mj-lt"/>
              <a:buAutoNum type="arabicPeriod"/>
            </a:pPr>
            <a:endParaRPr lang="en-US" altLang="zh-CN" sz="1600" dirty="0">
              <a:sym typeface="+mn-ea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592445" y="520065"/>
            <a:ext cx="5920740" cy="1130300"/>
          </a:xfrm>
        </p:spPr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  <a:sym typeface="+mn-ea"/>
              </a:rPr>
              <a:t>PM enhancements for </a:t>
            </a:r>
            <a:br>
              <a:rPr lang="en-US" sz="2400" b="1" dirty="0">
                <a:solidFill>
                  <a:schemeClr val="tx1"/>
                </a:solidFill>
                <a:sym typeface="+mn-ea"/>
              </a:rPr>
            </a:br>
            <a:r>
              <a:rPr lang="en-US" sz="2400" b="1" dirty="0">
                <a:solidFill>
                  <a:schemeClr val="tx1"/>
                </a:solidFill>
                <a:sym typeface="+mn-ea"/>
              </a:rPr>
              <a:t>extended Reality and media service</a:t>
            </a:r>
            <a:r>
              <a:rPr lang="zh-CN" altLang="en-US" sz="2400" b="1" dirty="0">
                <a:solidFill>
                  <a:schemeClr val="tx1"/>
                </a:solidFill>
                <a:sym typeface="+mn-ea"/>
              </a:rPr>
              <a:t> </a:t>
            </a:r>
            <a:br>
              <a:rPr lang="zh-CN" altLang="en-US" sz="2400" b="1" dirty="0">
                <a:solidFill>
                  <a:schemeClr val="tx1"/>
                </a:solidFill>
                <a:sym typeface="+mn-ea"/>
              </a:rPr>
            </a:br>
            <a:r>
              <a:rPr lang="en-US" altLang="zh-CN" sz="2400" b="1" dirty="0">
                <a:solidFill>
                  <a:schemeClr val="tx1"/>
                </a:solidFill>
                <a:sym typeface="+mn-ea"/>
              </a:rPr>
              <a:t>(PM for XRM)</a:t>
            </a:r>
            <a:endParaRPr lang="en-US" altLang="zh-CN" sz="24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442710" y="2126615"/>
            <a:ext cx="5156835" cy="4605020"/>
          </a:xfrm>
        </p:spPr>
        <p:txBody>
          <a:bodyPr/>
          <a:lstStyle/>
          <a:p>
            <a:pPr marL="342900" indent="-342900" fontAlgn="auto" latinLnBrk="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Performance measurements for gNB</a:t>
            </a: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lvl="1" algn="l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congestion information (a percentage of congestion level)</a:t>
            </a:r>
            <a:r>
              <a:rPr lang="zh-CN" altLang="en-US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 </a:t>
            </a: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lvl="1" algn="l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round trip delay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lvl="1" algn="l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PDU set delay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lvl="1" algn="l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PDU set loss rate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lvl="1" algn="l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</a:rPr>
              <a:t>available data rate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342900" indent="-342900" latinLnBrk="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Performance measurements for UPF</a:t>
            </a: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lvl="1" latinLnBrk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UL/DL congestion information</a:t>
            </a: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lvl="1" latinLnBrk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round trip delay</a:t>
            </a: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lvl="1" latinLnBrk="0">
              <a:lnSpc>
                <a:spcPct val="100000"/>
              </a:lnSpc>
              <a:spcBef>
                <a:spcPts val="600"/>
              </a:spcBef>
              <a:buClr>
                <a:srgbClr val="000000"/>
              </a:buClr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PDU set delay</a:t>
            </a:r>
            <a:endParaRPr lang="zh-CN" altLang="en-US" sz="1600" b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342900" indent="-342900" algn="l" fontAlgn="auto" latinLnBrk="0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AutoNum type="arabicPeriod"/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Performance measurements for PCF</a:t>
            </a: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lvl="1">
              <a:spcBef>
                <a:spcPts val="600"/>
              </a:spcBef>
            </a:pPr>
            <a:r>
              <a:rPr lang="en-US" altLang="zh-CN" sz="1600" dirty="0">
                <a:latin typeface="Calibri" panose="020F0502020204030204" pitchFamily="34" charset="0"/>
                <a:ea typeface="微软雅黑" panose="020B0503020204020204" charset="-122"/>
                <a:cs typeface="Calibri" panose="020F0502020204030204" pitchFamily="34" charset="0"/>
                <a:sym typeface="+mn-ea"/>
              </a:rPr>
              <a:t> packet delay variation</a:t>
            </a: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lvl="1" algn="l" latinLnBrk="0">
              <a:lnSpc>
                <a:spcPct val="100000"/>
              </a:lnSpc>
              <a:spcBef>
                <a:spcPts val="600"/>
              </a:spcBef>
              <a:buSzTx/>
              <a:buFont typeface="Arial" panose="020B0604020202020204" pitchFamily="34" charset="0"/>
            </a:pPr>
            <a:endParaRPr lang="en-US" altLang="zh-CN" sz="1600" dirty="0"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  <a:p>
            <a:pPr marL="342900" indent="-342900" algn="l" fontAlgn="auto" latinLnBrk="0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AutoNum type="arabicPeriod"/>
            </a:pPr>
            <a:endParaRPr lang="en-US" altLang="zh-CN" sz="1600" b="0" dirty="0">
              <a:solidFill>
                <a:sysClr val="windowText" lastClr="000000"/>
              </a:solidFill>
              <a:latin typeface="Calibri" panose="020F0502020204030204" pitchFamily="34" charset="0"/>
              <a:ea typeface="微软雅黑" panose="020B0503020204020204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TABLE_ENDDRAG_ORIGIN_RECT" val="890*338"/>
  <p:tag name="TABLE_ENDDRAG_RECT" val="7*124*890*338"/>
</p:tagLst>
</file>

<file path=ppt/tags/tag2.xml><?xml version="1.0" encoding="utf-8"?>
<p:tagLst xmlns:p="http://schemas.openxmlformats.org/presentationml/2006/main">
  <p:tag name="TABLE_ENDDRAG_ORIGIN_RECT" val="945*212"/>
  <p:tag name="TABLE_ENDDRAG_RECT" val="0*139*945*212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7504</Words>
  <Application>WPS 演示</Application>
  <PresentationFormat>Widescreen</PresentationFormat>
  <Paragraphs>374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Arial</vt:lpstr>
      <vt:lpstr>Times New Roman</vt:lpstr>
      <vt:lpstr>微软雅黑</vt:lpstr>
      <vt:lpstr>等线</vt:lpstr>
      <vt:lpstr>Arial Unicode MS</vt:lpstr>
      <vt:lpstr>Office Theme</vt:lpstr>
      <vt:lpstr>Visio.Drawing.11</vt:lpstr>
      <vt:lpstr>PowerPoint 演示文稿</vt:lpstr>
      <vt:lpstr>Opinions on TU allocation portion of 5GA part/6G part in Rel-20</vt:lpstr>
      <vt:lpstr>Topic priorities for 5G-A R20 OAM</vt:lpstr>
      <vt:lpstr>Topic priorities for 5G-A R20 OAM</vt:lpstr>
      <vt:lpstr>Topic priorities for 5G-A R20 OAM</vt:lpstr>
      <vt:lpstr>Management aspects of Network Digital Twins (NDT)</vt:lpstr>
      <vt:lpstr>AI/ML management  (AIML)</vt:lpstr>
      <vt:lpstr>Management of cloud aspects of management and orchestration(CMO)</vt:lpstr>
      <vt:lpstr>PM enhancements for  extended Reality and media service  (PM for XRM)</vt:lpstr>
      <vt:lpstr>Thank You 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yushuang-cmcc</cp:lastModifiedBy>
  <cp:revision>128</cp:revision>
  <dcterms:created xsi:type="dcterms:W3CDTF">2008-08-30T09:32:00Z</dcterms:created>
  <dcterms:modified xsi:type="dcterms:W3CDTF">2025-02-07T09:00:23Z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lassificationContentMarkingFooterLocations">
    <vt:lpwstr>Office Theme:3</vt:lpwstr>
  </property>
  <property fmtid="{D5CDD505-2E9C-101B-9397-08002B2CF9AE}" pid="13" name="ClassificationContentMarkingFooterText">
    <vt:lpwstr>FiberCop - Uso Aziendale - Tutti i diritti riservati.</vt:lpwstr>
  </property>
  <property fmtid="{D5CDD505-2E9C-101B-9397-08002B2CF9AE}" pid="14" name="ICV">
    <vt:lpwstr>12EDF121CA3A45D2830E6F1BD26BD9F9_13</vt:lpwstr>
  </property>
  <property fmtid="{D5CDD505-2E9C-101B-9397-08002B2CF9AE}" pid="15" name="KSOProductBuildVer">
    <vt:lpwstr>2052-12.8.2.18205</vt:lpwstr>
  </property>
</Properties>
</file>