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2147480962" r:id="rId3"/>
    <p:sldId id="2147480963" r:id="rId4"/>
    <p:sldId id="2147480964" r:id="rId5"/>
    <p:sldId id="2147480965" r:id="rId6"/>
    <p:sldId id="866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66" autoAdjust="0"/>
  </p:normalViewPr>
  <p:slideViewPr>
    <p:cSldViewPr snapToGrid="0">
      <p:cViewPr varScale="1">
        <p:scale>
          <a:sx n="105" d="100"/>
          <a:sy n="105" d="100"/>
        </p:scale>
        <p:origin x="96" y="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2/7/2025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2/7/2025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900" b="1" dirty="0">
                <a:latin typeface="+mn-lt"/>
                <a:cs typeface="+mn-cs"/>
                <a:sym typeface="+mn-ea"/>
              </a:rPr>
              <a:t>AI/ML Model Evaluation :</a:t>
            </a:r>
            <a:r>
              <a:rPr lang="en-US" altLang="en-US" sz="900" dirty="0">
                <a:latin typeface="+mn-lt"/>
                <a:cs typeface="+mn-cs"/>
                <a:sym typeface="+mn-ea"/>
              </a:rPr>
              <a:t>Study the model evaluation mechanism for guaranteeing model performance and efficiency before and after the AI/ML model provisioning.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282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516E5-733A-9439-8BF9-9B7AD208D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DAE4B4-9478-2EF1-28E6-141F1D1503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F542E3A-CC85-D6AC-2C55-E4F88EB3F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dirty="0"/>
              <a:t>Summary : </a:t>
            </a:r>
            <a:r>
              <a:rPr lang="en-US" altLang="en-US" sz="900" dirty="0"/>
              <a:t>CATT are open to discuss other Rel-20 5G-A topics</a:t>
            </a:r>
            <a:endParaRPr lang="en-US" dirty="0"/>
          </a:p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38BFA6-1F5B-E3E3-A546-48C83FC142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36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SA5 5GA workshop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– 16 Jan 2025, Online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SA5 5GA workshop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>
                <a:solidFill>
                  <a:schemeClr val="bg1"/>
                </a:solidFill>
              </a:rPr>
              <a:t>15 – 16 </a:t>
            </a:r>
            <a:r>
              <a:rPr lang="en-US" altLang="zh-CN" sz="1200" dirty="0">
                <a:solidFill>
                  <a:schemeClr val="bg1"/>
                </a:solidFill>
              </a:rPr>
              <a:t>Jan</a:t>
            </a:r>
            <a:r>
              <a:rPr lang="en-US" altLang="de-DE" sz="1200" dirty="0">
                <a:solidFill>
                  <a:schemeClr val="bg1"/>
                </a:solidFill>
              </a:rPr>
              <a:t>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63263" y="1575657"/>
            <a:ext cx="747858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CATT view on SA5 Rel-20 </a:t>
            </a:r>
            <a:b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C68AB130-7081-FF2B-E670-B6EDD4288D53}"/>
              </a:ext>
            </a:extLst>
          </p:cNvPr>
          <p:cNvSpPr txBox="1">
            <a:spLocks/>
          </p:cNvSpPr>
          <p:nvPr/>
        </p:nvSpPr>
        <p:spPr bwMode="auto">
          <a:xfrm>
            <a:off x="7730987" y="4968379"/>
            <a:ext cx="2690191" cy="62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fr-FR" altLang="de-DE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CATT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8E8B5-F848-022A-1A3B-0A62FE5FF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0DC2C5A-4A43-DD33-3F1B-45F271F81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466" y="1421586"/>
            <a:ext cx="9539416" cy="4777155"/>
          </a:xfrm>
        </p:spPr>
        <p:txBody>
          <a:bodyPr/>
          <a:lstStyle/>
          <a:p>
            <a:r>
              <a:rPr lang="en-US" altLang="zh-CN" dirty="0"/>
              <a:t>CATT overall view on SA5 Rel-20 5G-A content </a:t>
            </a:r>
          </a:p>
          <a:p>
            <a:pPr lvl="1"/>
            <a:r>
              <a:rPr lang="en-US" altLang="zh-CN" dirty="0"/>
              <a:t>Potential 5GA management and orchestration topics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NTN_OAM_Ph3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AIML enhancement &amp; Automation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SON/MDT/Trace/</a:t>
            </a:r>
            <a:r>
              <a:rPr lang="en-US" altLang="zh-CN" dirty="0" err="1">
                <a:solidFill>
                  <a:srgbClr val="374151"/>
                </a:solidFill>
              </a:rPr>
              <a:t>QoE</a:t>
            </a:r>
            <a:r>
              <a:rPr lang="en-US" altLang="zh-CN" dirty="0">
                <a:solidFill>
                  <a:srgbClr val="374151"/>
                </a:solidFill>
              </a:rPr>
              <a:t> enhancement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SBMA enhancements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Other candidate features to address operators’ immediate needs</a:t>
            </a:r>
          </a:p>
          <a:p>
            <a:pPr marL="914377" lvl="2" indent="0">
              <a:buNone/>
            </a:pPr>
            <a:endParaRPr lang="en-US" altLang="zh-CN" dirty="0">
              <a:solidFill>
                <a:srgbClr val="374151"/>
              </a:solidFill>
            </a:endParaRPr>
          </a:p>
          <a:p>
            <a:pPr lvl="1"/>
            <a:r>
              <a:rPr lang="en-US" altLang="zh-CN" dirty="0"/>
              <a:t>Potential 5GA charging topics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Charging aspects of integrating satellite component into 5GS in Rel-20</a:t>
            </a:r>
          </a:p>
          <a:p>
            <a:pPr marL="457188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GB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39844667-B7EE-26B2-418B-7E30792637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F1FE85DB-EDE3-AB44-2ECE-82BD13A52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604" y="267913"/>
            <a:ext cx="7351785" cy="964164"/>
          </a:xfrm>
        </p:spPr>
        <p:txBody>
          <a:bodyPr/>
          <a:lstStyle/>
          <a:p>
            <a:pPr algn="l"/>
            <a:r>
              <a:rPr lang="en-US" altLang="zh-CN" dirty="0">
                <a:solidFill>
                  <a:schemeClr val="tx1"/>
                </a:solidFill>
              </a:rPr>
              <a:t>Overall View on SA5 Rel-20 5G-A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15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272811-5068-B654-0456-FFE3E3CE6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604" y="267913"/>
            <a:ext cx="7868337" cy="964164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NTN Related Topics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5CBE9D-D5A8-8E1A-FB30-EA523F690276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647701" y="1454150"/>
            <a:ext cx="6043770" cy="2905903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dk1"/>
                </a:solidFill>
              </a:rPr>
              <a:t>1. </a:t>
            </a:r>
            <a:r>
              <a:rPr lang="en-US" altLang="zh-CN" sz="2400" dirty="0">
                <a:solidFill>
                  <a:srgbClr val="374151"/>
                </a:solidFill>
              </a:rPr>
              <a:t>NTN_OAM_Ph3 (SI &amp; WI) – 4 TUs</a:t>
            </a:r>
            <a:endParaRPr lang="en-US" altLang="zh-CN" sz="2000" dirty="0">
              <a:solidFill>
                <a:schemeClr val="dk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IMS voice call via GEO satellite access 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Co-ordination among multi-types of satellite access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Cooperation between satellites connected via ISL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Support of indirect sharing of satellite access network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Further enhancement of TN/NTN convergence to better support some TN fundamental services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C485DC7-02C9-87A4-0037-06E5C29EE7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7" t="-7481" r="5160" b="-1"/>
          <a:stretch/>
        </p:blipFill>
        <p:spPr bwMode="auto">
          <a:xfrm>
            <a:off x="6442122" y="1398529"/>
            <a:ext cx="4801668" cy="160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2B41641B-49E0-8C90-708E-E484CC27B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442" y="3251816"/>
            <a:ext cx="3193027" cy="150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104D529F-3159-E659-0ED8-80F890117450}"/>
              </a:ext>
            </a:extLst>
          </p:cNvPr>
          <p:cNvSpPr txBox="1"/>
          <p:nvPr/>
        </p:nvSpPr>
        <p:spPr>
          <a:xfrm>
            <a:off x="10314437" y="3337530"/>
            <a:ext cx="15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From Rel-20 SA1 5GSAT_Ph4,</a:t>
            </a:r>
            <a:r>
              <a:rPr lang="en-US" altLang="zh-CN" sz="1200" b="1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18 use cases on multi-orbit satellite access were identified</a:t>
            </a:r>
            <a:endParaRPr lang="en-US" sz="12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2466B5E1-1604-F1A2-0CC8-3EBFC73A4B33}"/>
              </a:ext>
            </a:extLst>
          </p:cNvPr>
          <p:cNvSpPr txBox="1"/>
          <p:nvPr/>
        </p:nvSpPr>
        <p:spPr>
          <a:xfrm>
            <a:off x="10251710" y="1773840"/>
            <a:ext cx="2092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From Rel-20 SA1 5GSAT_Ph4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69AE6BFD-84BD-96F3-32D6-BEF65B973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389" y="4757533"/>
            <a:ext cx="3276321" cy="1691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4">
            <a:extLst>
              <a:ext uri="{FF2B5EF4-FFF2-40B4-BE49-F238E27FC236}">
                <a16:creationId xmlns:a16="http://schemas.microsoft.com/office/drawing/2014/main" id="{6928B0E5-E010-5A32-9135-A7BB203E80E9}"/>
              </a:ext>
            </a:extLst>
          </p:cNvPr>
          <p:cNvSpPr txBox="1"/>
          <p:nvPr/>
        </p:nvSpPr>
        <p:spPr>
          <a:xfrm>
            <a:off x="10314437" y="5095526"/>
            <a:ext cx="187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Rel-20 SA1 INS_SAT introduces more business models based on satellite network sharing. INS is the basic mechanism.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B85BBC8-08E3-61FB-A11F-D3BAC8E710A7}"/>
              </a:ext>
            </a:extLst>
          </p:cNvPr>
          <p:cNvSpPr txBox="1">
            <a:spLocks/>
          </p:cNvSpPr>
          <p:nvPr/>
        </p:nvSpPr>
        <p:spPr bwMode="auto">
          <a:xfrm>
            <a:off x="647701" y="4757533"/>
            <a:ext cx="6043770" cy="157665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dk1"/>
                </a:solidFill>
              </a:rPr>
              <a:t>2. </a:t>
            </a:r>
            <a:r>
              <a:rPr lang="en-US" altLang="zh-CN" sz="2400" dirty="0">
                <a:solidFill>
                  <a:srgbClr val="374151"/>
                </a:solidFill>
              </a:rPr>
              <a:t>NTN_CH_Ph4 (SI &amp; WI) – 4 TUs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identified the business scenarios, charging scenarios and key issues</a:t>
            </a:r>
          </a:p>
          <a:p>
            <a:pPr marL="0" indent="0">
              <a:buNone/>
            </a:pPr>
            <a:endParaRPr lang="en-US" altLang="zh-CN" sz="2000" dirty="0">
              <a:solidFill>
                <a:schemeClr val="dk1"/>
              </a:solidFill>
            </a:endParaRPr>
          </a:p>
        </p:txBody>
      </p:sp>
      <p:pic>
        <p:nvPicPr>
          <p:cNvPr id="3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9DFEE5A4-1B06-204E-C45C-DAF427B18E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220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A13BA-8135-84E1-74E5-93D167EEB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2F1FA7-11EF-26CC-38EB-1B72841C3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7560" y="315701"/>
            <a:ext cx="7638223" cy="760095"/>
          </a:xfrm>
        </p:spPr>
        <p:txBody>
          <a:bodyPr/>
          <a:lstStyle/>
          <a:p>
            <a:pPr algn="l"/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Intelligence and Automation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6CBD3A-4FC3-89D4-921C-0E0C102359B1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647701" y="1454151"/>
            <a:ext cx="9725592" cy="2111993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dk1"/>
                </a:solidFill>
              </a:rPr>
              <a:t>1. </a:t>
            </a:r>
            <a:r>
              <a:rPr lang="en-US" altLang="zh-CN" sz="2400" dirty="0">
                <a:solidFill>
                  <a:srgbClr val="374151"/>
                </a:solidFill>
              </a:rPr>
              <a:t>AIML enhancement</a:t>
            </a:r>
            <a:endParaRPr lang="en-US" altLang="zh-CN" sz="2000" dirty="0">
              <a:solidFill>
                <a:schemeClr val="dk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UE data collection for RAN AI/ML 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Further enhancement MDA (Management Data Analytics) 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AI/ML Model Evaluation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Generative AI</a:t>
            </a:r>
          </a:p>
          <a:p>
            <a:pPr marL="285750" lvl="1" indent="0">
              <a:lnSpc>
                <a:spcPct val="150000"/>
              </a:lnSpc>
              <a:buNone/>
            </a:pPr>
            <a:endParaRPr lang="en-US" altLang="zh-CN" sz="16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5E9675-83B6-F9A0-1BFD-0BD5528C374A}"/>
              </a:ext>
            </a:extLst>
          </p:cNvPr>
          <p:cNvSpPr txBox="1">
            <a:spLocks/>
          </p:cNvSpPr>
          <p:nvPr/>
        </p:nvSpPr>
        <p:spPr bwMode="auto">
          <a:xfrm>
            <a:off x="647701" y="3989949"/>
            <a:ext cx="9725592" cy="2111993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dk1"/>
                </a:solidFill>
              </a:rPr>
              <a:t>2. Other Intelligence &amp; Automation related topics</a:t>
            </a:r>
            <a:endParaRPr lang="en-US" altLang="zh-CN" sz="2400" dirty="0">
              <a:solidFill>
                <a:srgbClr val="37415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Digital Twins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>
                <a:solidFill>
                  <a:schemeClr val="dk1"/>
                </a:solidFill>
              </a:rPr>
              <a:t>intent driven management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sz="1600" b="0" i="0" u="none" strike="noStrike" dirty="0"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</a:rPr>
              <a:t>Closed Control loop management</a:t>
            </a:r>
          </a:p>
          <a:p>
            <a:pPr marL="457200" lvl="1" indent="-171450">
              <a:lnSpc>
                <a:spcPct val="150000"/>
              </a:lnSpc>
            </a:pPr>
            <a:endParaRPr lang="en-US" altLang="zh-CN" sz="1600" dirty="0">
              <a:solidFill>
                <a:schemeClr val="dk1"/>
              </a:solidFill>
            </a:endParaRPr>
          </a:p>
        </p:txBody>
      </p:sp>
      <p:pic>
        <p:nvPicPr>
          <p:cNvPr id="3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806557F-0B3E-7E0E-3043-1C5EAC4F4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451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41B0B-9A8A-66F9-28A0-E64567C2B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CD26C9-8E1D-936A-3F3C-55AC6B00E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6596" y="211315"/>
            <a:ext cx="9103784" cy="968868"/>
          </a:xfrm>
        </p:spPr>
        <p:txBody>
          <a:bodyPr/>
          <a:lstStyle/>
          <a:p>
            <a:pPr algn="l"/>
            <a:br>
              <a:rPr lang="fr-FR" dirty="0">
                <a:solidFill>
                  <a:schemeClr val="tx1"/>
                </a:solidFill>
              </a:rPr>
            </a:br>
            <a:r>
              <a:rPr lang="fr-FR" dirty="0">
                <a:solidFill>
                  <a:schemeClr val="tx1"/>
                </a:solidFill>
              </a:rPr>
              <a:t>MDT/Trace/QoE/SON and other </a:t>
            </a:r>
            <a:r>
              <a:rPr lang="en-US" altLang="zh-CN" dirty="0">
                <a:solidFill>
                  <a:schemeClr val="tx1"/>
                </a:solidFill>
              </a:rPr>
              <a:t>topics</a:t>
            </a:r>
            <a:br>
              <a:rPr lang="fr-FR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FE5E4C-B655-F875-D388-331C80138B1B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647701" y="1454150"/>
            <a:ext cx="9725592" cy="216711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dk1"/>
                </a:solidFill>
              </a:rPr>
              <a:t>1. </a:t>
            </a:r>
            <a:r>
              <a:rPr lang="en-US" altLang="zh-CN" sz="2400" dirty="0">
                <a:solidFill>
                  <a:srgbClr val="374151"/>
                </a:solidFill>
              </a:rPr>
              <a:t>MDT/Trace/</a:t>
            </a:r>
            <a:r>
              <a:rPr lang="en-US" altLang="zh-CN" sz="2400" dirty="0" err="1">
                <a:solidFill>
                  <a:srgbClr val="374151"/>
                </a:solidFill>
              </a:rPr>
              <a:t>QoE</a:t>
            </a:r>
            <a:r>
              <a:rPr lang="en-US" altLang="zh-CN" sz="2400" dirty="0">
                <a:solidFill>
                  <a:srgbClr val="374151"/>
                </a:solidFill>
              </a:rPr>
              <a:t>/SON </a:t>
            </a:r>
            <a:endParaRPr lang="en-US" altLang="zh-CN" sz="2000" dirty="0">
              <a:solidFill>
                <a:schemeClr val="dk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Enhancement for new scenarios such as NTN, XRM etc.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Potential enhancement for  MDT/</a:t>
            </a:r>
            <a:r>
              <a:rPr lang="en-US" altLang="zh-CN" sz="1600" dirty="0" err="1"/>
              <a:t>QoE</a:t>
            </a:r>
            <a:r>
              <a:rPr lang="en-US" altLang="zh-CN" sz="1600" dirty="0"/>
              <a:t>/Trace mechanism for AI/ML data collection</a:t>
            </a:r>
          </a:p>
          <a:p>
            <a:pPr marL="457200" lvl="1" indent="-171450">
              <a:lnSpc>
                <a:spcPct val="150000"/>
              </a:lnSpc>
            </a:pPr>
            <a:endParaRPr lang="en-US" altLang="zh-CN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8006FB-E98B-F4A6-E25C-212FAF6AFC72}"/>
              </a:ext>
            </a:extLst>
          </p:cNvPr>
          <p:cNvSpPr txBox="1">
            <a:spLocks/>
          </p:cNvSpPr>
          <p:nvPr/>
        </p:nvSpPr>
        <p:spPr bwMode="auto">
          <a:xfrm>
            <a:off x="647701" y="3954168"/>
            <a:ext cx="9725592" cy="216711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dk1"/>
                </a:solidFill>
              </a:rPr>
              <a:t>2. Potential </a:t>
            </a:r>
            <a:r>
              <a:rPr lang="en-US" altLang="zh-CN" sz="2400" dirty="0">
                <a:solidFill>
                  <a:srgbClr val="374151"/>
                </a:solidFill>
              </a:rPr>
              <a:t>new features in Rel-20</a:t>
            </a:r>
            <a:endParaRPr lang="en-US" altLang="zh-CN" sz="2000" dirty="0">
              <a:solidFill>
                <a:schemeClr val="dk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XRM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Integrated Sensing &amp; Communications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Vehicle Mounted Relays </a:t>
            </a: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Ambient IoT</a:t>
            </a:r>
            <a:endParaRPr lang="zh-CN" altLang="en-US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57200" lvl="1" indent="-171450">
              <a:lnSpc>
                <a:spcPct val="150000"/>
              </a:lnSpc>
            </a:pPr>
            <a:endParaRPr lang="en-US" altLang="zh-CN" sz="1600" dirty="0"/>
          </a:p>
        </p:txBody>
      </p:sp>
      <p:pic>
        <p:nvPicPr>
          <p:cNvPr id="3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2A6153EE-1368-9A0E-552F-A3B9D6DAFB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1460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6465</TotalTime>
  <Words>358</Words>
  <Application>Microsoft Office PowerPoint</Application>
  <PresentationFormat>宽屏</PresentationFormat>
  <Paragraphs>52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Times New Roman</vt:lpstr>
      <vt:lpstr>Wingdings</vt:lpstr>
      <vt:lpstr>Office Theme</vt:lpstr>
      <vt:lpstr>PowerPoint 演示文稿</vt:lpstr>
      <vt:lpstr>Overall View on SA5 Rel-20 5G-A </vt:lpstr>
      <vt:lpstr>NTN Related Topics</vt:lpstr>
      <vt:lpstr> Intelligence and Automation </vt:lpstr>
      <vt:lpstr> MDT/Trace/QoE/SON and other topics 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148</cp:revision>
  <dcterms:created xsi:type="dcterms:W3CDTF">2008-08-30T09:32:10Z</dcterms:created>
  <dcterms:modified xsi:type="dcterms:W3CDTF">2025-02-07T06:28:50Z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